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a" ContentType="audio/x-ms-wma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6" r:id="rId3"/>
    <p:sldId id="266" r:id="rId4"/>
    <p:sldId id="267" r:id="rId5"/>
    <p:sldId id="268" r:id="rId6"/>
    <p:sldId id="270" r:id="rId7"/>
    <p:sldId id="271" r:id="rId8"/>
    <p:sldId id="273" r:id="rId9"/>
    <p:sldId id="274" r:id="rId10"/>
    <p:sldId id="275" r:id="rId11"/>
    <p:sldId id="276" r:id="rId12"/>
    <p:sldId id="277" r:id="rId13"/>
    <p:sldId id="278" r:id="rId14"/>
    <p:sldId id="295" r:id="rId15"/>
    <p:sldId id="279" r:id="rId16"/>
    <p:sldId id="281" r:id="rId17"/>
    <p:sldId id="283" r:id="rId18"/>
    <p:sldId id="282" r:id="rId19"/>
    <p:sldId id="280" r:id="rId20"/>
    <p:sldId id="285" r:id="rId21"/>
    <p:sldId id="296" r:id="rId22"/>
    <p:sldId id="284" r:id="rId23"/>
    <p:sldId id="294" r:id="rId24"/>
    <p:sldId id="272" r:id="rId25"/>
    <p:sldId id="287" r:id="rId26"/>
    <p:sldId id="288" r:id="rId27"/>
    <p:sldId id="289" r:id="rId28"/>
    <p:sldId id="290" r:id="rId29"/>
    <p:sldId id="291" r:id="rId30"/>
    <p:sldId id="292" r:id="rId31"/>
    <p:sldId id="293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2" clrIdx="0">
    <p:extLst>
      <p:ext uri="{19B8F6BF-5375-455C-9EA6-DF929625EA0E}">
        <p15:presenceInfo xmlns:p15="http://schemas.microsoft.com/office/powerpoint/2012/main" userId="Administrato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67" d="100"/>
          <a:sy n="67" d="100"/>
        </p:scale>
        <p:origin x="57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760E3-EB88-4223-91E8-6E75E9945EB6}" type="datetimeFigureOut">
              <a:rPr lang="zh-CN" altLang="en-US" smtClean="0"/>
              <a:t>2023/6/5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E4400-D1FB-422F-874E-267932C3860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5229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760E3-EB88-4223-91E8-6E75E9945EB6}" type="datetimeFigureOut">
              <a:rPr lang="zh-CN" altLang="en-US" smtClean="0"/>
              <a:t>2023/6/5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E4400-D1FB-422F-874E-267932C3860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3043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760E3-EB88-4223-91E8-6E75E9945EB6}" type="datetimeFigureOut">
              <a:rPr lang="zh-CN" altLang="en-US" smtClean="0"/>
              <a:t>2023/6/5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E4400-D1FB-422F-874E-267932C3860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1068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760E3-EB88-4223-91E8-6E75E9945EB6}" type="datetimeFigureOut">
              <a:rPr lang="zh-CN" altLang="en-US" smtClean="0"/>
              <a:t>2023/6/5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E4400-D1FB-422F-874E-267932C3860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6778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760E3-EB88-4223-91E8-6E75E9945EB6}" type="datetimeFigureOut">
              <a:rPr lang="zh-CN" altLang="en-US" smtClean="0"/>
              <a:t>2023/6/5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E4400-D1FB-422F-874E-267932C3860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28990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760E3-EB88-4223-91E8-6E75E9945EB6}" type="datetimeFigureOut">
              <a:rPr lang="zh-CN" altLang="en-US" smtClean="0"/>
              <a:t>2023/6/5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E4400-D1FB-422F-874E-267932C3860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22205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760E3-EB88-4223-91E8-6E75E9945EB6}" type="datetimeFigureOut">
              <a:rPr lang="zh-CN" altLang="en-US" smtClean="0"/>
              <a:t>2023/6/5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E4400-D1FB-422F-874E-267932C3860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8507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760E3-EB88-4223-91E8-6E75E9945EB6}" type="datetimeFigureOut">
              <a:rPr lang="zh-CN" altLang="en-US" smtClean="0"/>
              <a:t>2023/6/5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E4400-D1FB-422F-874E-267932C3860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96791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760E3-EB88-4223-91E8-6E75E9945EB6}" type="datetimeFigureOut">
              <a:rPr lang="zh-CN" altLang="en-US" smtClean="0"/>
              <a:t>2023/6/5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E4400-D1FB-422F-874E-267932C3860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22989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760E3-EB88-4223-91E8-6E75E9945EB6}" type="datetimeFigureOut">
              <a:rPr lang="zh-CN" altLang="en-US" smtClean="0"/>
              <a:t>2023/6/5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E4400-D1FB-422F-874E-267932C3860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81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760E3-EB88-4223-91E8-6E75E9945EB6}" type="datetimeFigureOut">
              <a:rPr lang="zh-CN" altLang="en-US" smtClean="0"/>
              <a:t>2023/6/5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E4400-D1FB-422F-874E-267932C3860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7335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760E3-EB88-4223-91E8-6E75E9945EB6}" type="datetimeFigureOut">
              <a:rPr lang="zh-CN" altLang="en-US" smtClean="0"/>
              <a:t>2023/6/5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E4400-D1FB-422F-874E-267932C3860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0597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760E3-EB88-4223-91E8-6E75E9945EB6}" type="datetimeFigureOut">
              <a:rPr lang="zh-CN" altLang="en-US" smtClean="0"/>
              <a:t>2023/6/5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E4400-D1FB-422F-874E-267932C3860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30561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760E3-EB88-4223-91E8-6E75E9945EB6}" type="datetimeFigureOut">
              <a:rPr lang="zh-CN" altLang="en-US" smtClean="0"/>
              <a:t>2023/6/5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E4400-D1FB-422F-874E-267932C3860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48079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760E3-EB88-4223-91E8-6E75E9945EB6}" type="datetimeFigureOut">
              <a:rPr lang="zh-CN" altLang="en-US" smtClean="0"/>
              <a:t>2023/6/5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E4400-D1FB-422F-874E-267932C3860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1791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760E3-EB88-4223-91E8-6E75E9945EB6}" type="datetimeFigureOut">
              <a:rPr lang="zh-CN" altLang="en-US" smtClean="0"/>
              <a:t>2023/6/5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E4400-D1FB-422F-874E-267932C3860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4154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760E3-EB88-4223-91E8-6E75E9945EB6}" type="datetimeFigureOut">
              <a:rPr lang="zh-CN" altLang="en-US" smtClean="0"/>
              <a:t>2023/6/5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E4400-D1FB-422F-874E-267932C3860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1481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760E3-EB88-4223-91E8-6E75E9945EB6}" type="datetimeFigureOut">
              <a:rPr lang="zh-CN" altLang="en-US" smtClean="0"/>
              <a:t>2023/6/5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E4400-D1FB-422F-874E-267932C3860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2108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760E3-EB88-4223-91E8-6E75E9945EB6}" type="datetimeFigureOut">
              <a:rPr lang="zh-CN" altLang="en-US" smtClean="0"/>
              <a:t>2023/6/5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E4400-D1FB-422F-874E-267932C3860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6690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760E3-EB88-4223-91E8-6E75E9945EB6}" type="datetimeFigureOut">
              <a:rPr lang="zh-CN" altLang="en-US" smtClean="0"/>
              <a:t>2023/6/5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E4400-D1FB-422F-874E-267932C3860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0178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760E3-EB88-4223-91E8-6E75E9945EB6}" type="datetimeFigureOut">
              <a:rPr lang="zh-CN" altLang="en-US" smtClean="0"/>
              <a:t>2023/6/5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E4400-D1FB-422F-874E-267932C3860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000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760E3-EB88-4223-91E8-6E75E9945EB6}" type="datetimeFigureOut">
              <a:rPr lang="zh-CN" altLang="en-US" smtClean="0"/>
              <a:t>2023/6/5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E4400-D1FB-422F-874E-267932C3860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2939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760E3-EB88-4223-91E8-6E75E9945EB6}" type="datetimeFigureOut">
              <a:rPr lang="zh-CN" altLang="en-US" smtClean="0"/>
              <a:t>2023/6/5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5E4400-D1FB-422F-874E-267932C3860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1084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C64DB1-06C8-41F4-8E0C-77A182FA4D5E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88D28A-863F-4E31-BBC5-9D6342A0EB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305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slideLayout" Target="../slideLayouts/slideLayout13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gif"/><Relationship Id="rId18" Type="http://schemas.openxmlformats.org/officeDocument/2006/relationships/slide" Target="slide16.xml"/><Relationship Id="rId26" Type="http://schemas.openxmlformats.org/officeDocument/2006/relationships/image" Target="../media/image50.png"/><Relationship Id="rId3" Type="http://schemas.openxmlformats.org/officeDocument/2006/relationships/slideLayout" Target="../slideLayouts/slideLayout13.xml"/><Relationship Id="rId21" Type="http://schemas.openxmlformats.org/officeDocument/2006/relationships/slide" Target="slide24.xml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17" Type="http://schemas.openxmlformats.org/officeDocument/2006/relationships/image" Target="../media/image45.gif"/><Relationship Id="rId25" Type="http://schemas.openxmlformats.org/officeDocument/2006/relationships/slide" Target="slide26.xml"/><Relationship Id="rId2" Type="http://schemas.openxmlformats.org/officeDocument/2006/relationships/audio" Target="../media/media1.wma"/><Relationship Id="rId16" Type="http://schemas.openxmlformats.org/officeDocument/2006/relationships/image" Target="../media/image44.png"/><Relationship Id="rId20" Type="http://schemas.openxmlformats.org/officeDocument/2006/relationships/image" Target="../media/image47.png"/><Relationship Id="rId29" Type="http://schemas.openxmlformats.org/officeDocument/2006/relationships/slide" Target="slide28.xml"/><Relationship Id="rId1" Type="http://schemas.microsoft.com/office/2007/relationships/media" Target="../media/media1.wma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24" Type="http://schemas.openxmlformats.org/officeDocument/2006/relationships/image" Target="../media/image49.png"/><Relationship Id="rId32" Type="http://schemas.openxmlformats.org/officeDocument/2006/relationships/image" Target="../media/image53.png"/><Relationship Id="rId5" Type="http://schemas.openxmlformats.org/officeDocument/2006/relationships/image" Target="../media/image33.png"/><Relationship Id="rId15" Type="http://schemas.openxmlformats.org/officeDocument/2006/relationships/image" Target="../media/image43.gif"/><Relationship Id="rId23" Type="http://schemas.openxmlformats.org/officeDocument/2006/relationships/slide" Target="slide25.xml"/><Relationship Id="rId28" Type="http://schemas.openxmlformats.org/officeDocument/2006/relationships/image" Target="../media/image51.png"/><Relationship Id="rId10" Type="http://schemas.openxmlformats.org/officeDocument/2006/relationships/image" Target="../media/image38.png"/><Relationship Id="rId19" Type="http://schemas.openxmlformats.org/officeDocument/2006/relationships/image" Target="../media/image46.png"/><Relationship Id="rId31" Type="http://schemas.openxmlformats.org/officeDocument/2006/relationships/slide" Target="slide29.xml"/><Relationship Id="rId4" Type="http://schemas.openxmlformats.org/officeDocument/2006/relationships/audio" Target="../media/audio1.wav"/><Relationship Id="rId9" Type="http://schemas.openxmlformats.org/officeDocument/2006/relationships/image" Target="../media/image37.png"/><Relationship Id="rId14" Type="http://schemas.openxmlformats.org/officeDocument/2006/relationships/image" Target="../media/image42.gif"/><Relationship Id="rId22" Type="http://schemas.openxmlformats.org/officeDocument/2006/relationships/image" Target="../media/image48.png"/><Relationship Id="rId27" Type="http://schemas.openxmlformats.org/officeDocument/2006/relationships/slide" Target="slide27.xml"/><Relationship Id="rId30" Type="http://schemas.openxmlformats.org/officeDocument/2006/relationships/image" Target="../media/image5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B298D4-FD80-4655-A19E-3BDF84C34A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0577" y="50488"/>
            <a:ext cx="10856864" cy="1395062"/>
          </a:xfrm>
        </p:spPr>
        <p:txBody>
          <a:bodyPr>
            <a:normAutofit fontScale="90000"/>
          </a:bodyPr>
          <a:lstStyle/>
          <a:p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 IV: HỖN HỢP – </a:t>
            </a:r>
            <a:br>
              <a:rPr lang="en-US" sz="4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TÁCH CHẤT RA KHỎI HỖN HỢP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9B032C0-F81F-4D0B-99A3-15758BFBED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6682" y="1684693"/>
            <a:ext cx="9928242" cy="517885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16: HỖN HỢP CÁC CHẤT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D9E2DC8-A15D-4F8E-B07B-3188F0525B7C}"/>
              </a:ext>
            </a:extLst>
          </p:cNvPr>
          <p:cNvSpPr txBox="1"/>
          <p:nvPr/>
        </p:nvSpPr>
        <p:spPr>
          <a:xfrm>
            <a:off x="807815" y="2959607"/>
            <a:ext cx="1105133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hỗn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khiết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mọt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dung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dung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tan.</a:t>
            </a:r>
          </a:p>
          <a:p>
            <a:pPr marL="285750" indent="-285750">
              <a:buFontTx/>
              <a:buChar char="-"/>
            </a:pP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hỗn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dung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huyền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nhũ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rắn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85298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>
            <a:extLst>
              <a:ext uri="{FF2B5EF4-FFF2-40B4-BE49-F238E27FC236}">
                <a16:creationId xmlns:a16="http://schemas.microsoft.com/office/drawing/2014/main" xmlns="" id="{76AA9978-F285-41A1-AE84-160AF358CE87}"/>
              </a:ext>
            </a:extLst>
          </p:cNvPr>
          <p:cNvSpPr/>
          <p:nvPr/>
        </p:nvSpPr>
        <p:spPr>
          <a:xfrm>
            <a:off x="1226595" y="56101"/>
            <a:ext cx="10085281" cy="3175154"/>
          </a:xfrm>
          <a:prstGeom prst="flowChartAlternate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400" b="1" kern="0" dirty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THẢO LUẬN:</a:t>
            </a:r>
          </a:p>
          <a:p>
            <a:pPr marL="457200" marR="0" lvl="0" indent="-45720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altLang="en-US" sz="2400" b="1" kern="0" dirty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Khi </a:t>
            </a:r>
            <a:r>
              <a:rPr lang="en-US" altLang="en-US" sz="24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hòa</a:t>
            </a:r>
            <a:r>
              <a:rPr lang="en-US" altLang="en-US" sz="2400" b="1" kern="0" dirty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 tan </a:t>
            </a:r>
            <a:r>
              <a:rPr lang="en-US" altLang="en-US" sz="24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đường</a:t>
            </a:r>
            <a:r>
              <a:rPr lang="en-US" altLang="en-US" sz="2400" b="1" kern="0" dirty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 </a:t>
            </a:r>
            <a:r>
              <a:rPr lang="en-US" altLang="en-US" sz="24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vào</a:t>
            </a:r>
            <a:r>
              <a:rPr lang="en-US" altLang="en-US" sz="2400" b="1" kern="0" dirty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 </a:t>
            </a:r>
            <a:r>
              <a:rPr lang="en-US" altLang="en-US" sz="24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nước</a:t>
            </a:r>
            <a:r>
              <a:rPr lang="en-US" altLang="en-US" sz="2400" b="1" kern="0" dirty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, </a:t>
            </a:r>
            <a:r>
              <a:rPr lang="en-US" altLang="en-US" sz="24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đường</a:t>
            </a:r>
            <a:r>
              <a:rPr lang="en-US" altLang="en-US" sz="2400" b="1" kern="0" dirty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 </a:t>
            </a:r>
            <a:r>
              <a:rPr lang="en-US" altLang="en-US" sz="24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có</a:t>
            </a:r>
            <a:r>
              <a:rPr lang="en-US" altLang="en-US" sz="2400" b="1" kern="0" dirty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 </a:t>
            </a:r>
            <a:r>
              <a:rPr lang="en-US" altLang="en-US" sz="24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bị</a:t>
            </a:r>
            <a:r>
              <a:rPr lang="en-US" altLang="en-US" sz="2400" b="1" kern="0" dirty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 </a:t>
            </a:r>
            <a:r>
              <a:rPr lang="en-US" altLang="en-US" sz="24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biến</a:t>
            </a:r>
            <a:r>
              <a:rPr lang="en-US" altLang="en-US" sz="2400" b="1" kern="0" dirty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 </a:t>
            </a:r>
            <a:r>
              <a:rPr lang="en-US" altLang="en-US" sz="24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đổi</a:t>
            </a:r>
            <a:r>
              <a:rPr lang="en-US" altLang="en-US" sz="2400" b="1" kern="0" dirty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 </a:t>
            </a:r>
            <a:r>
              <a:rPr lang="en-US" altLang="en-US" sz="24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thành</a:t>
            </a:r>
            <a:r>
              <a:rPr lang="en-US" altLang="en-US" sz="2400" b="1" kern="0" dirty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 </a:t>
            </a:r>
            <a:r>
              <a:rPr lang="en-US" altLang="en-US" sz="24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chất</a:t>
            </a:r>
            <a:r>
              <a:rPr lang="en-US" altLang="en-US" sz="2400" b="1" kern="0" dirty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 </a:t>
            </a:r>
            <a:r>
              <a:rPr lang="en-US" altLang="en-US" sz="24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khác</a:t>
            </a:r>
            <a:r>
              <a:rPr lang="en-US" altLang="en-US" sz="2400" b="1" kern="0" dirty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 </a:t>
            </a:r>
            <a:r>
              <a:rPr lang="en-US" altLang="en-US" sz="24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không</a:t>
            </a:r>
            <a:r>
              <a:rPr lang="en-US" altLang="en-US" sz="2400" b="1" kern="0" dirty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?</a:t>
            </a:r>
          </a:p>
          <a:p>
            <a:pPr marL="457200" marR="0" lvl="0" indent="-45720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Nước</a:t>
            </a:r>
            <a:r>
              <a:rPr kumimoji="0" lang="en-US" altLang="en-US" sz="2400" b="1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 </a:t>
            </a:r>
            <a:r>
              <a:rPr kumimoji="0" lang="en-US" altLang="en-US" sz="2400" b="1" i="0" u="none" strike="noStrike" kern="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muối</a:t>
            </a:r>
            <a:r>
              <a:rPr kumimoji="0" lang="en-US" altLang="en-US" sz="2400" b="1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, </a:t>
            </a:r>
            <a:r>
              <a:rPr kumimoji="0" lang="en-US" altLang="en-US" sz="2400" b="1" i="0" u="none" strike="noStrike" kern="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giấm</a:t>
            </a:r>
            <a:r>
              <a:rPr kumimoji="0" lang="en-US" altLang="en-US" sz="2400" b="1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 </a:t>
            </a:r>
            <a:r>
              <a:rPr kumimoji="0" lang="en-US" altLang="en-US" sz="2400" b="1" i="0" u="none" strike="noStrike" kern="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ăn</a:t>
            </a:r>
            <a:r>
              <a:rPr kumimoji="0" lang="en-US" altLang="en-US" sz="2400" b="1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, </a:t>
            </a:r>
            <a:r>
              <a:rPr kumimoji="0" lang="en-US" altLang="en-US" sz="2400" b="1" i="0" u="none" strike="noStrike" kern="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nước</a:t>
            </a:r>
            <a:r>
              <a:rPr kumimoji="0" lang="en-US" altLang="en-US" sz="2400" b="1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 </a:t>
            </a:r>
            <a:r>
              <a:rPr kumimoji="0" lang="en-US" altLang="en-US" sz="2400" b="1" i="0" u="none" strike="noStrike" kern="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giải</a:t>
            </a:r>
            <a:r>
              <a:rPr kumimoji="0" lang="en-US" altLang="en-US" sz="2400" b="1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 </a:t>
            </a:r>
            <a:r>
              <a:rPr kumimoji="0" lang="en-US" altLang="en-US" sz="2400" b="1" i="0" u="none" strike="noStrike" kern="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khát</a:t>
            </a:r>
            <a:r>
              <a:rPr kumimoji="0" lang="en-US" altLang="en-US" sz="2400" b="1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 </a:t>
            </a:r>
            <a:r>
              <a:rPr kumimoji="0" lang="en-US" altLang="en-US" sz="2400" b="1" i="0" u="none" strike="noStrike" kern="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có</a:t>
            </a:r>
            <a:r>
              <a:rPr kumimoji="0" lang="en-US" altLang="en-US" sz="2400" b="1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 gas </a:t>
            </a:r>
            <a:r>
              <a:rPr kumimoji="0" lang="en-US" altLang="en-US" sz="2400" b="1" i="0" u="none" strike="noStrike" kern="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là</a:t>
            </a:r>
            <a:r>
              <a:rPr kumimoji="0" lang="en-US" altLang="en-US" sz="2400" b="1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 </a:t>
            </a:r>
            <a:r>
              <a:rPr kumimoji="0" lang="en-US" altLang="en-US" sz="2400" b="1" i="0" u="none" strike="noStrike" kern="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các</a:t>
            </a:r>
            <a:r>
              <a:rPr kumimoji="0" lang="en-US" altLang="en-US" sz="2400" b="1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 dung </a:t>
            </a:r>
            <a:r>
              <a:rPr kumimoji="0" lang="en-US" altLang="en-US" sz="2400" b="1" i="0" u="none" strike="noStrike" kern="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dịch</a:t>
            </a:r>
            <a:r>
              <a:rPr kumimoji="0" lang="en-US" altLang="en-US" sz="2400" b="1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. </a:t>
            </a:r>
            <a:r>
              <a:rPr kumimoji="0" lang="en-US" altLang="en-US" sz="2400" b="1" i="0" u="none" strike="noStrike" kern="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Em</a:t>
            </a:r>
            <a:r>
              <a:rPr kumimoji="0" lang="en-US" altLang="en-US" sz="2400" b="1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 </a:t>
            </a:r>
            <a:r>
              <a:rPr kumimoji="0" lang="en-US" altLang="en-US" sz="2400" b="1" i="0" u="none" strike="noStrike" kern="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hãy</a:t>
            </a:r>
            <a:r>
              <a:rPr kumimoji="0" lang="en-US" altLang="en-US" sz="2400" b="1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 </a:t>
            </a:r>
            <a:r>
              <a:rPr kumimoji="0" lang="en-US" altLang="en-US" sz="2400" b="1" i="0" u="none" strike="noStrike" kern="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chỉ</a:t>
            </a:r>
            <a:r>
              <a:rPr kumimoji="0" lang="en-US" altLang="en-US" sz="2400" b="1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 ra dung </a:t>
            </a:r>
            <a:r>
              <a:rPr kumimoji="0" lang="en-US" altLang="en-US" sz="2400" b="1" i="0" u="none" strike="noStrike" kern="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môi</a:t>
            </a:r>
            <a:r>
              <a:rPr kumimoji="0" lang="en-US" altLang="en-US" sz="2400" b="1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 </a:t>
            </a:r>
            <a:r>
              <a:rPr kumimoji="0" lang="en-US" altLang="en-US" sz="2400" b="1" i="0" u="none" strike="noStrike" kern="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và</a:t>
            </a:r>
            <a:r>
              <a:rPr kumimoji="0" lang="en-US" altLang="en-US" sz="2400" b="1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 </a:t>
            </a:r>
            <a:r>
              <a:rPr kumimoji="0" lang="en-US" altLang="en-US" sz="2400" b="1" i="0" u="none" strike="noStrike" kern="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chất</a:t>
            </a:r>
            <a:r>
              <a:rPr kumimoji="0" lang="en-US" altLang="en-US" sz="2400" b="1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 tan </a:t>
            </a:r>
            <a:r>
              <a:rPr kumimoji="0" lang="en-US" altLang="en-US" sz="2400" b="1" i="0" u="none" strike="noStrike" kern="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trong</a:t>
            </a:r>
            <a:r>
              <a:rPr kumimoji="0" lang="en-US" altLang="en-US" sz="2400" b="1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 </a:t>
            </a:r>
            <a:r>
              <a:rPr kumimoji="0" lang="en-US" altLang="en-US" sz="2400" b="1" i="0" u="none" strike="noStrike" kern="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các</a:t>
            </a:r>
            <a:r>
              <a:rPr kumimoji="0" lang="en-US" altLang="en-US" sz="2400" b="1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 </a:t>
            </a:r>
            <a:r>
              <a:rPr kumimoji="0" lang="en-US" altLang="en-US" sz="2400" b="1" i="0" u="none" strike="noStrike" kern="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trường</a:t>
            </a:r>
            <a:r>
              <a:rPr kumimoji="0" lang="en-US" altLang="en-US" sz="2400" b="1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 </a:t>
            </a:r>
            <a:r>
              <a:rPr kumimoji="0" lang="en-US" altLang="en-US" sz="2400" b="1" i="0" u="none" strike="noStrike" kern="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hợp</a:t>
            </a:r>
            <a:r>
              <a:rPr kumimoji="0" lang="en-US" altLang="en-US" sz="2400" b="1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 </a:t>
            </a:r>
            <a:r>
              <a:rPr kumimoji="0" lang="en-US" altLang="en-US" sz="2400" b="1" i="0" u="none" strike="noStrike" kern="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đó</a:t>
            </a:r>
            <a:r>
              <a:rPr kumimoji="0" lang="en-US" altLang="en-US" sz="2400" b="1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.</a:t>
            </a:r>
          </a:p>
          <a:p>
            <a:pPr marL="457200" marR="0" lvl="0" indent="-45720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altLang="en-US" sz="2400" b="1" kern="0" baseline="0" dirty="0" err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Chỉ</a:t>
            </a:r>
            <a:r>
              <a:rPr lang="en-US" altLang="en-US" sz="2400" b="1" kern="0" dirty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 ra </a:t>
            </a:r>
            <a:r>
              <a:rPr lang="en-US" altLang="en-US" sz="24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loại</a:t>
            </a:r>
            <a:r>
              <a:rPr lang="en-US" altLang="en-US" sz="2400" b="1" kern="0" dirty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 </a:t>
            </a:r>
            <a:r>
              <a:rPr lang="en-US" altLang="en-US" sz="24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nước</a:t>
            </a:r>
            <a:r>
              <a:rPr lang="en-US" altLang="en-US" sz="2400" b="1" kern="0" dirty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 </a:t>
            </a:r>
            <a:r>
              <a:rPr lang="en-US" altLang="en-US" sz="24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nào</a:t>
            </a:r>
            <a:r>
              <a:rPr lang="en-US" altLang="en-US" sz="2400" b="1" kern="0" dirty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 </a:t>
            </a:r>
            <a:r>
              <a:rPr lang="en-US" altLang="en-US" sz="24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là</a:t>
            </a:r>
            <a:r>
              <a:rPr lang="en-US" altLang="en-US" sz="2400" b="1" kern="0" dirty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 </a:t>
            </a:r>
            <a:r>
              <a:rPr lang="en-US" altLang="en-US" sz="24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hỗn</a:t>
            </a:r>
            <a:r>
              <a:rPr lang="en-US" altLang="en-US" sz="2400" b="1" kern="0" dirty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 </a:t>
            </a:r>
            <a:r>
              <a:rPr lang="en-US" altLang="en-US" sz="24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hợp</a:t>
            </a:r>
            <a:r>
              <a:rPr lang="en-US" altLang="en-US" sz="2400" b="1" kern="0" dirty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 </a:t>
            </a:r>
            <a:r>
              <a:rPr lang="en-US" altLang="en-US" sz="24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đồng</a:t>
            </a:r>
            <a:r>
              <a:rPr lang="en-US" altLang="en-US" sz="2400" b="1" kern="0" dirty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 </a:t>
            </a:r>
            <a:r>
              <a:rPr lang="en-US" altLang="en-US" sz="24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nhất</a:t>
            </a:r>
            <a:r>
              <a:rPr lang="en-US" altLang="en-US" sz="2400" b="1" kern="0" dirty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? </a:t>
            </a:r>
            <a:r>
              <a:rPr lang="en-US" altLang="en-US" sz="24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không</a:t>
            </a:r>
            <a:r>
              <a:rPr lang="en-US" altLang="en-US" sz="2400" b="1" kern="0" dirty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 </a:t>
            </a:r>
            <a:r>
              <a:rPr lang="en-US" altLang="en-US" sz="24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đồng</a:t>
            </a:r>
            <a:r>
              <a:rPr lang="en-US" altLang="en-US" sz="2400" b="1" kern="0" dirty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 </a:t>
            </a:r>
            <a:r>
              <a:rPr lang="en-US" altLang="en-US" sz="24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nhất</a:t>
            </a:r>
            <a:r>
              <a:rPr lang="en-US" altLang="en-US" sz="2400" b="1" kern="0" dirty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?</a:t>
            </a:r>
            <a:endParaRPr kumimoji="0" lang="en-US" altLang="en-US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Arial" panose="020B0604020202020204" pitchFamily="34" charset="0"/>
              <a:sym typeface="Wingdings 2" panose="05020102010507070707" pitchFamily="18" charset="2"/>
            </a:endParaRPr>
          </a:p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766EE12-3470-4558-AF35-D0B0B1FCAB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9292" t="62986" r="11457" b="16483"/>
          <a:stretch/>
        </p:blipFill>
        <p:spPr>
          <a:xfrm>
            <a:off x="5250038" y="3231254"/>
            <a:ext cx="1958361" cy="264589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F19721E-5412-4A7E-8FCF-7F3901F2403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990" t="19338" r="6928" b="9846"/>
          <a:stretch/>
        </p:blipFill>
        <p:spPr>
          <a:xfrm>
            <a:off x="7365689" y="3231254"/>
            <a:ext cx="4010383" cy="269271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125E08E-441A-4F29-B665-5D4AEBAA05CA}"/>
              </a:ext>
            </a:extLst>
          </p:cNvPr>
          <p:cNvSpPr txBox="1"/>
          <p:nvPr/>
        </p:nvSpPr>
        <p:spPr>
          <a:xfrm>
            <a:off x="2316853" y="5955133"/>
            <a:ext cx="21291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5E3F494-8296-4C4D-9590-D0E160B6591D}"/>
              </a:ext>
            </a:extLst>
          </p:cNvPr>
          <p:cNvSpPr txBox="1"/>
          <p:nvPr/>
        </p:nvSpPr>
        <p:spPr>
          <a:xfrm>
            <a:off x="8311661" y="6006451"/>
            <a:ext cx="17427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684796B-7140-430D-9B01-E707BAAFD3C2}"/>
              </a:ext>
            </a:extLst>
          </p:cNvPr>
          <p:cNvSpPr txBox="1"/>
          <p:nvPr/>
        </p:nvSpPr>
        <p:spPr>
          <a:xfrm>
            <a:off x="5454610" y="6024112"/>
            <a:ext cx="14622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cam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C2C3F98-E910-4B9D-9C9B-AB2807F37E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3058" y="3311785"/>
            <a:ext cx="3048264" cy="2694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82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>
            <a:extLst>
              <a:ext uri="{FF2B5EF4-FFF2-40B4-BE49-F238E27FC236}">
                <a16:creationId xmlns:a16="http://schemas.microsoft.com/office/drawing/2014/main" xmlns="" id="{C126D53E-77BA-4D01-A50C-0C2C6942FE33}"/>
              </a:ext>
            </a:extLst>
          </p:cNvPr>
          <p:cNvSpPr/>
          <p:nvPr/>
        </p:nvSpPr>
        <p:spPr>
          <a:xfrm>
            <a:off x="1000248" y="314150"/>
            <a:ext cx="10085281" cy="1427698"/>
          </a:xfrm>
          <a:prstGeom prst="flowChartAlternate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400" b="1" kern="0" dirty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THẢO LUẬN:</a:t>
            </a:r>
          </a:p>
          <a:p>
            <a:pPr marR="0" lvl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altLang="en-US" sz="2400" b="1" kern="0" dirty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1. Khi </a:t>
            </a:r>
            <a:r>
              <a:rPr lang="en-US" altLang="en-US" sz="24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hòa</a:t>
            </a:r>
            <a:r>
              <a:rPr lang="en-US" altLang="en-US" sz="2400" b="1" kern="0" dirty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 tan </a:t>
            </a:r>
            <a:r>
              <a:rPr lang="en-US" altLang="en-US" sz="24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đường</a:t>
            </a:r>
            <a:r>
              <a:rPr lang="en-US" altLang="en-US" sz="2400" b="1" kern="0" dirty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 </a:t>
            </a:r>
            <a:r>
              <a:rPr lang="en-US" altLang="en-US" sz="24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vào</a:t>
            </a:r>
            <a:r>
              <a:rPr lang="en-US" altLang="en-US" sz="2400" b="1" kern="0" dirty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 </a:t>
            </a:r>
            <a:r>
              <a:rPr lang="en-US" altLang="en-US" sz="24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nước</a:t>
            </a:r>
            <a:r>
              <a:rPr lang="en-US" altLang="en-US" sz="2400" b="1" kern="0" dirty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, </a:t>
            </a:r>
            <a:r>
              <a:rPr lang="en-US" altLang="en-US" sz="24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đường</a:t>
            </a:r>
            <a:r>
              <a:rPr lang="en-US" altLang="en-US" sz="2400" b="1" kern="0" dirty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 </a:t>
            </a:r>
            <a:r>
              <a:rPr lang="en-US" altLang="en-US" sz="24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có</a:t>
            </a:r>
            <a:r>
              <a:rPr lang="en-US" altLang="en-US" sz="2400" b="1" kern="0" dirty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 </a:t>
            </a:r>
            <a:r>
              <a:rPr lang="en-US" altLang="en-US" sz="24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bị</a:t>
            </a:r>
            <a:r>
              <a:rPr lang="en-US" altLang="en-US" sz="2400" b="1" kern="0" dirty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 </a:t>
            </a:r>
            <a:r>
              <a:rPr lang="en-US" altLang="en-US" sz="24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biến</a:t>
            </a:r>
            <a:r>
              <a:rPr lang="en-US" altLang="en-US" sz="2400" b="1" kern="0" dirty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 </a:t>
            </a:r>
            <a:r>
              <a:rPr lang="en-US" altLang="en-US" sz="24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đổi</a:t>
            </a:r>
            <a:r>
              <a:rPr lang="en-US" altLang="en-US" sz="2400" b="1" kern="0" dirty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 </a:t>
            </a:r>
            <a:r>
              <a:rPr lang="en-US" altLang="en-US" sz="24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thành</a:t>
            </a:r>
            <a:r>
              <a:rPr lang="en-US" altLang="en-US" sz="2400" b="1" kern="0" dirty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 </a:t>
            </a:r>
            <a:r>
              <a:rPr lang="en-US" altLang="en-US" sz="24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chất</a:t>
            </a:r>
            <a:r>
              <a:rPr lang="en-US" altLang="en-US" sz="2400" b="1" kern="0" dirty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 </a:t>
            </a:r>
            <a:r>
              <a:rPr lang="en-US" altLang="en-US" sz="24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khác</a:t>
            </a:r>
            <a:r>
              <a:rPr lang="en-US" altLang="en-US" sz="2400" b="1" kern="0" dirty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 </a:t>
            </a:r>
            <a:r>
              <a:rPr lang="en-US" altLang="en-US" sz="24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không</a:t>
            </a:r>
            <a:r>
              <a:rPr lang="en-US" altLang="en-US" sz="2400" b="1" kern="0" dirty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?</a:t>
            </a:r>
          </a:p>
          <a:p>
            <a:pPr marR="0" lvl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altLang="en-US" sz="2400" b="1" kern="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                 </a:t>
            </a:r>
            <a:r>
              <a:rPr lang="en-US" altLang="en-US" sz="2400" b="1" kern="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Nước</a:t>
            </a:r>
            <a:r>
              <a:rPr lang="en-US" altLang="en-US" sz="2400" b="1" kern="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 </a:t>
            </a:r>
            <a:r>
              <a:rPr lang="en-US" altLang="en-US" sz="2400" b="1" kern="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không</a:t>
            </a:r>
            <a:r>
              <a:rPr lang="en-US" altLang="en-US" sz="2400" b="1" kern="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 </a:t>
            </a:r>
            <a:r>
              <a:rPr lang="en-US" altLang="en-US" sz="2400" b="1" kern="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bị</a:t>
            </a:r>
            <a:r>
              <a:rPr lang="en-US" altLang="en-US" sz="2400" b="1" kern="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 </a:t>
            </a:r>
            <a:r>
              <a:rPr lang="en-US" altLang="en-US" sz="2400" b="1" kern="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biến</a:t>
            </a:r>
            <a:r>
              <a:rPr lang="en-US" altLang="en-US" sz="2400" b="1" kern="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 </a:t>
            </a:r>
            <a:r>
              <a:rPr lang="en-US" altLang="en-US" sz="2400" b="1" kern="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đổi</a:t>
            </a:r>
            <a:r>
              <a:rPr lang="en-US" altLang="en-US" sz="2400" b="1" kern="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 </a:t>
            </a:r>
            <a:r>
              <a:rPr lang="en-US" altLang="en-US" sz="2400" b="1" kern="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thành</a:t>
            </a:r>
            <a:r>
              <a:rPr lang="en-US" altLang="en-US" sz="2400" b="1" kern="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 </a:t>
            </a:r>
            <a:r>
              <a:rPr lang="en-US" altLang="en-US" sz="2400" b="1" kern="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chất</a:t>
            </a:r>
            <a:r>
              <a:rPr lang="en-US" altLang="en-US" sz="2400" b="1" kern="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 </a:t>
            </a:r>
            <a:r>
              <a:rPr lang="en-US" altLang="en-US" sz="2400" b="1" kern="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khác</a:t>
            </a:r>
            <a:endParaRPr lang="en-US" altLang="en-US" sz="2400" b="1" kern="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Arial" panose="020B0604020202020204" pitchFamily="34" charset="0"/>
              <a:sym typeface="Wingdings 2" panose="05020102010507070707" pitchFamily="18" charset="2"/>
            </a:endParaRPr>
          </a:p>
          <a:p>
            <a:pPr algn="ctr"/>
            <a:endParaRPr lang="en-US" dirty="0"/>
          </a:p>
        </p:txBody>
      </p:sp>
      <p:sp>
        <p:nvSpPr>
          <p:cNvPr id="4" name="Flowchart: Alternate Process 3">
            <a:extLst>
              <a:ext uri="{FF2B5EF4-FFF2-40B4-BE49-F238E27FC236}">
                <a16:creationId xmlns:a16="http://schemas.microsoft.com/office/drawing/2014/main" xmlns="" id="{8BA20D4C-D63D-4640-8271-7639210F5BD2}"/>
              </a:ext>
            </a:extLst>
          </p:cNvPr>
          <p:cNvSpPr/>
          <p:nvPr/>
        </p:nvSpPr>
        <p:spPr>
          <a:xfrm>
            <a:off x="988139" y="1252391"/>
            <a:ext cx="10085281" cy="978913"/>
          </a:xfrm>
          <a:prstGeom prst="flowChartAlternate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en-US" sz="2400" b="1" kern="0" dirty="0">
              <a:solidFill>
                <a:schemeClr val="tx1"/>
              </a:solidFill>
              <a:latin typeface="Times New Roman" panose="02020603050405020304" pitchFamily="18" charset="0"/>
              <a:cs typeface="Arial" panose="020B0604020202020204" pitchFamily="34" charset="0"/>
              <a:sym typeface="Wingdings 2" panose="05020102010507070707" pitchFamily="18" charset="2"/>
            </a:endParaRPr>
          </a:p>
          <a:p>
            <a:pPr marR="0" lvl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2.</a:t>
            </a:r>
            <a:r>
              <a:rPr kumimoji="0" lang="en-US" altLang="en-US" sz="2400" b="1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 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Nước</a:t>
            </a:r>
            <a:r>
              <a:rPr kumimoji="0" lang="en-US" altLang="en-US" sz="2400" b="1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 </a:t>
            </a:r>
            <a:r>
              <a:rPr kumimoji="0" lang="en-US" altLang="en-US" sz="2400" b="1" i="0" u="none" strike="noStrike" kern="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muối</a:t>
            </a:r>
            <a:r>
              <a:rPr kumimoji="0" lang="en-US" altLang="en-US" sz="2400" b="1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, </a:t>
            </a:r>
            <a:r>
              <a:rPr kumimoji="0" lang="en-US" altLang="en-US" sz="2400" b="1" i="0" u="none" strike="noStrike" kern="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giấm</a:t>
            </a:r>
            <a:r>
              <a:rPr kumimoji="0" lang="en-US" altLang="en-US" sz="2400" b="1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 </a:t>
            </a:r>
            <a:r>
              <a:rPr kumimoji="0" lang="en-US" altLang="en-US" sz="2400" b="1" i="0" u="none" strike="noStrike" kern="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ăn</a:t>
            </a:r>
            <a:r>
              <a:rPr kumimoji="0" lang="en-US" altLang="en-US" sz="2400" b="1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, </a:t>
            </a:r>
            <a:r>
              <a:rPr kumimoji="0" lang="en-US" altLang="en-US" sz="2400" b="1" i="0" u="none" strike="noStrike" kern="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nước</a:t>
            </a:r>
            <a:r>
              <a:rPr kumimoji="0" lang="en-US" altLang="en-US" sz="2400" b="1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 </a:t>
            </a:r>
            <a:r>
              <a:rPr kumimoji="0" lang="en-US" altLang="en-US" sz="2400" b="1" i="0" u="none" strike="noStrike" kern="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giải</a:t>
            </a:r>
            <a:r>
              <a:rPr kumimoji="0" lang="en-US" altLang="en-US" sz="2400" b="1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 </a:t>
            </a:r>
            <a:r>
              <a:rPr kumimoji="0" lang="en-US" altLang="en-US" sz="2400" b="1" i="0" u="none" strike="noStrike" kern="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khát</a:t>
            </a:r>
            <a:r>
              <a:rPr kumimoji="0" lang="en-US" altLang="en-US" sz="2400" b="1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 </a:t>
            </a:r>
            <a:r>
              <a:rPr kumimoji="0" lang="en-US" altLang="en-US" sz="2400" b="1" i="0" u="none" strike="noStrike" kern="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có</a:t>
            </a:r>
            <a:r>
              <a:rPr kumimoji="0" lang="en-US" altLang="en-US" sz="2400" b="1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 gas </a:t>
            </a:r>
            <a:r>
              <a:rPr kumimoji="0" lang="en-US" altLang="en-US" sz="2400" b="1" i="0" u="none" strike="noStrike" kern="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là</a:t>
            </a:r>
            <a:r>
              <a:rPr kumimoji="0" lang="en-US" altLang="en-US" sz="2400" b="1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 </a:t>
            </a:r>
            <a:r>
              <a:rPr kumimoji="0" lang="en-US" altLang="en-US" sz="2400" b="1" i="0" u="none" strike="noStrike" kern="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các</a:t>
            </a:r>
            <a:r>
              <a:rPr kumimoji="0" lang="en-US" altLang="en-US" sz="2400" b="1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 dung </a:t>
            </a:r>
            <a:r>
              <a:rPr kumimoji="0" lang="en-US" altLang="en-US" sz="2400" b="1" i="0" u="none" strike="noStrike" kern="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dịch</a:t>
            </a:r>
            <a:r>
              <a:rPr kumimoji="0" lang="en-US" altLang="en-US" sz="2400" b="1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. </a:t>
            </a:r>
            <a:r>
              <a:rPr kumimoji="0" lang="en-US" altLang="en-US" sz="2400" b="1" i="0" u="none" strike="noStrike" kern="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Em</a:t>
            </a:r>
            <a:r>
              <a:rPr kumimoji="0" lang="en-US" altLang="en-US" sz="2400" b="1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 </a:t>
            </a:r>
            <a:r>
              <a:rPr kumimoji="0" lang="en-US" altLang="en-US" sz="2400" b="1" i="0" u="none" strike="noStrike" kern="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hãy</a:t>
            </a:r>
            <a:r>
              <a:rPr kumimoji="0" lang="en-US" altLang="en-US" sz="2400" b="1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 </a:t>
            </a:r>
            <a:r>
              <a:rPr kumimoji="0" lang="en-US" altLang="en-US" sz="2400" b="1" i="0" u="none" strike="noStrike" kern="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chỉ</a:t>
            </a:r>
            <a:r>
              <a:rPr kumimoji="0" lang="en-US" altLang="en-US" sz="2400" b="1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 ra dung </a:t>
            </a:r>
            <a:r>
              <a:rPr kumimoji="0" lang="en-US" altLang="en-US" sz="2400" b="1" i="0" u="none" strike="noStrike" kern="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môi</a:t>
            </a:r>
            <a:r>
              <a:rPr kumimoji="0" lang="en-US" altLang="en-US" sz="2400" b="1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 </a:t>
            </a:r>
            <a:r>
              <a:rPr kumimoji="0" lang="en-US" altLang="en-US" sz="2400" b="1" i="0" u="none" strike="noStrike" kern="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và</a:t>
            </a:r>
            <a:r>
              <a:rPr kumimoji="0" lang="en-US" altLang="en-US" sz="2400" b="1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 </a:t>
            </a:r>
            <a:r>
              <a:rPr kumimoji="0" lang="en-US" altLang="en-US" sz="2400" b="1" i="0" u="none" strike="noStrike" kern="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chất</a:t>
            </a:r>
            <a:r>
              <a:rPr kumimoji="0" lang="en-US" altLang="en-US" sz="2400" b="1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 tan </a:t>
            </a:r>
            <a:r>
              <a:rPr kumimoji="0" lang="en-US" altLang="en-US" sz="2400" b="1" i="0" u="none" strike="noStrike" kern="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trong</a:t>
            </a:r>
            <a:r>
              <a:rPr kumimoji="0" lang="en-US" altLang="en-US" sz="2400" b="1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 </a:t>
            </a:r>
            <a:r>
              <a:rPr kumimoji="0" lang="en-US" altLang="en-US" sz="2400" b="1" i="0" u="none" strike="noStrike" kern="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các</a:t>
            </a:r>
            <a:r>
              <a:rPr kumimoji="0" lang="en-US" altLang="en-US" sz="2400" b="1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 </a:t>
            </a:r>
            <a:r>
              <a:rPr kumimoji="0" lang="en-US" altLang="en-US" sz="2400" b="1" i="0" u="none" strike="noStrike" kern="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trường</a:t>
            </a:r>
            <a:r>
              <a:rPr kumimoji="0" lang="en-US" altLang="en-US" sz="2400" b="1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 </a:t>
            </a:r>
            <a:r>
              <a:rPr kumimoji="0" lang="en-US" altLang="en-US" sz="2400" b="1" i="0" u="none" strike="noStrike" kern="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hợp</a:t>
            </a:r>
            <a:r>
              <a:rPr kumimoji="0" lang="en-US" altLang="en-US" sz="2400" b="1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 </a:t>
            </a:r>
            <a:r>
              <a:rPr kumimoji="0" lang="en-US" altLang="en-US" sz="2400" b="1" i="0" u="none" strike="noStrike" kern="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đó</a:t>
            </a:r>
            <a:r>
              <a:rPr kumimoji="0" lang="en-US" altLang="en-US" sz="2400" b="1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.</a:t>
            </a:r>
          </a:p>
          <a:p>
            <a:pPr marR="0" lvl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altLang="en-US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Arial" panose="020B0604020202020204" pitchFamily="34" charset="0"/>
              <a:sym typeface="Wingdings 2" panose="05020102010507070707" pitchFamily="18" charset="2"/>
            </a:endParaRPr>
          </a:p>
          <a:p>
            <a:pPr algn="ctr"/>
            <a:endParaRPr lang="en-US" dirty="0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xmlns="" id="{4BBF5A5C-CFE0-4E11-9887-E630DB82B6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8254863"/>
              </p:ext>
            </p:extLst>
          </p:nvPr>
        </p:nvGraphicFramePr>
        <p:xfrm>
          <a:off x="1000248" y="1989368"/>
          <a:ext cx="10091336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2834">
                  <a:extLst>
                    <a:ext uri="{9D8B030D-6E8A-4147-A177-3AD203B41FA5}">
                      <a16:colId xmlns:a16="http://schemas.microsoft.com/office/drawing/2014/main" xmlns="" val="1988930622"/>
                    </a:ext>
                  </a:extLst>
                </a:gridCol>
                <a:gridCol w="2522834">
                  <a:extLst>
                    <a:ext uri="{9D8B030D-6E8A-4147-A177-3AD203B41FA5}">
                      <a16:colId xmlns:a16="http://schemas.microsoft.com/office/drawing/2014/main" xmlns="" val="1380567464"/>
                    </a:ext>
                  </a:extLst>
                </a:gridCol>
                <a:gridCol w="2522834">
                  <a:extLst>
                    <a:ext uri="{9D8B030D-6E8A-4147-A177-3AD203B41FA5}">
                      <a16:colId xmlns:a16="http://schemas.microsoft.com/office/drawing/2014/main" xmlns="" val="2139274701"/>
                    </a:ext>
                  </a:extLst>
                </a:gridCol>
                <a:gridCol w="2522834">
                  <a:extLst>
                    <a:ext uri="{9D8B030D-6E8A-4147-A177-3AD203B41FA5}">
                      <a16:colId xmlns:a16="http://schemas.microsoft.com/office/drawing/2014/main" xmlns="" val="33762941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Dung </a:t>
                      </a:r>
                      <a:r>
                        <a:rPr lang="en-US" sz="18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dịch</a:t>
                      </a:r>
                      <a:endParaRPr lang="en-US" sz="18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18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muối</a:t>
                      </a:r>
                      <a:endParaRPr lang="en-US" sz="18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Dấm</a:t>
                      </a:r>
                      <a:r>
                        <a:rPr lang="en-US" sz="18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ăn</a:t>
                      </a:r>
                      <a:endParaRPr lang="en-US" sz="18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18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giải</a:t>
                      </a:r>
                      <a:r>
                        <a:rPr lang="en-US" sz="18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khát</a:t>
                      </a:r>
                      <a:r>
                        <a:rPr lang="en-US" sz="18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18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gas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342221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Dung </a:t>
                      </a:r>
                      <a:r>
                        <a:rPr lang="en-US" sz="18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môi</a:t>
                      </a:r>
                      <a:endParaRPr lang="en-US" sz="18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endParaRPr lang="en-US" sz="18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endParaRPr lang="en-US" sz="18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endParaRPr lang="en-US" sz="18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805611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Chất</a:t>
                      </a:r>
                      <a:r>
                        <a:rPr lang="en-US" sz="18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Muối</a:t>
                      </a:r>
                      <a:endParaRPr lang="en-US" sz="18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Dấm</a:t>
                      </a:r>
                      <a:endParaRPr lang="en-US" sz="18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Đường</a:t>
                      </a:r>
                      <a:r>
                        <a:rPr lang="en-US" sz="18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khí</a:t>
                      </a:r>
                      <a:r>
                        <a:rPr lang="en-US" sz="18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</a:t>
                      </a:r>
                      <a:r>
                        <a:rPr lang="en-US" sz="1800" baseline="-250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800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baseline="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màu</a:t>
                      </a:r>
                      <a:r>
                        <a:rPr lang="en-US" sz="1800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baseline="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hương</a:t>
                      </a:r>
                      <a:r>
                        <a:rPr lang="en-US" sz="1800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liệu</a:t>
                      </a:r>
                      <a:r>
                        <a:rPr lang="en-US" sz="1800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en-US" sz="18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98567728"/>
                  </a:ext>
                </a:extLst>
              </a:tr>
            </a:tbl>
          </a:graphicData>
        </a:graphic>
      </p:graphicFrame>
      <p:sp>
        <p:nvSpPr>
          <p:cNvPr id="9" name="Flowchart: Alternate Process 8">
            <a:extLst>
              <a:ext uri="{FF2B5EF4-FFF2-40B4-BE49-F238E27FC236}">
                <a16:creationId xmlns:a16="http://schemas.microsoft.com/office/drawing/2014/main" xmlns="" id="{D3BD65DA-37BF-4DE8-AC12-B2C1FD97100C}"/>
              </a:ext>
            </a:extLst>
          </p:cNvPr>
          <p:cNvSpPr/>
          <p:nvPr/>
        </p:nvSpPr>
        <p:spPr>
          <a:xfrm>
            <a:off x="969975" y="2032282"/>
            <a:ext cx="10085281" cy="1112860"/>
          </a:xfrm>
          <a:prstGeom prst="flowChartAlternate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altLang="en-US" sz="2400" b="1" kern="0" baseline="0" dirty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3.</a:t>
            </a:r>
            <a:r>
              <a:rPr lang="en-US" altLang="en-US" sz="2400" b="1" kern="0" dirty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 </a:t>
            </a:r>
            <a:r>
              <a:rPr lang="en-US" altLang="en-US" sz="2400" b="1" kern="0" baseline="0" dirty="0" err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Chỉ</a:t>
            </a:r>
            <a:r>
              <a:rPr lang="en-US" altLang="en-US" sz="2400" b="1" kern="0" dirty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 ra </a:t>
            </a:r>
            <a:r>
              <a:rPr lang="en-US" altLang="en-US" sz="24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loại</a:t>
            </a:r>
            <a:r>
              <a:rPr lang="en-US" altLang="en-US" sz="2400" b="1" kern="0" dirty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 </a:t>
            </a:r>
            <a:r>
              <a:rPr lang="en-US" altLang="en-US" sz="24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nước</a:t>
            </a:r>
            <a:r>
              <a:rPr lang="en-US" altLang="en-US" sz="2400" b="1" kern="0" dirty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 </a:t>
            </a:r>
            <a:r>
              <a:rPr lang="en-US" altLang="en-US" sz="24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nào</a:t>
            </a:r>
            <a:r>
              <a:rPr lang="en-US" altLang="en-US" sz="2400" b="1" kern="0" dirty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 </a:t>
            </a:r>
            <a:r>
              <a:rPr lang="en-US" altLang="en-US" sz="24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là</a:t>
            </a:r>
            <a:r>
              <a:rPr lang="en-US" altLang="en-US" sz="2400" b="1" kern="0" dirty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 </a:t>
            </a:r>
            <a:r>
              <a:rPr lang="en-US" altLang="en-US" sz="24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hỗn</a:t>
            </a:r>
            <a:r>
              <a:rPr lang="en-US" altLang="en-US" sz="2400" b="1" kern="0" dirty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 </a:t>
            </a:r>
            <a:r>
              <a:rPr lang="en-US" altLang="en-US" sz="24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hợp</a:t>
            </a:r>
            <a:r>
              <a:rPr lang="en-US" altLang="en-US" sz="2400" b="1" kern="0" dirty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 </a:t>
            </a:r>
            <a:r>
              <a:rPr lang="en-US" altLang="en-US" sz="24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đồng</a:t>
            </a:r>
            <a:r>
              <a:rPr lang="en-US" altLang="en-US" sz="2400" b="1" kern="0" dirty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 </a:t>
            </a:r>
            <a:r>
              <a:rPr lang="en-US" altLang="en-US" sz="24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nhất</a:t>
            </a:r>
            <a:r>
              <a:rPr lang="en-US" altLang="en-US" sz="2400" b="1" kern="0" dirty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? </a:t>
            </a:r>
            <a:r>
              <a:rPr lang="en-US" altLang="en-US" sz="24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không</a:t>
            </a:r>
            <a:r>
              <a:rPr lang="en-US" altLang="en-US" sz="2400" b="1" kern="0" dirty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 </a:t>
            </a:r>
            <a:r>
              <a:rPr lang="en-US" altLang="en-US" sz="24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đồng</a:t>
            </a:r>
            <a:r>
              <a:rPr lang="en-US" altLang="en-US" sz="2400" b="1" kern="0" dirty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 </a:t>
            </a:r>
            <a:r>
              <a:rPr lang="en-US" altLang="en-US" sz="24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nhất</a:t>
            </a:r>
            <a:r>
              <a:rPr lang="en-US" altLang="en-US" sz="2400" b="1" kern="0" dirty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?</a:t>
            </a:r>
            <a:endParaRPr kumimoji="0" lang="en-US" altLang="en-US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Arial" panose="020B0604020202020204" pitchFamily="34" charset="0"/>
              <a:sym typeface="Wingdings 2" panose="05020102010507070707" pitchFamily="18" charset="2"/>
            </a:endParaRPr>
          </a:p>
          <a:p>
            <a:pPr algn="ctr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9BBE623A-0F84-41C9-A164-5DC8140CB9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4674" y="2738023"/>
            <a:ext cx="3018082" cy="255917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E596E2C6-40F4-4B14-AF24-2134995E9D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2177" y="2714457"/>
            <a:ext cx="4011516" cy="269466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3C21ADA0-7B9B-43DA-917F-7B7E102F23C7}"/>
              </a:ext>
            </a:extLst>
          </p:cNvPr>
          <p:cNvSpPr txBox="1"/>
          <p:nvPr/>
        </p:nvSpPr>
        <p:spPr>
          <a:xfrm>
            <a:off x="1150012" y="5430610"/>
            <a:ext cx="29900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Hỗn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óa học 8 cách tách hỗn hợp nước và dầu ăn - YouTube">
            <a:extLst>
              <a:ext uri="{FF2B5EF4-FFF2-40B4-BE49-F238E27FC236}">
                <a16:creationId xmlns:a16="http://schemas.microsoft.com/office/drawing/2014/main" xmlns="" id="{C41890BA-87F6-4026-8AA0-66B2CC5BC7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81" t="12851" b="30694"/>
          <a:stretch/>
        </p:blipFill>
        <p:spPr bwMode="auto">
          <a:xfrm>
            <a:off x="769355" y="2697110"/>
            <a:ext cx="3045319" cy="2694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B15EEF3F-AECE-4D34-8EE7-5FBEA4B3D88D}"/>
              </a:ext>
            </a:extLst>
          </p:cNvPr>
          <p:cNvSpPr txBox="1"/>
          <p:nvPr/>
        </p:nvSpPr>
        <p:spPr>
          <a:xfrm>
            <a:off x="4033458" y="5548684"/>
            <a:ext cx="2990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hỗn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6E47F07C-FDF5-4199-ACD0-73893AF3E950}"/>
              </a:ext>
            </a:extLst>
          </p:cNvPr>
          <p:cNvSpPr txBox="1"/>
          <p:nvPr/>
        </p:nvSpPr>
        <p:spPr>
          <a:xfrm>
            <a:off x="7227062" y="5569110"/>
            <a:ext cx="2990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hỗn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9351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9" grpId="0" animBg="1"/>
      <p:bldP spid="15" grpId="0"/>
      <p:bldP spid="17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>
            <a:extLst>
              <a:ext uri="{FF2B5EF4-FFF2-40B4-BE49-F238E27FC236}">
                <a16:creationId xmlns:a16="http://schemas.microsoft.com/office/drawing/2014/main" xmlns="" id="{28EFEF66-0FEF-4434-BBAB-134AE1D62BB8}"/>
              </a:ext>
            </a:extLst>
          </p:cNvPr>
          <p:cNvSpPr/>
          <p:nvPr/>
        </p:nvSpPr>
        <p:spPr>
          <a:xfrm>
            <a:off x="1049036" y="122154"/>
            <a:ext cx="6956172" cy="1643676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514DEA2-6352-491E-B946-B54621035DC7}"/>
              </a:ext>
            </a:extLst>
          </p:cNvPr>
          <p:cNvSpPr txBox="1"/>
          <p:nvPr/>
        </p:nvSpPr>
        <p:spPr>
          <a:xfrm>
            <a:off x="1267819" y="2030753"/>
            <a:ext cx="100415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– 5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thìa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cốc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đựng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 ml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khuấy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Nếm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vài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giọi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thìa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inox,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hơi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nguội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nếm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rắn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7047A6D-3E34-43C3-98C6-5A823A236C9B}"/>
              </a:ext>
            </a:extLst>
          </p:cNvPr>
          <p:cNvSpPr txBox="1"/>
          <p:nvPr/>
        </p:nvSpPr>
        <p:spPr>
          <a:xfrm>
            <a:off x="1312697" y="3690170"/>
            <a:ext cx="434125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rắn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mặn</a:t>
            </a:r>
            <a:endParaRPr lang="en-US" sz="24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1AA26FD-FC5E-4B23-84E2-13D85AFF4C60}"/>
              </a:ext>
            </a:extLst>
          </p:cNvPr>
          <p:cNvSpPr txBox="1"/>
          <p:nvPr/>
        </p:nvSpPr>
        <p:spPr>
          <a:xfrm>
            <a:off x="1312697" y="5060055"/>
            <a:ext cx="90445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b="1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04948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946" y="306589"/>
            <a:ext cx="8925059" cy="5965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085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F75220A-16FC-4CC0-904D-97D7DE2CDD5B}"/>
              </a:ext>
            </a:extLst>
          </p:cNvPr>
          <p:cNvSpPr txBox="1">
            <a:spLocks/>
          </p:cNvSpPr>
          <p:nvPr/>
        </p:nvSpPr>
        <p:spPr>
          <a:xfrm>
            <a:off x="1281376" y="179514"/>
            <a:ext cx="8266251" cy="46530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HUYỀN PHÙ VÀ NHŨ TƯƠNG:</a:t>
            </a:r>
          </a:p>
        </p:txBody>
      </p:sp>
      <p:pic>
        <p:nvPicPr>
          <p:cNvPr id="1026" name="Picture 2" descr="Sông Hồng – Wikipedia tiếng Việt">
            <a:extLst>
              <a:ext uri="{FF2B5EF4-FFF2-40B4-BE49-F238E27FC236}">
                <a16:creationId xmlns:a16="http://schemas.microsoft.com/office/drawing/2014/main" xmlns="" id="{41267A4D-8208-45D5-A0D8-832762A68E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470" y="1352471"/>
            <a:ext cx="3183571" cy="2849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ướng dẫn uống bột sắn dây đúng cách để tốt cho sức khoẻ">
            <a:extLst>
              <a:ext uri="{FF2B5EF4-FFF2-40B4-BE49-F238E27FC236}">
                <a16:creationId xmlns:a16="http://schemas.microsoft.com/office/drawing/2014/main" xmlns="" id="{4133F8AF-AA59-41D4-8F12-FFE73C6C7C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5539" y="1229479"/>
            <a:ext cx="2844175" cy="2995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Nước cam tại nhiều nước tăng giá vì dịch COVID-19 | Ăn sạch sống khỏe | PLO">
            <a:extLst>
              <a:ext uri="{FF2B5EF4-FFF2-40B4-BE49-F238E27FC236}">
                <a16:creationId xmlns:a16="http://schemas.microsoft.com/office/drawing/2014/main" xmlns="" id="{5FB34FE1-4EEB-4F6A-AB3E-87E144C4F7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833" y="1261067"/>
            <a:ext cx="3183571" cy="3096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6BFC5DF-AAFA-492C-BEA7-0F94AFBF575B}"/>
              </a:ext>
            </a:extLst>
          </p:cNvPr>
          <p:cNvSpPr txBox="1"/>
          <p:nvPr/>
        </p:nvSpPr>
        <p:spPr>
          <a:xfrm>
            <a:off x="1525870" y="767814"/>
            <a:ext cx="73196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Huyền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rắn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lơ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lửng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lỏng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30AF723-B1B1-4943-8675-BFE08A1AEF10}"/>
              </a:ext>
            </a:extLst>
          </p:cNvPr>
          <p:cNvSpPr txBox="1"/>
          <p:nvPr/>
        </p:nvSpPr>
        <p:spPr>
          <a:xfrm>
            <a:off x="1578228" y="4494408"/>
            <a:ext cx="30498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sét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7D6B268-217B-4C60-96C3-F8F17A14B008}"/>
              </a:ext>
            </a:extLst>
          </p:cNvPr>
          <p:cNvSpPr txBox="1"/>
          <p:nvPr/>
        </p:nvSpPr>
        <p:spPr>
          <a:xfrm>
            <a:off x="5211224" y="4396604"/>
            <a:ext cx="26287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vitamin…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7F218E38-C906-48C4-9A7B-1F18FD7ACDE6}"/>
              </a:ext>
            </a:extLst>
          </p:cNvPr>
          <p:cNvSpPr txBox="1"/>
          <p:nvPr/>
        </p:nvSpPr>
        <p:spPr>
          <a:xfrm>
            <a:off x="8713912" y="4507793"/>
            <a:ext cx="21691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74F3ECD-AA85-43D7-A2BC-07416EB99373}"/>
              </a:ext>
            </a:extLst>
          </p:cNvPr>
          <p:cNvSpPr txBox="1"/>
          <p:nvPr/>
        </p:nvSpPr>
        <p:spPr>
          <a:xfrm>
            <a:off x="1281376" y="5750061"/>
            <a:ext cx="69878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huyền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90189CEC-027F-4FCF-AC9A-CA6E8220EA11}"/>
              </a:ext>
            </a:extLst>
          </p:cNvPr>
          <p:cNvSpPr/>
          <p:nvPr/>
        </p:nvSpPr>
        <p:spPr>
          <a:xfrm>
            <a:off x="1197228" y="5772924"/>
            <a:ext cx="9097251" cy="76459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huyền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hỗn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ngũ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</a:p>
        </p:txBody>
      </p:sp>
    </p:spTree>
    <p:extLst>
      <p:ext uri="{BB962C8B-B14F-4D97-AF65-F5344CB8AC3E}">
        <p14:creationId xmlns:p14="http://schemas.microsoft.com/office/powerpoint/2010/main" val="3779369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3" grpId="0"/>
      <p:bldP spid="14" grpId="0"/>
      <p:bldP spid="6" grpId="0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003CB964-F5D1-4828-BE3E-4B36CD641A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1149" y="12802"/>
            <a:ext cx="2225233" cy="162777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13B2D63-85CF-4343-9D21-2CCB24F5537D}"/>
              </a:ext>
            </a:extLst>
          </p:cNvPr>
          <p:cNvSpPr txBox="1"/>
          <p:nvPr/>
        </p:nvSpPr>
        <p:spPr>
          <a:xfrm>
            <a:off x="3764188" y="-47388"/>
            <a:ext cx="7954718" cy="579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huyền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F37553A-06D7-45DD-9006-AE07A2E7ABBE}"/>
              </a:ext>
            </a:extLst>
          </p:cNvPr>
          <p:cNvSpPr txBox="1"/>
          <p:nvPr/>
        </p:nvSpPr>
        <p:spPr>
          <a:xfrm>
            <a:off x="1338876" y="1840020"/>
            <a:ext cx="9749860" cy="3903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cốc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bột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sắn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Cho 1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thìa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cốc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thìa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bột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sắn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cốc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Khuấy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cốc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– 3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Quan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Cốc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Cốc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cốc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huyền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 2- 3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cốc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60387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AC0790E-9A53-44DF-9B14-93924C6B8F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5043" y="0"/>
            <a:ext cx="3678670" cy="247283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FB40A23-D416-428B-98ED-01A05CFA9C3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954" r="14647" b="2913"/>
          <a:stretch/>
        </p:blipFill>
        <p:spPr>
          <a:xfrm>
            <a:off x="6389586" y="1"/>
            <a:ext cx="3427593" cy="247283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1A96D24-B7A5-478B-A4FA-2B82E692F83E}"/>
              </a:ext>
            </a:extLst>
          </p:cNvPr>
          <p:cNvSpPr txBox="1"/>
          <p:nvPr/>
        </p:nvSpPr>
        <p:spPr>
          <a:xfrm>
            <a:off x="6275516" y="2472830"/>
            <a:ext cx="45906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E6869F5-65B1-497D-9555-215EF5080FA1}"/>
              </a:ext>
            </a:extLst>
          </p:cNvPr>
          <p:cNvSpPr txBox="1"/>
          <p:nvPr/>
        </p:nvSpPr>
        <p:spPr>
          <a:xfrm>
            <a:off x="1415043" y="2472830"/>
            <a:ext cx="4056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5F1250F-0B8D-44F0-ABAB-CE7E6E9D2751}"/>
              </a:ext>
            </a:extLst>
          </p:cNvPr>
          <p:cNvSpPr txBox="1"/>
          <p:nvPr/>
        </p:nvSpPr>
        <p:spPr>
          <a:xfrm>
            <a:off x="1245380" y="2891411"/>
            <a:ext cx="982839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>
              <a:buAutoNum type="arabicPeriod"/>
            </a:pP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=&gt; dung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endParaRPr lang="en-US" sz="24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bột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sắn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=&gt;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huyền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Sau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cốc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cốc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bột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sắn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bột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sắn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Cloud 6">
            <a:extLst>
              <a:ext uri="{FF2B5EF4-FFF2-40B4-BE49-F238E27FC236}">
                <a16:creationId xmlns:a16="http://schemas.microsoft.com/office/drawing/2014/main" xmlns="" id="{CDEE9571-EEC1-4617-AA45-EE740EBB96C6}"/>
              </a:ext>
            </a:extLst>
          </p:cNvPr>
          <p:cNvSpPr/>
          <p:nvPr/>
        </p:nvSpPr>
        <p:spPr>
          <a:xfrm>
            <a:off x="774154" y="4830403"/>
            <a:ext cx="10243525" cy="166050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Qua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huyền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loud 7">
            <a:extLst>
              <a:ext uri="{FF2B5EF4-FFF2-40B4-BE49-F238E27FC236}">
                <a16:creationId xmlns:a16="http://schemas.microsoft.com/office/drawing/2014/main" xmlns="" id="{1B08E8F9-1FFC-4A43-B1E6-BC3C93033754}"/>
              </a:ext>
            </a:extLst>
          </p:cNvPr>
          <p:cNvSpPr/>
          <p:nvPr/>
        </p:nvSpPr>
        <p:spPr>
          <a:xfrm>
            <a:off x="774154" y="4830403"/>
            <a:ext cx="10243525" cy="1660506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Tx/>
              <a:buChar char="-"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Dung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ctr">
              <a:buFontTx/>
              <a:buChar char="-"/>
            </a:pP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Huyền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80595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1D30FA3-A12C-4F0D-875A-A6C03F3F24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6631" y="5038888"/>
            <a:ext cx="8907028" cy="126807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F39BC27-B5F8-4D01-BA97-187D7938C7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0484" y="1488664"/>
            <a:ext cx="6901270" cy="32860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2458DE2-7AD9-4147-B36E-A98918266B37}"/>
              </a:ext>
            </a:extLst>
          </p:cNvPr>
          <p:cNvSpPr txBox="1"/>
          <p:nvPr/>
        </p:nvSpPr>
        <p:spPr>
          <a:xfrm>
            <a:off x="1212655" y="336589"/>
            <a:ext cx="97666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Khi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huyền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9218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0D62134-36A4-475C-993A-93393CAECD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0458" y="1549158"/>
            <a:ext cx="3974937" cy="302387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B3D0107-A45F-4031-AC3A-2B99A5D0E1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7077" y="1528121"/>
            <a:ext cx="3743268" cy="314580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A95F42D-F40C-4FAA-AA5F-3BD04FD8D3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3649" y="93413"/>
            <a:ext cx="8358340" cy="64623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557FE49-CD93-4050-BBB0-C799C798CCCC}"/>
              </a:ext>
            </a:extLst>
          </p:cNvPr>
          <p:cNvSpPr txBox="1"/>
          <p:nvPr/>
        </p:nvSpPr>
        <p:spPr>
          <a:xfrm>
            <a:off x="1525870" y="767814"/>
            <a:ext cx="87591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Nhũ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lỏng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lơ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lửng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lỏng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4A4DA99-9552-44C0-B665-8A17559F08C3}"/>
              </a:ext>
            </a:extLst>
          </p:cNvPr>
          <p:cNvSpPr txBox="1"/>
          <p:nvPr/>
        </p:nvSpPr>
        <p:spPr>
          <a:xfrm>
            <a:off x="1623106" y="4789023"/>
            <a:ext cx="42559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Sữa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giọt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94498BC-D364-4AAE-875F-6AA2039EDCCA}"/>
              </a:ext>
            </a:extLst>
          </p:cNvPr>
          <p:cNvSpPr txBox="1"/>
          <p:nvPr/>
        </p:nvSpPr>
        <p:spPr>
          <a:xfrm>
            <a:off x="6851456" y="4841786"/>
            <a:ext cx="38088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Hỗn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khuấy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trộn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AA2A136-C742-4A2D-8613-346201392BF1}"/>
              </a:ext>
            </a:extLst>
          </p:cNvPr>
          <p:cNvSpPr txBox="1"/>
          <p:nvPr/>
        </p:nvSpPr>
        <p:spPr>
          <a:xfrm>
            <a:off x="1525870" y="5974506"/>
            <a:ext cx="69653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nhũ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7060344F-0B69-45B0-929D-3B558F6EF276}"/>
              </a:ext>
            </a:extLst>
          </p:cNvPr>
          <p:cNvSpPr/>
          <p:nvPr/>
        </p:nvSpPr>
        <p:spPr>
          <a:xfrm>
            <a:off x="1356808" y="5999989"/>
            <a:ext cx="9097251" cy="76459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nhũ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nhựa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mayonnaise,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sữa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tẩy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877684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2630A37-EF67-48AB-BC3C-A58EDC7FE2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781" y="51427"/>
            <a:ext cx="2225233" cy="162777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35ADE88-66FE-4E44-A27B-C126ECB45261}"/>
              </a:ext>
            </a:extLst>
          </p:cNvPr>
          <p:cNvSpPr txBox="1"/>
          <p:nvPr/>
        </p:nvSpPr>
        <p:spPr>
          <a:xfrm>
            <a:off x="3646382" y="325369"/>
            <a:ext cx="76620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nhũ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mayonnaise,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sữa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(5 -10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49193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86100" y="80387"/>
            <a:ext cx="11651587" cy="6692202"/>
          </a:xfrm>
          <a:prstGeom prst="rect">
            <a:avLst/>
          </a:prstGeom>
          <a:noFill/>
          <a:ln>
            <a:solidFill>
              <a:srgbClr val="FFA9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zh-CN" altLang="en-US">
              <a:solidFill>
                <a:prstClr val="white"/>
              </a:solidFill>
              <a:latin typeface="Calibri"/>
              <a:ea typeface="等线" panose="02010600030101010101" pitchFamily="2" charset="-122"/>
            </a:endParaRPr>
          </a:p>
        </p:txBody>
      </p:sp>
      <p:sp>
        <p:nvSpPr>
          <p:cNvPr id="5" name="MH_Entry_1"/>
          <p:cNvSpPr/>
          <p:nvPr>
            <p:custDataLst>
              <p:tags r:id="rId1"/>
            </p:custDataLst>
          </p:nvPr>
        </p:nvSpPr>
        <p:spPr>
          <a:xfrm>
            <a:off x="3358887" y="668356"/>
            <a:ext cx="5353157" cy="498614"/>
          </a:xfrm>
          <a:prstGeom prst="rect">
            <a:avLst/>
          </a:prstGeom>
          <a:noFill/>
          <a:ln>
            <a:solidFill>
              <a:srgbClr val="FFA9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457200"/>
            <a:r>
              <a:rPr lang="en-US" altLang="zh-CN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NỘI DUNG CHÍNH CỦA BÀI</a:t>
            </a:r>
            <a:endParaRPr lang="zh-CN" altLang="en-US" sz="2800" b="1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MH_Other_1"/>
          <p:cNvSpPr/>
          <p:nvPr>
            <p:custDataLst>
              <p:tags r:id="rId2"/>
            </p:custDataLst>
          </p:nvPr>
        </p:nvSpPr>
        <p:spPr>
          <a:xfrm rot="16200000">
            <a:off x="2569912" y="3496007"/>
            <a:ext cx="3297990" cy="514350"/>
          </a:xfrm>
          <a:prstGeom prst="parallelogram">
            <a:avLst>
              <a:gd name="adj" fmla="val 156667"/>
            </a:avLst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 defTabSz="457200">
              <a:defRPr/>
            </a:pPr>
            <a:endParaRPr lang="zh-CN" altLang="en-US" sz="2400" b="1">
              <a:solidFill>
                <a:prstClr val="white"/>
              </a:solidFill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MH_Other_2"/>
          <p:cNvSpPr/>
          <p:nvPr>
            <p:custDataLst>
              <p:tags r:id="rId3"/>
            </p:custDataLst>
          </p:nvPr>
        </p:nvSpPr>
        <p:spPr>
          <a:xfrm>
            <a:off x="3132138" y="1929563"/>
            <a:ext cx="184150" cy="174625"/>
          </a:xfrm>
          <a:prstGeom prst="rtTriangle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 defTabSz="457200">
              <a:defRPr/>
            </a:pPr>
            <a:endParaRPr lang="zh-CN" altLang="en-US" sz="2400" b="1">
              <a:solidFill>
                <a:prstClr val="white"/>
              </a:solidFill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9" name="MH_SubTitle_1"/>
          <p:cNvSpPr/>
          <p:nvPr>
            <p:custDataLst>
              <p:tags r:id="rId4"/>
            </p:custDataLst>
          </p:nvPr>
        </p:nvSpPr>
        <p:spPr>
          <a:xfrm>
            <a:off x="2591720" y="2104188"/>
            <a:ext cx="1377950" cy="3297989"/>
          </a:xfrm>
          <a:prstGeom prst="rect">
            <a:avLst/>
          </a:prstGeom>
          <a:solidFill>
            <a:srgbClr val="FEFFFF"/>
          </a:solidFill>
          <a:ln w="3175">
            <a:solidFill>
              <a:schemeClr val="accent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44000" rIns="72000" bIns="0" anchor="ctr">
            <a:normAutofit/>
          </a:bodyPr>
          <a:lstStyle/>
          <a:p>
            <a:pPr algn="ctr" defTabSz="457200">
              <a:lnSpc>
                <a:spcPct val="120000"/>
              </a:lnSpc>
              <a:defRPr/>
            </a:pPr>
            <a:endParaRPr lang="zh-CN" altLang="en-US" sz="2400" b="1" dirty="0">
              <a:solidFill>
                <a:srgbClr val="FFA91B"/>
              </a:solidFill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" name="MH_Other_3"/>
          <p:cNvSpPr/>
          <p:nvPr>
            <p:custDataLst>
              <p:tags r:id="rId5"/>
            </p:custDataLst>
          </p:nvPr>
        </p:nvSpPr>
        <p:spPr>
          <a:xfrm>
            <a:off x="2658395" y="1929563"/>
            <a:ext cx="476250" cy="542925"/>
          </a:xfrm>
          <a:custGeom>
            <a:avLst/>
            <a:gdLst>
              <a:gd name="connsiteX0" fmla="*/ 0 w 466725"/>
              <a:gd name="connsiteY0" fmla="*/ 0 h 533401"/>
              <a:gd name="connsiteX1" fmla="*/ 466725 w 466725"/>
              <a:gd name="connsiteY1" fmla="*/ 0 h 533401"/>
              <a:gd name="connsiteX2" fmla="*/ 466725 w 466725"/>
              <a:gd name="connsiteY2" fmla="*/ 300038 h 533401"/>
              <a:gd name="connsiteX3" fmla="*/ 233362 w 466725"/>
              <a:gd name="connsiteY3" fmla="*/ 533401 h 533401"/>
              <a:gd name="connsiteX4" fmla="*/ 233363 w 466725"/>
              <a:gd name="connsiteY4" fmla="*/ 533400 h 533401"/>
              <a:gd name="connsiteX5" fmla="*/ 0 w 466725"/>
              <a:gd name="connsiteY5" fmla="*/ 300037 h 533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6725" h="533401">
                <a:moveTo>
                  <a:pt x="0" y="0"/>
                </a:moveTo>
                <a:lnTo>
                  <a:pt x="466725" y="0"/>
                </a:lnTo>
                <a:lnTo>
                  <a:pt x="466725" y="300038"/>
                </a:lnTo>
                <a:cubicBezTo>
                  <a:pt x="466725" y="428921"/>
                  <a:pt x="362245" y="533401"/>
                  <a:pt x="233362" y="533401"/>
                </a:cubicBezTo>
                <a:lnTo>
                  <a:pt x="233363" y="533400"/>
                </a:lnTo>
                <a:cubicBezTo>
                  <a:pt x="104480" y="533400"/>
                  <a:pt x="0" y="428920"/>
                  <a:pt x="0" y="30003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254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defTabSz="457200">
              <a:defRPr/>
            </a:pPr>
            <a:r>
              <a:rPr lang="en-US" altLang="zh-CN" sz="2400" b="1" dirty="0">
                <a:solidFill>
                  <a:srgbClr val="FEFF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I</a:t>
            </a:r>
            <a:endParaRPr lang="zh-CN" altLang="en-US" sz="2400" b="1" dirty="0">
              <a:solidFill>
                <a:srgbClr val="FEFFFF"/>
              </a:solidFill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1" name="MH_Other_4"/>
          <p:cNvSpPr/>
          <p:nvPr>
            <p:custDataLst>
              <p:tags r:id="rId6"/>
            </p:custDataLst>
          </p:nvPr>
        </p:nvSpPr>
        <p:spPr>
          <a:xfrm rot="16200000">
            <a:off x="4455863" y="3496006"/>
            <a:ext cx="3297988" cy="514350"/>
          </a:xfrm>
          <a:prstGeom prst="parallelogram">
            <a:avLst>
              <a:gd name="adj" fmla="val 156667"/>
            </a:avLst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 defTabSz="457200">
              <a:defRPr/>
            </a:pPr>
            <a:endParaRPr lang="zh-CN" altLang="en-US" sz="2400" b="1">
              <a:solidFill>
                <a:prstClr val="white"/>
              </a:solidFill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2" name="MH_Other_5"/>
          <p:cNvSpPr/>
          <p:nvPr>
            <p:custDataLst>
              <p:tags r:id="rId7"/>
            </p:custDataLst>
          </p:nvPr>
        </p:nvSpPr>
        <p:spPr>
          <a:xfrm>
            <a:off x="5019487" y="1929563"/>
            <a:ext cx="184150" cy="174625"/>
          </a:xfrm>
          <a:prstGeom prst="rtTriangle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 defTabSz="457200">
              <a:defRPr/>
            </a:pPr>
            <a:endParaRPr lang="zh-CN" altLang="en-US" sz="2400" b="1">
              <a:solidFill>
                <a:prstClr val="white"/>
              </a:solidFill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3" name="MH_SubTitle_2"/>
          <p:cNvSpPr/>
          <p:nvPr>
            <p:custDataLst>
              <p:tags r:id="rId8"/>
            </p:custDataLst>
          </p:nvPr>
        </p:nvSpPr>
        <p:spPr>
          <a:xfrm>
            <a:off x="4476082" y="2104188"/>
            <a:ext cx="1377950" cy="3297989"/>
          </a:xfrm>
          <a:prstGeom prst="rect">
            <a:avLst/>
          </a:prstGeom>
          <a:solidFill>
            <a:srgbClr val="FEFFFF"/>
          </a:solidFill>
          <a:ln w="3175">
            <a:solidFill>
              <a:schemeClr val="accent2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44000" rIns="72000" bIns="0" anchor="ctr">
            <a:normAutofit/>
          </a:bodyPr>
          <a:lstStyle/>
          <a:p>
            <a:pPr algn="ctr" defTabSz="457200">
              <a:lnSpc>
                <a:spcPct val="120000"/>
              </a:lnSpc>
              <a:defRPr/>
            </a:pPr>
            <a:endParaRPr lang="zh-CN" altLang="en-US" sz="2400" b="1" dirty="0">
              <a:solidFill>
                <a:srgbClr val="2E3E52"/>
              </a:solidFill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4" name="MH_Other_6"/>
          <p:cNvSpPr/>
          <p:nvPr>
            <p:custDataLst>
              <p:tags r:id="rId9"/>
            </p:custDataLst>
          </p:nvPr>
        </p:nvSpPr>
        <p:spPr>
          <a:xfrm>
            <a:off x="4544345" y="1929563"/>
            <a:ext cx="476250" cy="542925"/>
          </a:xfrm>
          <a:custGeom>
            <a:avLst/>
            <a:gdLst>
              <a:gd name="connsiteX0" fmla="*/ 0 w 466725"/>
              <a:gd name="connsiteY0" fmla="*/ 0 h 533401"/>
              <a:gd name="connsiteX1" fmla="*/ 466725 w 466725"/>
              <a:gd name="connsiteY1" fmla="*/ 0 h 533401"/>
              <a:gd name="connsiteX2" fmla="*/ 466725 w 466725"/>
              <a:gd name="connsiteY2" fmla="*/ 300038 h 533401"/>
              <a:gd name="connsiteX3" fmla="*/ 233362 w 466725"/>
              <a:gd name="connsiteY3" fmla="*/ 533401 h 533401"/>
              <a:gd name="connsiteX4" fmla="*/ 233363 w 466725"/>
              <a:gd name="connsiteY4" fmla="*/ 533400 h 533401"/>
              <a:gd name="connsiteX5" fmla="*/ 0 w 466725"/>
              <a:gd name="connsiteY5" fmla="*/ 300037 h 533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6725" h="533401">
                <a:moveTo>
                  <a:pt x="0" y="0"/>
                </a:moveTo>
                <a:lnTo>
                  <a:pt x="466725" y="0"/>
                </a:lnTo>
                <a:lnTo>
                  <a:pt x="466725" y="300038"/>
                </a:lnTo>
                <a:cubicBezTo>
                  <a:pt x="466725" y="428921"/>
                  <a:pt x="362245" y="533401"/>
                  <a:pt x="233362" y="533401"/>
                </a:cubicBezTo>
                <a:lnTo>
                  <a:pt x="233363" y="533400"/>
                </a:lnTo>
                <a:cubicBezTo>
                  <a:pt x="104480" y="533400"/>
                  <a:pt x="0" y="428920"/>
                  <a:pt x="0" y="30003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r>
              <a:rPr lang="en-US" altLang="zh-CN" sz="2400" b="1" dirty="0">
                <a:solidFill>
                  <a:srgbClr val="FFFF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II</a:t>
            </a:r>
            <a:endParaRPr lang="zh-CN" altLang="en-US" sz="2400" b="1" dirty="0">
              <a:solidFill>
                <a:srgbClr val="FFFFFF"/>
              </a:solidFill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5" name="MH_Other_7"/>
          <p:cNvSpPr/>
          <p:nvPr>
            <p:custDataLst>
              <p:tags r:id="rId10"/>
            </p:custDataLst>
          </p:nvPr>
        </p:nvSpPr>
        <p:spPr>
          <a:xfrm rot="16200000">
            <a:off x="6340226" y="3496006"/>
            <a:ext cx="3297988" cy="514350"/>
          </a:xfrm>
          <a:prstGeom prst="parallelogram">
            <a:avLst>
              <a:gd name="adj" fmla="val 156667"/>
            </a:avLst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 defTabSz="457200">
              <a:defRPr/>
            </a:pPr>
            <a:endParaRPr lang="zh-CN" altLang="en-US" sz="2400" b="1">
              <a:solidFill>
                <a:prstClr val="white"/>
              </a:solidFill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6" name="MH_Other_8"/>
          <p:cNvSpPr/>
          <p:nvPr>
            <p:custDataLst>
              <p:tags r:id="rId11"/>
            </p:custDataLst>
          </p:nvPr>
        </p:nvSpPr>
        <p:spPr>
          <a:xfrm>
            <a:off x="6902450" y="1929563"/>
            <a:ext cx="184150" cy="174625"/>
          </a:xfrm>
          <a:prstGeom prst="rtTriangle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 defTabSz="457200">
              <a:defRPr/>
            </a:pPr>
            <a:endParaRPr lang="zh-CN" altLang="en-US" sz="2400" b="1">
              <a:solidFill>
                <a:prstClr val="white"/>
              </a:solidFill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7" name="MH_SubTitle_3"/>
          <p:cNvSpPr/>
          <p:nvPr>
            <p:custDataLst>
              <p:tags r:id="rId12"/>
            </p:custDataLst>
          </p:nvPr>
        </p:nvSpPr>
        <p:spPr>
          <a:xfrm>
            <a:off x="6362032" y="2104188"/>
            <a:ext cx="1377950" cy="3297989"/>
          </a:xfrm>
          <a:prstGeom prst="rect">
            <a:avLst/>
          </a:prstGeom>
          <a:solidFill>
            <a:srgbClr val="FEFFFF"/>
          </a:solidFill>
          <a:ln w="3175">
            <a:solidFill>
              <a:schemeClr val="accent3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44000" rIns="72000" bIns="0" anchor="ctr">
            <a:normAutofit/>
          </a:bodyPr>
          <a:lstStyle/>
          <a:p>
            <a:pPr algn="ctr" defTabSz="457200">
              <a:lnSpc>
                <a:spcPct val="120000"/>
              </a:lnSpc>
              <a:defRPr/>
            </a:pPr>
            <a:endParaRPr lang="zh-CN" altLang="en-US" sz="2400" b="1" dirty="0">
              <a:solidFill>
                <a:srgbClr val="FF7C55"/>
              </a:solidFill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8" name="MH_Other_9"/>
          <p:cNvSpPr/>
          <p:nvPr>
            <p:custDataLst>
              <p:tags r:id="rId13"/>
            </p:custDataLst>
          </p:nvPr>
        </p:nvSpPr>
        <p:spPr>
          <a:xfrm>
            <a:off x="6430295" y="1929563"/>
            <a:ext cx="575782" cy="542925"/>
          </a:xfrm>
          <a:custGeom>
            <a:avLst/>
            <a:gdLst>
              <a:gd name="connsiteX0" fmla="*/ 0 w 466725"/>
              <a:gd name="connsiteY0" fmla="*/ 0 h 533401"/>
              <a:gd name="connsiteX1" fmla="*/ 466725 w 466725"/>
              <a:gd name="connsiteY1" fmla="*/ 0 h 533401"/>
              <a:gd name="connsiteX2" fmla="*/ 466725 w 466725"/>
              <a:gd name="connsiteY2" fmla="*/ 300038 h 533401"/>
              <a:gd name="connsiteX3" fmla="*/ 233362 w 466725"/>
              <a:gd name="connsiteY3" fmla="*/ 533401 h 533401"/>
              <a:gd name="connsiteX4" fmla="*/ 233363 w 466725"/>
              <a:gd name="connsiteY4" fmla="*/ 533400 h 533401"/>
              <a:gd name="connsiteX5" fmla="*/ 0 w 466725"/>
              <a:gd name="connsiteY5" fmla="*/ 300037 h 533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6725" h="533401">
                <a:moveTo>
                  <a:pt x="0" y="0"/>
                </a:moveTo>
                <a:lnTo>
                  <a:pt x="466725" y="0"/>
                </a:lnTo>
                <a:lnTo>
                  <a:pt x="466725" y="300038"/>
                </a:lnTo>
                <a:cubicBezTo>
                  <a:pt x="466725" y="428921"/>
                  <a:pt x="362245" y="533401"/>
                  <a:pt x="233362" y="533401"/>
                </a:cubicBezTo>
                <a:lnTo>
                  <a:pt x="233363" y="533400"/>
                </a:lnTo>
                <a:cubicBezTo>
                  <a:pt x="104480" y="533400"/>
                  <a:pt x="0" y="428920"/>
                  <a:pt x="0" y="30003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0800" dist="254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 defTabSz="457200">
              <a:defRPr/>
            </a:pPr>
            <a:r>
              <a:rPr lang="en-US" altLang="zh-CN" sz="2400" b="1" dirty="0">
                <a:solidFill>
                  <a:srgbClr val="FEFF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III</a:t>
            </a:r>
            <a:endParaRPr lang="zh-CN" altLang="en-US" sz="2400" b="1" dirty="0">
              <a:solidFill>
                <a:srgbClr val="FEFFFF"/>
              </a:solidFill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9" name="MH_Other_10"/>
          <p:cNvSpPr/>
          <p:nvPr>
            <p:custDataLst>
              <p:tags r:id="rId14"/>
            </p:custDataLst>
          </p:nvPr>
        </p:nvSpPr>
        <p:spPr>
          <a:xfrm>
            <a:off x="8788400" y="1929563"/>
            <a:ext cx="184150" cy="174625"/>
          </a:xfrm>
          <a:prstGeom prst="rtTriangle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 defTabSz="457200">
              <a:defRPr/>
            </a:pPr>
            <a:endParaRPr lang="zh-CN" altLang="en-US" sz="2400" b="1">
              <a:solidFill>
                <a:prstClr val="white"/>
              </a:solidFill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0" name="MH_SubTitle_4"/>
          <p:cNvSpPr/>
          <p:nvPr>
            <p:custDataLst>
              <p:tags r:id="rId15"/>
            </p:custDataLst>
          </p:nvPr>
        </p:nvSpPr>
        <p:spPr>
          <a:xfrm>
            <a:off x="8246395" y="2104188"/>
            <a:ext cx="1377950" cy="3297989"/>
          </a:xfrm>
          <a:prstGeom prst="rect">
            <a:avLst/>
          </a:prstGeom>
          <a:solidFill>
            <a:srgbClr val="FEFFFF"/>
          </a:solidFill>
          <a:ln w="3175">
            <a:solidFill>
              <a:schemeClr val="accent4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44000" rIns="72000" bIns="0" anchor="ctr">
            <a:normAutofit/>
          </a:bodyPr>
          <a:lstStyle/>
          <a:p>
            <a:pPr algn="ctr" defTabSz="457200">
              <a:lnSpc>
                <a:spcPct val="120000"/>
              </a:lnSpc>
              <a:defRPr/>
            </a:pPr>
            <a:endParaRPr lang="zh-CN" altLang="en-US" sz="2400" b="1" dirty="0">
              <a:solidFill>
                <a:srgbClr val="00CCCC"/>
              </a:solidFill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1" name="MH_Other_11"/>
          <p:cNvSpPr/>
          <p:nvPr>
            <p:custDataLst>
              <p:tags r:id="rId16"/>
            </p:custDataLst>
          </p:nvPr>
        </p:nvSpPr>
        <p:spPr>
          <a:xfrm>
            <a:off x="8314656" y="1929563"/>
            <a:ext cx="577183" cy="542925"/>
          </a:xfrm>
          <a:custGeom>
            <a:avLst/>
            <a:gdLst>
              <a:gd name="connsiteX0" fmla="*/ 0 w 466725"/>
              <a:gd name="connsiteY0" fmla="*/ 0 h 533401"/>
              <a:gd name="connsiteX1" fmla="*/ 466725 w 466725"/>
              <a:gd name="connsiteY1" fmla="*/ 0 h 533401"/>
              <a:gd name="connsiteX2" fmla="*/ 466725 w 466725"/>
              <a:gd name="connsiteY2" fmla="*/ 300038 h 533401"/>
              <a:gd name="connsiteX3" fmla="*/ 233362 w 466725"/>
              <a:gd name="connsiteY3" fmla="*/ 533401 h 533401"/>
              <a:gd name="connsiteX4" fmla="*/ 233363 w 466725"/>
              <a:gd name="connsiteY4" fmla="*/ 533400 h 533401"/>
              <a:gd name="connsiteX5" fmla="*/ 0 w 466725"/>
              <a:gd name="connsiteY5" fmla="*/ 300037 h 533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6725" h="533401">
                <a:moveTo>
                  <a:pt x="0" y="0"/>
                </a:moveTo>
                <a:lnTo>
                  <a:pt x="466725" y="0"/>
                </a:lnTo>
                <a:lnTo>
                  <a:pt x="466725" y="300038"/>
                </a:lnTo>
                <a:cubicBezTo>
                  <a:pt x="466725" y="428921"/>
                  <a:pt x="362245" y="533401"/>
                  <a:pt x="233362" y="533401"/>
                </a:cubicBezTo>
                <a:lnTo>
                  <a:pt x="233363" y="533400"/>
                </a:lnTo>
                <a:cubicBezTo>
                  <a:pt x="104480" y="533400"/>
                  <a:pt x="0" y="428920"/>
                  <a:pt x="0" y="30003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254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 defTabSz="457200">
              <a:defRPr/>
            </a:pPr>
            <a:r>
              <a:rPr lang="en-US" altLang="zh-CN" sz="2400" b="1" dirty="0">
                <a:solidFill>
                  <a:srgbClr val="FEFF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IV</a:t>
            </a:r>
            <a:endParaRPr lang="zh-CN" altLang="en-US" sz="2400" b="1" dirty="0">
              <a:solidFill>
                <a:srgbClr val="FEFFFF"/>
              </a:solidFill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2711824" y="2630820"/>
            <a:ext cx="1145548" cy="244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lnSpc>
                <a:spcPct val="130000"/>
              </a:lnSpc>
              <a:defRPr/>
            </a:pPr>
            <a:r>
              <a:rPr lang="en-US" altLang="zh-CN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Chất</a:t>
            </a:r>
            <a:r>
              <a:rPr lang="en-US" altLang="zh-CN" sz="2400" b="1" dirty="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tinh</a:t>
            </a:r>
            <a:r>
              <a:rPr lang="en-US" altLang="zh-CN" sz="2400" b="1" dirty="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khiết</a:t>
            </a:r>
            <a:r>
              <a:rPr lang="en-US" altLang="zh-CN" sz="2400" b="1" dirty="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và</a:t>
            </a:r>
            <a:r>
              <a:rPr lang="en-US" altLang="zh-CN" sz="2400" b="1" dirty="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hỗn</a:t>
            </a:r>
            <a:r>
              <a:rPr lang="en-US" altLang="zh-CN" sz="2400" b="1" dirty="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hợp</a:t>
            </a:r>
            <a:endParaRPr lang="zh-CN" altLang="en-US" sz="2400" b="1" dirty="0">
              <a:solidFill>
                <a:prstClr val="black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4588649" y="2630820"/>
            <a:ext cx="1145548" cy="100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lnSpc>
                <a:spcPct val="130000"/>
              </a:lnSpc>
              <a:defRPr/>
            </a:pPr>
            <a:r>
              <a:rPr lang="en-US" altLang="zh-CN" sz="2400" b="1" dirty="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Dung</a:t>
            </a:r>
            <a:r>
              <a:rPr lang="zh-CN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dịch</a:t>
            </a:r>
            <a:endParaRPr lang="zh-CN" altLang="en-US" sz="2400" b="1" dirty="0">
              <a:solidFill>
                <a:prstClr val="black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6478233" y="2630820"/>
            <a:ext cx="1145548" cy="1964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lnSpc>
                <a:spcPct val="130000"/>
              </a:lnSpc>
              <a:defRPr/>
            </a:pPr>
            <a:r>
              <a:rPr lang="en-US" altLang="zh-CN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Huyền</a:t>
            </a:r>
            <a:r>
              <a:rPr lang="en-US" altLang="zh-CN" sz="2400" b="1" dirty="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phù</a:t>
            </a:r>
            <a:r>
              <a:rPr lang="en-US" altLang="zh-CN" sz="2400" b="1" dirty="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và</a:t>
            </a:r>
            <a:r>
              <a:rPr lang="en-US" altLang="zh-CN" sz="2400" b="1" dirty="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nhũ</a:t>
            </a:r>
            <a:r>
              <a:rPr lang="en-US" altLang="zh-CN" sz="2400" b="1" dirty="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tương</a:t>
            </a:r>
            <a:endParaRPr lang="zh-CN" altLang="en-US" sz="2400" b="1" dirty="0">
              <a:solidFill>
                <a:prstClr val="black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8385427" y="2630820"/>
            <a:ext cx="1145548" cy="14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lnSpc>
                <a:spcPct val="130000"/>
              </a:lnSpc>
              <a:defRPr/>
            </a:pPr>
            <a:r>
              <a:rPr lang="en-US" altLang="zh-CN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Sự</a:t>
            </a:r>
            <a:r>
              <a:rPr lang="en-US" altLang="zh-CN" sz="2400" b="1" dirty="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hòa</a:t>
            </a:r>
            <a:r>
              <a:rPr lang="en-US" altLang="zh-CN" sz="2400" b="1" dirty="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tan </a:t>
            </a:r>
            <a:r>
              <a:rPr lang="en-US" altLang="zh-CN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các</a:t>
            </a:r>
            <a:r>
              <a:rPr lang="en-US" altLang="zh-CN" sz="2400" b="1" dirty="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chất</a:t>
            </a:r>
            <a:endParaRPr lang="zh-CN" altLang="en-US" sz="2400" b="1" dirty="0">
              <a:solidFill>
                <a:prstClr val="black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46975" y="288117"/>
            <a:ext cx="895081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III. HUYỀN PHÙ VÀ NHŨ TƯƠNG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  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en-US" sz="28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Huyền</a:t>
            </a:r>
            <a:r>
              <a:rPr lang="en-US" sz="28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phù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hỗn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rắn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-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lỏng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8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VD 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bột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sắn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phù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sa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(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sông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),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bột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màu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vôi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tôi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cam,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ép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trái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…. 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en-US" sz="28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Nhũ</a:t>
            </a:r>
            <a:r>
              <a:rPr lang="en-US" sz="28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tương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hỗn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lỏng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-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lỏng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nhất</a:t>
            </a:r>
            <a:endParaRPr lang="en-US" sz="2800" dirty="0" smtClean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VD :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Sữa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hỗn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dầu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ăn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chấm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tương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ớt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tương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cà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sốt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mayonnaise,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thuốc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… 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Huyền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phù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nhũ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tương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hỗn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đồng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nhất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chúng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thường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suốt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71282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737557D-0A75-435E-BE8B-EBF37B94F06F}"/>
              </a:ext>
            </a:extLst>
          </p:cNvPr>
          <p:cNvSpPr txBox="1"/>
          <p:nvPr/>
        </p:nvSpPr>
        <p:spPr>
          <a:xfrm>
            <a:off x="5052284" y="186707"/>
            <a:ext cx="20874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 KẾT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E6C7D877-8E89-4AB5-8524-866C81B0DF36}"/>
              </a:ext>
            </a:extLst>
          </p:cNvPr>
          <p:cNvGrpSpPr/>
          <p:nvPr/>
        </p:nvGrpSpPr>
        <p:grpSpPr>
          <a:xfrm>
            <a:off x="786650" y="448317"/>
            <a:ext cx="8943109" cy="6648817"/>
            <a:chOff x="124691" y="132983"/>
            <a:chExt cx="8943109" cy="6648817"/>
          </a:xfrm>
        </p:grpSpPr>
        <p:sp>
          <p:nvSpPr>
            <p:cNvPr id="25" name="Rounded Rectangle 3">
              <a:extLst>
                <a:ext uri="{FF2B5EF4-FFF2-40B4-BE49-F238E27FC236}">
                  <a16:creationId xmlns:a16="http://schemas.microsoft.com/office/drawing/2014/main" xmlns="" id="{AE08E2CE-18EA-4269-8E43-377CD0D7C5CE}"/>
                </a:ext>
              </a:extLst>
            </p:cNvPr>
            <p:cNvSpPr/>
            <p:nvPr/>
          </p:nvSpPr>
          <p:spPr>
            <a:xfrm>
              <a:off x="124691" y="1674681"/>
              <a:ext cx="1447800" cy="1955107"/>
            </a:xfrm>
            <a:prstGeom prst="roundRect">
              <a:avLst/>
            </a:prstGeom>
            <a:ln w="38100"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HỒN HỢP CÁC CHẤT</a:t>
              </a:r>
            </a:p>
          </p:txBody>
        </p:sp>
        <p:sp>
          <p:nvSpPr>
            <p:cNvPr id="26" name="Rounded Rectangle 6">
              <a:extLst>
                <a:ext uri="{FF2B5EF4-FFF2-40B4-BE49-F238E27FC236}">
                  <a16:creationId xmlns:a16="http://schemas.microsoft.com/office/drawing/2014/main" xmlns="" id="{E329DF26-1162-472A-A8C9-32C294219BA0}"/>
                </a:ext>
              </a:extLst>
            </p:cNvPr>
            <p:cNvSpPr/>
            <p:nvPr/>
          </p:nvSpPr>
          <p:spPr>
            <a:xfrm>
              <a:off x="2057400" y="132983"/>
              <a:ext cx="2057400" cy="1068589"/>
            </a:xfrm>
            <a:prstGeom prst="roundRect">
              <a:avLst/>
            </a:prstGeom>
            <a:ln w="38100"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Chất</a:t>
              </a:r>
              <a:r>
                <a:rPr lang="en-US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algn="ctr"/>
              <a:r>
                <a:rPr lang="en-US" sz="2800" b="1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tinh</a:t>
              </a:r>
              <a:r>
                <a:rPr lang="en-US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khiết</a:t>
              </a:r>
              <a:endPara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" name="Rounded Rectangle 16">
              <a:extLst>
                <a:ext uri="{FF2B5EF4-FFF2-40B4-BE49-F238E27FC236}">
                  <a16:creationId xmlns:a16="http://schemas.microsoft.com/office/drawing/2014/main" xmlns="" id="{DF6BF24C-9293-4A01-99F6-820C550B8B27}"/>
                </a:ext>
              </a:extLst>
            </p:cNvPr>
            <p:cNvSpPr/>
            <p:nvPr/>
          </p:nvSpPr>
          <p:spPr>
            <a:xfrm>
              <a:off x="4042064" y="2435995"/>
              <a:ext cx="1981200" cy="1374005"/>
            </a:xfrm>
            <a:prstGeom prst="round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Hỗn</a:t>
              </a:r>
              <a:r>
                <a:rPr lang="en-US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hợp</a:t>
              </a:r>
              <a:r>
                <a:rPr lang="en-US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algn="ctr"/>
              <a:r>
                <a:rPr lang="en-US" sz="2800" b="1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không</a:t>
              </a:r>
              <a:r>
                <a:rPr lang="en-US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algn="ctr"/>
              <a:r>
                <a:rPr lang="en-US" sz="2800" b="1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đồng</a:t>
              </a:r>
              <a:r>
                <a:rPr lang="en-US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nhất</a:t>
              </a:r>
              <a:endPara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" name="Rounded Rectangle 20">
              <a:extLst>
                <a:ext uri="{FF2B5EF4-FFF2-40B4-BE49-F238E27FC236}">
                  <a16:creationId xmlns:a16="http://schemas.microsoft.com/office/drawing/2014/main" xmlns="" id="{B0157B36-FF93-47B8-AD70-134F9B47E8D2}"/>
                </a:ext>
              </a:extLst>
            </p:cNvPr>
            <p:cNvSpPr/>
            <p:nvPr/>
          </p:nvSpPr>
          <p:spPr>
            <a:xfrm>
              <a:off x="4267200" y="5646259"/>
              <a:ext cx="1905000" cy="1135541"/>
            </a:xfrm>
            <a:prstGeom prst="round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Hỗn</a:t>
              </a:r>
              <a:r>
                <a:rPr lang="en-US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hợp</a:t>
              </a:r>
              <a:r>
                <a:rPr lang="en-US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algn="ctr"/>
              <a:r>
                <a:rPr lang="en-US" sz="2800" b="1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đồng</a:t>
              </a:r>
              <a:r>
                <a:rPr lang="en-US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nhất</a:t>
              </a:r>
              <a:endPara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" name="Rounded Rectangle 21">
              <a:extLst>
                <a:ext uri="{FF2B5EF4-FFF2-40B4-BE49-F238E27FC236}">
                  <a16:creationId xmlns:a16="http://schemas.microsoft.com/office/drawing/2014/main" xmlns="" id="{F1F3D074-57F0-48AB-A562-D683911F6AF8}"/>
                </a:ext>
              </a:extLst>
            </p:cNvPr>
            <p:cNvSpPr/>
            <p:nvPr/>
          </p:nvSpPr>
          <p:spPr>
            <a:xfrm>
              <a:off x="1991591" y="4114800"/>
              <a:ext cx="2057400" cy="1068589"/>
            </a:xfrm>
            <a:prstGeom prst="roundRect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Hỗn</a:t>
              </a:r>
              <a:r>
                <a:rPr lang="en-US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hợp</a:t>
              </a:r>
              <a:endPara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xmlns="" id="{0C12106D-0787-457E-907D-BFBBF28FFE16}"/>
                </a:ext>
              </a:extLst>
            </p:cNvPr>
            <p:cNvCxnSpPr>
              <a:endCxn id="26" idx="1"/>
            </p:cNvCxnSpPr>
            <p:nvPr/>
          </p:nvCxnSpPr>
          <p:spPr>
            <a:xfrm>
              <a:off x="848591" y="667277"/>
              <a:ext cx="1208809" cy="1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ounded Rectangle 39">
              <a:extLst>
                <a:ext uri="{FF2B5EF4-FFF2-40B4-BE49-F238E27FC236}">
                  <a16:creationId xmlns:a16="http://schemas.microsoft.com/office/drawing/2014/main" xmlns="" id="{C4E5BDA8-0DEF-41F8-AAE4-35BFF490AC11}"/>
                </a:ext>
              </a:extLst>
            </p:cNvPr>
            <p:cNvSpPr/>
            <p:nvPr/>
          </p:nvSpPr>
          <p:spPr>
            <a:xfrm>
              <a:off x="7010400" y="1545904"/>
              <a:ext cx="2057400" cy="587696"/>
            </a:xfrm>
            <a:prstGeom prst="roundRect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Huyền</a:t>
              </a:r>
              <a:r>
                <a:rPr lang="en-US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phù</a:t>
              </a:r>
              <a:endPara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" name="Rounded Rectangle 45">
              <a:extLst>
                <a:ext uri="{FF2B5EF4-FFF2-40B4-BE49-F238E27FC236}">
                  <a16:creationId xmlns:a16="http://schemas.microsoft.com/office/drawing/2014/main" xmlns="" id="{49DB85C0-1359-428B-8443-AAA03BE9993B}"/>
                </a:ext>
              </a:extLst>
            </p:cNvPr>
            <p:cNvSpPr/>
            <p:nvPr/>
          </p:nvSpPr>
          <p:spPr>
            <a:xfrm>
              <a:off x="7010400" y="4049551"/>
              <a:ext cx="2057400" cy="587696"/>
            </a:xfrm>
            <a:prstGeom prst="roundRect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Nhũ</a:t>
              </a:r>
              <a:r>
                <a:rPr lang="en-US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tương</a:t>
              </a:r>
              <a:endPara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xmlns="" id="{EE68D269-8823-4743-9F32-74C18DCAACD7}"/>
                </a:ext>
              </a:extLst>
            </p:cNvPr>
            <p:cNvCxnSpPr>
              <a:endCxn id="25" idx="0"/>
            </p:cNvCxnSpPr>
            <p:nvPr/>
          </p:nvCxnSpPr>
          <p:spPr>
            <a:xfrm>
              <a:off x="848591" y="667278"/>
              <a:ext cx="0" cy="1007403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xmlns="" id="{4ABFA9CE-B342-43F3-BAFD-8B5EAC20B8B4}"/>
                </a:ext>
              </a:extLst>
            </p:cNvPr>
            <p:cNvCxnSpPr/>
            <p:nvPr/>
          </p:nvCxnSpPr>
          <p:spPr>
            <a:xfrm>
              <a:off x="838200" y="3629845"/>
              <a:ext cx="0" cy="1007403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xmlns="" id="{1B908665-C2FD-41AF-942B-90A12E11DE28}"/>
                </a:ext>
              </a:extLst>
            </p:cNvPr>
            <p:cNvCxnSpPr/>
            <p:nvPr/>
          </p:nvCxnSpPr>
          <p:spPr>
            <a:xfrm>
              <a:off x="838200" y="4637247"/>
              <a:ext cx="1208809" cy="1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xmlns="" id="{8895D663-A9B8-43E4-8E10-C1566E7416CB}"/>
                </a:ext>
              </a:extLst>
            </p:cNvPr>
            <p:cNvCxnSpPr/>
            <p:nvPr/>
          </p:nvCxnSpPr>
          <p:spPr>
            <a:xfrm>
              <a:off x="4804064" y="1828799"/>
              <a:ext cx="0" cy="607195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xmlns="" id="{63350A2A-C073-40BA-BC0D-BFCEF84CEB3B}"/>
                </a:ext>
              </a:extLst>
            </p:cNvPr>
            <p:cNvCxnSpPr/>
            <p:nvPr/>
          </p:nvCxnSpPr>
          <p:spPr>
            <a:xfrm>
              <a:off x="3020291" y="5183389"/>
              <a:ext cx="0" cy="1007403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xmlns="" id="{50F964FB-9E64-427B-B59A-C66D9C765286}"/>
                </a:ext>
              </a:extLst>
            </p:cNvPr>
            <p:cNvCxnSpPr/>
            <p:nvPr/>
          </p:nvCxnSpPr>
          <p:spPr>
            <a:xfrm>
              <a:off x="3020291" y="3084397"/>
              <a:ext cx="1028700" cy="1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xmlns="" id="{1A83F218-036C-4BA2-BB9D-3F8B0FAA859C}"/>
                </a:ext>
              </a:extLst>
            </p:cNvPr>
            <p:cNvCxnSpPr/>
            <p:nvPr/>
          </p:nvCxnSpPr>
          <p:spPr>
            <a:xfrm>
              <a:off x="3020291" y="6190791"/>
              <a:ext cx="1208809" cy="1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xmlns="" id="{48E8D991-4778-49A2-8DBD-1D0C8DA4B8A4}"/>
                </a:ext>
              </a:extLst>
            </p:cNvPr>
            <p:cNvCxnSpPr/>
            <p:nvPr/>
          </p:nvCxnSpPr>
          <p:spPr>
            <a:xfrm>
              <a:off x="3020291" y="3107397"/>
              <a:ext cx="0" cy="1007403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xmlns="" id="{8F879CAE-1A28-4E5C-8C70-5C5866362D99}"/>
                </a:ext>
              </a:extLst>
            </p:cNvPr>
            <p:cNvCxnSpPr/>
            <p:nvPr/>
          </p:nvCxnSpPr>
          <p:spPr>
            <a:xfrm>
              <a:off x="4800600" y="4417195"/>
              <a:ext cx="2209800" cy="10952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xmlns="" id="{DD6AC85E-4AA4-4DCE-8848-AD01E821E892}"/>
                </a:ext>
              </a:extLst>
            </p:cNvPr>
            <p:cNvCxnSpPr/>
            <p:nvPr/>
          </p:nvCxnSpPr>
          <p:spPr>
            <a:xfrm>
              <a:off x="4800600" y="3785623"/>
              <a:ext cx="0" cy="607195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xmlns="" id="{D9D20ABB-F1FA-491A-B7B1-347D3CABD819}"/>
                </a:ext>
              </a:extLst>
            </p:cNvPr>
            <p:cNvCxnSpPr/>
            <p:nvPr/>
          </p:nvCxnSpPr>
          <p:spPr>
            <a:xfrm>
              <a:off x="4800600" y="1828799"/>
              <a:ext cx="2209800" cy="41565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xmlns="" id="{1CDEC1AB-7AC3-4BE5-8DD3-17427B38A4A1}"/>
                </a:ext>
              </a:extLst>
            </p:cNvPr>
            <p:cNvSpPr txBox="1"/>
            <p:nvPr/>
          </p:nvSpPr>
          <p:spPr>
            <a:xfrm>
              <a:off x="4821382" y="1331893"/>
              <a:ext cx="22098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Chất</a:t>
              </a:r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rắn</a:t>
              </a:r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chất</a:t>
              </a:r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lỏng</a:t>
              </a:r>
              <a:endPara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xmlns="" id="{11FBE238-7AF6-45FB-8743-23E23C54337E}"/>
                </a:ext>
              </a:extLst>
            </p:cNvPr>
            <p:cNvSpPr txBox="1"/>
            <p:nvPr/>
          </p:nvSpPr>
          <p:spPr>
            <a:xfrm>
              <a:off x="4856018" y="3940141"/>
              <a:ext cx="225136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Chất</a:t>
              </a:r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lỏng</a:t>
              </a:r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chất</a:t>
              </a:r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lỏng</a:t>
              </a:r>
              <a:endPara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xmlns="" id="{639AA1A5-CB2D-4F7A-99A9-D231CDFFA29A}"/>
                </a:ext>
              </a:extLst>
            </p:cNvPr>
            <p:cNvCxnSpPr/>
            <p:nvPr/>
          </p:nvCxnSpPr>
          <p:spPr>
            <a:xfrm>
              <a:off x="6172200" y="6190790"/>
              <a:ext cx="1028700" cy="1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Rounded Rectangle 72">
              <a:extLst>
                <a:ext uri="{FF2B5EF4-FFF2-40B4-BE49-F238E27FC236}">
                  <a16:creationId xmlns:a16="http://schemas.microsoft.com/office/drawing/2014/main" xmlns="" id="{3B7F1648-8AE3-46F7-A777-B63C8BD7B58C}"/>
                </a:ext>
              </a:extLst>
            </p:cNvPr>
            <p:cNvSpPr/>
            <p:nvPr/>
          </p:nvSpPr>
          <p:spPr>
            <a:xfrm>
              <a:off x="7239000" y="5896942"/>
              <a:ext cx="1828800" cy="587696"/>
            </a:xfrm>
            <a:prstGeom prst="roundRect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Dung </a:t>
              </a:r>
              <a:r>
                <a:rPr lang="en-US" sz="2800" b="1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dịch</a:t>
              </a:r>
              <a:endPara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87635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9A058F8-1B05-40B4-9F65-600E0822F4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0599" y="4480517"/>
            <a:ext cx="8303472" cy="1835055"/>
          </a:xfrm>
          <a:prstGeom prst="rect">
            <a:avLst/>
          </a:prstGeom>
        </p:spPr>
      </p:pic>
      <p:pic>
        <p:nvPicPr>
          <p:cNvPr id="1026" name="Picture 2" descr="Lốc 4 hộp sữa tiệt trùng socola Dutch Lady 180ml">
            <a:extLst>
              <a:ext uri="{FF2B5EF4-FFF2-40B4-BE49-F238E27FC236}">
                <a16:creationId xmlns:a16="http://schemas.microsoft.com/office/drawing/2014/main" xmlns="" id="{2557EC84-2BEA-4319-894D-6B7EF772C5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250" y="1182268"/>
            <a:ext cx="4110125" cy="3082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0795B42-0842-498A-94F2-FC0D6DE34A4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289" t="4172" r="14963" b="4212"/>
          <a:stretch/>
        </p:blipFill>
        <p:spPr>
          <a:xfrm>
            <a:off x="7268451" y="270673"/>
            <a:ext cx="2910052" cy="3994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465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7643D66A-8F9A-49EE-94C5-D62FD1CF62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05959" y="718263"/>
            <a:ext cx="7677150" cy="5325495"/>
          </a:xfrm>
          <a:prstGeom prst="rect">
            <a:avLst/>
          </a:prstGeom>
        </p:spPr>
      </p:pic>
      <p:pic>
        <p:nvPicPr>
          <p:cNvPr id="138" name="Picture 13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" y="948"/>
            <a:ext cx="12187269" cy="6858767"/>
          </a:xfrm>
          <a:prstGeom prst="rect">
            <a:avLst/>
          </a:prstGeom>
        </p:spPr>
      </p:pic>
      <p:pic>
        <p:nvPicPr>
          <p:cNvPr id="124" name="den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199" y="739513"/>
            <a:ext cx="2651990" cy="2651990"/>
          </a:xfrm>
          <a:prstGeom prst="rect">
            <a:avLst/>
          </a:prstGeom>
        </p:spPr>
      </p:pic>
      <p:pic>
        <p:nvPicPr>
          <p:cNvPr id="125" name="den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326" y="1090663"/>
            <a:ext cx="2639810" cy="2639810"/>
          </a:xfrm>
          <a:prstGeom prst="rect">
            <a:avLst/>
          </a:prstGeom>
        </p:spPr>
      </p:pic>
      <p:pic>
        <p:nvPicPr>
          <p:cNvPr id="126" name="den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0378" y="738002"/>
            <a:ext cx="2639810" cy="2645893"/>
          </a:xfrm>
          <a:prstGeom prst="rect">
            <a:avLst/>
          </a:prstGeom>
        </p:spPr>
      </p:pic>
      <p:pic>
        <p:nvPicPr>
          <p:cNvPr id="127" name="den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959" y="3020060"/>
            <a:ext cx="2651990" cy="2651990"/>
          </a:xfrm>
          <a:prstGeom prst="rect">
            <a:avLst/>
          </a:prstGeom>
        </p:spPr>
      </p:pic>
      <p:pic>
        <p:nvPicPr>
          <p:cNvPr id="128" name="den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992" y="3371485"/>
            <a:ext cx="2639810" cy="2639810"/>
          </a:xfrm>
          <a:prstGeom prst="rect">
            <a:avLst/>
          </a:prstGeom>
        </p:spPr>
      </p:pic>
      <p:pic>
        <p:nvPicPr>
          <p:cNvPr id="129" name="den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4994" y="3018790"/>
            <a:ext cx="2651990" cy="2651990"/>
          </a:xfrm>
          <a:prstGeom prst="rect">
            <a:avLst/>
          </a:prstGeom>
        </p:spPr>
      </p:pic>
      <p:pic>
        <p:nvPicPr>
          <p:cNvPr id="146" name="Picture 14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968" y="1101452"/>
            <a:ext cx="1168595" cy="1168595"/>
          </a:xfrm>
          <a:prstGeom prst="rect">
            <a:avLst/>
          </a:prstGeom>
        </p:spPr>
      </p:pic>
      <p:pic>
        <p:nvPicPr>
          <p:cNvPr id="147" name="Picture 14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3" y="883975"/>
            <a:ext cx="1061107" cy="1061107"/>
          </a:xfrm>
          <a:prstGeom prst="rect">
            <a:avLst/>
          </a:prstGeom>
        </p:spPr>
      </p:pic>
      <p:pic>
        <p:nvPicPr>
          <p:cNvPr id="148" name="Picture 14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250" y="1738168"/>
            <a:ext cx="1127571" cy="1127571"/>
          </a:xfrm>
          <a:prstGeom prst="rect">
            <a:avLst/>
          </a:prstGeom>
        </p:spPr>
      </p:pic>
      <p:pic>
        <p:nvPicPr>
          <p:cNvPr id="149" name="Picture 14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691" y="-974833"/>
            <a:ext cx="1761897" cy="6059949"/>
          </a:xfrm>
          <a:prstGeom prst="rect">
            <a:avLst/>
          </a:prstGeom>
        </p:spPr>
      </p:pic>
      <p:pic>
        <p:nvPicPr>
          <p:cNvPr id="150" name="Picture 149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939" y="5085116"/>
            <a:ext cx="647700" cy="904875"/>
          </a:xfrm>
          <a:prstGeom prst="rect">
            <a:avLst/>
          </a:prstGeom>
        </p:spPr>
      </p:pic>
      <p:pic>
        <p:nvPicPr>
          <p:cNvPr id="159" name="Picture 158">
            <a:hlinkClick r:id="rId18" action="ppaction://hlinksldjump"/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3419" y="5852160"/>
            <a:ext cx="1180821" cy="998220"/>
          </a:xfrm>
          <a:prstGeom prst="rect">
            <a:avLst/>
          </a:prstGeom>
        </p:spPr>
      </p:pic>
      <p:pic>
        <p:nvPicPr>
          <p:cNvPr id="4" name="vuideho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-12703" y="-671549"/>
            <a:ext cx="609600" cy="609600"/>
          </a:xfrm>
          <a:prstGeom prst="rect">
            <a:avLst/>
          </a:prstGeom>
        </p:spPr>
      </p:pic>
      <p:pic>
        <p:nvPicPr>
          <p:cNvPr id="139" name="mau1">
            <a:hlinkClick r:id="rId21" action="ppaction://hlinksldjump"/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199" y="739513"/>
            <a:ext cx="2651990" cy="2651990"/>
          </a:xfrm>
          <a:prstGeom prst="rect">
            <a:avLst/>
          </a:prstGeom>
        </p:spPr>
      </p:pic>
      <p:pic>
        <p:nvPicPr>
          <p:cNvPr id="140" name="mau2">
            <a:hlinkClick r:id="rId23" action="ppaction://hlinksldjump"/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326" y="1090663"/>
            <a:ext cx="2633741" cy="2639810"/>
          </a:xfrm>
          <a:prstGeom prst="rect">
            <a:avLst/>
          </a:prstGeom>
        </p:spPr>
      </p:pic>
      <p:pic>
        <p:nvPicPr>
          <p:cNvPr id="141" name="mau3">
            <a:hlinkClick r:id="rId25" action="ppaction://hlinksldjump"/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0378" y="738002"/>
            <a:ext cx="2639810" cy="2639810"/>
          </a:xfrm>
          <a:prstGeom prst="rect">
            <a:avLst/>
          </a:prstGeom>
        </p:spPr>
      </p:pic>
      <p:pic>
        <p:nvPicPr>
          <p:cNvPr id="142" name="mau4">
            <a:hlinkClick r:id="rId27" action="ppaction://hlinksldjump"/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959" y="3020060"/>
            <a:ext cx="2651990" cy="2651990"/>
          </a:xfrm>
          <a:prstGeom prst="rect">
            <a:avLst/>
          </a:prstGeom>
        </p:spPr>
      </p:pic>
      <p:pic>
        <p:nvPicPr>
          <p:cNvPr id="143" name="mau5">
            <a:hlinkClick r:id="rId29" action="ppaction://hlinksldjump"/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992" y="3381011"/>
            <a:ext cx="2633741" cy="2639810"/>
          </a:xfrm>
          <a:prstGeom prst="rect">
            <a:avLst/>
          </a:prstGeom>
        </p:spPr>
      </p:pic>
      <p:pic>
        <p:nvPicPr>
          <p:cNvPr id="144" name="mau6">
            <a:hlinkClick r:id="rId31" action="ppaction://hlinksldjump"/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4994" y="3018790"/>
            <a:ext cx="2651990" cy="2651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872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550" fill="hold">
                                          <p:stCondLst>
                                            <p:cond delay="55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550" fill="hold">
                                          <p:stCondLst>
                                            <p:cond delay="11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550" fill="hold">
                                          <p:stCondLst>
                                            <p:cond delay="165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550" fill="hold">
                                          <p:stCondLst>
                                            <p:cond delay="22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05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9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9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4"/>
                  </p:tgtEl>
                </p:cond>
              </p:nextCondLst>
            </p:seq>
            <p:audio>
              <p:cMediaNode vol="8000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834572" y="410935"/>
            <a:ext cx="10522857" cy="2227943"/>
          </a:xfrm>
          <a:prstGeom prst="snip2DiagRect">
            <a:avLst/>
          </a:prstGeom>
          <a:solidFill>
            <a:srgbClr val="00206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bg1"/>
                </a:solidFill>
              </a:rPr>
              <a:t>Câu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hỏi</a:t>
            </a:r>
            <a:r>
              <a:rPr lang="en-US" sz="3200" b="1" dirty="0">
                <a:solidFill>
                  <a:schemeClr val="bg1"/>
                </a:solidFill>
              </a:rPr>
              <a:t> 1 : Oxy </a:t>
            </a:r>
            <a:r>
              <a:rPr lang="en-US" sz="3200" b="1" dirty="0" err="1">
                <a:solidFill>
                  <a:schemeClr val="bg1"/>
                </a:solidFill>
              </a:rPr>
              <a:t>là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chất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tinh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khiết</a:t>
            </a:r>
            <a:r>
              <a:rPr lang="en-US" sz="3200" b="1" dirty="0">
                <a:solidFill>
                  <a:schemeClr val="bg1"/>
                </a:solidFill>
              </a:rPr>
              <a:t> hay </a:t>
            </a:r>
            <a:r>
              <a:rPr lang="en-US" sz="3200" b="1" dirty="0" err="1">
                <a:solidFill>
                  <a:schemeClr val="bg1"/>
                </a:solidFill>
              </a:rPr>
              <a:t>hỗn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hợp</a:t>
            </a:r>
            <a:r>
              <a:rPr lang="en-US" sz="3200" b="1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50" name="Snip Diagonal Corner Rectangle 49"/>
          <p:cNvSpPr/>
          <p:nvPr/>
        </p:nvSpPr>
        <p:spPr>
          <a:xfrm>
            <a:off x="829227" y="2832623"/>
            <a:ext cx="10522857" cy="2227943"/>
          </a:xfrm>
          <a:prstGeom prst="snip2DiagRect">
            <a:avLst/>
          </a:prstGeom>
          <a:solidFill>
            <a:srgbClr val="7030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Oxy </a:t>
            </a:r>
            <a:r>
              <a:rPr lang="en-US" sz="3200" b="1" dirty="0" err="1">
                <a:solidFill>
                  <a:schemeClr val="bg1"/>
                </a:solidFill>
              </a:rPr>
              <a:t>là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chất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tinh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khiết</a:t>
            </a: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46" name="Picture 4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5388205"/>
            <a:ext cx="2400300" cy="1468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446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834571" y="253860"/>
            <a:ext cx="10522857" cy="3942282"/>
          </a:xfrm>
          <a:prstGeom prst="snip2DiagRect">
            <a:avLst/>
          </a:prstGeom>
          <a:solidFill>
            <a:srgbClr val="00206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hỏi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 :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Khi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cho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 ml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rượu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etylic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vào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20 ml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nước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nào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đây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là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đúng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lang="en-US" sz="3200" b="1" dirty="0" err="1">
                <a:solidFill>
                  <a:prstClr val="white"/>
                </a:solidFill>
                <a:latin typeface="Calibri" panose="020F0502020204030204"/>
              </a:rPr>
              <a:t>Rượu</a:t>
            </a:r>
            <a:r>
              <a:rPr lang="en-US" sz="3200" b="1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Calibri" panose="020F0502020204030204"/>
              </a:rPr>
              <a:t>etylic</a:t>
            </a:r>
            <a:r>
              <a:rPr lang="en-US" sz="3200" b="1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Calibri" panose="020F0502020204030204"/>
              </a:rPr>
              <a:t>là</a:t>
            </a:r>
            <a:r>
              <a:rPr lang="en-US" sz="3200" b="1" dirty="0">
                <a:solidFill>
                  <a:prstClr val="white"/>
                </a:solidFill>
                <a:latin typeface="Calibri" panose="020F0502020204030204"/>
              </a:rPr>
              <a:t> dung </a:t>
            </a:r>
            <a:r>
              <a:rPr lang="en-US" sz="3200" b="1" dirty="0" err="1">
                <a:solidFill>
                  <a:prstClr val="white"/>
                </a:solidFill>
                <a:latin typeface="Calibri" panose="020F0502020204030204"/>
              </a:rPr>
              <a:t>môi</a:t>
            </a:r>
            <a:r>
              <a:rPr lang="en-US" sz="3200" b="1" dirty="0">
                <a:solidFill>
                  <a:prstClr val="white"/>
                </a:solidFill>
                <a:latin typeface="Calibri" panose="020F0502020204030204"/>
              </a:rPr>
              <a:t>.			</a:t>
            </a: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lang="en-US" sz="3200" b="1" dirty="0" err="1">
                <a:solidFill>
                  <a:prstClr val="white"/>
                </a:solidFill>
                <a:latin typeface="Calibri" panose="020F0502020204030204"/>
              </a:rPr>
              <a:t>Nước</a:t>
            </a:r>
            <a:r>
              <a:rPr lang="en-US" sz="3200" b="1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Calibri" panose="020F0502020204030204"/>
              </a:rPr>
              <a:t>là</a:t>
            </a:r>
            <a:r>
              <a:rPr lang="en-US" sz="3200" b="1" dirty="0">
                <a:solidFill>
                  <a:prstClr val="white"/>
                </a:solidFill>
                <a:latin typeface="Calibri" panose="020F0502020204030204"/>
              </a:rPr>
              <a:t> dung </a:t>
            </a:r>
            <a:r>
              <a:rPr lang="en-US" sz="3200" b="1" dirty="0" err="1">
                <a:solidFill>
                  <a:prstClr val="white"/>
                </a:solidFill>
                <a:latin typeface="Calibri" panose="020F0502020204030204"/>
              </a:rPr>
              <a:t>môi</a:t>
            </a:r>
            <a:r>
              <a:rPr lang="en-US" sz="3200" b="1" dirty="0">
                <a:solidFill>
                  <a:prstClr val="white"/>
                </a:solidFill>
                <a:latin typeface="Calibri" panose="020F0502020204030204"/>
              </a:rPr>
              <a:t>.</a:t>
            </a: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lang="en-US" sz="3200" b="1" dirty="0" err="1">
                <a:solidFill>
                  <a:prstClr val="white"/>
                </a:solidFill>
                <a:latin typeface="Calibri" panose="020F0502020204030204"/>
              </a:rPr>
              <a:t>Nước</a:t>
            </a:r>
            <a:r>
              <a:rPr lang="en-US" sz="3200" b="1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Calibri" panose="020F0502020204030204"/>
              </a:rPr>
              <a:t>hoặc</a:t>
            </a:r>
            <a:r>
              <a:rPr lang="en-US" sz="3200" b="1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Calibri" panose="020F0502020204030204"/>
              </a:rPr>
              <a:t>rượu</a:t>
            </a:r>
            <a:r>
              <a:rPr lang="en-US" sz="3200" b="1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Calibri" panose="020F0502020204030204"/>
              </a:rPr>
              <a:t>có</a:t>
            </a:r>
            <a:r>
              <a:rPr lang="en-US" sz="3200" b="1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Calibri" panose="020F0502020204030204"/>
              </a:rPr>
              <a:t>thể</a:t>
            </a:r>
            <a:r>
              <a:rPr lang="en-US" sz="3200" b="1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Calibri" panose="020F0502020204030204"/>
              </a:rPr>
              <a:t>là</a:t>
            </a:r>
            <a:r>
              <a:rPr lang="en-US" sz="3200" b="1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Calibri" panose="020F0502020204030204"/>
              </a:rPr>
              <a:t>chất</a:t>
            </a:r>
            <a:r>
              <a:rPr lang="en-US" sz="3200" b="1" dirty="0">
                <a:solidFill>
                  <a:prstClr val="white"/>
                </a:solidFill>
                <a:latin typeface="Calibri" panose="020F0502020204030204"/>
              </a:rPr>
              <a:t> tan </a:t>
            </a:r>
            <a:r>
              <a:rPr lang="en-US" sz="3200" b="1" dirty="0" err="1">
                <a:solidFill>
                  <a:prstClr val="white"/>
                </a:solidFill>
                <a:latin typeface="Calibri" panose="020F0502020204030204"/>
              </a:rPr>
              <a:t>hoặc</a:t>
            </a:r>
            <a:r>
              <a:rPr lang="en-US" sz="3200" b="1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Calibri" panose="020F0502020204030204"/>
              </a:rPr>
              <a:t>là</a:t>
            </a:r>
            <a:r>
              <a:rPr lang="en-US" sz="3200" b="1" dirty="0">
                <a:solidFill>
                  <a:prstClr val="white"/>
                </a:solidFill>
                <a:latin typeface="Calibri" panose="020F0502020204030204"/>
              </a:rPr>
              <a:t> dung </a:t>
            </a:r>
            <a:r>
              <a:rPr lang="en-US" sz="3200" b="1" dirty="0" err="1">
                <a:solidFill>
                  <a:prstClr val="white"/>
                </a:solidFill>
                <a:latin typeface="Calibri" panose="020F0502020204030204"/>
              </a:rPr>
              <a:t>môi</a:t>
            </a:r>
            <a:r>
              <a:rPr lang="en-US" sz="3200" b="1" dirty="0">
                <a:solidFill>
                  <a:prstClr val="white"/>
                </a:solidFill>
                <a:latin typeface="Calibri" panose="020F0502020204030204"/>
              </a:rPr>
              <a:t>.</a:t>
            </a: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lang="en-US" sz="3200" b="1" dirty="0" err="1">
                <a:solidFill>
                  <a:prstClr val="white"/>
                </a:solidFill>
                <a:latin typeface="Calibri" panose="020F0502020204030204"/>
              </a:rPr>
              <a:t>Cả</a:t>
            </a:r>
            <a:r>
              <a:rPr lang="en-US" sz="3200" b="1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Calibri" panose="020F0502020204030204"/>
              </a:rPr>
              <a:t>hai</a:t>
            </a:r>
            <a:r>
              <a:rPr lang="en-US" sz="3200" b="1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Calibri" panose="020F0502020204030204"/>
              </a:rPr>
              <a:t>chất</a:t>
            </a:r>
            <a:r>
              <a:rPr lang="en-US" sz="3200" b="1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Calibri" panose="020F0502020204030204"/>
              </a:rPr>
              <a:t>nước</a:t>
            </a:r>
            <a:r>
              <a:rPr lang="en-US" sz="3200" b="1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Calibri" panose="020F0502020204030204"/>
              </a:rPr>
              <a:t>và</a:t>
            </a:r>
            <a:r>
              <a:rPr lang="en-US" sz="3200" b="1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Calibri" panose="020F0502020204030204"/>
              </a:rPr>
              <a:t>rượu</a:t>
            </a:r>
            <a:r>
              <a:rPr lang="en-US" sz="3200" b="1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Calibri" panose="020F0502020204030204"/>
              </a:rPr>
              <a:t>etylic</a:t>
            </a:r>
            <a:r>
              <a:rPr lang="en-US" sz="3200" b="1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Calibri" panose="020F0502020204030204"/>
              </a:rPr>
              <a:t>vừa</a:t>
            </a:r>
            <a:r>
              <a:rPr lang="en-US" sz="3200" b="1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Calibri" panose="020F0502020204030204"/>
              </a:rPr>
              <a:t>là</a:t>
            </a:r>
            <a:r>
              <a:rPr lang="en-US" sz="3200" b="1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Calibri" panose="020F0502020204030204"/>
              </a:rPr>
              <a:t>chất</a:t>
            </a:r>
            <a:r>
              <a:rPr lang="en-US" sz="3200" b="1" dirty="0">
                <a:solidFill>
                  <a:prstClr val="white"/>
                </a:solidFill>
                <a:latin typeface="Calibri" panose="020F0502020204030204"/>
              </a:rPr>
              <a:t> tan, </a:t>
            </a:r>
            <a:r>
              <a:rPr lang="en-US" sz="3200" b="1" dirty="0" err="1">
                <a:solidFill>
                  <a:prstClr val="white"/>
                </a:solidFill>
                <a:latin typeface="Calibri" panose="020F0502020204030204"/>
              </a:rPr>
              <a:t>vừa</a:t>
            </a:r>
            <a:r>
              <a:rPr lang="en-US" sz="3200" b="1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Calibri" panose="020F0502020204030204"/>
              </a:rPr>
              <a:t>là</a:t>
            </a:r>
            <a:r>
              <a:rPr lang="en-US" sz="3200" b="1" dirty="0">
                <a:solidFill>
                  <a:prstClr val="white"/>
                </a:solidFill>
                <a:latin typeface="Calibri" panose="020F0502020204030204"/>
              </a:rPr>
              <a:t> dung </a:t>
            </a:r>
            <a:r>
              <a:rPr lang="en-US" sz="3200" b="1" dirty="0" err="1">
                <a:solidFill>
                  <a:prstClr val="white"/>
                </a:solidFill>
                <a:latin typeface="Calibri" panose="020F0502020204030204"/>
              </a:rPr>
              <a:t>môi</a:t>
            </a:r>
            <a:endParaRPr lang="en-US" sz="3200" b="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0" name="Snip Diagonal Corner Rectangle 49"/>
          <p:cNvSpPr/>
          <p:nvPr/>
        </p:nvSpPr>
        <p:spPr>
          <a:xfrm>
            <a:off x="834570" y="4196142"/>
            <a:ext cx="10522857" cy="1185920"/>
          </a:xfrm>
          <a:prstGeom prst="snip2DiagRect">
            <a:avLst/>
          </a:prstGeom>
          <a:solidFill>
            <a:srgbClr val="7030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Đáp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án</a:t>
            </a:r>
            <a:r>
              <a:rPr lang="en-US" sz="3200" b="1" dirty="0">
                <a:solidFill>
                  <a:prstClr val="white"/>
                </a:solidFill>
                <a:latin typeface="Calibri" panose="020F0502020204030204"/>
              </a:rPr>
              <a:t>: B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6" name="Picture 4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5388205"/>
            <a:ext cx="2400300" cy="1468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130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834572" y="410935"/>
            <a:ext cx="10522857" cy="3241055"/>
          </a:xfrm>
          <a:prstGeom prst="snip2DiagRect">
            <a:avLst/>
          </a:prstGeom>
          <a:solidFill>
            <a:srgbClr val="00206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hỏi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3: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Dung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dịch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là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hỗn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hợp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lang="en-US" sz="3200" b="1" dirty="0" err="1">
                <a:solidFill>
                  <a:prstClr val="white"/>
                </a:solidFill>
                <a:latin typeface="Calibri" panose="020F0502020204030204"/>
              </a:rPr>
              <a:t>chất</a:t>
            </a:r>
            <a:r>
              <a:rPr lang="en-US" sz="3200" b="1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Calibri" panose="020F0502020204030204"/>
              </a:rPr>
              <a:t>rắn</a:t>
            </a:r>
            <a:r>
              <a:rPr lang="en-US" sz="3200" b="1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Calibri" panose="020F0502020204030204"/>
              </a:rPr>
              <a:t>trong</a:t>
            </a:r>
            <a:r>
              <a:rPr lang="en-US" sz="3200" b="1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Calibri" panose="020F0502020204030204"/>
              </a:rPr>
              <a:t>chất</a:t>
            </a:r>
            <a:r>
              <a:rPr lang="en-US" sz="3200" b="1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Calibri" panose="020F0502020204030204"/>
              </a:rPr>
              <a:t>lỏng</a:t>
            </a:r>
            <a:r>
              <a:rPr lang="en-US" sz="3200" b="1" dirty="0">
                <a:solidFill>
                  <a:prstClr val="white"/>
                </a:solidFill>
                <a:latin typeface="Calibri" panose="020F0502020204030204"/>
              </a:rPr>
              <a:t>.			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b="1" dirty="0">
                <a:solidFill>
                  <a:prstClr val="white"/>
                </a:solidFill>
                <a:latin typeface="Calibri" panose="020F0502020204030204"/>
              </a:rPr>
              <a:t>B. </a:t>
            </a:r>
            <a:r>
              <a:rPr lang="en-US" sz="3200" b="1" dirty="0" err="1">
                <a:solidFill>
                  <a:prstClr val="white"/>
                </a:solidFill>
                <a:latin typeface="Calibri" panose="020F0502020204030204"/>
              </a:rPr>
              <a:t>chất</a:t>
            </a:r>
            <a:r>
              <a:rPr lang="en-US" sz="3200" b="1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Calibri" panose="020F0502020204030204"/>
              </a:rPr>
              <a:t>khí</a:t>
            </a:r>
            <a:r>
              <a:rPr lang="en-US" sz="3200" b="1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Calibri" panose="020F0502020204030204"/>
              </a:rPr>
              <a:t>trong</a:t>
            </a:r>
            <a:r>
              <a:rPr lang="en-US" sz="3200" b="1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Calibri" panose="020F0502020204030204"/>
              </a:rPr>
              <a:t>chất</a:t>
            </a:r>
            <a:r>
              <a:rPr lang="en-US" sz="3200" b="1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Calibri" panose="020F0502020204030204"/>
              </a:rPr>
              <a:t>lỏng</a:t>
            </a:r>
            <a:r>
              <a:rPr lang="en-US" sz="3200" b="1" dirty="0">
                <a:solidFill>
                  <a:prstClr val="white"/>
                </a:solidFill>
                <a:latin typeface="Calibri" panose="020F0502020204030204"/>
              </a:rPr>
              <a:t>.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C. </a:t>
            </a:r>
            <a:r>
              <a:rPr lang="en-US" sz="3200" b="1" noProof="0" dirty="0" err="1">
                <a:solidFill>
                  <a:prstClr val="white"/>
                </a:solidFill>
                <a:latin typeface="Calibri" panose="020F0502020204030204"/>
              </a:rPr>
              <a:t>đồng</a:t>
            </a:r>
            <a:r>
              <a:rPr lang="en-US" sz="3200" b="1" noProof="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3200" b="1" noProof="0" dirty="0" err="1">
                <a:solidFill>
                  <a:prstClr val="white"/>
                </a:solidFill>
                <a:latin typeface="Calibri" panose="020F0502020204030204"/>
              </a:rPr>
              <a:t>nhất</a:t>
            </a:r>
            <a:r>
              <a:rPr lang="en-US" sz="3200" b="1" noProof="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3200" b="1" noProof="0" dirty="0" err="1">
                <a:solidFill>
                  <a:prstClr val="white"/>
                </a:solidFill>
                <a:latin typeface="Calibri" panose="020F0502020204030204"/>
              </a:rPr>
              <a:t>của</a:t>
            </a:r>
            <a:r>
              <a:rPr lang="en-US" sz="3200" b="1" noProof="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3200" b="1" noProof="0" dirty="0" err="1">
                <a:solidFill>
                  <a:prstClr val="white"/>
                </a:solidFill>
                <a:latin typeface="Calibri" panose="020F0502020204030204"/>
              </a:rPr>
              <a:t>chất</a:t>
            </a:r>
            <a:r>
              <a:rPr lang="en-US" sz="3200" b="1" noProof="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3200" b="1" noProof="0" dirty="0" err="1">
                <a:solidFill>
                  <a:prstClr val="white"/>
                </a:solidFill>
                <a:latin typeface="Calibri" panose="020F0502020204030204"/>
              </a:rPr>
              <a:t>rắn</a:t>
            </a:r>
            <a:r>
              <a:rPr lang="en-US" sz="3200" b="1" noProof="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3200" b="1" noProof="0" dirty="0" err="1">
                <a:solidFill>
                  <a:prstClr val="white"/>
                </a:solidFill>
                <a:latin typeface="Calibri" panose="020F0502020204030204"/>
              </a:rPr>
              <a:t>và</a:t>
            </a:r>
            <a:r>
              <a:rPr lang="en-US" sz="3200" b="1" noProof="0" dirty="0">
                <a:solidFill>
                  <a:prstClr val="white"/>
                </a:solidFill>
                <a:latin typeface="Calibri" panose="020F0502020204030204"/>
              </a:rPr>
              <a:t> dung </a:t>
            </a:r>
            <a:r>
              <a:rPr lang="en-US" sz="3200" b="1" noProof="0" dirty="0" err="1">
                <a:solidFill>
                  <a:prstClr val="white"/>
                </a:solidFill>
                <a:latin typeface="Calibri" panose="020F0502020204030204"/>
              </a:rPr>
              <a:t>môi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		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D.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đồng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nhất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của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dung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môi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và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chất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tan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Snip Diagonal Corner Rectangle 49"/>
          <p:cNvSpPr/>
          <p:nvPr/>
        </p:nvSpPr>
        <p:spPr>
          <a:xfrm>
            <a:off x="829227" y="3825894"/>
            <a:ext cx="10522857" cy="1234672"/>
          </a:xfrm>
          <a:prstGeom prst="snip2DiagRect">
            <a:avLst/>
          </a:prstGeom>
          <a:solidFill>
            <a:srgbClr val="7030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Đáp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án</a:t>
            </a:r>
            <a:r>
              <a:rPr lang="en-US" sz="3200" b="1" dirty="0">
                <a:solidFill>
                  <a:prstClr val="white"/>
                </a:solidFill>
                <a:latin typeface="Calibri" panose="020F0502020204030204"/>
              </a:rPr>
              <a:t>: D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6" name="Picture 4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5388205"/>
            <a:ext cx="2400300" cy="1468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627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834572" y="410935"/>
            <a:ext cx="10522857" cy="2227943"/>
          </a:xfrm>
          <a:prstGeom prst="snip2DiagRect">
            <a:avLst/>
          </a:prstGeom>
          <a:solidFill>
            <a:srgbClr val="00206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hỏi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4: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Chất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nào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đây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là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huyền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phù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lang="en-US" sz="3200" b="1" dirty="0" err="1">
                <a:solidFill>
                  <a:prstClr val="white"/>
                </a:solidFill>
                <a:latin typeface="Calibri" panose="020F0502020204030204"/>
              </a:rPr>
              <a:t>Nước</a:t>
            </a:r>
            <a:r>
              <a:rPr lang="en-US" sz="3200" b="1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Calibri" panose="020F0502020204030204"/>
              </a:rPr>
              <a:t>phù</a:t>
            </a:r>
            <a:r>
              <a:rPr lang="en-US" sz="3200" b="1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Calibri" panose="020F0502020204030204"/>
              </a:rPr>
              <a:t>sa</a:t>
            </a:r>
            <a:r>
              <a:rPr lang="en-US" sz="3200" b="1" dirty="0">
                <a:solidFill>
                  <a:prstClr val="white"/>
                </a:solidFill>
                <a:latin typeface="Calibri" panose="020F0502020204030204"/>
              </a:rPr>
              <a:t>.		B. </a:t>
            </a:r>
            <a:r>
              <a:rPr lang="en-US" sz="3200" b="1" dirty="0" err="1">
                <a:solidFill>
                  <a:prstClr val="white"/>
                </a:solidFill>
                <a:latin typeface="Calibri" panose="020F0502020204030204"/>
              </a:rPr>
              <a:t>Sữa</a:t>
            </a:r>
            <a:r>
              <a:rPr lang="en-US" sz="3200" b="1" dirty="0">
                <a:solidFill>
                  <a:prstClr val="white"/>
                </a:solidFill>
                <a:latin typeface="Calibri" panose="020F0502020204030204"/>
              </a:rPr>
              <a:t>.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C. Kem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dưỡng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da.		D. Mayonnaise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Snip Diagonal Corner Rectangle 49"/>
          <p:cNvSpPr/>
          <p:nvPr/>
        </p:nvSpPr>
        <p:spPr>
          <a:xfrm>
            <a:off x="829227" y="2832623"/>
            <a:ext cx="10522857" cy="2227943"/>
          </a:xfrm>
          <a:prstGeom prst="snip2DiagRect">
            <a:avLst/>
          </a:prstGeom>
          <a:solidFill>
            <a:srgbClr val="7030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Đáp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án</a:t>
            </a:r>
            <a:r>
              <a:rPr lang="en-US" sz="3200" b="1" dirty="0">
                <a:solidFill>
                  <a:prstClr val="white"/>
                </a:solidFill>
                <a:latin typeface="Calibri" panose="020F0502020204030204"/>
              </a:rPr>
              <a:t>: A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6" name="Picture 4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5388205"/>
            <a:ext cx="2400300" cy="1468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334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834572" y="410935"/>
            <a:ext cx="10522857" cy="2227943"/>
          </a:xfrm>
          <a:prstGeom prst="snip2DiagRect">
            <a:avLst/>
          </a:prstGeom>
          <a:solidFill>
            <a:srgbClr val="00206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hỏi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5: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Chất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nào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đây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là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nhũ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tương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lang="en-US" sz="3200" b="1" dirty="0" err="1">
                <a:solidFill>
                  <a:prstClr val="white"/>
                </a:solidFill>
                <a:latin typeface="Calibri" panose="020F0502020204030204"/>
              </a:rPr>
              <a:t>Nước</a:t>
            </a:r>
            <a:r>
              <a:rPr lang="en-US" sz="3200" b="1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Calibri" panose="020F0502020204030204"/>
              </a:rPr>
              <a:t>bột</a:t>
            </a:r>
            <a:r>
              <a:rPr lang="en-US" sz="3200" b="1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Calibri" panose="020F0502020204030204"/>
              </a:rPr>
              <a:t>sắn</a:t>
            </a:r>
            <a:r>
              <a:rPr lang="en-US" sz="3200" b="1" dirty="0">
                <a:solidFill>
                  <a:prstClr val="white"/>
                </a:solidFill>
                <a:latin typeface="Calibri" panose="020F0502020204030204"/>
              </a:rPr>
              <a:t>. 	 	B. </a:t>
            </a:r>
            <a:r>
              <a:rPr lang="en-US" sz="3200" b="1" dirty="0" err="1">
                <a:solidFill>
                  <a:prstClr val="white"/>
                </a:solidFill>
                <a:latin typeface="Calibri" panose="020F0502020204030204"/>
              </a:rPr>
              <a:t>Nước</a:t>
            </a:r>
            <a:r>
              <a:rPr lang="en-US" sz="3200" b="1" dirty="0">
                <a:solidFill>
                  <a:prstClr val="white"/>
                </a:solidFill>
                <a:latin typeface="Calibri" panose="020F0502020204030204"/>
              </a:rPr>
              <a:t> cam.</a:t>
            </a: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Nước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muối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lý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	D. </a:t>
            </a:r>
            <a:r>
              <a:rPr lang="en-US" sz="3200" b="1" dirty="0">
                <a:solidFill>
                  <a:prstClr val="white"/>
                </a:solidFill>
                <a:latin typeface="Calibri" panose="020F0502020204030204"/>
              </a:rPr>
              <a:t>Kem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Snip Diagonal Corner Rectangle 49"/>
          <p:cNvSpPr/>
          <p:nvPr/>
        </p:nvSpPr>
        <p:spPr>
          <a:xfrm>
            <a:off x="829227" y="2832623"/>
            <a:ext cx="10522857" cy="2227943"/>
          </a:xfrm>
          <a:prstGeom prst="snip2DiagRect">
            <a:avLst/>
          </a:prstGeom>
          <a:solidFill>
            <a:srgbClr val="7030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Đáp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án</a:t>
            </a:r>
            <a:r>
              <a:rPr lang="en-US" sz="3200" b="1" dirty="0">
                <a:solidFill>
                  <a:prstClr val="white"/>
                </a:solidFill>
                <a:latin typeface="Calibri" panose="020F0502020204030204"/>
              </a:rPr>
              <a:t>: D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6" name="Picture 4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5388205"/>
            <a:ext cx="2400300" cy="1468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87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834572" y="410935"/>
            <a:ext cx="10522857" cy="2784390"/>
          </a:xfrm>
          <a:prstGeom prst="snip2DiagRect">
            <a:avLst/>
          </a:prstGeom>
          <a:solidFill>
            <a:srgbClr val="00206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hỏi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6: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Đặc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điểm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nào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đây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là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của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nhũ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tương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lang="en-US" sz="3200" b="1" dirty="0" err="1">
                <a:solidFill>
                  <a:prstClr val="white"/>
                </a:solidFill>
                <a:latin typeface="Calibri" panose="020F0502020204030204"/>
              </a:rPr>
              <a:t>Trong</a:t>
            </a:r>
            <a:r>
              <a:rPr lang="en-US" sz="3200" b="1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Calibri" panose="020F0502020204030204"/>
              </a:rPr>
              <a:t>suốt</a:t>
            </a:r>
            <a:r>
              <a:rPr lang="en-US" sz="3200" b="1" dirty="0">
                <a:solidFill>
                  <a:prstClr val="white"/>
                </a:solidFill>
                <a:latin typeface="Calibri" panose="020F0502020204030204"/>
              </a:rPr>
              <a:t>, </a:t>
            </a:r>
            <a:r>
              <a:rPr lang="en-US" sz="3200" b="1" dirty="0" err="1">
                <a:solidFill>
                  <a:prstClr val="white"/>
                </a:solidFill>
                <a:latin typeface="Calibri" panose="020F0502020204030204"/>
              </a:rPr>
              <a:t>đồng</a:t>
            </a:r>
            <a:r>
              <a:rPr lang="en-US" sz="3200" b="1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Calibri" panose="020F0502020204030204"/>
              </a:rPr>
              <a:t>nhất</a:t>
            </a:r>
            <a:r>
              <a:rPr lang="en-US" sz="3200" b="1" dirty="0">
                <a:solidFill>
                  <a:prstClr val="white"/>
                </a:solidFill>
                <a:latin typeface="Calibri" panose="020F0502020204030204"/>
              </a:rPr>
              <a:t>.</a:t>
            </a: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lang="en-US" sz="3200" b="1" dirty="0" err="1">
                <a:solidFill>
                  <a:prstClr val="white"/>
                </a:solidFill>
                <a:latin typeface="Calibri" panose="020F0502020204030204"/>
              </a:rPr>
              <a:t>Không</a:t>
            </a:r>
            <a:r>
              <a:rPr lang="en-US" sz="3200" b="1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Calibri" panose="020F0502020204030204"/>
              </a:rPr>
              <a:t>trong</a:t>
            </a:r>
            <a:r>
              <a:rPr lang="en-US" sz="3200" b="1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Calibri" panose="020F0502020204030204"/>
              </a:rPr>
              <a:t>suốt</a:t>
            </a:r>
            <a:r>
              <a:rPr lang="en-US" sz="3200" b="1" dirty="0">
                <a:solidFill>
                  <a:prstClr val="white"/>
                </a:solidFill>
                <a:latin typeface="Calibri" panose="020F0502020204030204"/>
              </a:rPr>
              <a:t>, </a:t>
            </a:r>
            <a:r>
              <a:rPr lang="en-US" sz="3200" b="1" dirty="0" err="1">
                <a:solidFill>
                  <a:prstClr val="white"/>
                </a:solidFill>
                <a:latin typeface="Calibri" panose="020F0502020204030204"/>
              </a:rPr>
              <a:t>bị</a:t>
            </a:r>
            <a:r>
              <a:rPr lang="en-US" sz="3200" b="1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Calibri" panose="020F0502020204030204"/>
              </a:rPr>
              <a:t>phân</a:t>
            </a:r>
            <a:r>
              <a:rPr lang="en-US" sz="3200" b="1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Calibri" panose="020F0502020204030204"/>
              </a:rPr>
              <a:t>lớp</a:t>
            </a:r>
            <a:r>
              <a:rPr lang="en-US" sz="3200" b="1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Calibri" panose="020F0502020204030204"/>
              </a:rPr>
              <a:t>sau</a:t>
            </a:r>
            <a:r>
              <a:rPr lang="en-US" sz="3200" b="1" dirty="0">
                <a:solidFill>
                  <a:prstClr val="white"/>
                </a:solidFill>
                <a:latin typeface="Calibri" panose="020F0502020204030204"/>
              </a:rPr>
              <a:t> 1 </a:t>
            </a:r>
            <a:r>
              <a:rPr lang="en-US" sz="3200" b="1" dirty="0" err="1">
                <a:solidFill>
                  <a:prstClr val="white"/>
                </a:solidFill>
                <a:latin typeface="Calibri" panose="020F0502020204030204"/>
              </a:rPr>
              <a:t>thời</a:t>
            </a:r>
            <a:r>
              <a:rPr lang="en-US" sz="3200" b="1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Calibri" panose="020F0502020204030204"/>
              </a:rPr>
              <a:t>gian</a:t>
            </a:r>
            <a:r>
              <a:rPr lang="en-US" sz="3200" b="1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Calibri" panose="020F0502020204030204"/>
              </a:rPr>
              <a:t>ngắn</a:t>
            </a:r>
            <a:r>
              <a:rPr lang="en-US" sz="3200" b="1" dirty="0">
                <a:solidFill>
                  <a:prstClr val="white"/>
                </a:solidFill>
                <a:latin typeface="Calibri" panose="020F0502020204030204"/>
              </a:rPr>
              <a:t>.</a:t>
            </a: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Không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trong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suốt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không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bị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phân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lớp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lang="en-US" sz="3200" b="1" baseline="0" dirty="0" err="1">
                <a:solidFill>
                  <a:prstClr val="white"/>
                </a:solidFill>
                <a:latin typeface="Calibri" panose="020F0502020204030204"/>
              </a:rPr>
              <a:t>Trong</a:t>
            </a:r>
            <a:r>
              <a:rPr lang="en-US" sz="3200" b="1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Calibri" panose="020F0502020204030204"/>
              </a:rPr>
              <a:t>suốt</a:t>
            </a:r>
            <a:r>
              <a:rPr lang="en-US" sz="3200" b="1" dirty="0">
                <a:solidFill>
                  <a:prstClr val="white"/>
                </a:solidFill>
                <a:latin typeface="Calibri" panose="020F0502020204030204"/>
              </a:rPr>
              <a:t>, </a:t>
            </a:r>
            <a:r>
              <a:rPr lang="en-US" sz="3200" b="1" dirty="0" err="1">
                <a:solidFill>
                  <a:prstClr val="white"/>
                </a:solidFill>
                <a:latin typeface="Calibri" panose="020F0502020204030204"/>
              </a:rPr>
              <a:t>bị</a:t>
            </a:r>
            <a:r>
              <a:rPr lang="en-US" sz="3200" b="1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Calibri" panose="020F0502020204030204"/>
              </a:rPr>
              <a:t>phân</a:t>
            </a:r>
            <a:r>
              <a:rPr lang="en-US" sz="3200" b="1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Calibri" panose="020F0502020204030204"/>
              </a:rPr>
              <a:t>lớp</a:t>
            </a:r>
            <a:r>
              <a:rPr lang="en-US" sz="3200" b="1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Calibri" panose="020F0502020204030204"/>
              </a:rPr>
              <a:t>sau</a:t>
            </a:r>
            <a:r>
              <a:rPr lang="en-US" sz="3200" b="1" dirty="0">
                <a:solidFill>
                  <a:prstClr val="white"/>
                </a:solidFill>
                <a:latin typeface="Calibri" panose="020F0502020204030204"/>
              </a:rPr>
              <a:t> 1 </a:t>
            </a:r>
            <a:r>
              <a:rPr lang="en-US" sz="3200" b="1" dirty="0" err="1">
                <a:solidFill>
                  <a:prstClr val="white"/>
                </a:solidFill>
                <a:latin typeface="Calibri" panose="020F0502020204030204"/>
              </a:rPr>
              <a:t>thời</a:t>
            </a:r>
            <a:r>
              <a:rPr lang="en-US" sz="3200" b="1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Calibri" panose="020F0502020204030204"/>
              </a:rPr>
              <a:t>gian</a:t>
            </a:r>
            <a:r>
              <a:rPr lang="en-US" sz="3200" b="1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Calibri" panose="020F0502020204030204"/>
              </a:rPr>
              <a:t>ngắn</a:t>
            </a:r>
            <a:r>
              <a:rPr lang="en-US" sz="3200" b="1" dirty="0">
                <a:solidFill>
                  <a:prstClr val="white"/>
                </a:solidFill>
                <a:latin typeface="Calibri" panose="020F0502020204030204"/>
              </a:rPr>
              <a:t>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Snip Diagonal Corner Rectangle 49"/>
          <p:cNvSpPr/>
          <p:nvPr/>
        </p:nvSpPr>
        <p:spPr>
          <a:xfrm>
            <a:off x="829227" y="3522964"/>
            <a:ext cx="10522857" cy="1537602"/>
          </a:xfrm>
          <a:prstGeom prst="snip2DiagRect">
            <a:avLst/>
          </a:prstGeom>
          <a:solidFill>
            <a:srgbClr val="7030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>
                <a:solidFill>
                  <a:prstClr val="white"/>
                </a:solidFill>
                <a:latin typeface="Calibri" panose="020F0502020204030204"/>
              </a:rPr>
              <a:t>Đáp</a:t>
            </a:r>
            <a:r>
              <a:rPr lang="en-US" sz="3200" b="1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Calibri" panose="020F0502020204030204"/>
              </a:rPr>
              <a:t>án</a:t>
            </a:r>
            <a:r>
              <a:rPr lang="en-US" sz="3200" b="1" dirty="0">
                <a:solidFill>
                  <a:prstClr val="white"/>
                </a:solidFill>
                <a:latin typeface="Calibri" panose="020F0502020204030204"/>
              </a:rPr>
              <a:t>: C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6" name="Picture 4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5388205"/>
            <a:ext cx="2400300" cy="1468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413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F57B1D4-DAD7-40CF-B041-3A1D2C593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3160" y="753598"/>
            <a:ext cx="8750845" cy="1325563"/>
          </a:xfrm>
        </p:spPr>
        <p:txBody>
          <a:bodyPr>
            <a:norm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028" name="Picture 4" descr="Nước cất pha tiêm 5 ml">
            <a:extLst>
              <a:ext uri="{FF2B5EF4-FFF2-40B4-BE49-F238E27FC236}">
                <a16:creationId xmlns:a16="http://schemas.microsoft.com/office/drawing/2014/main" xmlns="" id="{B5846950-5496-4E25-8455-CA0A6E7D3EB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64468" y="1825625"/>
            <a:ext cx="3263063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bird seagull">
            <a:extLst>
              <a:ext uri="{FF2B5EF4-FFF2-40B4-BE49-F238E27FC236}">
                <a16:creationId xmlns:a16="http://schemas.microsoft.com/office/drawing/2014/main" xmlns="" id="{4B72B47F-8003-4CA6-9E63-33E059098C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547" y="2805640"/>
            <a:ext cx="5571227" cy="3758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ình Minh Họa Dấu Hỏi">
            <a:extLst>
              <a:ext uri="{FF2B5EF4-FFF2-40B4-BE49-F238E27FC236}">
                <a16:creationId xmlns:a16="http://schemas.microsoft.com/office/drawing/2014/main" xmlns="" id="{8B2858FE-9EE6-4D11-A268-85C7DD7802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84" y="58323"/>
            <a:ext cx="2228441" cy="1632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1988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609F7E8-B681-40F2-8528-B06C01BA7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NHIỆM VỤ Ở NHÀ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F10CB56-832A-449C-9969-F6A05FC202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324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F105C12-DA1F-4A62-828A-C672E8FC0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8"/>
            <a:ext cx="10515600" cy="483532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CHẤT TINH KHIẾT VÀ HỖN HỢP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E510AE8-8010-42C5-8497-DFE675203897}"/>
              </a:ext>
            </a:extLst>
          </p:cNvPr>
          <p:cNvSpPr txBox="1"/>
          <p:nvPr/>
        </p:nvSpPr>
        <p:spPr>
          <a:xfrm>
            <a:off x="1434354" y="944844"/>
            <a:ext cx="67938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82DB3C3-EC20-43B5-989F-C84425BE3E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407" t="11574" r="16654" b="15597"/>
          <a:stretch/>
        </p:blipFill>
        <p:spPr>
          <a:xfrm>
            <a:off x="1434353" y="1759321"/>
            <a:ext cx="3663575" cy="2649164"/>
          </a:xfrm>
          <a:prstGeom prst="rect">
            <a:avLst/>
          </a:prstGeom>
        </p:spPr>
      </p:pic>
      <p:pic>
        <p:nvPicPr>
          <p:cNvPr id="2050" name="Picture 2" descr="Vùng Nước Gần Núi Xanh">
            <a:extLst>
              <a:ext uri="{FF2B5EF4-FFF2-40B4-BE49-F238E27FC236}">
                <a16:creationId xmlns:a16="http://schemas.microsoft.com/office/drawing/2014/main" xmlns="" id="{43A41B75-049A-442A-BE7B-5B6D7DE533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6" t="27838" r="6455"/>
          <a:stretch/>
        </p:blipFill>
        <p:spPr bwMode="auto">
          <a:xfrm>
            <a:off x="6741458" y="1759321"/>
            <a:ext cx="3830917" cy="2649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E17A743-4C60-4BF7-9D35-BED90CFC9183}"/>
              </a:ext>
            </a:extLst>
          </p:cNvPr>
          <p:cNvSpPr txBox="1"/>
          <p:nvPr/>
        </p:nvSpPr>
        <p:spPr>
          <a:xfrm>
            <a:off x="2486212" y="4643717"/>
            <a:ext cx="11721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cất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6D6E971-45AF-4605-947E-38A633E82AB1}"/>
              </a:ext>
            </a:extLst>
          </p:cNvPr>
          <p:cNvSpPr txBox="1"/>
          <p:nvPr/>
        </p:nvSpPr>
        <p:spPr>
          <a:xfrm>
            <a:off x="7903882" y="4643717"/>
            <a:ext cx="13147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E55C431-1614-421F-BD7F-E4D3F1CD06DA}"/>
              </a:ext>
            </a:extLst>
          </p:cNvPr>
          <p:cNvSpPr txBox="1"/>
          <p:nvPr/>
        </p:nvSpPr>
        <p:spPr>
          <a:xfrm>
            <a:off x="1295095" y="5043827"/>
            <a:ext cx="44781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1EB67D2-F471-4C79-A9DA-51BA67101AE0}"/>
              </a:ext>
            </a:extLst>
          </p:cNvPr>
          <p:cNvSpPr txBox="1"/>
          <p:nvPr/>
        </p:nvSpPr>
        <p:spPr>
          <a:xfrm>
            <a:off x="6527495" y="5108739"/>
            <a:ext cx="44781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547229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8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F105C12-DA1F-4A62-828A-C672E8FC0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8"/>
            <a:ext cx="10515600" cy="483532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CHẤT TINH KHIẾT VÀ HỖN HỢP</a:t>
            </a:r>
          </a:p>
        </p:txBody>
      </p:sp>
      <p:graphicFrame>
        <p:nvGraphicFramePr>
          <p:cNvPr id="4" name="Table 9">
            <a:extLst>
              <a:ext uri="{FF2B5EF4-FFF2-40B4-BE49-F238E27FC236}">
                <a16:creationId xmlns:a16="http://schemas.microsoft.com/office/drawing/2014/main" xmlns="" id="{4A07C067-A0CF-466D-92F8-024BF14B7E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2766403"/>
              </p:ext>
            </p:extLst>
          </p:nvPr>
        </p:nvGraphicFramePr>
        <p:xfrm>
          <a:off x="1452282" y="884518"/>
          <a:ext cx="9185835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431">
                  <a:extLst>
                    <a:ext uri="{9D8B030D-6E8A-4147-A177-3AD203B41FA5}">
                      <a16:colId xmlns:a16="http://schemas.microsoft.com/office/drawing/2014/main" xmlns="" val="2588044020"/>
                    </a:ext>
                  </a:extLst>
                </a:gridCol>
                <a:gridCol w="3787908">
                  <a:extLst>
                    <a:ext uri="{9D8B030D-6E8A-4147-A177-3AD203B41FA5}">
                      <a16:colId xmlns:a16="http://schemas.microsoft.com/office/drawing/2014/main" xmlns="" val="2114028816"/>
                    </a:ext>
                  </a:extLst>
                </a:gridCol>
                <a:gridCol w="3569496">
                  <a:extLst>
                    <a:ext uri="{9D8B030D-6E8A-4147-A177-3AD203B41FA5}">
                      <a16:colId xmlns:a16="http://schemas.microsoft.com/office/drawing/2014/main" xmlns="" val="32462032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24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Chất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tinh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khiết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Hỗn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491627"/>
                  </a:ext>
                </a:extLst>
              </a:tr>
              <a:tr h="34444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Ví</a:t>
                      </a:r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cất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biển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99532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102828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chất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51266465"/>
                  </a:ext>
                </a:extLst>
              </a:tr>
            </a:tbl>
          </a:graphicData>
        </a:graphic>
      </p:graphicFrame>
      <p:sp>
        <p:nvSpPr>
          <p:cNvPr id="10" name="Cloud 9">
            <a:extLst>
              <a:ext uri="{FF2B5EF4-FFF2-40B4-BE49-F238E27FC236}">
                <a16:creationId xmlns:a16="http://schemas.microsoft.com/office/drawing/2014/main" xmlns="" id="{F6CDB23F-EA97-40AC-A634-F38459CF7BD9}"/>
              </a:ext>
            </a:extLst>
          </p:cNvPr>
          <p:cNvSpPr/>
          <p:nvPr/>
        </p:nvSpPr>
        <p:spPr>
          <a:xfrm>
            <a:off x="2342776" y="4518212"/>
            <a:ext cx="5922683" cy="2253129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cất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khiết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hỗn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khiết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hỗn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" name="Cloud 11">
            <a:extLst>
              <a:ext uri="{FF2B5EF4-FFF2-40B4-BE49-F238E27FC236}">
                <a16:creationId xmlns:a16="http://schemas.microsoft.com/office/drawing/2014/main" xmlns="" id="{EE617C98-53C1-4651-85B8-FC4565540EAF}"/>
              </a:ext>
            </a:extLst>
          </p:cNvPr>
          <p:cNvSpPr/>
          <p:nvPr/>
        </p:nvSpPr>
        <p:spPr>
          <a:xfrm>
            <a:off x="2277035" y="4239743"/>
            <a:ext cx="6078071" cy="2618257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khiết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hỗn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EEF4FED5-F7C2-411A-ADAC-0412C1FBDEDA}"/>
              </a:ext>
            </a:extLst>
          </p:cNvPr>
          <p:cNvSpPr txBox="1"/>
          <p:nvPr/>
        </p:nvSpPr>
        <p:spPr>
          <a:xfrm>
            <a:off x="3304988" y="2067859"/>
            <a:ext cx="22284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oxy….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49D07CB6-ADA1-49A7-9BBE-4E8106D470C3}"/>
              </a:ext>
            </a:extLst>
          </p:cNvPr>
          <p:cNvSpPr txBox="1"/>
          <p:nvPr/>
        </p:nvSpPr>
        <p:spPr>
          <a:xfrm>
            <a:off x="7144870" y="2067858"/>
            <a:ext cx="24416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cam,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sữa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9F021752-408C-4674-B331-57E45733FF3C}"/>
              </a:ext>
            </a:extLst>
          </p:cNvPr>
          <p:cNvSpPr txBox="1"/>
          <p:nvPr/>
        </p:nvSpPr>
        <p:spPr>
          <a:xfrm>
            <a:off x="3304988" y="2692501"/>
            <a:ext cx="2262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CFE8AB08-5C18-41D6-868E-107BB1F1C07E}"/>
              </a:ext>
            </a:extLst>
          </p:cNvPr>
          <p:cNvSpPr txBox="1"/>
          <p:nvPr/>
        </p:nvSpPr>
        <p:spPr>
          <a:xfrm>
            <a:off x="7169763" y="2692501"/>
            <a:ext cx="2287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DE49AAB7-8733-4BD7-AC5E-CC9C052B83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2304" y="3730590"/>
            <a:ext cx="3346994" cy="3194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673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/>
      <p:bldP spid="16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1C9F6AC-1EEF-4B41-B842-513D2B9DEA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6028" y="455334"/>
            <a:ext cx="2225233" cy="1627773"/>
          </a:xfrm>
          <a:prstGeom prst="rect">
            <a:avLst/>
          </a:prstGeom>
        </p:spPr>
      </p:pic>
      <p:sp>
        <p:nvSpPr>
          <p:cNvPr id="5" name="Wave 4">
            <a:extLst>
              <a:ext uri="{FF2B5EF4-FFF2-40B4-BE49-F238E27FC236}">
                <a16:creationId xmlns:a16="http://schemas.microsoft.com/office/drawing/2014/main" xmlns="" id="{B5CBD0F1-4E54-45BB-B5DE-D59EC1AA0379}"/>
              </a:ext>
            </a:extLst>
          </p:cNvPr>
          <p:cNvSpPr/>
          <p:nvPr/>
        </p:nvSpPr>
        <p:spPr>
          <a:xfrm>
            <a:off x="3825894" y="678787"/>
            <a:ext cx="7309590" cy="1542700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cốc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loãng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cốc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cam?</a:t>
            </a:r>
          </a:p>
          <a:p>
            <a:pPr algn="ctr"/>
            <a:endParaRPr lang="en-US" dirty="0"/>
          </a:p>
        </p:txBody>
      </p:sp>
      <p:sp>
        <p:nvSpPr>
          <p:cNvPr id="6" name="Wave 5">
            <a:extLst>
              <a:ext uri="{FF2B5EF4-FFF2-40B4-BE49-F238E27FC236}">
                <a16:creationId xmlns:a16="http://schemas.microsoft.com/office/drawing/2014/main" xmlns="" id="{16E4E3F1-8CF7-49D2-B0F1-B46F4692A40E}"/>
              </a:ext>
            </a:extLst>
          </p:cNvPr>
          <p:cNvSpPr/>
          <p:nvPr/>
        </p:nvSpPr>
        <p:spPr>
          <a:xfrm>
            <a:off x="3748292" y="2519742"/>
            <a:ext cx="7309590" cy="1542700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hỗn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ctr"/>
            <a:endParaRPr lang="en-US" dirty="0"/>
          </a:p>
        </p:txBody>
      </p:sp>
      <p:sp>
        <p:nvSpPr>
          <p:cNvPr id="7" name="Flowchart: Alternate Process 6">
            <a:extLst>
              <a:ext uri="{FF2B5EF4-FFF2-40B4-BE49-F238E27FC236}">
                <a16:creationId xmlns:a16="http://schemas.microsoft.com/office/drawing/2014/main" xmlns="" id="{586A7262-2EB9-4D26-A58C-23FE50161164}"/>
              </a:ext>
            </a:extLst>
          </p:cNvPr>
          <p:cNvSpPr/>
          <p:nvPr/>
        </p:nvSpPr>
        <p:spPr>
          <a:xfrm>
            <a:off x="3691261" y="4981517"/>
            <a:ext cx="7444223" cy="136318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hỗn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hỗn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hỗn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Arrow: Curved Left 7">
            <a:extLst>
              <a:ext uri="{FF2B5EF4-FFF2-40B4-BE49-F238E27FC236}">
                <a16:creationId xmlns:a16="http://schemas.microsoft.com/office/drawing/2014/main" xmlns="" id="{089DC3D3-D7BE-4439-BC0B-F2530DAEF485}"/>
              </a:ext>
            </a:extLst>
          </p:cNvPr>
          <p:cNvSpPr/>
          <p:nvPr/>
        </p:nvSpPr>
        <p:spPr>
          <a:xfrm>
            <a:off x="7713497" y="2083107"/>
            <a:ext cx="263661" cy="648873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Arrow: Curved Left 8">
            <a:extLst>
              <a:ext uri="{FF2B5EF4-FFF2-40B4-BE49-F238E27FC236}">
                <a16:creationId xmlns:a16="http://schemas.microsoft.com/office/drawing/2014/main" xmlns="" id="{408AE062-C3E7-401E-AE85-3875A9892D80}"/>
              </a:ext>
            </a:extLst>
          </p:cNvPr>
          <p:cNvSpPr/>
          <p:nvPr/>
        </p:nvSpPr>
        <p:spPr>
          <a:xfrm>
            <a:off x="7842523" y="3915652"/>
            <a:ext cx="381467" cy="1065865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43CC7EBD-4321-4067-AB15-265F1197D2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267" y="3082698"/>
            <a:ext cx="3346994" cy="3194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421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1C9F6AC-1EEF-4B41-B842-513D2B9DEA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6028" y="455334"/>
            <a:ext cx="2225233" cy="1627773"/>
          </a:xfrm>
          <a:prstGeom prst="rect">
            <a:avLst/>
          </a:prstGeom>
        </p:spPr>
      </p:pic>
      <p:sp>
        <p:nvSpPr>
          <p:cNvPr id="5" name="Wave 4">
            <a:extLst>
              <a:ext uri="{FF2B5EF4-FFF2-40B4-BE49-F238E27FC236}">
                <a16:creationId xmlns:a16="http://schemas.microsoft.com/office/drawing/2014/main" xmlns="" id="{B5CBD0F1-4E54-45BB-B5DE-D59EC1AA0379}"/>
              </a:ext>
            </a:extLst>
          </p:cNvPr>
          <p:cNvSpPr/>
          <p:nvPr/>
        </p:nvSpPr>
        <p:spPr>
          <a:xfrm>
            <a:off x="3825894" y="678787"/>
            <a:ext cx="7309590" cy="1542700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cất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khiết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oxygen?</a:t>
            </a:r>
          </a:p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Wave 5">
                <a:extLst>
                  <a:ext uri="{FF2B5EF4-FFF2-40B4-BE49-F238E27FC236}">
                    <a16:creationId xmlns:a16="http://schemas.microsoft.com/office/drawing/2014/main" xmlns="" id="{16E4E3F1-8CF7-49D2-B0F1-B46F4692A40E}"/>
                  </a:ext>
                </a:extLst>
              </p:cNvPr>
              <p:cNvSpPr/>
              <p:nvPr/>
            </p:nvSpPr>
            <p:spPr>
              <a:xfrm>
                <a:off x="3748292" y="2519742"/>
                <a:ext cx="7309590" cy="1542700"/>
              </a:xfrm>
              <a:prstGeom prst="wav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Nước: </a:t>
                </a:r>
                <a:r>
                  <a:rPr lang="en-US" sz="2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sôi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100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𝑪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</m:oMath>
                </a14:m>
                <a:r>
                  <a:rPr lang="en-US" sz="2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nóng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chảy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ở 0</a:t>
                </a:r>
                <a:r>
                  <a:rPr lang="en-US" sz="2400" b="1" dirty="0">
                    <a:solidFill>
                      <a:schemeClr val="tx1"/>
                    </a:solidFill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𝑪</m:t>
                    </m:r>
                  </m:oMath>
                </a14:m>
                <a:endParaRPr lang="en-US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Oxygen: </a:t>
                </a:r>
                <a:r>
                  <a:rPr lang="en-US" sz="2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hóa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lỏng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ở -183</a:t>
                </a:r>
                <a:r>
                  <a:rPr lang="en-US" sz="2400" b="1" dirty="0">
                    <a:solidFill>
                      <a:schemeClr val="tx1"/>
                    </a:solidFill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𝑪</m:t>
                    </m:r>
                  </m:oMath>
                </a14:m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, </a:t>
                </a:r>
                <a:r>
                  <a:rPr lang="en-US" sz="2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hóa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rắn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ở -218</a:t>
                </a:r>
                <a:r>
                  <a:rPr lang="en-US" sz="2400" b="1" dirty="0">
                    <a:solidFill>
                      <a:schemeClr val="tx1"/>
                    </a:solidFill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𝑪</m:t>
                    </m:r>
                  </m:oMath>
                </a14:m>
                <a:endParaRPr lang="en-US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en-US" dirty="0"/>
              </a:p>
            </p:txBody>
          </p:sp>
        </mc:Choice>
        <mc:Fallback xmlns="">
          <p:sp>
            <p:nvSpPr>
              <p:cNvPr id="6" name="Wave 5">
                <a:extLst>
                  <a:ext uri="{FF2B5EF4-FFF2-40B4-BE49-F238E27FC236}">
                    <a16:creationId xmlns:a16="http://schemas.microsoft.com/office/drawing/2014/main" id="{16E4E3F1-8CF7-49D2-B0F1-B46F4692A4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8292" y="2519742"/>
                <a:ext cx="7309590" cy="1542700"/>
              </a:xfrm>
              <a:prstGeom prst="wave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Flowchart: Alternate Process 6">
            <a:extLst>
              <a:ext uri="{FF2B5EF4-FFF2-40B4-BE49-F238E27FC236}">
                <a16:creationId xmlns:a16="http://schemas.microsoft.com/office/drawing/2014/main" xmlns="" id="{586A7262-2EB9-4D26-A58C-23FE50161164}"/>
              </a:ext>
            </a:extLst>
          </p:cNvPr>
          <p:cNvSpPr/>
          <p:nvPr/>
        </p:nvSpPr>
        <p:spPr>
          <a:xfrm>
            <a:off x="3691261" y="4981517"/>
            <a:ext cx="7444223" cy="136318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khiết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Arrow: Curved Left 7">
            <a:extLst>
              <a:ext uri="{FF2B5EF4-FFF2-40B4-BE49-F238E27FC236}">
                <a16:creationId xmlns:a16="http://schemas.microsoft.com/office/drawing/2014/main" xmlns="" id="{089DC3D3-D7BE-4439-BC0B-F2530DAEF485}"/>
              </a:ext>
            </a:extLst>
          </p:cNvPr>
          <p:cNvSpPr/>
          <p:nvPr/>
        </p:nvSpPr>
        <p:spPr>
          <a:xfrm>
            <a:off x="7713497" y="2083107"/>
            <a:ext cx="263661" cy="648873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Arrow: Curved Left 8">
            <a:extLst>
              <a:ext uri="{FF2B5EF4-FFF2-40B4-BE49-F238E27FC236}">
                <a16:creationId xmlns:a16="http://schemas.microsoft.com/office/drawing/2014/main" xmlns="" id="{408AE062-C3E7-401E-AE85-3875A9892D80}"/>
              </a:ext>
            </a:extLst>
          </p:cNvPr>
          <p:cNvSpPr/>
          <p:nvPr/>
        </p:nvSpPr>
        <p:spPr>
          <a:xfrm>
            <a:off x="7842523" y="3915652"/>
            <a:ext cx="381467" cy="1065865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43CC7EBD-4321-4067-AB15-265F1197D2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267" y="3082698"/>
            <a:ext cx="3346994" cy="3194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479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F105C12-DA1F-4A62-828A-C672E8FC0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1376" y="161290"/>
            <a:ext cx="10515600" cy="483532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CHẤT TINH KHIẾT VÀ HỖN HỢP</a:t>
            </a:r>
          </a:p>
        </p:txBody>
      </p:sp>
      <p:graphicFrame>
        <p:nvGraphicFramePr>
          <p:cNvPr id="4" name="Table 9">
            <a:extLst>
              <a:ext uri="{FF2B5EF4-FFF2-40B4-BE49-F238E27FC236}">
                <a16:creationId xmlns:a16="http://schemas.microsoft.com/office/drawing/2014/main" xmlns="" id="{4A07C067-A0CF-466D-92F8-024BF14B7E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2370251"/>
              </p:ext>
            </p:extLst>
          </p:nvPr>
        </p:nvGraphicFramePr>
        <p:xfrm>
          <a:off x="1452282" y="884518"/>
          <a:ext cx="9185835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431">
                  <a:extLst>
                    <a:ext uri="{9D8B030D-6E8A-4147-A177-3AD203B41FA5}">
                      <a16:colId xmlns:a16="http://schemas.microsoft.com/office/drawing/2014/main" xmlns="" val="2588044020"/>
                    </a:ext>
                  </a:extLst>
                </a:gridCol>
                <a:gridCol w="3787908">
                  <a:extLst>
                    <a:ext uri="{9D8B030D-6E8A-4147-A177-3AD203B41FA5}">
                      <a16:colId xmlns:a16="http://schemas.microsoft.com/office/drawing/2014/main" xmlns="" val="2114028816"/>
                    </a:ext>
                  </a:extLst>
                </a:gridCol>
                <a:gridCol w="3569496">
                  <a:extLst>
                    <a:ext uri="{9D8B030D-6E8A-4147-A177-3AD203B41FA5}">
                      <a16:colId xmlns:a16="http://schemas.microsoft.com/office/drawing/2014/main" xmlns="" val="32462032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24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Chất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tinh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khiết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Hỗn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491627"/>
                  </a:ext>
                </a:extLst>
              </a:tr>
              <a:tr h="34444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Ví</a:t>
                      </a:r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cất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biển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99532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102828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chất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chất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xác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định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Thay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đổi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hỗn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51266465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EEF4FED5-F7C2-411A-ADAC-0412C1FBDEDA}"/>
              </a:ext>
            </a:extLst>
          </p:cNvPr>
          <p:cNvSpPr txBox="1"/>
          <p:nvPr/>
        </p:nvSpPr>
        <p:spPr>
          <a:xfrm>
            <a:off x="3304988" y="2067859"/>
            <a:ext cx="22284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Sắt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bạc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oxy….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49D07CB6-ADA1-49A7-9BBE-4E8106D470C3}"/>
              </a:ext>
            </a:extLst>
          </p:cNvPr>
          <p:cNvSpPr txBox="1"/>
          <p:nvPr/>
        </p:nvSpPr>
        <p:spPr>
          <a:xfrm>
            <a:off x="7144870" y="2067858"/>
            <a:ext cx="24416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Nước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cam,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sữa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9F021752-408C-4674-B331-57E45733FF3C}"/>
              </a:ext>
            </a:extLst>
          </p:cNvPr>
          <p:cNvSpPr txBox="1"/>
          <p:nvPr/>
        </p:nvSpPr>
        <p:spPr>
          <a:xfrm>
            <a:off x="3304988" y="2692501"/>
            <a:ext cx="2262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Chỉ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chất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CFE8AB08-5C18-41D6-868E-107BB1F1C07E}"/>
              </a:ext>
            </a:extLst>
          </p:cNvPr>
          <p:cNvSpPr txBox="1"/>
          <p:nvPr/>
        </p:nvSpPr>
        <p:spPr>
          <a:xfrm>
            <a:off x="7169763" y="2692501"/>
            <a:ext cx="2287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Gồm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nhiều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chất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DE49AAB7-8733-4BD7-AC5E-CC9C052B83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2304" y="3730590"/>
            <a:ext cx="3346994" cy="3194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0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1">
            <a:extLst>
              <a:ext uri="{FF2B5EF4-FFF2-40B4-BE49-F238E27FC236}">
                <a16:creationId xmlns:a16="http://schemas.microsoft.com/office/drawing/2014/main" xmlns="" id="{C2833199-ABEB-410A-A87A-F411A43FFC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770" y="5403655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i="1" dirty="0" err="1">
                <a:solidFill>
                  <a:srgbClr val="FF0000"/>
                </a:solidFill>
                <a:latin typeface=".VnTime" pitchFamily="34" charset="0"/>
              </a:rPr>
              <a:t>Chất</a:t>
            </a:r>
            <a:r>
              <a:rPr lang="en-US" altLang="en-US" sz="2400" i="1" dirty="0">
                <a:solidFill>
                  <a:srgbClr val="FF0000"/>
                </a:solidFill>
                <a:latin typeface=".VnTime" pitchFamily="34" charset="0"/>
              </a:rPr>
              <a:t> tan</a:t>
            </a:r>
            <a:r>
              <a:rPr lang="en-US" altLang="en-US" sz="2400" b="0" dirty="0">
                <a:solidFill>
                  <a:srgbClr val="FF0000"/>
                </a:solidFill>
                <a:latin typeface=".VnTime" pitchFamily="34" charset="0"/>
              </a:rPr>
              <a:t> </a:t>
            </a:r>
            <a:endParaRPr lang="en-US" altLang="en-US" sz="2400" b="0" i="1" dirty="0">
              <a:solidFill>
                <a:srgbClr val="FF0000"/>
              </a:solidFill>
              <a:latin typeface=".VnTime" pitchFamily="34" charset="0"/>
            </a:endParaRPr>
          </a:p>
        </p:txBody>
      </p:sp>
      <p:sp>
        <p:nvSpPr>
          <p:cNvPr id="6" name="Text Box 24">
            <a:extLst>
              <a:ext uri="{FF2B5EF4-FFF2-40B4-BE49-F238E27FC236}">
                <a16:creationId xmlns:a16="http://schemas.microsoft.com/office/drawing/2014/main" xmlns="" id="{D4D40FFD-6116-4BD5-85EB-C94BF6BFE5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8845" y="5308168"/>
            <a:ext cx="1676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Dung </a:t>
            </a:r>
            <a:r>
              <a:rPr lang="en-US" altLang="en-US" sz="24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altLang="en-US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endParaRPr lang="en-US" altLang="en-US" sz="2400" b="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25">
            <a:extLst>
              <a:ext uri="{FF2B5EF4-FFF2-40B4-BE49-F238E27FC236}">
                <a16:creationId xmlns:a16="http://schemas.microsoft.com/office/drawing/2014/main" xmlns="" id="{E914C253-DB75-4F45-981F-6300826C4D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8842" y="5403655"/>
            <a:ext cx="182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i="1" dirty="0">
                <a:solidFill>
                  <a:srgbClr val="FF0000"/>
                </a:solidFill>
                <a:latin typeface=".VnTime" pitchFamily="34" charset="0"/>
              </a:rPr>
              <a:t>Dung </a:t>
            </a:r>
            <a:r>
              <a:rPr lang="en-US" altLang="en-US" sz="2400" i="1" dirty="0" err="1">
                <a:solidFill>
                  <a:srgbClr val="FF0000"/>
                </a:solidFill>
                <a:latin typeface=".VnTime" pitchFamily="34" charset="0"/>
              </a:rPr>
              <a:t>dịch</a:t>
            </a:r>
            <a:endParaRPr lang="en-US" altLang="en-US" sz="2400" b="0" i="1" dirty="0">
              <a:solidFill>
                <a:srgbClr val="FF0000"/>
              </a:solidFill>
              <a:latin typeface=".VnTime" pitchFamily="34" charset="0"/>
            </a:endParaRPr>
          </a:p>
        </p:txBody>
      </p:sp>
      <p:sp>
        <p:nvSpPr>
          <p:cNvPr id="8" name="Freeform 72">
            <a:extLst>
              <a:ext uri="{FF2B5EF4-FFF2-40B4-BE49-F238E27FC236}">
                <a16:creationId xmlns:a16="http://schemas.microsoft.com/office/drawing/2014/main" xmlns="" id="{B32217DE-FD19-49AD-AE69-5370F9F5A0A0}"/>
              </a:ext>
            </a:extLst>
          </p:cNvPr>
          <p:cNvSpPr>
            <a:spLocks/>
          </p:cNvSpPr>
          <p:nvPr/>
        </p:nvSpPr>
        <p:spPr bwMode="auto">
          <a:xfrm>
            <a:off x="3691610" y="3540126"/>
            <a:ext cx="685800" cy="838200"/>
          </a:xfrm>
          <a:custGeom>
            <a:avLst/>
            <a:gdLst/>
            <a:ahLst/>
            <a:cxnLst>
              <a:cxn ang="0">
                <a:pos x="0" y="48"/>
              </a:cxn>
              <a:cxn ang="0">
                <a:pos x="0" y="528"/>
              </a:cxn>
              <a:cxn ang="0">
                <a:pos x="384" y="528"/>
              </a:cxn>
              <a:cxn ang="0">
                <a:pos x="384" y="48"/>
              </a:cxn>
              <a:cxn ang="0">
                <a:pos x="432" y="0"/>
              </a:cxn>
            </a:cxnLst>
            <a:rect l="0" t="0" r="r" b="b"/>
            <a:pathLst>
              <a:path w="432" h="528">
                <a:moveTo>
                  <a:pt x="0" y="48"/>
                </a:moveTo>
                <a:lnTo>
                  <a:pt x="0" y="528"/>
                </a:lnTo>
                <a:lnTo>
                  <a:pt x="384" y="528"/>
                </a:lnTo>
                <a:lnTo>
                  <a:pt x="384" y="48"/>
                </a:lnTo>
                <a:lnTo>
                  <a:pt x="432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vi-VN" sz="2800" i="1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9" name="Group 73">
            <a:extLst>
              <a:ext uri="{FF2B5EF4-FFF2-40B4-BE49-F238E27FC236}">
                <a16:creationId xmlns:a16="http://schemas.microsoft.com/office/drawing/2014/main" xmlns="" id="{C62D7269-9F42-47EC-A773-50A29DC64D99}"/>
              </a:ext>
            </a:extLst>
          </p:cNvPr>
          <p:cNvGrpSpPr>
            <a:grpSpLocks/>
          </p:cNvGrpSpPr>
          <p:nvPr/>
        </p:nvGrpSpPr>
        <p:grpSpPr bwMode="auto">
          <a:xfrm>
            <a:off x="6489037" y="3590555"/>
            <a:ext cx="685800" cy="838200"/>
            <a:chOff x="3120" y="2256"/>
            <a:chExt cx="432" cy="528"/>
          </a:xfrm>
        </p:grpSpPr>
        <p:sp>
          <p:nvSpPr>
            <p:cNvPr id="10" name="Freeform 74">
              <a:extLst>
                <a:ext uri="{FF2B5EF4-FFF2-40B4-BE49-F238E27FC236}">
                  <a16:creationId xmlns:a16="http://schemas.microsoft.com/office/drawing/2014/main" xmlns="" id="{3667538B-8488-4198-843A-AAADAC57CED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0" y="2256"/>
              <a:ext cx="432" cy="528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0" y="528"/>
                </a:cxn>
                <a:cxn ang="0">
                  <a:pos x="384" y="528"/>
                </a:cxn>
                <a:cxn ang="0">
                  <a:pos x="384" y="48"/>
                </a:cxn>
                <a:cxn ang="0">
                  <a:pos x="432" y="0"/>
                </a:cxn>
              </a:cxnLst>
              <a:rect l="0" t="0" r="r" b="b"/>
              <a:pathLst>
                <a:path w="432" h="528">
                  <a:moveTo>
                    <a:pt x="0" y="48"/>
                  </a:moveTo>
                  <a:lnTo>
                    <a:pt x="0" y="528"/>
                  </a:lnTo>
                  <a:lnTo>
                    <a:pt x="384" y="528"/>
                  </a:lnTo>
                  <a:lnTo>
                    <a:pt x="384" y="48"/>
                  </a:lnTo>
                  <a:lnTo>
                    <a:pt x="432" y="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vi-VN" sz="2800" i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" name="Rectangle 75" descr="25%">
              <a:extLst>
                <a:ext uri="{FF2B5EF4-FFF2-40B4-BE49-F238E27FC236}">
                  <a16:creationId xmlns:a16="http://schemas.microsoft.com/office/drawing/2014/main" xmlns="" id="{0710AF15-DFB7-42BA-A93E-CE4BC692C0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0" y="2448"/>
              <a:ext cx="378" cy="336"/>
            </a:xfrm>
            <a:prstGeom prst="rect">
              <a:avLst/>
            </a:prstGeom>
            <a:solidFill>
              <a:srgbClr val="EEF8A6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vi-VN" sz="2800" i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2" name="Rectangle 76" descr="25%">
            <a:extLst>
              <a:ext uri="{FF2B5EF4-FFF2-40B4-BE49-F238E27FC236}">
                <a16:creationId xmlns:a16="http://schemas.microsoft.com/office/drawing/2014/main" xmlns="" id="{2696620B-E3A0-4B6B-B45A-403740CBC1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1610" y="3824288"/>
            <a:ext cx="600075" cy="533400"/>
          </a:xfrm>
          <a:prstGeom prst="rect">
            <a:avLst/>
          </a:prstGeom>
          <a:pattFill prst="pct25">
            <a:fgClr>
              <a:schemeClr val="accent1"/>
            </a:fgClr>
            <a:bgClr>
              <a:schemeClr val="bg1"/>
            </a:bgClr>
          </a:patt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vi-VN" sz="2800" i="1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Line 77">
            <a:extLst>
              <a:ext uri="{FF2B5EF4-FFF2-40B4-BE49-F238E27FC236}">
                <a16:creationId xmlns:a16="http://schemas.microsoft.com/office/drawing/2014/main" xmlns="" id="{30E15687-B54F-472F-87DA-83EEE4C4FCDB}"/>
              </a:ext>
            </a:extLst>
          </p:cNvPr>
          <p:cNvSpPr>
            <a:spLocks noChangeShapeType="1"/>
          </p:cNvSpPr>
          <p:nvPr/>
        </p:nvSpPr>
        <p:spPr bwMode="auto">
          <a:xfrm>
            <a:off x="4939794" y="4186238"/>
            <a:ext cx="685800" cy="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stealth" w="sm" len="med"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vi-VN" sz="2800" i="1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Line 78">
            <a:extLst>
              <a:ext uri="{FF2B5EF4-FFF2-40B4-BE49-F238E27FC236}">
                <a16:creationId xmlns:a16="http://schemas.microsoft.com/office/drawing/2014/main" xmlns="" id="{514A4E7D-FCCF-48B1-955A-3F5734ADA8A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77676" y="3349655"/>
            <a:ext cx="3810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vi-VN" sz="2800" i="1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5" name="Group 79">
            <a:extLst>
              <a:ext uri="{FF2B5EF4-FFF2-40B4-BE49-F238E27FC236}">
                <a16:creationId xmlns:a16="http://schemas.microsoft.com/office/drawing/2014/main" xmlns="" id="{F993D446-B744-4861-AF39-33348894378B}"/>
              </a:ext>
            </a:extLst>
          </p:cNvPr>
          <p:cNvGrpSpPr>
            <a:grpSpLocks/>
          </p:cNvGrpSpPr>
          <p:nvPr/>
        </p:nvGrpSpPr>
        <p:grpSpPr bwMode="auto">
          <a:xfrm>
            <a:off x="1918120" y="3894264"/>
            <a:ext cx="657225" cy="552450"/>
            <a:chOff x="864" y="2448"/>
            <a:chExt cx="414" cy="348"/>
          </a:xfrm>
        </p:grpSpPr>
        <p:sp>
          <p:nvSpPr>
            <p:cNvPr id="16" name="Arc 80">
              <a:extLst>
                <a:ext uri="{FF2B5EF4-FFF2-40B4-BE49-F238E27FC236}">
                  <a16:creationId xmlns:a16="http://schemas.microsoft.com/office/drawing/2014/main" xmlns="" id="{CB884C3E-F498-4F39-8E72-5439A7201B56}"/>
                </a:ext>
              </a:extLst>
            </p:cNvPr>
            <p:cNvSpPr>
              <a:spLocks/>
            </p:cNvSpPr>
            <p:nvPr/>
          </p:nvSpPr>
          <p:spPr bwMode="auto">
            <a:xfrm rot="8455164">
              <a:off x="864" y="2448"/>
              <a:ext cx="414" cy="348"/>
            </a:xfrm>
            <a:custGeom>
              <a:avLst/>
              <a:gdLst>
                <a:gd name="G0" fmla="+- 7036 0 0"/>
                <a:gd name="G1" fmla="+- 21600 0 0"/>
                <a:gd name="G2" fmla="+- 21600 0 0"/>
                <a:gd name="T0" fmla="*/ 0 w 28636"/>
                <a:gd name="T1" fmla="*/ 1178 h 25426"/>
                <a:gd name="T2" fmla="*/ 28294 w 28636"/>
                <a:gd name="T3" fmla="*/ 25426 h 25426"/>
                <a:gd name="T4" fmla="*/ 7036 w 28636"/>
                <a:gd name="T5" fmla="*/ 21600 h 25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636" h="25426" fill="none" extrusionOk="0">
                  <a:moveTo>
                    <a:pt x="0" y="1178"/>
                  </a:moveTo>
                  <a:cubicBezTo>
                    <a:pt x="2263" y="398"/>
                    <a:pt x="4641" y="-1"/>
                    <a:pt x="7036" y="0"/>
                  </a:cubicBezTo>
                  <a:cubicBezTo>
                    <a:pt x="18965" y="0"/>
                    <a:pt x="28636" y="9670"/>
                    <a:pt x="28636" y="21600"/>
                  </a:cubicBezTo>
                  <a:cubicBezTo>
                    <a:pt x="28636" y="22882"/>
                    <a:pt x="28521" y="24163"/>
                    <a:pt x="28294" y="25426"/>
                  </a:cubicBezTo>
                </a:path>
                <a:path w="28636" h="25426" stroke="0" extrusionOk="0">
                  <a:moveTo>
                    <a:pt x="0" y="1178"/>
                  </a:moveTo>
                  <a:cubicBezTo>
                    <a:pt x="2263" y="398"/>
                    <a:pt x="4641" y="-1"/>
                    <a:pt x="7036" y="0"/>
                  </a:cubicBezTo>
                  <a:cubicBezTo>
                    <a:pt x="18965" y="0"/>
                    <a:pt x="28636" y="9670"/>
                    <a:pt x="28636" y="21600"/>
                  </a:cubicBezTo>
                  <a:cubicBezTo>
                    <a:pt x="28636" y="22882"/>
                    <a:pt x="28521" y="24163"/>
                    <a:pt x="28294" y="25426"/>
                  </a:cubicBezTo>
                  <a:lnTo>
                    <a:pt x="7036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vi-VN" sz="2800" i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" name="Line 81">
              <a:extLst>
                <a:ext uri="{FF2B5EF4-FFF2-40B4-BE49-F238E27FC236}">
                  <a16:creationId xmlns:a16="http://schemas.microsoft.com/office/drawing/2014/main" xmlns="" id="{3532DBB0-70E7-41B2-BDFD-CEADC5CB69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08" y="2640"/>
              <a:ext cx="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vi-VN" sz="2800" i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8" name="Line 82">
              <a:extLst>
                <a:ext uri="{FF2B5EF4-FFF2-40B4-BE49-F238E27FC236}">
                  <a16:creationId xmlns:a16="http://schemas.microsoft.com/office/drawing/2014/main" xmlns="" id="{7A3FF60D-8AB8-4823-855C-74826B639F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08" y="2700"/>
              <a:ext cx="6" cy="2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vi-VN" sz="2800" i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9" name="Line 83">
              <a:extLst>
                <a:ext uri="{FF2B5EF4-FFF2-40B4-BE49-F238E27FC236}">
                  <a16:creationId xmlns:a16="http://schemas.microsoft.com/office/drawing/2014/main" xmlns="" id="{B97BCC16-DB01-4225-9054-6C6FE4F22D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34" y="2724"/>
              <a:ext cx="6" cy="2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vi-VN" sz="2800" i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0" name="Line 84">
              <a:extLst>
                <a:ext uri="{FF2B5EF4-FFF2-40B4-BE49-F238E27FC236}">
                  <a16:creationId xmlns:a16="http://schemas.microsoft.com/office/drawing/2014/main" xmlns="" id="{C2A3FBD7-6279-4DFF-9607-5C5CEB47A0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90" y="2742"/>
              <a:ext cx="6" cy="2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vi-VN" sz="2800" i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" name="Line 85">
              <a:extLst>
                <a:ext uri="{FF2B5EF4-FFF2-40B4-BE49-F238E27FC236}">
                  <a16:creationId xmlns:a16="http://schemas.microsoft.com/office/drawing/2014/main" xmlns="" id="{545023D1-7B7D-48C0-9956-2946A4E8079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04" y="2730"/>
              <a:ext cx="6" cy="2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vi-VN" sz="2800" i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" name="Line 86">
              <a:extLst>
                <a:ext uri="{FF2B5EF4-FFF2-40B4-BE49-F238E27FC236}">
                  <a16:creationId xmlns:a16="http://schemas.microsoft.com/office/drawing/2014/main" xmlns="" id="{91E9CCDB-1BC2-4563-ADFF-2642AFB450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14" y="2730"/>
              <a:ext cx="6" cy="2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vi-VN" sz="2800" i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3" name="Line 87">
              <a:extLst>
                <a:ext uri="{FF2B5EF4-FFF2-40B4-BE49-F238E27FC236}">
                  <a16:creationId xmlns:a16="http://schemas.microsoft.com/office/drawing/2014/main" xmlns="" id="{9FA412F2-D86C-4DCE-A48B-D749DE0091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2" y="2706"/>
              <a:ext cx="6" cy="2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vi-VN" sz="2800" i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4" name="Line 88">
              <a:extLst>
                <a:ext uri="{FF2B5EF4-FFF2-40B4-BE49-F238E27FC236}">
                  <a16:creationId xmlns:a16="http://schemas.microsoft.com/office/drawing/2014/main" xmlns="" id="{A8A664F4-8A67-4F4F-A311-6A7119B027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80" y="2748"/>
              <a:ext cx="6" cy="2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vi-VN" sz="2800" i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" name="Line 89">
              <a:extLst>
                <a:ext uri="{FF2B5EF4-FFF2-40B4-BE49-F238E27FC236}">
                  <a16:creationId xmlns:a16="http://schemas.microsoft.com/office/drawing/2014/main" xmlns="" id="{4511B62F-4177-494D-9DEE-BF82927174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70" y="2724"/>
              <a:ext cx="6" cy="2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vi-VN" sz="2800" i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" name="Line 90">
              <a:extLst>
                <a:ext uri="{FF2B5EF4-FFF2-40B4-BE49-F238E27FC236}">
                  <a16:creationId xmlns:a16="http://schemas.microsoft.com/office/drawing/2014/main" xmlns="" id="{7B9A282C-0B36-4257-8BDF-AABB3EDB75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30" y="2712"/>
              <a:ext cx="6" cy="2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vi-VN" sz="2800" i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7" name="Line 91">
              <a:extLst>
                <a:ext uri="{FF2B5EF4-FFF2-40B4-BE49-F238E27FC236}">
                  <a16:creationId xmlns:a16="http://schemas.microsoft.com/office/drawing/2014/main" xmlns="" id="{719D4B42-D9D6-418F-B8C1-AE42A375458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38" y="2712"/>
              <a:ext cx="6" cy="2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vi-VN" sz="2800" i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8" name="Line 92">
              <a:extLst>
                <a:ext uri="{FF2B5EF4-FFF2-40B4-BE49-F238E27FC236}">
                  <a16:creationId xmlns:a16="http://schemas.microsoft.com/office/drawing/2014/main" xmlns="" id="{5C55057B-2796-4370-B1E8-4CFD7365124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72" y="2712"/>
              <a:ext cx="6" cy="2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vi-VN" sz="2800" i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9" name="Line 93">
              <a:extLst>
                <a:ext uri="{FF2B5EF4-FFF2-40B4-BE49-F238E27FC236}">
                  <a16:creationId xmlns:a16="http://schemas.microsoft.com/office/drawing/2014/main" xmlns="" id="{C8FEDE55-BB73-4294-BCC0-5E6C52068C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72" y="2682"/>
              <a:ext cx="6" cy="2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vi-VN" sz="2800" i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" name="Line 94">
              <a:extLst>
                <a:ext uri="{FF2B5EF4-FFF2-40B4-BE49-F238E27FC236}">
                  <a16:creationId xmlns:a16="http://schemas.microsoft.com/office/drawing/2014/main" xmlns="" id="{7DF171E0-D242-4D43-9C75-6AA2833B61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6" y="2736"/>
              <a:ext cx="6" cy="2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vi-VN" sz="2800" i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" name="Line 95">
              <a:extLst>
                <a:ext uri="{FF2B5EF4-FFF2-40B4-BE49-F238E27FC236}">
                  <a16:creationId xmlns:a16="http://schemas.microsoft.com/office/drawing/2014/main" xmlns="" id="{0E30EB56-4E47-43F4-A03D-6DB6FDD8E9C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08" y="2670"/>
              <a:ext cx="6" cy="2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vi-VN" sz="2800" i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2" name="Line 96">
              <a:extLst>
                <a:ext uri="{FF2B5EF4-FFF2-40B4-BE49-F238E27FC236}">
                  <a16:creationId xmlns:a16="http://schemas.microsoft.com/office/drawing/2014/main" xmlns="" id="{4A3667A9-DAC3-4BC2-8783-FD26A38EB5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6" y="2664"/>
              <a:ext cx="6" cy="2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vi-VN" sz="2800" i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" name="Line 97">
              <a:extLst>
                <a:ext uri="{FF2B5EF4-FFF2-40B4-BE49-F238E27FC236}">
                  <a16:creationId xmlns:a16="http://schemas.microsoft.com/office/drawing/2014/main" xmlns="" id="{76C722C8-00FB-4E72-9709-FD474B7FBFD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6" y="2688"/>
              <a:ext cx="6" cy="2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vi-VN" sz="2800" i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" name="Line 98">
              <a:extLst>
                <a:ext uri="{FF2B5EF4-FFF2-40B4-BE49-F238E27FC236}">
                  <a16:creationId xmlns:a16="http://schemas.microsoft.com/office/drawing/2014/main" xmlns="" id="{8B3ADD02-FDB4-4B2D-9813-2D12F1C23CE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80" y="2718"/>
              <a:ext cx="6" cy="2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vi-VN" sz="2800" i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5" name="Line 99">
              <a:extLst>
                <a:ext uri="{FF2B5EF4-FFF2-40B4-BE49-F238E27FC236}">
                  <a16:creationId xmlns:a16="http://schemas.microsoft.com/office/drawing/2014/main" xmlns="" id="{0B7EF0BF-0C82-428D-A3ED-2A861F0503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28" y="2694"/>
              <a:ext cx="6" cy="2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vi-VN" sz="2800" i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6" name="Line 100">
              <a:extLst>
                <a:ext uri="{FF2B5EF4-FFF2-40B4-BE49-F238E27FC236}">
                  <a16:creationId xmlns:a16="http://schemas.microsoft.com/office/drawing/2014/main" xmlns="" id="{4C282F31-A96D-4214-A32A-3D9F3D826E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04" y="2676"/>
              <a:ext cx="6" cy="2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vi-VN" sz="2800" i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7" name="Line 101">
              <a:extLst>
                <a:ext uri="{FF2B5EF4-FFF2-40B4-BE49-F238E27FC236}">
                  <a16:creationId xmlns:a16="http://schemas.microsoft.com/office/drawing/2014/main" xmlns="" id="{54D02340-E9EC-4D44-9BC4-81173A9733D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90" y="2718"/>
              <a:ext cx="6" cy="2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vi-VN" sz="2800" i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8" name="Line 102">
              <a:extLst>
                <a:ext uri="{FF2B5EF4-FFF2-40B4-BE49-F238E27FC236}">
                  <a16:creationId xmlns:a16="http://schemas.microsoft.com/office/drawing/2014/main" xmlns="" id="{5C7886AE-C9F3-4EA3-A1F1-5E41F62C52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86" y="2694"/>
              <a:ext cx="6" cy="2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vi-VN" sz="2800" i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9" name="Line 103">
              <a:extLst>
                <a:ext uri="{FF2B5EF4-FFF2-40B4-BE49-F238E27FC236}">
                  <a16:creationId xmlns:a16="http://schemas.microsoft.com/office/drawing/2014/main" xmlns="" id="{B29889AA-D760-4DCB-9E21-2E7F19F7FA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26" y="2682"/>
              <a:ext cx="6" cy="2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vi-VN" sz="2800" i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40" name="Group 104">
            <a:extLst>
              <a:ext uri="{FF2B5EF4-FFF2-40B4-BE49-F238E27FC236}">
                <a16:creationId xmlns:a16="http://schemas.microsoft.com/office/drawing/2014/main" xmlns="" id="{7BEEA46E-401A-497C-9CB2-BE46871A390C}"/>
              </a:ext>
            </a:extLst>
          </p:cNvPr>
          <p:cNvGrpSpPr>
            <a:grpSpLocks/>
          </p:cNvGrpSpPr>
          <p:nvPr/>
        </p:nvGrpSpPr>
        <p:grpSpPr bwMode="auto">
          <a:xfrm>
            <a:off x="2433780" y="3400480"/>
            <a:ext cx="1255713" cy="609600"/>
            <a:chOff x="1104" y="900"/>
            <a:chExt cx="791" cy="384"/>
          </a:xfrm>
        </p:grpSpPr>
        <p:sp>
          <p:nvSpPr>
            <p:cNvPr id="41" name="Arc 105">
              <a:extLst>
                <a:ext uri="{FF2B5EF4-FFF2-40B4-BE49-F238E27FC236}">
                  <a16:creationId xmlns:a16="http://schemas.microsoft.com/office/drawing/2014/main" xmlns="" id="{CAEBA741-D3C0-44BB-9AA0-23A62522094D}"/>
                </a:ext>
              </a:extLst>
            </p:cNvPr>
            <p:cNvSpPr>
              <a:spLocks/>
            </p:cNvSpPr>
            <p:nvPr/>
          </p:nvSpPr>
          <p:spPr bwMode="auto">
            <a:xfrm rot="11316083" flipV="1">
              <a:off x="1104" y="900"/>
              <a:ext cx="769" cy="384"/>
            </a:xfrm>
            <a:custGeom>
              <a:avLst/>
              <a:gdLst>
                <a:gd name="G0" fmla="+- 4994 0 0"/>
                <a:gd name="G1" fmla="+- 21600 0 0"/>
                <a:gd name="G2" fmla="+- 21600 0 0"/>
                <a:gd name="T0" fmla="*/ 0 w 26594"/>
                <a:gd name="T1" fmla="*/ 585 h 21600"/>
                <a:gd name="T2" fmla="*/ 26594 w 26594"/>
                <a:gd name="T3" fmla="*/ 21600 h 21600"/>
                <a:gd name="T4" fmla="*/ 4994 w 26594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594" h="21600" fill="none" extrusionOk="0">
                  <a:moveTo>
                    <a:pt x="0" y="585"/>
                  </a:moveTo>
                  <a:cubicBezTo>
                    <a:pt x="1636" y="196"/>
                    <a:pt x="3312" y="-1"/>
                    <a:pt x="4994" y="0"/>
                  </a:cubicBezTo>
                  <a:cubicBezTo>
                    <a:pt x="16923" y="0"/>
                    <a:pt x="26594" y="9670"/>
                    <a:pt x="26594" y="21600"/>
                  </a:cubicBezTo>
                </a:path>
                <a:path w="26594" h="21600" stroke="0" extrusionOk="0">
                  <a:moveTo>
                    <a:pt x="0" y="585"/>
                  </a:moveTo>
                  <a:cubicBezTo>
                    <a:pt x="1636" y="196"/>
                    <a:pt x="3312" y="-1"/>
                    <a:pt x="4994" y="0"/>
                  </a:cubicBezTo>
                  <a:cubicBezTo>
                    <a:pt x="16923" y="0"/>
                    <a:pt x="26594" y="9670"/>
                    <a:pt x="26594" y="21600"/>
                  </a:cubicBezTo>
                  <a:lnTo>
                    <a:pt x="4994" y="21600"/>
                  </a:lnTo>
                  <a:close/>
                </a:path>
              </a:pathLst>
            </a:cu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vi-VN" sz="2800" i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2" name="Line 106">
              <a:extLst>
                <a:ext uri="{FF2B5EF4-FFF2-40B4-BE49-F238E27FC236}">
                  <a16:creationId xmlns:a16="http://schemas.microsoft.com/office/drawing/2014/main" xmlns="" id="{6F09D2A1-E342-4831-B626-B08BF177F2B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847" y="935"/>
              <a:ext cx="48" cy="48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vi-VN" sz="2800" i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3" name="Line 107">
              <a:extLst>
                <a:ext uri="{FF2B5EF4-FFF2-40B4-BE49-F238E27FC236}">
                  <a16:creationId xmlns:a16="http://schemas.microsoft.com/office/drawing/2014/main" xmlns="" id="{2AC8C423-74D5-40E6-906D-88AC1A79207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845" y="983"/>
              <a:ext cx="48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vi-VN" sz="2800" i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44" name="Group 108">
            <a:extLst>
              <a:ext uri="{FF2B5EF4-FFF2-40B4-BE49-F238E27FC236}">
                <a16:creationId xmlns:a16="http://schemas.microsoft.com/office/drawing/2014/main" xmlns="" id="{2B428BB1-6021-435E-B280-74500A03D3A2}"/>
              </a:ext>
            </a:extLst>
          </p:cNvPr>
          <p:cNvGrpSpPr>
            <a:grpSpLocks/>
          </p:cNvGrpSpPr>
          <p:nvPr/>
        </p:nvGrpSpPr>
        <p:grpSpPr bwMode="auto">
          <a:xfrm>
            <a:off x="3877348" y="3853336"/>
            <a:ext cx="304800" cy="228600"/>
            <a:chOff x="3072" y="1104"/>
            <a:chExt cx="432" cy="193"/>
          </a:xfrm>
        </p:grpSpPr>
        <p:sp>
          <p:nvSpPr>
            <p:cNvPr id="45" name="Arc 109">
              <a:extLst>
                <a:ext uri="{FF2B5EF4-FFF2-40B4-BE49-F238E27FC236}">
                  <a16:creationId xmlns:a16="http://schemas.microsoft.com/office/drawing/2014/main" xmlns="" id="{6628D834-2B3B-4BE6-8975-5087B39CFC5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2" y="1104"/>
              <a:ext cx="383" cy="193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21600 w 43200"/>
                <a:gd name="T1" fmla="*/ 0 h 43200"/>
                <a:gd name="T2" fmla="*/ 1643 w 43200"/>
                <a:gd name="T3" fmla="*/ 13337 h 43200"/>
                <a:gd name="T4" fmla="*/ 21600 w 432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21599" y="0"/>
                  </a:move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-1" y="18764"/>
                    <a:pt x="558" y="15956"/>
                    <a:pt x="1642" y="13336"/>
                  </a:cubicBezTo>
                </a:path>
                <a:path w="43200" h="43200" stroke="0" extrusionOk="0">
                  <a:moveTo>
                    <a:pt x="21599" y="0"/>
                  </a:move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-1" y="18764"/>
                    <a:pt x="558" y="15956"/>
                    <a:pt x="1642" y="13336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vi-VN" sz="2800" i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6" name="Line 110">
              <a:extLst>
                <a:ext uri="{FF2B5EF4-FFF2-40B4-BE49-F238E27FC236}">
                  <a16:creationId xmlns:a16="http://schemas.microsoft.com/office/drawing/2014/main" xmlns="" id="{2E3F1C59-02B7-4114-9099-C999A559B4D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72" y="1176"/>
              <a:ext cx="47" cy="48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vi-VN" sz="2800" i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7" name="Line 111">
              <a:extLst>
                <a:ext uri="{FF2B5EF4-FFF2-40B4-BE49-F238E27FC236}">
                  <a16:creationId xmlns:a16="http://schemas.microsoft.com/office/drawing/2014/main" xmlns="" id="{5B1F1948-8AF7-4941-9166-E28DC0ADAB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19" y="1164"/>
              <a:ext cx="50" cy="48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vi-VN" sz="2800" i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48" name="Text Box 113">
            <a:extLst>
              <a:ext uri="{FF2B5EF4-FFF2-40B4-BE49-F238E27FC236}">
                <a16:creationId xmlns:a16="http://schemas.microsoft.com/office/drawing/2014/main" xmlns="" id="{D53ABEB8-F34D-40A7-94CC-29035D97AE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2708" y="4435656"/>
            <a:ext cx="14478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2400" i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N­ước</a:t>
            </a:r>
            <a:endParaRPr lang="en-US" sz="2400" i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9" name="Text Box 114">
            <a:extLst>
              <a:ext uri="{FF2B5EF4-FFF2-40B4-BE49-F238E27FC236}">
                <a16:creationId xmlns:a16="http://schemas.microsoft.com/office/drawing/2014/main" xmlns="" id="{DFF2B5B9-D687-476D-9B80-550C737107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6483" y="4446714"/>
            <a:ext cx="20574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2400" i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Nước</a:t>
            </a:r>
            <a:r>
              <a:rPr lang="en-US" sz="2400" i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đường</a:t>
            </a:r>
            <a:r>
              <a:rPr lang="en-US" sz="2400" i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50" name="Line 118">
            <a:extLst>
              <a:ext uri="{FF2B5EF4-FFF2-40B4-BE49-F238E27FC236}">
                <a16:creationId xmlns:a16="http://schemas.microsoft.com/office/drawing/2014/main" xmlns="" id="{6D84D30A-1B76-4858-AF91-BFC0B30CF01B}"/>
              </a:ext>
            </a:extLst>
          </p:cNvPr>
          <p:cNvSpPr>
            <a:spLocks noChangeShapeType="1"/>
          </p:cNvSpPr>
          <p:nvPr/>
        </p:nvSpPr>
        <p:spPr bwMode="auto">
          <a:xfrm>
            <a:off x="2185697" y="4793821"/>
            <a:ext cx="0" cy="53340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stealth" w="sm" len="med"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vi-VN" sz="2800" i="1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" name="Line 119">
            <a:extLst>
              <a:ext uri="{FF2B5EF4-FFF2-40B4-BE49-F238E27FC236}">
                <a16:creationId xmlns:a16="http://schemas.microsoft.com/office/drawing/2014/main" xmlns="" id="{6A7C070E-233A-46B3-852B-5718C3B96A8B}"/>
              </a:ext>
            </a:extLst>
          </p:cNvPr>
          <p:cNvSpPr>
            <a:spLocks noChangeShapeType="1"/>
          </p:cNvSpPr>
          <p:nvPr/>
        </p:nvSpPr>
        <p:spPr bwMode="auto">
          <a:xfrm>
            <a:off x="3991647" y="4864879"/>
            <a:ext cx="0" cy="53340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stealth" w="sm" len="med"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vi-VN" sz="2800" i="1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" name="Line 120">
            <a:extLst>
              <a:ext uri="{FF2B5EF4-FFF2-40B4-BE49-F238E27FC236}">
                <a16:creationId xmlns:a16="http://schemas.microsoft.com/office/drawing/2014/main" xmlns="" id="{6D19DC45-F9D7-45A8-981B-0291028CE37E}"/>
              </a:ext>
            </a:extLst>
          </p:cNvPr>
          <p:cNvSpPr>
            <a:spLocks noChangeShapeType="1"/>
          </p:cNvSpPr>
          <p:nvPr/>
        </p:nvSpPr>
        <p:spPr bwMode="auto">
          <a:xfrm>
            <a:off x="6747907" y="4876800"/>
            <a:ext cx="0" cy="60960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stealth" w="sm" len="med"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vi-VN" sz="2800" i="1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" name="Title 1">
            <a:extLst>
              <a:ext uri="{FF2B5EF4-FFF2-40B4-BE49-F238E27FC236}">
                <a16:creationId xmlns:a16="http://schemas.microsoft.com/office/drawing/2014/main" xmlns="" id="{8A16AF9B-81BB-4D1F-898A-84EF338AF647}"/>
              </a:ext>
            </a:extLst>
          </p:cNvPr>
          <p:cNvSpPr txBox="1">
            <a:spLocks/>
          </p:cNvSpPr>
          <p:nvPr/>
        </p:nvSpPr>
        <p:spPr>
          <a:xfrm>
            <a:off x="1281376" y="161290"/>
            <a:ext cx="10515600" cy="48353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DUNG DỊCH:</a:t>
            </a:r>
          </a:p>
        </p:txBody>
      </p:sp>
      <p:sp>
        <p:nvSpPr>
          <p:cNvPr id="54" name="Flowchart: Card 53">
            <a:extLst>
              <a:ext uri="{FF2B5EF4-FFF2-40B4-BE49-F238E27FC236}">
                <a16:creationId xmlns:a16="http://schemas.microsoft.com/office/drawing/2014/main" xmlns="" id="{DF0929A8-0110-41E7-833D-EF917C895CC4}"/>
              </a:ext>
            </a:extLst>
          </p:cNvPr>
          <p:cNvSpPr/>
          <p:nvPr/>
        </p:nvSpPr>
        <p:spPr>
          <a:xfrm>
            <a:off x="1328923" y="1682124"/>
            <a:ext cx="8005809" cy="744912"/>
          </a:xfrm>
          <a:prstGeom prst="flowChartPunchedCar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Cho </a:t>
            </a:r>
            <a:r>
              <a:rPr lang="en-US" alt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khuấy</a:t>
            </a: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alt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5" name="Flowchart: Alternate Process 54">
            <a:extLst>
              <a:ext uri="{FF2B5EF4-FFF2-40B4-BE49-F238E27FC236}">
                <a16:creationId xmlns:a16="http://schemas.microsoft.com/office/drawing/2014/main" xmlns="" id="{65FCA4F3-371E-41D7-8CE3-F7D841FD4E1B}"/>
              </a:ext>
            </a:extLst>
          </p:cNvPr>
          <p:cNvSpPr/>
          <p:nvPr/>
        </p:nvSpPr>
        <p:spPr>
          <a:xfrm>
            <a:off x="1207279" y="577813"/>
            <a:ext cx="10085281" cy="2476485"/>
          </a:xfrm>
          <a:prstGeom prst="flowChartAlternate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Nhận</a:t>
            </a:r>
            <a:r>
              <a:rPr kumimoji="0" lang="en-US" altLang="en-US" sz="2400" b="1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 </a:t>
            </a:r>
            <a:r>
              <a:rPr kumimoji="0" lang="en-US" altLang="en-US" sz="2400" b="1" i="0" u="none" strike="noStrike" kern="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xét</a:t>
            </a:r>
            <a:r>
              <a:rPr kumimoji="0" lang="en-US" altLang="en-US" sz="2400" b="1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: </a:t>
            </a:r>
            <a:endParaRPr kumimoji="0" lang="en-US" altLang="en-US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Arial" panose="020B0604020202020204" pitchFamily="34" charset="0"/>
              <a:sym typeface="Wingdings 2" panose="05020102010507070707" pitchFamily="18" charset="2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- 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Đường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 tan 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trong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 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nước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 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tạo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 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thành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 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nước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 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đường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.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- 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Nước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 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đường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 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là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 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chất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 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lỏng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 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đồng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 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nhất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 (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không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 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phân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 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biệt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 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được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 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đâu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 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là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 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đường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, 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đâu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 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là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 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nước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).</a:t>
            </a:r>
          </a:p>
          <a:p>
            <a:pPr algn="ctr"/>
            <a:endParaRPr lang="en-US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8623C6E2-402E-4434-8FC0-FFC3CC7CEBBE}"/>
              </a:ext>
            </a:extLst>
          </p:cNvPr>
          <p:cNvSpPr txBox="1"/>
          <p:nvPr/>
        </p:nvSpPr>
        <p:spPr>
          <a:xfrm>
            <a:off x="1403770" y="2585445"/>
            <a:ext cx="85951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=&gt; Dung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</a:rPr>
              <a:t>dịch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</a:rPr>
              <a:t>là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</a:rPr>
              <a:t>một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</a:rPr>
              <a:t>hỗn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</a:rPr>
              <a:t>hợp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3">
                    <a:lumMod val="75000"/>
                  </a:schemeClr>
                </a:solidFill>
              </a:rPr>
              <a:t>đồng</a:t>
            </a: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3">
                    <a:lumMod val="75000"/>
                  </a:schemeClr>
                </a:solidFill>
              </a:rPr>
              <a:t>nhất</a:t>
            </a: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</a:rPr>
              <a:t>của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 dung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</a:rPr>
              <a:t>môi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</a:rPr>
              <a:t>và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</a:rPr>
              <a:t>chất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 tan.</a:t>
            </a:r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xmlns="" id="{FEDFD86F-1C02-4502-B97E-DAB7CE951B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2431" y="3507518"/>
            <a:ext cx="3353091" cy="3194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103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50" grpId="0" animBg="1"/>
      <p:bldP spid="51" grpId="0" animBg="1"/>
      <p:bldP spid="52" grpId="0" animBg="1"/>
      <p:bldP spid="55" grpId="0" animBg="1"/>
      <p:bldP spid="5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3182655"/>
  <p:tag name="MH_LIBRARY" val="GRAPHIC"/>
  <p:tag name="MH_TYPE" val="Other"/>
  <p:tag name="MH_ORDER" val="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3182655"/>
  <p:tag name="MH_LIBRARY" val="GRAPHIC"/>
  <p:tag name="MH_TYPE" val="Other"/>
  <p:tag name="MH_ORDER" val="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3182655"/>
  <p:tag name="MH_LIBRARY" val="GRAPHIC"/>
  <p:tag name="MH_TYPE" val="SubTitle"/>
  <p:tag name="MH_ORDER" val="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3182655"/>
  <p:tag name="MH_LIBRARY" val="GRAPHIC"/>
  <p:tag name="MH_TYPE" val="Other"/>
  <p:tag name="MH_ORDER" val="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3182655"/>
  <p:tag name="MH_LIBRARY" val="GRAPHIC"/>
  <p:tag name="MH_TYPE" val="Other"/>
  <p:tag name="MH_ORDER" val="1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3182655"/>
  <p:tag name="MH_LIBRARY" val="GRAPHIC"/>
  <p:tag name="MH_TYPE" val="SubTitle"/>
  <p:tag name="MH_ORDER" val="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3182655"/>
  <p:tag name="MH_LIBRARY" val="GRAPHIC"/>
  <p:tag name="MH_TYPE" val="Other"/>
  <p:tag name="MH_ORDER" val="1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3182655"/>
  <p:tag name="MH_LIBRARY" val="GRAPHIC"/>
  <p:tag name="MH_TYPE" val="Other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3182655"/>
  <p:tag name="MH_LIBRARY" val="GRAPHIC"/>
  <p:tag name="MH_TYPE" val="Other"/>
  <p:tag name="MH_ORDER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3182655"/>
  <p:tag name="MH_LIBRARY" val="GRAPHIC"/>
  <p:tag name="MH_TYPE" val="SubTitle"/>
  <p:tag name="MH_ORD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3182655"/>
  <p:tag name="MH_LIBRARY" val="GRAPHIC"/>
  <p:tag name="MH_TYPE" val="Other"/>
  <p:tag name="MH_ORDER" val="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3182655"/>
  <p:tag name="MH_LIBRARY" val="GRAPHIC"/>
  <p:tag name="MH_TYPE" val="Other"/>
  <p:tag name="MH_ORDER" val="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3182655"/>
  <p:tag name="MH_LIBRARY" val="GRAPHIC"/>
  <p:tag name="MH_TYPE" val="Other"/>
  <p:tag name="MH_ORDER" val="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3182655"/>
  <p:tag name="MH_LIBRARY" val="GRAPHIC"/>
  <p:tag name="MH_TYPE" val="SubTitle"/>
  <p:tag name="MH_ORDER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3182655"/>
  <p:tag name="MH_LIBRARY" val="GRAPHIC"/>
  <p:tag name="MH_TYPE" val="Other"/>
  <p:tag name="MH_ORDER" val="6"/>
</p:tagLst>
</file>

<file path=ppt/theme/theme1.xml><?xml version="1.0" encoding="utf-8"?>
<a:theme xmlns:a="http://schemas.openxmlformats.org/drawingml/2006/main" name="Office 主题​​">
  <a:themeElements>
    <a:clrScheme name="教育讲座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A91B"/>
      </a:accent1>
      <a:accent2>
        <a:srgbClr val="2E3E52"/>
      </a:accent2>
      <a:accent3>
        <a:srgbClr val="FF7C55"/>
      </a:accent3>
      <a:accent4>
        <a:srgbClr val="00CCCC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949</TotalTime>
  <Words>1619</Words>
  <Application>Microsoft Office PowerPoint</Application>
  <PresentationFormat>Widescreen</PresentationFormat>
  <Paragraphs>190</Paragraphs>
  <Slides>30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43" baseType="lpstr">
      <vt:lpstr>微软雅黑</vt:lpstr>
      <vt:lpstr>宋体</vt:lpstr>
      <vt:lpstr>.VnTime</vt:lpstr>
      <vt:lpstr>Arial</vt:lpstr>
      <vt:lpstr>Calibri</vt:lpstr>
      <vt:lpstr>Calibri Light</vt:lpstr>
      <vt:lpstr>Cambria Math</vt:lpstr>
      <vt:lpstr>Times New Roman</vt:lpstr>
      <vt:lpstr>Wingdings 2</vt:lpstr>
      <vt:lpstr>等线</vt:lpstr>
      <vt:lpstr>等线 Light</vt:lpstr>
      <vt:lpstr>Office 主题​​</vt:lpstr>
      <vt:lpstr>1_Office Theme</vt:lpstr>
      <vt:lpstr>CHƯƠNG IV: HỖN HỢP –  TÁCH CHẤT RA KHỎI HỖN HỢP</vt:lpstr>
      <vt:lpstr>PowerPoint Presentation</vt:lpstr>
      <vt:lpstr>Tại sao nước biển có vị mặn còn nước cất (nước tinh khiết) thì không?</vt:lpstr>
      <vt:lpstr>I. CHẤT TINH KHIẾT VÀ HỖN HỢP</vt:lpstr>
      <vt:lpstr>I. CHẤT TINH KHIẾT VÀ HỖN HỢP</vt:lpstr>
      <vt:lpstr>PowerPoint Presentation</vt:lpstr>
      <vt:lpstr>PowerPoint Presentation</vt:lpstr>
      <vt:lpstr>I. CHẤT TINH KHIẾT VÀ HỖN HỢP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NHIỆM VỤ Ở NHÀ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CHƯƠNG IV: HỖN HỢP –  TÁCH CHẤT RA KHỎI HỖN HỢP</dc:title>
  <dc:creator>Administrator</dc:creator>
  <cp:lastModifiedBy>2021</cp:lastModifiedBy>
  <cp:revision>14</cp:revision>
  <dcterms:created xsi:type="dcterms:W3CDTF">2021-08-06T03:39:01Z</dcterms:created>
  <dcterms:modified xsi:type="dcterms:W3CDTF">2023-06-05T15:42:56Z</dcterms:modified>
</cp:coreProperties>
</file>