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9" r:id="rId3"/>
  </p:sldMasterIdLst>
  <p:notesMasterIdLst>
    <p:notesMasterId r:id="rId49"/>
  </p:notesMasterIdLst>
  <p:sldIdLst>
    <p:sldId id="256" r:id="rId4"/>
    <p:sldId id="261" r:id="rId5"/>
    <p:sldId id="257" r:id="rId6"/>
    <p:sldId id="258" r:id="rId7"/>
    <p:sldId id="726" r:id="rId8"/>
    <p:sldId id="283" r:id="rId9"/>
    <p:sldId id="727" r:id="rId10"/>
    <p:sldId id="714" r:id="rId11"/>
    <p:sldId id="715" r:id="rId12"/>
    <p:sldId id="716" r:id="rId13"/>
    <p:sldId id="717" r:id="rId14"/>
    <p:sldId id="728" r:id="rId15"/>
    <p:sldId id="730" r:id="rId16"/>
    <p:sldId id="731" r:id="rId17"/>
    <p:sldId id="732" r:id="rId18"/>
    <p:sldId id="729" r:id="rId19"/>
    <p:sldId id="733" r:id="rId20"/>
    <p:sldId id="741" r:id="rId21"/>
    <p:sldId id="742" r:id="rId22"/>
    <p:sldId id="284" r:id="rId23"/>
    <p:sldId id="735" r:id="rId24"/>
    <p:sldId id="739" r:id="rId25"/>
    <p:sldId id="719" r:id="rId26"/>
    <p:sldId id="737" r:id="rId27"/>
    <p:sldId id="720" r:id="rId28"/>
    <p:sldId id="721" r:id="rId29"/>
    <p:sldId id="738" r:id="rId30"/>
    <p:sldId id="722" r:id="rId31"/>
    <p:sldId id="740" r:id="rId32"/>
    <p:sldId id="725" r:id="rId33"/>
    <p:sldId id="723" r:id="rId34"/>
    <p:sldId id="718" r:id="rId35"/>
    <p:sldId id="743" r:id="rId36"/>
    <p:sldId id="333" r:id="rId37"/>
    <p:sldId id="308" r:id="rId38"/>
    <p:sldId id="334" r:id="rId39"/>
    <p:sldId id="335" r:id="rId40"/>
    <p:sldId id="338" r:id="rId41"/>
    <p:sldId id="340" r:id="rId42"/>
    <p:sldId id="337" r:id="rId43"/>
    <p:sldId id="339" r:id="rId44"/>
    <p:sldId id="342" r:id="rId45"/>
    <p:sldId id="336" r:id="rId46"/>
    <p:sldId id="341" r:id="rId47"/>
    <p:sldId id="48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967"/>
    <a:srgbClr val="F49602"/>
    <a:srgbClr val="EA7395"/>
    <a:srgbClr val="45741B"/>
    <a:srgbClr val="1E429A"/>
    <a:srgbClr val="127239"/>
    <a:srgbClr val="E61818"/>
    <a:srgbClr val="7DC79E"/>
    <a:srgbClr val="FFB224"/>
    <a:srgbClr val="4D6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2526" autoAdjust="0"/>
  </p:normalViewPr>
  <p:slideViewPr>
    <p:cSldViewPr snapToGrid="0">
      <p:cViewPr varScale="1">
        <p:scale>
          <a:sx n="62" d="100"/>
          <a:sy n="62" d="100"/>
        </p:scale>
        <p:origin x="7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10AE-5E6B-4D54-882A-AAFAC8292E20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06091-B64E-46A7-B1D7-CFE523FAC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06091-B64E-46A7-B1D7-CFE523FACE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F7BE5B-4A2F-4356-B5EE-211110634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EE9A37A-4D2E-48D4-BDC3-4C3C9115C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B94007-A6C0-4151-B1AE-7FD9EDD3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1D1A3C-43F5-4575-9E5B-3605DE19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D4ADE-ABE6-4620-965E-C78FDDE7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9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DB7639-C0EB-4C7D-9321-2F3E3B3E0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103159A-98D2-4F5B-8937-4B2E06790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7EE6FF-A2D8-48C8-9E97-DCDE5462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70AF2D-1DEB-409F-AC56-A5F913B8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D8DE72-44E5-4495-BFFC-F76443F0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7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FE63E7F-3C13-45E1-A899-A4A4FFB1F1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1563195-3BDD-48BC-8324-A3DE8AEA0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6300DC-FC80-4162-9F72-D380E457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7AEB5F-9869-4D3F-80EC-CB57E8D0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F4F8A3-398B-49CB-8B92-74C79B4A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2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9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1333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9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206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" name="Google Shape;21;p2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3676333" y="1281800"/>
            <a:ext cx="4839200" cy="42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5726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507267" y="840200"/>
            <a:ext cx="5177600" cy="517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7240467" y="304800"/>
            <a:ext cx="1850800" cy="18508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>
            <a:off x="7877667" y="6214433"/>
            <a:ext cx="807200" cy="807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3608867" y="5163505"/>
            <a:ext cx="1463600" cy="1463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2775592" y="10283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8684868" y="2155587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>
            <a:off x="3227301" y="4816059"/>
            <a:ext cx="449200" cy="449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>
            <a:off x="3149979" y="2226844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9091281" y="178492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8218652" y="58327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3067482" y="13202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3"/>
          <p:cNvGrpSpPr/>
          <p:nvPr/>
        </p:nvGrpSpPr>
        <p:grpSpPr>
          <a:xfrm>
            <a:off x="4001434" y="5576165"/>
            <a:ext cx="678468" cy="63828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7815691" y="675413"/>
            <a:ext cx="699967" cy="1109527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3676329" y="1149293"/>
            <a:ext cx="401200" cy="40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>
            <a:off x="4679904" y="6343113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>
            <a:off x="7326468" y="5832703"/>
            <a:ext cx="551200" cy="551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3848133" y="2517533"/>
            <a:ext cx="4495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3848133" y="3888336"/>
            <a:ext cx="4495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algn="ctr" rtl="0">
              <a:spcBef>
                <a:spcPts val="1333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algn="ctr" rtl="0">
              <a:spcBef>
                <a:spcPts val="1333"/>
              </a:spcBef>
              <a:spcAft>
                <a:spcPts val="1333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228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4"/>
          <p:cNvSpPr/>
          <p:nvPr/>
        </p:nvSpPr>
        <p:spPr>
          <a:xfrm>
            <a:off x="5082400" y="-259733"/>
            <a:ext cx="2027200" cy="202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4"/>
          <p:cNvSpPr/>
          <p:nvPr/>
        </p:nvSpPr>
        <p:spPr>
          <a:xfrm>
            <a:off x="6642867" y="979700"/>
            <a:ext cx="1032800" cy="1032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4"/>
          <p:cNvSpPr/>
          <p:nvPr/>
        </p:nvSpPr>
        <p:spPr>
          <a:xfrm>
            <a:off x="4626599" y="1081297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4"/>
          <p:cNvSpPr/>
          <p:nvPr/>
        </p:nvSpPr>
        <p:spPr>
          <a:xfrm>
            <a:off x="4146500" y="205891"/>
            <a:ext cx="678400" cy="678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4"/>
          <p:cNvSpPr/>
          <p:nvPr/>
        </p:nvSpPr>
        <p:spPr>
          <a:xfrm>
            <a:off x="7194037" y="-11425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4"/>
          <p:cNvSpPr/>
          <p:nvPr/>
        </p:nvSpPr>
        <p:spPr>
          <a:xfrm>
            <a:off x="-187200" y="5045605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4"/>
          <p:cNvSpPr/>
          <p:nvPr/>
        </p:nvSpPr>
        <p:spPr>
          <a:xfrm>
            <a:off x="10772401" y="58883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4"/>
          <p:cNvSpPr/>
          <p:nvPr/>
        </p:nvSpPr>
        <p:spPr>
          <a:xfrm>
            <a:off x="542867" y="6268599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4"/>
          <p:cNvSpPr/>
          <p:nvPr/>
        </p:nvSpPr>
        <p:spPr>
          <a:xfrm>
            <a:off x="11862101" y="5497761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4"/>
          <p:cNvSpPr/>
          <p:nvPr/>
        </p:nvSpPr>
        <p:spPr>
          <a:xfrm>
            <a:off x="10400729" y="62044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4"/>
          <p:cNvSpPr/>
          <p:nvPr/>
        </p:nvSpPr>
        <p:spPr>
          <a:xfrm>
            <a:off x="11295996" y="5604303"/>
            <a:ext cx="125200" cy="125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4"/>
          <p:cNvSpPr/>
          <p:nvPr/>
        </p:nvSpPr>
        <p:spPr>
          <a:xfrm>
            <a:off x="704879" y="467903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4"/>
          <p:cNvSpPr/>
          <p:nvPr/>
        </p:nvSpPr>
        <p:spPr>
          <a:xfrm>
            <a:off x="11103717" y="62196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4"/>
          <p:cNvGrpSpPr/>
          <p:nvPr/>
        </p:nvGrpSpPr>
        <p:grpSpPr>
          <a:xfrm>
            <a:off x="205367" y="5458265"/>
            <a:ext cx="678468" cy="63828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6963951" y="1186297"/>
            <a:ext cx="390564" cy="619047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656367" y="2272800"/>
            <a:ext cx="8879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4000" i="1"/>
            </a:lvl1pPr>
            <a:lvl2pPr marL="1219170" lvl="1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2pPr>
            <a:lvl3pPr marL="1828754" lvl="2" indent="-558786" algn="ctr" rtl="0"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4000" i="1"/>
            </a:lvl3pPr>
            <a:lvl4pPr marL="2438339" lvl="3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4pPr>
            <a:lvl5pPr marL="3047924" lvl="4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5pPr>
            <a:lvl6pPr marL="3657509" lvl="5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6pPr>
            <a:lvl7pPr marL="4267093" lvl="6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7pPr>
            <a:lvl8pPr marL="4876678" lvl="7" indent="-558786" algn="ctr" rtl="0">
              <a:spcBef>
                <a:spcPts val="1333"/>
              </a:spcBef>
              <a:spcAft>
                <a:spcPts val="0"/>
              </a:spcAft>
              <a:buSzPts val="3000"/>
              <a:buChar char="◦"/>
              <a:defRPr sz="4000" i="1"/>
            </a:lvl8pPr>
            <a:lvl9pPr marL="5486263" lvl="8" indent="-558786" algn="ctr">
              <a:spcBef>
                <a:spcPts val="1333"/>
              </a:spcBef>
              <a:spcAft>
                <a:spcPts val="1333"/>
              </a:spcAft>
              <a:buSzPts val="3000"/>
              <a:buChar char="◦"/>
              <a:defRPr sz="4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4791200" y="11907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rgbClr val="FFFFFF"/>
                </a:solidFill>
              </a:rPr>
              <a:t>“</a:t>
            </a:r>
            <a:endParaRPr sz="128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6045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5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5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5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5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5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5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5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5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5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5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5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" name="Google Shape;112;p5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1pPr>
            <a:lvl2pPr marL="1219170" lvl="1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2pPr>
            <a:lvl3pPr marL="1828754" lvl="2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3pPr>
            <a:lvl4pPr marL="2438339" lvl="3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4pPr>
            <a:lvl5pPr marL="3047924" lvl="4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5pPr>
            <a:lvl6pPr marL="3657509" lvl="5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6pPr>
            <a:lvl7pPr marL="4267093" lvl="6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7pPr>
            <a:lvl8pPr marL="4876678" lvl="7" indent="-474121">
              <a:spcBef>
                <a:spcPts val="1333"/>
              </a:spcBef>
              <a:spcAft>
                <a:spcPts val="0"/>
              </a:spcAft>
              <a:buSzPts val="2000"/>
              <a:buChar char="◦"/>
              <a:defRPr/>
            </a:lvl8pPr>
            <a:lvl9pPr marL="5486263" lvl="8" indent="-474121">
              <a:spcBef>
                <a:spcPts val="1333"/>
              </a:spcBef>
              <a:spcAft>
                <a:spcPts val="1333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64541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6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6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6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6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6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6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6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6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6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6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6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6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6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" name="Google Shape;142;p6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3774567" y="1600200"/>
            <a:ext cx="33552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7534725" y="1600200"/>
            <a:ext cx="3562000" cy="4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1pPr>
            <a:lvl2pPr marL="1219170" lvl="1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3pPr>
            <a:lvl4pPr marL="2438339" lvl="3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4pPr>
            <a:lvl5pPr marL="3047924" lvl="4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5pPr>
            <a:lvl6pPr marL="3657509" lvl="5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6pPr>
            <a:lvl7pPr marL="4267093" lvl="6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7pPr>
            <a:lvl8pPr marL="4876678" lvl="7" indent="-457189">
              <a:spcBef>
                <a:spcPts val="1333"/>
              </a:spcBef>
              <a:spcAft>
                <a:spcPts val="0"/>
              </a:spcAft>
              <a:buSzPts val="1800"/>
              <a:buChar char="◦"/>
              <a:defRPr sz="2400"/>
            </a:lvl8pPr>
            <a:lvl9pPr marL="5486263" lvl="8" indent="-457189">
              <a:spcBef>
                <a:spcPts val="1333"/>
              </a:spcBef>
              <a:spcAft>
                <a:spcPts val="1333"/>
              </a:spcAft>
              <a:buSzPts val="1800"/>
              <a:buChar char="◦"/>
              <a:defRPr sz="24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186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7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7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7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7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7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" name="Google Shape;173;p7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174" name="Google Shape;174;p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7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177" name="Google Shape;17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3577333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6182819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3"/>
          </p:nvPr>
        </p:nvSpPr>
        <p:spPr>
          <a:xfrm>
            <a:off x="8788304" y="1905000"/>
            <a:ext cx="2478400" cy="3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33"/>
            </a:lvl1pPr>
            <a:lvl2pPr marL="1219170" lvl="1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2pPr>
            <a:lvl3pPr marL="1828754" lvl="2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3pPr>
            <a:lvl4pPr marL="2438339" lvl="3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4pPr>
            <a:lvl5pPr marL="3047924" lvl="4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5pPr>
            <a:lvl6pPr marL="3657509" lvl="5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6pPr>
            <a:lvl7pPr marL="4267093" lvl="6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7pPr>
            <a:lvl8pPr marL="4876678" lvl="7" indent="-414856" rtl="0">
              <a:spcBef>
                <a:spcPts val="1333"/>
              </a:spcBef>
              <a:spcAft>
                <a:spcPts val="0"/>
              </a:spcAft>
              <a:buSzPts val="1300"/>
              <a:buChar char="◦"/>
              <a:defRPr sz="1733"/>
            </a:lvl8pPr>
            <a:lvl9pPr marL="5486263" lvl="8" indent="-414856" rtl="0">
              <a:spcBef>
                <a:spcPts val="1333"/>
              </a:spcBef>
              <a:spcAft>
                <a:spcPts val="1333"/>
              </a:spcAft>
              <a:buSzPts val="1300"/>
              <a:buChar char="◦"/>
              <a:defRPr sz="1733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672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-222700" y="745967"/>
            <a:ext cx="3507200" cy="35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2416133" y="361867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>
            <a:off x="2272796" y="-172873"/>
            <a:ext cx="401200" cy="4012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304800" y="3849667"/>
            <a:ext cx="807200" cy="807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2030537" y="4217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22585" y="3849667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8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853161" y="643387"/>
            <a:ext cx="531544" cy="84256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573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E2D34A-FAFD-419D-8FB8-1D06B874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36B032-E3D9-4156-8159-661EA4404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D447C9-5F8D-4909-9373-D2C2C412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04528A-B6EB-429C-BF37-DBBC8D21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CD72E6-FD22-416F-B400-80106035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76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1058933" y="104299"/>
            <a:ext cx="188800" cy="188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-187200" y="200273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>
            <a:off x="10772401" y="503501"/>
            <a:ext cx="1172400" cy="1172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28733" y="1223500"/>
            <a:ext cx="449200" cy="449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1899071" y="159175"/>
            <a:ext cx="390400" cy="390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>
            <a:off x="10299129" y="10228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1898583" y="602588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>
            <a:off x="704879" y="-166299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11103717" y="834817"/>
            <a:ext cx="509659" cy="509659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9"/>
          <p:cNvGrpSpPr/>
          <p:nvPr/>
        </p:nvGrpSpPr>
        <p:grpSpPr>
          <a:xfrm>
            <a:off x="205367" y="585206"/>
            <a:ext cx="678468" cy="63828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609600" y="55702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1333"/>
              </a:spcAft>
              <a:buSzPts val="1400"/>
              <a:buNone/>
              <a:defRPr sz="1867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10293833" y="138500"/>
            <a:ext cx="835200" cy="835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5" name="Google Shape;235;p9"/>
          <p:cNvGrpSpPr/>
          <p:nvPr/>
        </p:nvGrpSpPr>
        <p:grpSpPr>
          <a:xfrm>
            <a:off x="10553895" y="305530"/>
            <a:ext cx="315843" cy="500583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10823979" y="573825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768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0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0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0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0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0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0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0546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12192000" cy="68764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1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1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1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1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1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1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1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1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1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1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1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1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1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2102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2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2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2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2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2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12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12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12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2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2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2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12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2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5379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3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3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3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3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3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3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3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3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3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3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3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3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3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4" name="Google Shape;344;p13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45" name="Google Shape;345;p1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48" name="Google Shape;348;p1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3922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542867" y="542767"/>
            <a:ext cx="11106400" cy="577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4"/>
          <p:cNvSpPr/>
          <p:nvPr/>
        </p:nvSpPr>
        <p:spPr>
          <a:xfrm>
            <a:off x="290467" y="228333"/>
            <a:ext cx="1405600" cy="1405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4"/>
          <p:cNvSpPr/>
          <p:nvPr/>
        </p:nvSpPr>
        <p:spPr>
          <a:xfrm>
            <a:off x="1542635" y="-183032"/>
            <a:ext cx="531600" cy="53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4"/>
          <p:cNvSpPr/>
          <p:nvPr/>
        </p:nvSpPr>
        <p:spPr>
          <a:xfrm>
            <a:off x="1862967" y="450019"/>
            <a:ext cx="182400" cy="182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4"/>
          <p:cNvSpPr/>
          <p:nvPr/>
        </p:nvSpPr>
        <p:spPr>
          <a:xfrm>
            <a:off x="650837" y="1779313"/>
            <a:ext cx="284000" cy="284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4"/>
          <p:cNvSpPr/>
          <p:nvPr/>
        </p:nvSpPr>
        <p:spPr>
          <a:xfrm>
            <a:off x="10463933" y="5557439"/>
            <a:ext cx="1463600" cy="14636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4"/>
          <p:cNvSpPr/>
          <p:nvPr/>
        </p:nvSpPr>
        <p:spPr>
          <a:xfrm>
            <a:off x="11343325" y="3974861"/>
            <a:ext cx="1032800" cy="10328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4"/>
          <p:cNvSpPr/>
          <p:nvPr/>
        </p:nvSpPr>
        <p:spPr>
          <a:xfrm>
            <a:off x="10792135" y="5298587"/>
            <a:ext cx="551200" cy="55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4"/>
          <p:cNvSpPr/>
          <p:nvPr/>
        </p:nvSpPr>
        <p:spPr>
          <a:xfrm>
            <a:off x="11496065" y="5163513"/>
            <a:ext cx="284000" cy="284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4"/>
          <p:cNvSpPr/>
          <p:nvPr/>
        </p:nvSpPr>
        <p:spPr>
          <a:xfrm>
            <a:off x="10066696" y="6402211"/>
            <a:ext cx="284000" cy="284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4"/>
          <p:cNvSpPr/>
          <p:nvPr/>
        </p:nvSpPr>
        <p:spPr>
          <a:xfrm>
            <a:off x="9767548" y="6232889"/>
            <a:ext cx="125200" cy="125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4"/>
          <p:cNvSpPr/>
          <p:nvPr/>
        </p:nvSpPr>
        <p:spPr>
          <a:xfrm>
            <a:off x="344385" y="2102800"/>
            <a:ext cx="125200" cy="125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4"/>
          <p:cNvSpPr/>
          <p:nvPr/>
        </p:nvSpPr>
        <p:spPr>
          <a:xfrm>
            <a:off x="11635215" y="4266754"/>
            <a:ext cx="449023" cy="449023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10856501" y="5970098"/>
            <a:ext cx="678468" cy="63828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727495" y="509853"/>
            <a:ext cx="531544" cy="84256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56367" y="1129676"/>
            <a:ext cx="807200" cy="8072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924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935293-4415-44FA-B154-EDA2B65B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fld id="{60E20C71-48CA-405C-983E-778607BEDC43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BE5DC7-E27E-471C-9029-ADBA551E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u="sng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4A634C-F20F-42E9-B266-3B2383A3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sng"/>
            </a:lvl1pPr>
          </a:lstStyle>
          <a:p>
            <a:fld id="{CF45BD92-55BD-411C-97DD-DFE70217F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299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A026D-5155-4411-A095-EE8A8D92F9B1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ED98-F7AE-4B9B-9E71-D9EE7C5BB7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211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04373-27C8-4744-B552-26724315BEDF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1E95-7D05-4D3C-BC7D-4DCCFFB10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50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B41FF-7D32-46D6-937C-F532D77E1B30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AAC5-5D4A-493D-A8C4-C0536BD8B1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71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9F2B8B-4F5D-44C2-BC9C-3B9CD66D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4BCCD7-7B31-46B4-8B7F-2781B1E9F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A19472-6B42-4842-B4C6-0B0BC134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027493-ED56-485F-9D89-690DEFAE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FF9139-DCDE-405E-A33A-0B0B2772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51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E94E-D7C1-4CE2-BC21-8F9D57E6139D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7296F-68F0-498B-97F3-34F3BA99523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292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C6385C-8D0E-4458-BBCC-AA41E082FF04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8E3F-5227-48A1-B09A-0F68F081EF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629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1CEEF6-EA97-4984-97DD-4D3F86680638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3D901-D1DC-43EE-9D87-40E076DB74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809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21A5D-E4FF-4911-AE10-90CD2D1C932A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45A5-4FE3-44AE-AD49-43BA1CA6FC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242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775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D724A-9F60-4923-8496-E99A68EB6F12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84B0-ED62-42A5-866E-DB98F94DEB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1490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3B406-2E82-4D5D-B903-994E3A882372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D4A6-672C-45D9-B2CC-760954BE182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526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5B89D-1A3F-4A70-BA56-E7DF8269C7EC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84204-0419-4229-B2C4-64FD79D41F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425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1972"/>
            <a:ext cx="12192000" cy="7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72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7674F70-2DD0-492D-826F-54F56AD2CA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5A535-6320-418C-9600-AEFAF11C159B}" type="datetimeFigureOut">
              <a:rPr lang="en-US"/>
              <a:pPr>
                <a:defRPr/>
              </a:pPr>
              <a:t>6/5/2023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678F6A13-3AE9-451A-BBB3-89F6B638E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1EA32F1-DB05-4C2E-B7DD-45C279EAE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777F4-EB74-4B71-91C2-7A559086A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60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A2B7BD-DE73-4850-8035-24C6BD6F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92C737-BA39-40C7-B421-1AF5CFC5C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A1B87C-9DCB-4EA4-B0A7-E16426EA7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BC58AE-1AD4-4A6B-AABA-4F46F391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5DB0F2-F34B-4C5C-80A1-40314E0E0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F48BF3-27B6-47EF-AB04-D32A899F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1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26344-2535-473A-AA08-77A07259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973EFB-B157-427B-916D-BAB88B0CB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3F970E-8A80-4B7E-83CD-4AFE1CB2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CAC3266-5FD8-4B7D-9952-9C0735B5E3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CE352DE-BB46-495A-BCD6-E3465A02D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D4BE3B6-753C-47F2-BE40-A8E0D330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7336CDE-E5CA-4AF7-8968-AB0B19B84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DD5DEE9-6E2E-4B68-B654-7967DDB3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7DEE02-12D2-4718-8E16-26CD207A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D874A3F-9966-4530-AFA8-910FDF47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2E31945-9219-4958-992C-E0B8F316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5E082DC-5C1B-438D-ACF8-8F82FE37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2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A9AE87-A58E-407D-BE0A-47D730D3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9CEB5-407A-48B3-81EB-90825C3D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3A9577-C2F7-4310-B704-3BFA92B2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0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AFF314-2852-40C9-A66A-C52762A2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991066-56A7-4B2F-9736-743BD348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31097D9-6F6F-4E5C-8930-8C64340A1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C0DDCF7-2135-4E7B-AEAB-00201C59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EC7788-8079-4716-91EA-5A39AE31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A6DD70-693F-4461-908C-916E8117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AE9096-DFBB-4CDF-8AF2-525CBBBC6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987CE26-4F9A-4E45-A007-A4049B1F4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B9B9DF-BFCD-4EEE-AC30-859DC9CEF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5AF29-3633-49CC-BC70-FC8338C9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1BCD78B-1AF3-4CEB-A4C7-0BD7557E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86C806-5156-4B4E-A089-F215BBBE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5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3BAC788-0452-423B-9CF8-6F469719D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B4DA0A-04C7-4CE0-B7DD-FB92EE6C3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CD8A83-79C2-47D6-9338-90EEB95375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E2DB-8395-4503-B602-089754E900FC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42B601-F07B-4D39-9DA5-4DC7D1F52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E337A7-6F5C-4BE0-BEC1-C780B4308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92F5-021C-4587-9029-568956CEF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400" cy="4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8525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54135ED-5E04-4331-88C4-572EB8A446AB}" type="datetimeFigureOut">
              <a:rPr lang="en-US" smtClean="0"/>
              <a:pPr>
                <a:defRPr/>
              </a:pPr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A344-01BD-4FDD-88B8-F3ABCC3911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65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svg"/><Relationship Id="rId18" Type="http://schemas.openxmlformats.org/officeDocument/2006/relationships/image" Target="../media/image14.png"/><Relationship Id="rId3" Type="http://schemas.openxmlformats.org/officeDocument/2006/relationships/image" Target="../media/image8.svg"/><Relationship Id="rId21" Type="http://schemas.openxmlformats.org/officeDocument/2006/relationships/image" Target="../media/image26.svg"/><Relationship Id="rId7" Type="http://schemas.openxmlformats.org/officeDocument/2006/relationships/image" Target="../media/image12.svg"/><Relationship Id="rId12" Type="http://schemas.openxmlformats.org/officeDocument/2006/relationships/image" Target="../media/image11.png"/><Relationship Id="rId17" Type="http://schemas.openxmlformats.org/officeDocument/2006/relationships/image" Target="../media/image22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23" Type="http://schemas.openxmlformats.org/officeDocument/2006/relationships/image" Target="../media/image28.svg"/><Relationship Id="rId10" Type="http://schemas.openxmlformats.org/officeDocument/2006/relationships/image" Target="../media/image10.png"/><Relationship Id="rId19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12.png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6.jpeg"/><Relationship Id="rId7" Type="http://schemas.openxmlformats.org/officeDocument/2006/relationships/image" Target="../media/image17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30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F4EA2347-CE53-44D9-A280-1A26176711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KHTN 6 </a:t>
            </a:r>
          </a:p>
        </p:txBody>
      </p:sp>
    </p:spTree>
    <p:extLst>
      <p:ext uri="{BB962C8B-B14F-4D97-AF65-F5344CB8AC3E}">
        <p14:creationId xmlns:p14="http://schemas.microsoft.com/office/powerpoint/2010/main" val="207722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7E2B97-7F57-4299-8E16-DD4954E023B0}"/>
              </a:ext>
            </a:extLst>
          </p:cNvPr>
          <p:cNvSpPr txBox="1"/>
          <p:nvPr/>
        </p:nvSpPr>
        <p:spPr>
          <a:xfrm>
            <a:off x="3817145" y="50582"/>
            <a:ext cx="47018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D6C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NHIÊN LIỆU LỎNG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D6C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GỒM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6C68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3C5978D-7421-49C7-A489-A77C6CE09EF7}"/>
              </a:ext>
            </a:extLst>
          </p:cNvPr>
          <p:cNvGrpSpPr/>
          <p:nvPr/>
        </p:nvGrpSpPr>
        <p:grpSpPr>
          <a:xfrm>
            <a:off x="2243933" y="722313"/>
            <a:ext cx="3146425" cy="2536550"/>
            <a:chOff x="2243933" y="722313"/>
            <a:chExt cx="3146425" cy="2536550"/>
          </a:xfrm>
        </p:grpSpPr>
        <p:pic>
          <p:nvPicPr>
            <p:cNvPr id="6" name="Picture 9">
              <a:extLst>
                <a:ext uri="{FF2B5EF4-FFF2-40B4-BE49-F238E27FC236}">
                  <a16:creationId xmlns="" xmlns:a16="http://schemas.microsoft.com/office/drawing/2014/main" id="{38AB014F-A5F5-498C-B0F1-AAC7CCD62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933" y="722313"/>
              <a:ext cx="3146425" cy="25365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E935F49-DFA2-4A92-9F0B-D6D7D2FAE024}"/>
                </a:ext>
              </a:extLst>
            </p:cNvPr>
            <p:cNvSpPr txBox="1"/>
            <p:nvPr/>
          </p:nvSpPr>
          <p:spPr>
            <a:xfrm>
              <a:off x="2243933" y="722313"/>
              <a:ext cx="80182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RƯỢU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F34BAD5-E75A-46F2-B9AC-272550EBF89A}"/>
              </a:ext>
            </a:extLst>
          </p:cNvPr>
          <p:cNvGrpSpPr/>
          <p:nvPr/>
        </p:nvGrpSpPr>
        <p:grpSpPr>
          <a:xfrm>
            <a:off x="2172495" y="3752850"/>
            <a:ext cx="3217863" cy="2705100"/>
            <a:chOff x="2172495" y="3752850"/>
            <a:chExt cx="3217863" cy="2705100"/>
          </a:xfrm>
        </p:grpSpPr>
        <p:pic>
          <p:nvPicPr>
            <p:cNvPr id="5" name="Picture 1">
              <a:extLst>
                <a:ext uri="{FF2B5EF4-FFF2-40B4-BE49-F238E27FC236}">
                  <a16:creationId xmlns="" xmlns:a16="http://schemas.microsoft.com/office/drawing/2014/main" id="{06049D3F-2120-4D58-9EF2-66398EA5A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495" y="3752850"/>
              <a:ext cx="3217863" cy="2705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1FBBCD0-7747-4767-866F-80D39D6057AB}"/>
                </a:ext>
              </a:extLst>
            </p:cNvPr>
            <p:cNvSpPr txBox="1"/>
            <p:nvPr/>
          </p:nvSpPr>
          <p:spPr>
            <a:xfrm>
              <a:off x="2243933" y="6000651"/>
              <a:ext cx="139461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DẦU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HỎA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C37205F-B25B-4A7A-92BC-F2136EE3AB00}"/>
              </a:ext>
            </a:extLst>
          </p:cNvPr>
          <p:cNvGrpSpPr/>
          <p:nvPr/>
        </p:nvGrpSpPr>
        <p:grpSpPr>
          <a:xfrm>
            <a:off x="6800849" y="696913"/>
            <a:ext cx="2893221" cy="2605110"/>
            <a:chOff x="6800849" y="696913"/>
            <a:chExt cx="2893221" cy="2605110"/>
          </a:xfrm>
        </p:grpSpPr>
        <p:pic>
          <p:nvPicPr>
            <p:cNvPr id="8" name="Picture 4">
              <a:extLst>
                <a:ext uri="{FF2B5EF4-FFF2-40B4-BE49-F238E27FC236}">
                  <a16:creationId xmlns="" xmlns:a16="http://schemas.microsoft.com/office/drawing/2014/main" id="{2198B72D-37A6-4325-B8FA-09FB9B74C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0849" y="696913"/>
              <a:ext cx="2893221" cy="26051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7872B2EC-C418-4D09-B1DA-E1DC0D7FBBEA}"/>
                </a:ext>
              </a:extLst>
            </p:cNvPr>
            <p:cNvSpPr txBox="1"/>
            <p:nvPr/>
          </p:nvSpPr>
          <p:spPr>
            <a:xfrm>
              <a:off x="6826249" y="696913"/>
              <a:ext cx="75052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XĂNG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B4A0F04-3260-40D0-844E-3F226EF3CC3C}"/>
              </a:ext>
            </a:extLst>
          </p:cNvPr>
          <p:cNvGrpSpPr/>
          <p:nvPr/>
        </p:nvGrpSpPr>
        <p:grpSpPr>
          <a:xfrm>
            <a:off x="6730205" y="3768726"/>
            <a:ext cx="2963865" cy="2783630"/>
            <a:chOff x="6730205" y="3768726"/>
            <a:chExt cx="2963865" cy="2783630"/>
          </a:xfrm>
        </p:grpSpPr>
        <p:pic>
          <p:nvPicPr>
            <p:cNvPr id="7" name="Picture 10">
              <a:extLst>
                <a:ext uri="{FF2B5EF4-FFF2-40B4-BE49-F238E27FC236}">
                  <a16:creationId xmlns="" xmlns:a16="http://schemas.microsoft.com/office/drawing/2014/main" id="{795AA85C-4468-4A5A-A659-F706749D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205" y="3768726"/>
              <a:ext cx="2963865" cy="27836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2955593-FAA8-41C4-9844-4B9028B563B2}"/>
                </a:ext>
              </a:extLst>
            </p:cNvPr>
            <p:cNvSpPr txBox="1"/>
            <p:nvPr/>
          </p:nvSpPr>
          <p:spPr>
            <a:xfrm>
              <a:off x="6730205" y="3768726"/>
              <a:ext cx="614271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6096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3AE8A1-86E5-4507-989B-2280FE99B1D2}"/>
              </a:ext>
            </a:extLst>
          </p:cNvPr>
          <p:cNvSpPr txBox="1"/>
          <p:nvPr/>
        </p:nvSpPr>
        <p:spPr>
          <a:xfrm>
            <a:off x="4102100" y="87744"/>
            <a:ext cx="31550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D6C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NHIÊN LIỆU KHÍ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99A0B4-F2C1-436B-8C62-81CDBE1DD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850" y="1113631"/>
            <a:ext cx="2133600" cy="3335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hethonglocao_jpg">
            <a:extLst>
              <a:ext uri="{FF2B5EF4-FFF2-40B4-BE49-F238E27FC236}">
                <a16:creationId xmlns="" xmlns:a16="http://schemas.microsoft.com/office/drawing/2014/main" id="{740C8ABD-3C8A-4872-B311-1AA945F1E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78" y="1191418"/>
            <a:ext cx="4343400" cy="325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0A7B4A5-9BAC-40FA-9B58-63AB62524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74" y="4906311"/>
            <a:ext cx="100634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thiên nhiên,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mỏ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dầu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lò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cốc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lò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cao, </a:t>
            </a:r>
            <a:r>
              <a:rPr kumimoji="0" lang="vi-VN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than.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8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7B97C7-F532-4623-994A-34D9559E8FB1}"/>
              </a:ext>
            </a:extLst>
          </p:cNvPr>
          <p:cNvSpPr txBox="1"/>
          <p:nvPr/>
        </p:nvSpPr>
        <p:spPr>
          <a:xfrm>
            <a:off x="1584684" y="1572487"/>
            <a:ext cx="1042511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effectLst/>
                <a:latin typeface="Muli"/>
              </a:rPr>
              <a:t>Nhiên liệu có thể tồn tại ở</a:t>
            </a:r>
            <a:r>
              <a:rPr lang="en-US" sz="4000" b="1" i="0" dirty="0">
                <a:effectLst/>
                <a:latin typeface="Muli"/>
              </a:rPr>
              <a:t>:</a:t>
            </a:r>
          </a:p>
          <a:p>
            <a:r>
              <a:rPr lang="vi-VN" sz="4000" b="1" i="0" dirty="0">
                <a:effectLst/>
                <a:latin typeface="Muli"/>
              </a:rPr>
              <a:t> </a:t>
            </a:r>
            <a:r>
              <a:rPr lang="en-US" sz="4000" b="1" i="0" dirty="0">
                <a:effectLst/>
                <a:latin typeface="Muli"/>
              </a:rPr>
              <a:t>+</a:t>
            </a:r>
            <a:r>
              <a:rPr lang="vi-VN" sz="4000" b="1" i="0" dirty="0">
                <a:effectLst/>
                <a:latin typeface="Muli"/>
              </a:rPr>
              <a:t>thể rắn (than đá, gỗ,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củi</a:t>
            </a:r>
            <a:r>
              <a:rPr lang="vi-VN" sz="4000" b="1" i="0" dirty="0">
                <a:effectLst/>
                <a:latin typeface="Muli"/>
              </a:rPr>
              <a:t>...)</a:t>
            </a:r>
            <a:endParaRPr lang="en-US" sz="4000" b="1" i="0" dirty="0">
              <a:effectLst/>
              <a:latin typeface="Muli"/>
            </a:endParaRPr>
          </a:p>
          <a:p>
            <a:r>
              <a:rPr lang="vi-VN" sz="4000" b="1" i="0" dirty="0">
                <a:effectLst/>
                <a:latin typeface="Muli"/>
              </a:rPr>
              <a:t> </a:t>
            </a:r>
            <a:r>
              <a:rPr lang="en-US" sz="4000" b="1" i="0" dirty="0">
                <a:effectLst/>
                <a:latin typeface="Muli"/>
              </a:rPr>
              <a:t>+</a:t>
            </a:r>
            <a:r>
              <a:rPr lang="vi-VN" sz="4000" b="1" i="0" dirty="0">
                <a:effectLst/>
                <a:latin typeface="Muli"/>
              </a:rPr>
              <a:t>thể lỏng (xăng, dầu hỏa,</a:t>
            </a:r>
            <a:r>
              <a:rPr lang="en-US" sz="4000" b="1" i="0" dirty="0" err="1">
                <a:effectLst/>
                <a:latin typeface="Muli"/>
              </a:rPr>
              <a:t>rượu</a:t>
            </a:r>
            <a:r>
              <a:rPr lang="en-US" sz="4000" b="1" dirty="0">
                <a:latin typeface="Muli"/>
              </a:rPr>
              <a:t>, </a:t>
            </a:r>
            <a:r>
              <a:rPr lang="en-US" sz="4000" b="1" dirty="0" err="1">
                <a:latin typeface="Muli"/>
              </a:rPr>
              <a:t>cồn</a:t>
            </a:r>
            <a:r>
              <a:rPr lang="vi-VN" sz="4000" b="1" i="0" dirty="0">
                <a:effectLst/>
                <a:latin typeface="Muli"/>
              </a:rPr>
              <a:t>...)</a:t>
            </a:r>
            <a:endParaRPr lang="en-US" sz="4000" b="1" i="0" dirty="0">
              <a:effectLst/>
              <a:latin typeface="Muli"/>
            </a:endParaRPr>
          </a:p>
          <a:p>
            <a:r>
              <a:rPr lang="vi-VN" sz="4000" b="1" i="0" dirty="0">
                <a:effectLst/>
                <a:latin typeface="Muli"/>
              </a:rPr>
              <a:t> </a:t>
            </a:r>
            <a:r>
              <a:rPr lang="en-US" sz="4000" b="1" i="0" dirty="0">
                <a:effectLst/>
                <a:latin typeface="Muli"/>
              </a:rPr>
              <a:t>+</a:t>
            </a:r>
            <a:r>
              <a:rPr lang="vi-VN" sz="4000" b="1" i="0" dirty="0">
                <a:effectLst/>
                <a:latin typeface="Muli"/>
              </a:rPr>
              <a:t>thể khí (các loại khí đốt</a:t>
            </a:r>
            <a:r>
              <a:rPr lang="en-US" sz="4000" b="1" i="0" dirty="0">
                <a:effectLst/>
                <a:latin typeface="Muli"/>
              </a:rPr>
              <a:t> :“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 thiên nhiên, khí mỏ dầu, khí lò cốc, khí lò cao, khí than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lang="vi-VN" sz="4000" b="1" i="0" dirty="0">
                <a:effectLst/>
                <a:latin typeface="Muli"/>
              </a:rPr>
              <a:t>).</a:t>
            </a:r>
            <a:endParaRPr lang="en-US" sz="4000" b="1" i="0" dirty="0">
              <a:effectLst/>
              <a:latin typeface="Mul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2BFF3C-362B-4F7D-BA70-61E57CF0CD30}"/>
              </a:ext>
            </a:extLst>
          </p:cNvPr>
          <p:cNvSpPr txBox="1"/>
          <p:nvPr/>
        </p:nvSpPr>
        <p:spPr>
          <a:xfrm>
            <a:off x="1689496" y="87089"/>
            <a:ext cx="9226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I.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Các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loại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6000" b="0" i="0" dirty="0">
              <a:solidFill>
                <a:srgbClr val="FF0000"/>
              </a:solidFill>
              <a:effectLst/>
              <a:latin typeface="Muli"/>
            </a:endParaRPr>
          </a:p>
        </p:txBody>
      </p:sp>
      <p:pic>
        <p:nvPicPr>
          <p:cNvPr id="6" name="Picture 2" descr="NINA Irregular Verbs | Baamboozle">
            <a:extLst>
              <a:ext uri="{FF2B5EF4-FFF2-40B4-BE49-F238E27FC236}">
                <a16:creationId xmlns="" xmlns:a16="http://schemas.microsoft.com/office/drawing/2014/main" id="{E480FD22-C01D-44BA-BB9A-E72783696B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77" y="4397277"/>
            <a:ext cx="1950168" cy="21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58EBC2-4366-405F-A187-67A5AFDB3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58" y="1404582"/>
            <a:ext cx="11317279" cy="5324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996750C-5434-47DD-870B-222B6976F8B6}"/>
              </a:ext>
            </a:extLst>
          </p:cNvPr>
          <p:cNvSpPr txBox="1"/>
          <p:nvPr/>
        </p:nvSpPr>
        <p:spPr>
          <a:xfrm>
            <a:off x="1368622" y="-125576"/>
            <a:ext cx="92261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I.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Các</a:t>
            </a:r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loại</a:t>
            </a:r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5000" b="0" i="0" dirty="0">
              <a:solidFill>
                <a:srgbClr val="FF0000"/>
              </a:solidFill>
              <a:effectLst/>
              <a:latin typeface="Mul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7ADA0C-D0A1-4D53-A422-51744F3CB7EE}"/>
              </a:ext>
            </a:extLst>
          </p:cNvPr>
          <p:cNvSpPr txBox="1"/>
          <p:nvPr/>
        </p:nvSpPr>
        <p:spPr>
          <a:xfrm>
            <a:off x="1482920" y="736198"/>
            <a:ext cx="9226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 err="1">
                <a:solidFill>
                  <a:srgbClr val="FF0000"/>
                </a:solidFill>
                <a:effectLst/>
                <a:latin typeface="Muli"/>
              </a:rPr>
              <a:t>Ứng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Muli"/>
              </a:rPr>
              <a:t>dụng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23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B84777-FBE1-44D5-946A-49718ED6A3F6}"/>
              </a:ext>
            </a:extLst>
          </p:cNvPr>
          <p:cNvSpPr txBox="1"/>
          <p:nvPr/>
        </p:nvSpPr>
        <p:spPr>
          <a:xfrm>
            <a:off x="895348" y="128588"/>
            <a:ext cx="11172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 err="1">
                <a:effectLst/>
                <a:latin typeface="Muli"/>
              </a:rPr>
              <a:t>Ghép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các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nhiên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liệu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sau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với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ứng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dụng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của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chúng</a:t>
            </a:r>
            <a:endParaRPr lang="en-US" sz="4000" b="1" i="0" dirty="0">
              <a:effectLst/>
              <a:latin typeface="Mul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01E051-5316-4616-91D0-7B28A13FF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8" y="1143001"/>
            <a:ext cx="10944225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5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72960C4-B1A7-4417-884C-390ED105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EB315E-E5A9-42B5-BB57-EAD44B441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47" y="1161702"/>
            <a:ext cx="10972800" cy="5510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01F3DF-91F5-4152-B03F-661A3B266D6F}"/>
              </a:ext>
            </a:extLst>
          </p:cNvPr>
          <p:cNvSpPr txBox="1"/>
          <p:nvPr/>
        </p:nvSpPr>
        <p:spPr>
          <a:xfrm>
            <a:off x="1375171" y="-187445"/>
            <a:ext cx="92261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I.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Các</a:t>
            </a:r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loại</a:t>
            </a:r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5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5000" b="0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5000" b="0" i="0" dirty="0">
              <a:solidFill>
                <a:srgbClr val="FF0000"/>
              </a:solidFill>
              <a:effectLst/>
              <a:latin typeface="Mul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0F5FF0-3EFF-4179-B723-207EBBC0FAAE}"/>
              </a:ext>
            </a:extLst>
          </p:cNvPr>
          <p:cNvSpPr txBox="1"/>
          <p:nvPr/>
        </p:nvSpPr>
        <p:spPr>
          <a:xfrm>
            <a:off x="1507628" y="594921"/>
            <a:ext cx="9226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 err="1">
                <a:solidFill>
                  <a:srgbClr val="FF0000"/>
                </a:solidFill>
                <a:effectLst/>
                <a:latin typeface="Muli"/>
              </a:rPr>
              <a:t>Ứng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Muli"/>
              </a:rPr>
              <a:t>dụng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</a:p>
        </p:txBody>
      </p:sp>
      <p:pic>
        <p:nvPicPr>
          <p:cNvPr id="7" name="Picture 2" descr="NINA Irregular Verbs | Baamboozle">
            <a:extLst>
              <a:ext uri="{FF2B5EF4-FFF2-40B4-BE49-F238E27FC236}">
                <a16:creationId xmlns="" xmlns:a16="http://schemas.microsoft.com/office/drawing/2014/main" id="{56B1DF58-6C9E-44A3-8D37-99DF760C5A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369" y="4817077"/>
            <a:ext cx="1950168" cy="21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2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910728-A229-42A6-86BA-FEF703D8A8F9}"/>
              </a:ext>
            </a:extLst>
          </p:cNvPr>
          <p:cNvSpPr txBox="1"/>
          <p:nvPr/>
        </p:nvSpPr>
        <p:spPr>
          <a:xfrm>
            <a:off x="1117997" y="115371"/>
            <a:ext cx="95690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effectLst/>
                <a:latin typeface="Muli"/>
              </a:rPr>
              <a:t>II. </a:t>
            </a:r>
            <a:r>
              <a:rPr lang="en-US" sz="6000" b="1" i="0" dirty="0" err="1">
                <a:effectLst/>
                <a:latin typeface="Muli"/>
              </a:rPr>
              <a:t>Nguồn</a:t>
            </a:r>
            <a:r>
              <a:rPr lang="en-US" sz="6000" b="1" i="0" dirty="0">
                <a:effectLst/>
                <a:latin typeface="Muli"/>
              </a:rPr>
              <a:t> </a:t>
            </a:r>
            <a:r>
              <a:rPr lang="en-US" sz="6000" b="1" i="0" dirty="0" err="1">
                <a:effectLst/>
                <a:latin typeface="Muli"/>
              </a:rPr>
              <a:t>nhiên</a:t>
            </a:r>
            <a:r>
              <a:rPr lang="en-US" sz="6000" b="1" i="0" dirty="0">
                <a:effectLst/>
                <a:latin typeface="Muli"/>
              </a:rPr>
              <a:t> </a:t>
            </a:r>
            <a:r>
              <a:rPr lang="en-US" sz="6000" b="1" i="0" dirty="0" err="1">
                <a:effectLst/>
                <a:latin typeface="Muli"/>
              </a:rPr>
              <a:t>liệu</a:t>
            </a:r>
            <a:r>
              <a:rPr lang="en-US" sz="6000" b="1" i="0" dirty="0">
                <a:effectLst/>
                <a:latin typeface="Muli"/>
              </a:rPr>
              <a:t>, </a:t>
            </a:r>
            <a:r>
              <a:rPr lang="en-US" sz="6000" b="1" i="0" dirty="0" err="1">
                <a:effectLst/>
                <a:latin typeface="Muli"/>
              </a:rPr>
              <a:t>tính</a:t>
            </a:r>
            <a:r>
              <a:rPr lang="en-US" sz="6000" b="1" i="0" dirty="0">
                <a:effectLst/>
                <a:latin typeface="Muli"/>
              </a:rPr>
              <a:t> </a:t>
            </a:r>
            <a:r>
              <a:rPr lang="en-US" sz="6000" b="1" i="0" dirty="0" err="1">
                <a:effectLst/>
                <a:latin typeface="Muli"/>
              </a:rPr>
              <a:t>chất</a:t>
            </a:r>
            <a:r>
              <a:rPr lang="en-US" sz="6000" b="1" i="0" dirty="0">
                <a:effectLst/>
                <a:latin typeface="Muli"/>
              </a:rPr>
              <a:t> </a:t>
            </a:r>
            <a:r>
              <a:rPr lang="en-US" sz="6000" b="1" i="0" dirty="0" err="1">
                <a:effectLst/>
                <a:latin typeface="Muli"/>
              </a:rPr>
              <a:t>và</a:t>
            </a:r>
            <a:r>
              <a:rPr lang="en-US" sz="6000" b="1" i="0" dirty="0">
                <a:effectLst/>
                <a:latin typeface="Muli"/>
              </a:rPr>
              <a:t> </a:t>
            </a:r>
            <a:r>
              <a:rPr lang="en-US" sz="6000" b="1" i="0" dirty="0" err="1">
                <a:effectLst/>
                <a:latin typeface="Muli"/>
              </a:rPr>
              <a:t>cách</a:t>
            </a:r>
            <a:r>
              <a:rPr lang="en-US" sz="6000" b="1" i="0" dirty="0">
                <a:effectLst/>
                <a:latin typeface="Muli"/>
              </a:rPr>
              <a:t> </a:t>
            </a:r>
            <a:r>
              <a:rPr lang="en-US" sz="6000" b="1" i="0" dirty="0" err="1">
                <a:effectLst/>
                <a:latin typeface="Muli"/>
              </a:rPr>
              <a:t>sử</a:t>
            </a:r>
            <a:r>
              <a:rPr lang="en-US" sz="6000" b="1" i="0" dirty="0">
                <a:effectLst/>
                <a:latin typeface="Muli"/>
              </a:rPr>
              <a:t> </a:t>
            </a:r>
            <a:r>
              <a:rPr lang="en-US" sz="6000" b="1" i="0" dirty="0" err="1">
                <a:effectLst/>
                <a:latin typeface="Muli"/>
              </a:rPr>
              <a:t>dụng</a:t>
            </a:r>
            <a:r>
              <a:rPr lang="en-US" sz="6000" b="1" i="0" dirty="0">
                <a:effectLst/>
                <a:latin typeface="Muli"/>
              </a:rPr>
              <a:t> </a:t>
            </a:r>
            <a:r>
              <a:rPr lang="en-US" sz="6000" b="1" i="0" dirty="0" err="1">
                <a:effectLst/>
                <a:latin typeface="Muli"/>
              </a:rPr>
              <a:t>nhiên</a:t>
            </a:r>
            <a:r>
              <a:rPr lang="en-US" sz="6000" b="1" i="0" dirty="0">
                <a:effectLst/>
                <a:latin typeface="Muli"/>
              </a:rPr>
              <a:t> </a:t>
            </a:r>
            <a:r>
              <a:rPr lang="en-US" sz="6000" b="1" i="0" dirty="0" err="1">
                <a:effectLst/>
                <a:latin typeface="Muli"/>
              </a:rPr>
              <a:t>liệu</a:t>
            </a:r>
            <a:endParaRPr lang="en-US" sz="6000" b="1" i="0" dirty="0">
              <a:effectLst/>
              <a:latin typeface="Mul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9B1FA6-2B01-424F-AB78-37BBA319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9" y="2054363"/>
            <a:ext cx="3128963" cy="2822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1F3948-0D88-4D4D-B2BE-CDAD71401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783" y="2054362"/>
            <a:ext cx="3706219" cy="2822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78A57B4-CA71-4ADC-AB31-13CA4CFF8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46" y="1932056"/>
            <a:ext cx="3128963" cy="282243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3DD2B3C0-06BB-4837-8E33-AA1BDB050679}"/>
              </a:ext>
            </a:extLst>
          </p:cNvPr>
          <p:cNvSpPr/>
          <p:nvPr/>
        </p:nvSpPr>
        <p:spPr>
          <a:xfrm>
            <a:off x="498765" y="5158377"/>
            <a:ext cx="11194470" cy="97639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#9Slide03 Bebas Neue Bold" panose="020B0606020202050201" pitchFamily="34" charset="0"/>
              </a:rPr>
              <a:t>NHIÊN LIỆU HOÁ THẠCH </a:t>
            </a:r>
          </a:p>
        </p:txBody>
      </p:sp>
    </p:spTree>
    <p:extLst>
      <p:ext uri="{BB962C8B-B14F-4D97-AF65-F5344CB8AC3E}">
        <p14:creationId xmlns:p14="http://schemas.microsoft.com/office/powerpoint/2010/main" val="23199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A5FE8F5-1C1F-4070-BFE9-72844E9A1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7FC085-98FC-408D-9FFC-B8BE980B8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633473"/>
            <a:ext cx="5500687" cy="5629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7454F01-48C7-4533-8039-0FA9539D9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145" y="1773946"/>
            <a:ext cx="4210255" cy="33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9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855E60-E10F-437B-9417-E0D0ABD61CDB}"/>
              </a:ext>
            </a:extLst>
          </p:cNvPr>
          <p:cNvSpPr txBox="1"/>
          <p:nvPr/>
        </p:nvSpPr>
        <p:spPr>
          <a:xfrm>
            <a:off x="150019" y="0"/>
            <a:ext cx="118919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II.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Nguồn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,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tính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chất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và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cách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sử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dụng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6000" b="1" i="0" dirty="0">
              <a:solidFill>
                <a:srgbClr val="FF0000"/>
              </a:solidFill>
              <a:effectLst/>
              <a:latin typeface="Mul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E2D6EA-05EB-48B5-9387-49219FEDD80A}"/>
              </a:ext>
            </a:extLst>
          </p:cNvPr>
          <p:cNvSpPr txBox="1"/>
          <p:nvPr/>
        </p:nvSpPr>
        <p:spPr>
          <a:xfrm>
            <a:off x="300038" y="1780071"/>
            <a:ext cx="11891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dirty="0" err="1">
                <a:effectLst/>
                <a:latin typeface="Muli"/>
              </a:rPr>
              <a:t>Tìm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hiểu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tính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chất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của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nhiên</a:t>
            </a:r>
            <a:r>
              <a:rPr lang="en-US" sz="4000" b="1" i="0" dirty="0">
                <a:effectLst/>
                <a:latin typeface="Muli"/>
              </a:rPr>
              <a:t> </a:t>
            </a:r>
            <a:r>
              <a:rPr lang="en-US" sz="4000" b="1" i="0" dirty="0" err="1">
                <a:effectLst/>
                <a:latin typeface="Muli"/>
              </a:rPr>
              <a:t>liệu</a:t>
            </a:r>
            <a:r>
              <a:rPr lang="en-US" sz="4000" b="1" i="0" dirty="0">
                <a:effectLst/>
                <a:latin typeface="Muli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A57FE0-FF10-46C4-9703-695CC42C9308}"/>
              </a:ext>
            </a:extLst>
          </p:cNvPr>
          <p:cNvSpPr txBox="1"/>
          <p:nvPr/>
        </p:nvSpPr>
        <p:spPr>
          <a:xfrm>
            <a:off x="300038" y="2487957"/>
            <a:ext cx="11891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i="0" dirty="0" err="1">
                <a:effectLst/>
                <a:latin typeface="Muli"/>
              </a:rPr>
              <a:t>Trả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lời</a:t>
            </a:r>
            <a:r>
              <a:rPr lang="en-US" sz="4000" i="0" dirty="0">
                <a:effectLst/>
                <a:latin typeface="Muli"/>
              </a:rPr>
              <a:t>  </a:t>
            </a:r>
            <a:r>
              <a:rPr lang="en-US" sz="4000" i="0" dirty="0" err="1">
                <a:effectLst/>
                <a:latin typeface="Muli"/>
              </a:rPr>
              <a:t>câu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hỏi</a:t>
            </a:r>
            <a:r>
              <a:rPr lang="en-US" sz="4000" i="0" dirty="0">
                <a:effectLst/>
                <a:latin typeface="Muli"/>
              </a:rPr>
              <a:t> 1 </a:t>
            </a:r>
            <a:r>
              <a:rPr lang="en-US" sz="4000" i="0" dirty="0" err="1">
                <a:effectLst/>
                <a:latin typeface="Muli"/>
              </a:rPr>
              <a:t>sgk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trang</a:t>
            </a:r>
            <a:r>
              <a:rPr lang="en-US" sz="4000" i="0" dirty="0">
                <a:effectLst/>
                <a:latin typeface="Muli"/>
              </a:rPr>
              <a:t> 51 </a:t>
            </a:r>
            <a:r>
              <a:rPr lang="en-US" sz="4000" i="0" dirty="0" err="1">
                <a:effectLst/>
                <a:latin typeface="Muli"/>
              </a:rPr>
              <a:t>vào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vở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trong</a:t>
            </a:r>
            <a:r>
              <a:rPr lang="en-US" sz="4000" i="0" dirty="0">
                <a:effectLst/>
                <a:latin typeface="Muli"/>
              </a:rPr>
              <a:t> 1 </a:t>
            </a:r>
            <a:r>
              <a:rPr lang="en-US" sz="4000" i="0" dirty="0" err="1">
                <a:effectLst/>
                <a:latin typeface="Muli"/>
              </a:rPr>
              <a:t>phút</a:t>
            </a:r>
            <a:endParaRPr lang="en-US" sz="4000" i="0" dirty="0">
              <a:effectLst/>
              <a:latin typeface="Mul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70A2228-7265-459D-8679-1D68BE95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66" y="3381225"/>
            <a:ext cx="10317015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5B1D8D-8748-47DE-ADD4-6B6B041B8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4023"/>
            <a:ext cx="2133804" cy="25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4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Truyện ngắn &quot;Bếp lửa&quot;: Ấm áp ngọn lửa tình yêu | BAN VĂN HỌC - NGHỆ THUẬT -  VOV6">
            <a:extLst>
              <a:ext uri="{FF2B5EF4-FFF2-40B4-BE49-F238E27FC236}">
                <a16:creationId xmlns="" xmlns:a16="http://schemas.microsoft.com/office/drawing/2014/main" id="{C7EB2FB3-2714-4228-92D8-5279FC74E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563698"/>
            <a:ext cx="3195638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0164B9-57B4-4240-BB10-CEB566C10872}"/>
              </a:ext>
            </a:extLst>
          </p:cNvPr>
          <p:cNvSpPr txBox="1"/>
          <p:nvPr/>
        </p:nvSpPr>
        <p:spPr>
          <a:xfrm>
            <a:off x="300038" y="3352804"/>
            <a:ext cx="118919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 err="1">
                <a:latin typeface="Muli"/>
              </a:rPr>
              <a:t>Để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dập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tắt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bếp</a:t>
            </a:r>
            <a:r>
              <a:rPr lang="en-US" sz="4000" dirty="0">
                <a:latin typeface="Muli"/>
              </a:rPr>
              <a:t> than </a:t>
            </a:r>
            <a:r>
              <a:rPr lang="en-US" sz="4000" dirty="0" err="1">
                <a:latin typeface="Muli"/>
              </a:rPr>
              <a:t>củi</a:t>
            </a:r>
            <a:r>
              <a:rPr lang="en-US" sz="4000" dirty="0">
                <a:latin typeface="Muli"/>
              </a:rPr>
              <a:t> :</a:t>
            </a:r>
          </a:p>
          <a:p>
            <a:pPr algn="l"/>
            <a:r>
              <a:rPr lang="en-US" sz="4000" i="0" dirty="0">
                <a:effectLst/>
                <a:latin typeface="Muli"/>
              </a:rPr>
              <a:t>+</a:t>
            </a:r>
            <a:r>
              <a:rPr lang="en-US" sz="4000" i="0" dirty="0" err="1">
                <a:effectLst/>
                <a:latin typeface="Muli"/>
              </a:rPr>
              <a:t>Dùng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nước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dội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làm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giảm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nhiệt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độ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sự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cháy</a:t>
            </a:r>
            <a:endParaRPr lang="en-US" sz="4000" i="0" dirty="0">
              <a:effectLst/>
              <a:latin typeface="Muli"/>
            </a:endParaRPr>
          </a:p>
          <a:p>
            <a:pPr algn="l"/>
            <a:r>
              <a:rPr lang="en-US" sz="4000" dirty="0">
                <a:latin typeface="Muli"/>
              </a:rPr>
              <a:t>+</a:t>
            </a:r>
            <a:r>
              <a:rPr lang="en-US" sz="4000" dirty="0" err="1">
                <a:latin typeface="Muli"/>
              </a:rPr>
              <a:t>Phủ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cát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lên</a:t>
            </a:r>
            <a:r>
              <a:rPr lang="en-US" sz="4000" dirty="0">
                <a:latin typeface="Muli"/>
              </a:rPr>
              <a:t> …</a:t>
            </a:r>
            <a:endParaRPr lang="en-US" sz="4000" i="0" dirty="0">
              <a:effectLst/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41897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357E5F-983B-4C97-B95E-6309DD1B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C039E13-1543-4C4F-AE26-903A75D3E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8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A5A7C3ED-C651-469F-9011-61329F3F3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82382"/>
              </p:ext>
            </p:extLst>
          </p:nvPr>
        </p:nvGraphicFramePr>
        <p:xfrm>
          <a:off x="526183" y="1727675"/>
          <a:ext cx="10897890" cy="288408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605579">
                  <a:extLst>
                    <a:ext uri="{9D8B030D-6E8A-4147-A177-3AD203B41FA5}">
                      <a16:colId xmlns="" xmlns:a16="http://schemas.microsoft.com/office/drawing/2014/main" val="1088690485"/>
                    </a:ext>
                  </a:extLst>
                </a:gridCol>
                <a:gridCol w="1503335">
                  <a:extLst>
                    <a:ext uri="{9D8B030D-6E8A-4147-A177-3AD203B41FA5}">
                      <a16:colId xmlns="" xmlns:a16="http://schemas.microsoft.com/office/drawing/2014/main" val="1940112884"/>
                    </a:ext>
                  </a:extLst>
                </a:gridCol>
                <a:gridCol w="1689315">
                  <a:extLst>
                    <a:ext uri="{9D8B030D-6E8A-4147-A177-3AD203B41FA5}">
                      <a16:colId xmlns="" xmlns:a16="http://schemas.microsoft.com/office/drawing/2014/main" val="4058587455"/>
                    </a:ext>
                  </a:extLst>
                </a:gridCol>
                <a:gridCol w="1503336">
                  <a:extLst>
                    <a:ext uri="{9D8B030D-6E8A-4147-A177-3AD203B41FA5}">
                      <a16:colId xmlns="" xmlns:a16="http://schemas.microsoft.com/office/drawing/2014/main" val="1118784624"/>
                    </a:ext>
                  </a:extLst>
                </a:gridCol>
                <a:gridCol w="1596325">
                  <a:extLst>
                    <a:ext uri="{9D8B030D-6E8A-4147-A177-3AD203B41FA5}">
                      <a16:colId xmlns="" xmlns:a16="http://schemas.microsoft.com/office/drawing/2014/main" val="534915097"/>
                    </a:ext>
                  </a:extLst>
                </a:gridCol>
              </a:tblGrid>
              <a:tr h="961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/>
                        <a:t>Củi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/>
                        <a:t>Than </a:t>
                      </a:r>
                      <a:r>
                        <a:rPr lang="en-US" sz="2800" dirty="0" err="1"/>
                        <a:t>đá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 err="1"/>
                        <a:t>Xăng</a:t>
                      </a:r>
                      <a:endParaRPr lang="en-US" sz="2800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/>
                        <a:t>Gas</a:t>
                      </a: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9931110"/>
                  </a:ext>
                </a:extLst>
              </a:tr>
              <a:tr h="961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Trạng</a:t>
                      </a:r>
                      <a:r>
                        <a:rPr lang="en-US" sz="2800" b="1" dirty="0">
                          <a:solidFill>
                            <a:srgbClr val="2C4967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thái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Rắn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Rắn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Lỏng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Khí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4741217"/>
                  </a:ext>
                </a:extLst>
              </a:tr>
              <a:tr h="9613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Khả</a:t>
                      </a:r>
                      <a:r>
                        <a:rPr lang="en-US" sz="2800" b="1" dirty="0">
                          <a:solidFill>
                            <a:srgbClr val="2C4967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năng</a:t>
                      </a:r>
                      <a:r>
                        <a:rPr lang="en-US" sz="2800" b="1" dirty="0">
                          <a:solidFill>
                            <a:srgbClr val="2C4967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cháy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2C4967"/>
                          </a:solidFill>
                        </a:rPr>
                        <a:t>Có</a:t>
                      </a:r>
                      <a:endParaRPr lang="en-US" sz="2800" b="1" dirty="0">
                        <a:solidFill>
                          <a:srgbClr val="2C4967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4967"/>
                          </a:solidFill>
                          <a:effectLst/>
                          <a:uLnTx/>
                          <a:uFillTx/>
                        </a:rPr>
                        <a:t>Có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496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C4967"/>
                          </a:solidFill>
                          <a:effectLst/>
                          <a:uLnTx/>
                          <a:uFillTx/>
                        </a:rPr>
                        <a:t>Có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496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C4967"/>
                          </a:solidFill>
                          <a:effectLst/>
                          <a:uLnTx/>
                          <a:uFillTx/>
                        </a:rPr>
                        <a:t>Có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C4967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370293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4729CD-758D-4F23-B279-38E82C6B7381}"/>
              </a:ext>
            </a:extLst>
          </p:cNvPr>
          <p:cNvSpPr txBox="1"/>
          <p:nvPr/>
        </p:nvSpPr>
        <p:spPr>
          <a:xfrm>
            <a:off x="676345" y="4835244"/>
            <a:ext cx="81566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ea typeface="Arial" panose="020B0604020202020204" pitchFamily="34" charset="0"/>
              </a:rPr>
              <a:t>Nêu</a:t>
            </a:r>
            <a:r>
              <a:rPr lang="en-US" sz="6000" b="1" dirty="0">
                <a:solidFill>
                  <a:srgbClr val="C00000"/>
                </a:solidFill>
                <a:ea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a typeface="Arial" panose="020B0604020202020204" pitchFamily="34" charset="0"/>
              </a:rPr>
              <a:t>t</a:t>
            </a:r>
            <a:r>
              <a:rPr lang="en-US" sz="60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ính</a:t>
            </a:r>
            <a:r>
              <a:rPr lang="en-US" sz="60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chất</a:t>
            </a:r>
            <a:r>
              <a:rPr lang="en-US" sz="60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chung</a:t>
            </a:r>
            <a:r>
              <a:rPr lang="en-US" sz="60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của</a:t>
            </a:r>
            <a:r>
              <a:rPr lang="en-US" sz="60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nhiên</a:t>
            </a:r>
            <a:r>
              <a:rPr lang="en-US" sz="60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sz="60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.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BD8C570-297D-4591-947A-849C88E33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5648"/>
          <a:stretch/>
        </p:blipFill>
        <p:spPr>
          <a:xfrm>
            <a:off x="8907515" y="4611761"/>
            <a:ext cx="2563873" cy="2385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113C87E-AE6B-458E-8FF9-D19FA36C6CF7}"/>
              </a:ext>
            </a:extLst>
          </p:cNvPr>
          <p:cNvGrpSpPr/>
          <p:nvPr/>
        </p:nvGrpSpPr>
        <p:grpSpPr>
          <a:xfrm>
            <a:off x="403524" y="315310"/>
            <a:ext cx="10897889" cy="927203"/>
            <a:chOff x="3121572" y="315310"/>
            <a:chExt cx="5864773" cy="92720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50F586CA-3949-46B5-8DF2-4151F64C3FBB}"/>
                </a:ext>
              </a:extLst>
            </p:cNvPr>
            <p:cNvSpPr/>
            <p:nvPr/>
          </p:nvSpPr>
          <p:spPr>
            <a:xfrm>
              <a:off x="3121572" y="315310"/>
              <a:ext cx="5864773" cy="927203"/>
            </a:xfrm>
            <a:prstGeom prst="roundRect">
              <a:avLst/>
            </a:prstGeom>
            <a:solidFill>
              <a:srgbClr val="7DC79E">
                <a:alpha val="32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93670D9-A563-4E3A-8B84-89F16228F5FD}"/>
                </a:ext>
              </a:extLst>
            </p:cNvPr>
            <p:cNvSpPr txBox="1"/>
            <p:nvPr/>
          </p:nvSpPr>
          <p:spPr>
            <a:xfrm>
              <a:off x="3347544" y="455745"/>
              <a:ext cx="5412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CHẤT CỦA MỘT SỐ NHIÊN LIỆU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4A7ABBE-5C4B-47D1-9B3E-0AE3CB1DDFED}"/>
              </a:ext>
            </a:extLst>
          </p:cNvPr>
          <p:cNvGrpSpPr/>
          <p:nvPr/>
        </p:nvGrpSpPr>
        <p:grpSpPr>
          <a:xfrm>
            <a:off x="526183" y="1755751"/>
            <a:ext cx="4636145" cy="1104087"/>
            <a:chOff x="647055" y="1465187"/>
            <a:chExt cx="4618628" cy="78967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2CF1344-DF8E-40CD-9387-58E0DA3BEFB1}"/>
                </a:ext>
              </a:extLst>
            </p:cNvPr>
            <p:cNvCxnSpPr/>
            <p:nvPr/>
          </p:nvCxnSpPr>
          <p:spPr>
            <a:xfrm>
              <a:off x="647055" y="1465187"/>
              <a:ext cx="4618628" cy="663158"/>
            </a:xfrm>
            <a:prstGeom prst="line">
              <a:avLst/>
            </a:prstGeom>
            <a:ln w="28575">
              <a:solidFill>
                <a:srgbClr val="2C496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61E9313-F3BA-48CF-B40F-E443C8ECA302}"/>
                </a:ext>
              </a:extLst>
            </p:cNvPr>
            <p:cNvSpPr txBox="1"/>
            <p:nvPr/>
          </p:nvSpPr>
          <p:spPr>
            <a:xfrm rot="480078">
              <a:off x="3497809" y="1606269"/>
              <a:ext cx="1728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</a:rPr>
                <a:t>Nhiên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liệu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D8554FDF-FB77-4C8C-9AD7-D52170C5B6CA}"/>
                </a:ext>
              </a:extLst>
            </p:cNvPr>
            <p:cNvSpPr txBox="1"/>
            <p:nvPr/>
          </p:nvSpPr>
          <p:spPr>
            <a:xfrm>
              <a:off x="796650" y="1793193"/>
              <a:ext cx="1728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</a:rPr>
                <a:t>Đặc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điểm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1630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223978-4C80-4F63-BFB0-770F8247418E}"/>
              </a:ext>
            </a:extLst>
          </p:cNvPr>
          <p:cNvSpPr txBox="1"/>
          <p:nvPr/>
        </p:nvSpPr>
        <p:spPr>
          <a:xfrm>
            <a:off x="0" y="2054363"/>
            <a:ext cx="11101388" cy="321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540385" algn="l"/>
              </a:tabLst>
            </a:pP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tỏa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6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5B4E9E-F2FB-4149-9229-C77EC4ACA069}"/>
              </a:ext>
            </a:extLst>
          </p:cNvPr>
          <p:cNvSpPr txBox="1"/>
          <p:nvPr/>
        </p:nvSpPr>
        <p:spPr>
          <a:xfrm>
            <a:off x="300038" y="115371"/>
            <a:ext cx="118919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II.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Nguồn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,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tính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chất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và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cách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sử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dụng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6000" b="1" i="0" dirty="0">
              <a:solidFill>
                <a:srgbClr val="FF0000"/>
              </a:solidFill>
              <a:effectLst/>
              <a:latin typeface="Muli"/>
            </a:endParaRPr>
          </a:p>
        </p:txBody>
      </p:sp>
      <p:pic>
        <p:nvPicPr>
          <p:cNvPr id="9" name="Picture 2" descr="NINA Irregular Verbs | Baamboozle">
            <a:extLst>
              <a:ext uri="{FF2B5EF4-FFF2-40B4-BE49-F238E27FC236}">
                <a16:creationId xmlns="" xmlns:a16="http://schemas.microsoft.com/office/drawing/2014/main" id="{936D255F-1B63-4D73-87CF-08060A0366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628" y="4386738"/>
            <a:ext cx="1950168" cy="21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73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855E60-E10F-437B-9417-E0D0ABD61CDB}"/>
              </a:ext>
            </a:extLst>
          </p:cNvPr>
          <p:cNvSpPr txBox="1"/>
          <p:nvPr/>
        </p:nvSpPr>
        <p:spPr>
          <a:xfrm>
            <a:off x="300038" y="101083"/>
            <a:ext cx="118919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II.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Nguồn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,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tính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chất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và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cách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sử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dụng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6000" b="1" i="0" dirty="0">
              <a:solidFill>
                <a:srgbClr val="FF0000"/>
              </a:solidFill>
              <a:effectLst/>
              <a:latin typeface="Mul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3FBF0D8-FFEA-4425-B880-4EB2A2AC0F77}"/>
              </a:ext>
            </a:extLst>
          </p:cNvPr>
          <p:cNvSpPr txBox="1"/>
          <p:nvPr/>
        </p:nvSpPr>
        <p:spPr>
          <a:xfrm>
            <a:off x="414338" y="2230782"/>
            <a:ext cx="11891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i="0" dirty="0" err="1">
                <a:effectLst/>
                <a:latin typeface="Muli"/>
              </a:rPr>
              <a:t>Trả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lời</a:t>
            </a:r>
            <a:r>
              <a:rPr lang="en-US" sz="4000" i="0" dirty="0">
                <a:effectLst/>
                <a:latin typeface="Muli"/>
              </a:rPr>
              <a:t>  </a:t>
            </a:r>
            <a:r>
              <a:rPr lang="en-US" sz="4000" i="0" dirty="0" err="1">
                <a:effectLst/>
                <a:latin typeface="Muli"/>
              </a:rPr>
              <a:t>câu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hỏi</a:t>
            </a:r>
            <a:r>
              <a:rPr lang="en-US" sz="4000" i="0" dirty="0">
                <a:effectLst/>
                <a:latin typeface="Muli"/>
              </a:rPr>
              <a:t> 2 </a:t>
            </a:r>
            <a:r>
              <a:rPr lang="en-US" sz="4000" i="0" dirty="0" err="1">
                <a:effectLst/>
                <a:latin typeface="Muli"/>
              </a:rPr>
              <a:t>sgk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trang</a:t>
            </a:r>
            <a:r>
              <a:rPr lang="en-US" sz="4000" i="0" dirty="0">
                <a:effectLst/>
                <a:latin typeface="Muli"/>
              </a:rPr>
              <a:t> 51 </a:t>
            </a:r>
            <a:r>
              <a:rPr lang="en-US" sz="4000" i="0" dirty="0" err="1">
                <a:effectLst/>
                <a:latin typeface="Muli"/>
              </a:rPr>
              <a:t>vào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vở</a:t>
            </a:r>
            <a:r>
              <a:rPr lang="en-US" sz="4000" i="0" dirty="0">
                <a:effectLst/>
                <a:latin typeface="Muli"/>
              </a:rPr>
              <a:t> </a:t>
            </a:r>
            <a:r>
              <a:rPr lang="en-US" sz="4000" i="0" dirty="0" err="1">
                <a:effectLst/>
                <a:latin typeface="Muli"/>
              </a:rPr>
              <a:t>trong</a:t>
            </a:r>
            <a:r>
              <a:rPr lang="en-US" sz="4000" i="0" dirty="0">
                <a:effectLst/>
                <a:latin typeface="Muli"/>
              </a:rPr>
              <a:t> 1 </a:t>
            </a:r>
            <a:r>
              <a:rPr lang="en-US" sz="4000" i="0" dirty="0" err="1">
                <a:effectLst/>
                <a:latin typeface="Muli"/>
              </a:rPr>
              <a:t>phút</a:t>
            </a:r>
            <a:endParaRPr lang="en-US" sz="4000" i="0" dirty="0">
              <a:effectLst/>
              <a:latin typeface="Mul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8B5084-5AC1-40E1-8C76-37E4F1D65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38" y="3129375"/>
            <a:ext cx="2848373" cy="2553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E25EC46-CC10-4CC0-AB66-85983D40A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242" y="3129375"/>
            <a:ext cx="2848373" cy="25530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EB7F52-38EA-47F9-BAAB-654960FBA4EC}"/>
              </a:ext>
            </a:extLst>
          </p:cNvPr>
          <p:cNvSpPr txBox="1"/>
          <p:nvPr/>
        </p:nvSpPr>
        <p:spPr>
          <a:xfrm>
            <a:off x="6731746" y="3172650"/>
            <a:ext cx="54602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i="0" dirty="0" err="1">
                <a:effectLst/>
                <a:latin typeface="Muli"/>
              </a:rPr>
              <a:t>Xăng</a:t>
            </a:r>
            <a:r>
              <a:rPr lang="en-US" sz="4000" dirty="0">
                <a:latin typeface="Muli"/>
              </a:rPr>
              <a:t>, </a:t>
            </a:r>
            <a:r>
              <a:rPr lang="en-US" sz="4000" dirty="0" err="1">
                <a:latin typeface="Muli"/>
              </a:rPr>
              <a:t>dầu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dễ</a:t>
            </a:r>
            <a:r>
              <a:rPr lang="en-US" sz="4000" dirty="0">
                <a:latin typeface="Muli"/>
              </a:rPr>
              <a:t> bay </a:t>
            </a:r>
            <a:r>
              <a:rPr lang="en-US" sz="4000" dirty="0" err="1">
                <a:latin typeface="Muli"/>
              </a:rPr>
              <a:t>hơi</a:t>
            </a:r>
            <a:r>
              <a:rPr lang="en-US" sz="4000" dirty="0">
                <a:latin typeface="Muli"/>
              </a:rPr>
              <a:t> ở </a:t>
            </a:r>
            <a:r>
              <a:rPr lang="en-US" sz="4000" dirty="0" err="1">
                <a:latin typeface="Muli"/>
              </a:rPr>
              <a:t>nhiệt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độ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phòng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nên</a:t>
            </a:r>
            <a:r>
              <a:rPr lang="en-US" sz="4000" dirty="0">
                <a:latin typeface="Muli"/>
              </a:rPr>
              <a:t> ta </a:t>
            </a:r>
            <a:r>
              <a:rPr lang="en-US" sz="4000" dirty="0" err="1">
                <a:latin typeface="Muli"/>
              </a:rPr>
              <a:t>có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thể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ngửi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thấy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mùi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đặc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trưng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của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chúng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khi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mở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nắp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bình</a:t>
            </a:r>
            <a:r>
              <a:rPr lang="en-US" sz="4000" dirty="0">
                <a:latin typeface="Muli"/>
              </a:rPr>
              <a:t> </a:t>
            </a:r>
            <a:r>
              <a:rPr lang="en-US" sz="4000" dirty="0" err="1">
                <a:latin typeface="Muli"/>
              </a:rPr>
              <a:t>chứa</a:t>
            </a:r>
            <a:endParaRPr lang="en-US" sz="4000" i="0" dirty="0">
              <a:effectLst/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3582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EEEBC3-6E5E-4E5A-8AB1-283CC579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896" y="3896614"/>
            <a:ext cx="2547380" cy="25740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EE91FE0-2526-4E90-A428-C6259E85DB92}"/>
              </a:ext>
            </a:extLst>
          </p:cNvPr>
          <p:cNvSpPr txBox="1"/>
          <p:nvPr/>
        </p:nvSpPr>
        <p:spPr>
          <a:xfrm>
            <a:off x="0" y="239158"/>
            <a:ext cx="12089226" cy="3435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đun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nấu</a:t>
            </a:r>
            <a:r>
              <a:rPr lang="en-US" sz="5000" b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5000" b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5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E9D8D65-E7E0-4746-A459-3595EF3F4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160" y="4512633"/>
            <a:ext cx="1829293" cy="1716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C03B995-A508-45E4-BE3E-DB584B4D8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621" y="4439867"/>
            <a:ext cx="1829293" cy="17736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155707-D5AD-475B-8FD7-217478B08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7962" y="4582070"/>
            <a:ext cx="1829293" cy="17548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73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223978-4C80-4F63-BFB0-770F8247418E}"/>
              </a:ext>
            </a:extLst>
          </p:cNvPr>
          <p:cNvSpPr txBox="1"/>
          <p:nvPr/>
        </p:nvSpPr>
        <p:spPr>
          <a:xfrm>
            <a:off x="210740" y="1846689"/>
            <a:ext cx="11770519" cy="500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than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gas)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+Gas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rò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rỉ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gas qua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+Khi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gas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rò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soi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4000" dirty="0"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5B4E9E-F2FB-4149-9229-C77EC4ACA069}"/>
              </a:ext>
            </a:extLst>
          </p:cNvPr>
          <p:cNvSpPr txBox="1"/>
          <p:nvPr/>
        </p:nvSpPr>
        <p:spPr>
          <a:xfrm>
            <a:off x="300038" y="101083"/>
            <a:ext cx="118919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II.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Nguồn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,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tính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chất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và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cách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sử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dụng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6000" b="1" i="0" dirty="0">
              <a:solidFill>
                <a:srgbClr val="FF0000"/>
              </a:solidFill>
              <a:effectLst/>
              <a:latin typeface="Muli"/>
            </a:endParaRPr>
          </a:p>
        </p:txBody>
      </p:sp>
      <p:pic>
        <p:nvPicPr>
          <p:cNvPr id="4" name="Picture 2" descr="NINA Irregular Verbs | Baamboozle">
            <a:extLst>
              <a:ext uri="{FF2B5EF4-FFF2-40B4-BE49-F238E27FC236}">
                <a16:creationId xmlns="" xmlns:a16="http://schemas.microsoft.com/office/drawing/2014/main" id="{A8BB6C0E-BCBB-41D5-93CC-B82D3167E5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769" y="5501223"/>
            <a:ext cx="1950168" cy="21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3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9418974-74EF-4F0F-91C8-505C63801303}"/>
              </a:ext>
            </a:extLst>
          </p:cNvPr>
          <p:cNvSpPr/>
          <p:nvPr/>
        </p:nvSpPr>
        <p:spPr>
          <a:xfrm>
            <a:off x="534145" y="257764"/>
            <a:ext cx="11194470" cy="97639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#9Slide03 Bebas Neue Bold" panose="020B0606020202050201" pitchFamily="34" charset="0"/>
              </a:rPr>
              <a:t>LỢI ÍCH CỦA VIỆC SỬ DỤNG NHIÊN LIỆU AN TOÀN, HIỆU QUẢ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688FBC-EE8A-4EED-9D87-934C9F3B3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16" y="1570924"/>
            <a:ext cx="2630906" cy="2599026"/>
          </a:xfrm>
          <a:prstGeom prst="ellipse">
            <a:avLst/>
          </a:prstGeom>
          <a:ln w="63500" cap="rnd">
            <a:solidFill>
              <a:srgbClr val="F4960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C20F31-F562-49C8-BD45-8D2E65A68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41" y="1411279"/>
            <a:ext cx="2630906" cy="2581550"/>
          </a:xfrm>
          <a:prstGeom prst="ellipse">
            <a:avLst/>
          </a:prstGeom>
          <a:ln w="63500" cap="rnd">
            <a:solidFill>
              <a:srgbClr val="EA739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720F23-4320-4C86-9D82-3DEB527CB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503" y="1411279"/>
            <a:ext cx="2453836" cy="2558933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218F59-64A0-4B8A-839C-497BBD39F9CA}"/>
              </a:ext>
            </a:extLst>
          </p:cNvPr>
          <p:cNvSpPr txBox="1"/>
          <p:nvPr/>
        </p:nvSpPr>
        <p:spPr>
          <a:xfrm>
            <a:off x="459487" y="4506716"/>
            <a:ext cx="39431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Tránh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cháy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nổ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gây</a:t>
            </a:r>
            <a:r>
              <a:rPr lang="en-US" sz="3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nguy</a:t>
            </a:r>
            <a:r>
              <a:rPr lang="en-US" sz="3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hiểm</a:t>
            </a:r>
            <a:r>
              <a:rPr lang="en-US" sz="3000" b="1" dirty="0"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đến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con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người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tài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sản</a:t>
            </a:r>
            <a:endParaRPr lang="en-US" sz="3000" b="1" dirty="0">
              <a:solidFill>
                <a:srgbClr val="2C496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E433471-F02C-4D07-8765-46DED7A66613}"/>
              </a:ext>
            </a:extLst>
          </p:cNvPr>
          <p:cNvSpPr txBox="1"/>
          <p:nvPr/>
        </p:nvSpPr>
        <p:spPr>
          <a:xfrm>
            <a:off x="4733571" y="4549958"/>
            <a:ext cx="28432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Giảm</a:t>
            </a:r>
            <a:r>
              <a:rPr lang="en-US" sz="3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thiểu</a:t>
            </a:r>
            <a:endParaRPr lang="en-US" sz="3000" b="1" dirty="0">
              <a:solidFill>
                <a:srgbClr val="E61818"/>
              </a:solidFill>
              <a:effectLst/>
              <a:ea typeface="Arial" panose="020B0604020202020204" pitchFamily="34" charset="0"/>
            </a:endParaRPr>
          </a:p>
          <a:p>
            <a:pPr algn="ctr"/>
            <a:r>
              <a:rPr lang="en-US" sz="3000" b="1" dirty="0">
                <a:effectLst/>
                <a:ea typeface="Arial" panose="020B0604020202020204" pitchFamily="34" charset="0"/>
              </a:rPr>
              <a:t> 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ô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nhiễm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môi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trường</a:t>
            </a:r>
            <a:endParaRPr lang="en-US" sz="3000" b="1" dirty="0">
              <a:solidFill>
                <a:srgbClr val="2C496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8A0497-682A-492C-8C44-CB02EB08D46E}"/>
              </a:ext>
            </a:extLst>
          </p:cNvPr>
          <p:cNvSpPr txBox="1"/>
          <p:nvPr/>
        </p:nvSpPr>
        <p:spPr>
          <a:xfrm>
            <a:off x="7967838" y="4168153"/>
            <a:ext cx="39431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cho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nhiên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cháy</a:t>
            </a:r>
            <a:r>
              <a:rPr lang="en-US" sz="3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hoàn</a:t>
            </a:r>
            <a:r>
              <a:rPr lang="en-US" sz="3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toàn</a:t>
            </a:r>
            <a:r>
              <a:rPr lang="en-US" sz="3000" b="1" dirty="0"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tận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dụng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lượng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nhiệt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do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quá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trình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cháy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tạo</a:t>
            </a:r>
            <a:r>
              <a:rPr lang="en-US" sz="3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ra</a:t>
            </a:r>
            <a:endParaRPr lang="en-US" sz="3000" b="1" dirty="0">
              <a:solidFill>
                <a:srgbClr val="2C49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F7C7BE-23B0-4BC0-97A8-2D3B1C5B4AF0}"/>
              </a:ext>
            </a:extLst>
          </p:cNvPr>
          <p:cNvSpPr txBox="1"/>
          <p:nvPr/>
        </p:nvSpPr>
        <p:spPr>
          <a:xfrm>
            <a:off x="59410" y="6177168"/>
            <a:ext cx="12073179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715025-AD40-4129-AFC1-215AF32F460A}"/>
              </a:ext>
            </a:extLst>
          </p:cNvPr>
          <p:cNvSpPr txBox="1"/>
          <p:nvPr/>
        </p:nvSpPr>
        <p:spPr>
          <a:xfrm>
            <a:off x="300038" y="101083"/>
            <a:ext cx="118919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II.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Nguồn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,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tính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chất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và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cách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sử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dụng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6000" b="1" i="0" dirty="0">
              <a:solidFill>
                <a:srgbClr val="FF0000"/>
              </a:solidFill>
              <a:effectLst/>
              <a:latin typeface="Mul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5B958B7-9430-4279-AD47-3410FD58CDF1}"/>
              </a:ext>
            </a:extLst>
          </p:cNvPr>
          <p:cNvSpPr txBox="1"/>
          <p:nvPr/>
        </p:nvSpPr>
        <p:spPr>
          <a:xfrm>
            <a:off x="0" y="2054363"/>
            <a:ext cx="11101388" cy="3575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540385" algn="l"/>
              </a:tabLst>
            </a:pP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-Khi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thạch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ra ô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carbon dioxide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5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NINA Irregular Verbs | Baamboozle">
            <a:extLst>
              <a:ext uri="{FF2B5EF4-FFF2-40B4-BE49-F238E27FC236}">
                <a16:creationId xmlns="" xmlns:a16="http://schemas.microsoft.com/office/drawing/2014/main" id="{F26FA324-394B-4170-A27C-830DA3A84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781" y="4530483"/>
            <a:ext cx="1950168" cy="21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45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B3F959-9079-45E5-B03D-1CD23B1DFA90}"/>
              </a:ext>
            </a:extLst>
          </p:cNvPr>
          <p:cNvSpPr txBox="1"/>
          <p:nvPr/>
        </p:nvSpPr>
        <p:spPr>
          <a:xfrm>
            <a:off x="1514958" y="0"/>
            <a:ext cx="9829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tái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thạch</a:t>
            </a:r>
            <a:r>
              <a:rPr lang="en-US" sz="2800" b="1" dirty="0">
                <a:solidFill>
                  <a:srgbClr val="FF0000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9DD12A-EDAA-4558-B65B-E67DF366ACCF}"/>
              </a:ext>
            </a:extLst>
          </p:cNvPr>
          <p:cNvSpPr txBox="1"/>
          <p:nvPr/>
        </p:nvSpPr>
        <p:spPr>
          <a:xfrm>
            <a:off x="150019" y="0"/>
            <a:ext cx="11891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III.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Sơ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lược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về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an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ninh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năng</a:t>
            </a:r>
            <a:r>
              <a:rPr lang="en-US" sz="6000" b="1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1" i="0" dirty="0" err="1">
                <a:solidFill>
                  <a:srgbClr val="FF0000"/>
                </a:solidFill>
                <a:effectLst/>
                <a:latin typeface="Muli"/>
              </a:rPr>
              <a:t>lượng</a:t>
            </a:r>
            <a:endParaRPr lang="en-US" sz="6000" b="1" i="0" dirty="0">
              <a:solidFill>
                <a:srgbClr val="FF0000"/>
              </a:solidFill>
              <a:effectLst/>
              <a:latin typeface="Mul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C81189-2AA0-4B06-9D1F-7BCE22DBCE6F}"/>
              </a:ext>
            </a:extLst>
          </p:cNvPr>
          <p:cNvSpPr txBox="1"/>
          <p:nvPr/>
        </p:nvSpPr>
        <p:spPr>
          <a:xfrm>
            <a:off x="150019" y="1015663"/>
            <a:ext cx="118919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Muli"/>
              </a:rPr>
              <a:t>	N</a:t>
            </a:r>
            <a:r>
              <a:rPr lang="vi-VN" sz="6000" b="0" i="0" dirty="0">
                <a:effectLst/>
                <a:latin typeface="Muli"/>
              </a:rPr>
              <a:t>hiên liệu hóa thạch </a:t>
            </a:r>
            <a:r>
              <a:rPr lang="en-US" sz="6000" dirty="0" err="1">
                <a:latin typeface="Muli"/>
              </a:rPr>
              <a:t>có</a:t>
            </a:r>
            <a:r>
              <a:rPr lang="en-US" sz="6000" dirty="0">
                <a:latin typeface="Muli"/>
              </a:rPr>
              <a:t> </a:t>
            </a:r>
            <a:r>
              <a:rPr lang="en-US" sz="6000" dirty="0" err="1">
                <a:latin typeface="Muli"/>
              </a:rPr>
              <a:t>hạn</a:t>
            </a:r>
            <a:r>
              <a:rPr lang="en-US" sz="6000" dirty="0"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và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dần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vi-VN" sz="6000" b="0" i="0" dirty="0">
                <a:effectLst/>
                <a:latin typeface="Muli"/>
              </a:rPr>
              <a:t>cạn kiệt</a:t>
            </a:r>
            <a:r>
              <a:rPr lang="en-US" sz="6000" b="0" i="0" dirty="0">
                <a:effectLst/>
                <a:latin typeface="Muli"/>
              </a:rPr>
              <a:t>, </a:t>
            </a:r>
            <a:r>
              <a:rPr lang="en-US" sz="6000" b="0" i="0" dirty="0" err="1">
                <a:effectLst/>
                <a:latin typeface="Muli"/>
              </a:rPr>
              <a:t>cần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sử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dụng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tiết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kiệm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và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tìm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các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nguồn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năng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lượng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tái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en-US" sz="6000" b="0" i="0" dirty="0" err="1">
                <a:effectLst/>
                <a:latin typeface="Muli"/>
              </a:rPr>
              <a:t>tạo</a:t>
            </a:r>
            <a:r>
              <a:rPr lang="en-US" sz="6000" b="0" i="0" dirty="0">
                <a:effectLst/>
                <a:latin typeface="Muli"/>
              </a:rPr>
              <a:t> </a:t>
            </a:r>
            <a:r>
              <a:rPr lang="vi-VN" sz="6000" b="0" i="0" dirty="0">
                <a:effectLst/>
                <a:latin typeface="Muli"/>
              </a:rPr>
              <a:t>tạo như thủy điện, địa nhiệt, năng lượng mặt trời, năng lượng gió, năng lượng sinh học,….</a:t>
            </a:r>
            <a:endParaRPr lang="en-US" sz="6000" dirty="0"/>
          </a:p>
        </p:txBody>
      </p:sp>
      <p:pic>
        <p:nvPicPr>
          <p:cNvPr id="10" name="Picture 2" descr="NINA Irregular Verbs | Baamboozle">
            <a:extLst>
              <a:ext uri="{FF2B5EF4-FFF2-40B4-BE49-F238E27FC236}">
                <a16:creationId xmlns="" xmlns:a16="http://schemas.microsoft.com/office/drawing/2014/main" id="{A02C1A05-BA92-46AD-8E16-DC94A563F1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43" y="5216283"/>
            <a:ext cx="1950168" cy="21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0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3F1B62-7F0B-4615-8B03-53409AC4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9CDEA5A-39CB-4683-AD0E-46EBB626C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315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BEFA64D-6B1F-4354-A80F-B4051FDEBED1}"/>
              </a:ext>
            </a:extLst>
          </p:cNvPr>
          <p:cNvSpPr txBox="1"/>
          <p:nvPr/>
        </p:nvSpPr>
        <p:spPr>
          <a:xfrm>
            <a:off x="543917" y="202662"/>
            <a:ext cx="11819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“NHANH NHƯ CHỚP”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CA8BBFE-D641-4B78-8F13-83F7F0D25AF4}"/>
              </a:ext>
            </a:extLst>
          </p:cNvPr>
          <p:cNvGrpSpPr/>
          <p:nvPr/>
        </p:nvGrpSpPr>
        <p:grpSpPr>
          <a:xfrm>
            <a:off x="172442" y="1853151"/>
            <a:ext cx="11819532" cy="4601624"/>
            <a:chOff x="943456" y="1889949"/>
            <a:chExt cx="9965411" cy="460162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A1E2783-53F1-4575-B629-4D74D6A5C0D7}"/>
                </a:ext>
              </a:extLst>
            </p:cNvPr>
            <p:cNvSpPr/>
            <p:nvPr/>
          </p:nvSpPr>
          <p:spPr>
            <a:xfrm>
              <a:off x="943456" y="1889949"/>
              <a:ext cx="9965411" cy="4601624"/>
            </a:xfrm>
            <a:prstGeom prst="roundRect">
              <a:avLst/>
            </a:prstGeom>
            <a:solidFill>
              <a:srgbClr val="F1FDFD">
                <a:alpha val="8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5A45E3D-E496-48C0-872E-2C08042AE285}"/>
                </a:ext>
              </a:extLst>
            </p:cNvPr>
            <p:cNvSpPr txBox="1"/>
            <p:nvPr/>
          </p:nvSpPr>
          <p:spPr>
            <a:xfrm>
              <a:off x="1149271" y="2049675"/>
              <a:ext cx="9577037" cy="4048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450215" algn="l"/>
                </a:tabLst>
              </a:pPr>
              <a:r>
                <a:rPr lang="en-US" sz="3500" b="1" u="sng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en-US" sz="35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u="sng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B0604020202020204" pitchFamily="34" charset="0"/>
                  <a:cs typeface="Arial" panose="020B0604020202020204" pitchFamily="34" charset="0"/>
                </a:rPr>
                <a:t>chơi</a:t>
              </a:r>
              <a:r>
                <a:rPr lang="en-US" sz="3500" b="1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R="0" lv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tabLst>
                  <a:tab pos="450215" algn="l"/>
                </a:tabLst>
              </a:pPr>
              <a:r>
                <a:rPr lang="en-US" sz="3500" b="1" dirty="0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thời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gian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liệt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kê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cuộc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500" b="1" dirty="0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500" b="1" dirty="0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khung</a:t>
              </a:r>
              <a:r>
                <a:rPr lang="en-US" sz="3500" b="1" dirty="0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 chat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thúc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500" b="1" dirty="0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a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chiến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500" b="1" dirty="0" err="1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thắng</a:t>
              </a:r>
              <a:r>
                <a:rPr lang="en-US" sz="3500" b="1" dirty="0">
                  <a:solidFill>
                    <a:srgbClr val="66220A"/>
                  </a:solidFill>
                  <a:effectLst/>
                  <a:ea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500" b="1" dirty="0">
                <a:solidFill>
                  <a:srgbClr val="66220A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554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A71B68C-21F6-4309-A9FA-F5DBD8858628}"/>
              </a:ext>
            </a:extLst>
          </p:cNvPr>
          <p:cNvSpPr/>
          <p:nvPr/>
        </p:nvSpPr>
        <p:spPr>
          <a:xfrm>
            <a:off x="1071563" y="187908"/>
            <a:ext cx="9795412" cy="97639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#9Slide03 Bebas Neue Bold" panose="020B0606020202050201" pitchFamily="34" charset="0"/>
              </a:rPr>
              <a:t>MỘT SỐ NGUỒN NĂNG LƯỢNG TÁI TẠO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3C02AF-1600-4111-BF4E-1032933B3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38" y="4237407"/>
            <a:ext cx="3783451" cy="1983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E77648E-CC09-490E-B04C-68AF27F36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385" y="1344437"/>
            <a:ext cx="3783451" cy="208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5C5C10D-A13E-4E04-B9BD-03E09784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" y="1344437"/>
            <a:ext cx="3783451" cy="2084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A7FC715-CF43-48DA-AA6B-D75E9F695C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385" y="4237408"/>
            <a:ext cx="3783451" cy="198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F685DC-51B4-4741-864E-87C936104962}"/>
              </a:ext>
            </a:extLst>
          </p:cNvPr>
          <p:cNvSpPr txBox="1"/>
          <p:nvPr/>
        </p:nvSpPr>
        <p:spPr>
          <a:xfrm>
            <a:off x="881537" y="3595607"/>
            <a:ext cx="347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27239"/>
                </a:solidFill>
              </a:rPr>
              <a:t>Năng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lượng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địa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nhiệt</a:t>
            </a:r>
            <a:endParaRPr lang="en-US" sz="2400" b="1" dirty="0">
              <a:solidFill>
                <a:srgbClr val="12723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7AF57F-064B-4035-A7D7-A3D2511388E0}"/>
              </a:ext>
            </a:extLst>
          </p:cNvPr>
          <p:cNvSpPr txBox="1"/>
          <p:nvPr/>
        </p:nvSpPr>
        <p:spPr>
          <a:xfrm>
            <a:off x="6848385" y="3692439"/>
            <a:ext cx="347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E429A"/>
                </a:solidFill>
              </a:rPr>
              <a:t>Năng</a:t>
            </a:r>
            <a:r>
              <a:rPr lang="en-US" sz="2400" b="1" dirty="0">
                <a:solidFill>
                  <a:srgbClr val="1E429A"/>
                </a:solidFill>
              </a:rPr>
              <a:t> </a:t>
            </a:r>
            <a:r>
              <a:rPr lang="en-US" sz="2400" b="1" dirty="0" err="1">
                <a:solidFill>
                  <a:srgbClr val="1E429A"/>
                </a:solidFill>
              </a:rPr>
              <a:t>lượng</a:t>
            </a:r>
            <a:r>
              <a:rPr lang="en-US" sz="2400" b="1" dirty="0">
                <a:solidFill>
                  <a:srgbClr val="1E429A"/>
                </a:solidFill>
              </a:rPr>
              <a:t> </a:t>
            </a:r>
            <a:r>
              <a:rPr lang="en-US" sz="2400" b="1" dirty="0" err="1">
                <a:solidFill>
                  <a:srgbClr val="1E429A"/>
                </a:solidFill>
              </a:rPr>
              <a:t>gió</a:t>
            </a:r>
            <a:endParaRPr lang="en-US" sz="2400" b="1" dirty="0">
              <a:solidFill>
                <a:srgbClr val="1E429A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34439F2-13CC-4729-83A8-B14C87FADDD3}"/>
              </a:ext>
            </a:extLst>
          </p:cNvPr>
          <p:cNvSpPr txBox="1"/>
          <p:nvPr/>
        </p:nvSpPr>
        <p:spPr>
          <a:xfrm>
            <a:off x="835974" y="6339267"/>
            <a:ext cx="347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127239"/>
                </a:solidFill>
              </a:rPr>
              <a:t>Năng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lượng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mặt</a:t>
            </a:r>
            <a:r>
              <a:rPr lang="en-US" sz="2400" b="1" dirty="0">
                <a:solidFill>
                  <a:srgbClr val="127239"/>
                </a:solidFill>
              </a:rPr>
              <a:t> </a:t>
            </a:r>
            <a:r>
              <a:rPr lang="en-US" sz="2400" b="1" dirty="0" err="1">
                <a:solidFill>
                  <a:srgbClr val="127239"/>
                </a:solidFill>
              </a:rPr>
              <a:t>trời</a:t>
            </a:r>
            <a:endParaRPr lang="en-US" sz="2400" b="1" dirty="0">
              <a:solidFill>
                <a:srgbClr val="12723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51A2137-E400-42D4-A624-8B53B701EA59}"/>
              </a:ext>
            </a:extLst>
          </p:cNvPr>
          <p:cNvSpPr txBox="1"/>
          <p:nvPr/>
        </p:nvSpPr>
        <p:spPr>
          <a:xfrm>
            <a:off x="7003366" y="6339267"/>
            <a:ext cx="347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45741B"/>
                </a:solidFill>
              </a:rPr>
              <a:t>Năng</a:t>
            </a:r>
            <a:r>
              <a:rPr lang="en-US" sz="2400" b="1" dirty="0">
                <a:solidFill>
                  <a:srgbClr val="45741B"/>
                </a:solidFill>
              </a:rPr>
              <a:t> </a:t>
            </a:r>
            <a:r>
              <a:rPr lang="en-US" sz="2400" b="1" dirty="0" err="1">
                <a:solidFill>
                  <a:srgbClr val="45741B"/>
                </a:solidFill>
              </a:rPr>
              <a:t>lượng</a:t>
            </a:r>
            <a:r>
              <a:rPr lang="en-US" sz="2400" b="1" dirty="0">
                <a:solidFill>
                  <a:srgbClr val="45741B"/>
                </a:solidFill>
              </a:rPr>
              <a:t> </a:t>
            </a:r>
            <a:r>
              <a:rPr lang="en-US" sz="2400" b="1" dirty="0" err="1">
                <a:solidFill>
                  <a:srgbClr val="45741B"/>
                </a:solidFill>
              </a:rPr>
              <a:t>sinh</a:t>
            </a:r>
            <a:r>
              <a:rPr lang="en-US" sz="2400" b="1" dirty="0">
                <a:solidFill>
                  <a:srgbClr val="45741B"/>
                </a:solidFill>
              </a:rPr>
              <a:t> </a:t>
            </a:r>
            <a:r>
              <a:rPr lang="en-US" sz="2400" b="1" dirty="0" err="1">
                <a:solidFill>
                  <a:srgbClr val="45741B"/>
                </a:solidFill>
              </a:rPr>
              <a:t>học</a:t>
            </a:r>
            <a:endParaRPr lang="en-US" sz="2400" b="1" dirty="0">
              <a:solidFill>
                <a:srgbClr val="4574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4BC7FFB3-5D6D-4BFD-BEB0-D3EF3067C952}"/>
              </a:ext>
            </a:extLst>
          </p:cNvPr>
          <p:cNvSpPr/>
          <p:nvPr/>
        </p:nvSpPr>
        <p:spPr>
          <a:xfrm>
            <a:off x="185739" y="413527"/>
            <a:ext cx="11630024" cy="97639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#9Slide03 Bebas Neue Bold" panose="020B0606020202050201" pitchFamily="34" charset="0"/>
              </a:rPr>
              <a:t>ƯU ĐIỂM CỦA NGUỒN NĂNG LƯỢNG TÁI TẠO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B7F8C46-693B-44E8-B40D-4720CC5B3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19" y="2112935"/>
            <a:ext cx="2286000" cy="22860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3004B95-5001-486C-9CED-7FC576DA0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112935"/>
            <a:ext cx="2286000" cy="22860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D127FF0-6ABF-4AE6-8BE2-DA78D8D4C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081" y="2112935"/>
            <a:ext cx="2286000" cy="22860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C7B97E-6534-4E03-AA58-8556D790699C}"/>
              </a:ext>
            </a:extLst>
          </p:cNvPr>
          <p:cNvSpPr txBox="1"/>
          <p:nvPr/>
        </p:nvSpPr>
        <p:spPr>
          <a:xfrm>
            <a:off x="838846" y="4711485"/>
            <a:ext cx="2858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Tái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tạo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lại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được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A5B27B-F1D6-45E7-BE5E-EA52A5791ABF}"/>
              </a:ext>
            </a:extLst>
          </p:cNvPr>
          <p:cNvSpPr txBox="1"/>
          <p:nvPr/>
        </p:nvSpPr>
        <p:spPr>
          <a:xfrm>
            <a:off x="4666927" y="4635641"/>
            <a:ext cx="3702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Bảo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vệ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môi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trường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C42303-77E9-476F-B7B1-88D77F756064}"/>
              </a:ext>
            </a:extLst>
          </p:cNvPr>
          <p:cNvSpPr txBox="1"/>
          <p:nvPr/>
        </p:nvSpPr>
        <p:spPr>
          <a:xfrm>
            <a:off x="8781081" y="4711483"/>
            <a:ext cx="2858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Chi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</a:rPr>
              <a:t>phí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hợp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lí</a:t>
            </a:r>
            <a:endParaRPr lang="en-US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4790AD-6144-4A63-8093-740714087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5648"/>
          <a:stretch/>
        </p:blipFill>
        <p:spPr>
          <a:xfrm>
            <a:off x="1100138" y="1403877"/>
            <a:ext cx="9667357" cy="5139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1ED566-86B8-44DD-8F7C-7201060EFFFA}"/>
              </a:ext>
            </a:extLst>
          </p:cNvPr>
          <p:cNvSpPr txBox="1"/>
          <p:nvPr/>
        </p:nvSpPr>
        <p:spPr>
          <a:xfrm>
            <a:off x="3292233" y="-46167"/>
            <a:ext cx="62364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Về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nhà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Bebas Neue Bold" panose="020B0606020202050201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644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58B3BC5-49C2-4414-A13A-D80402D9AE87}"/>
              </a:ext>
            </a:extLst>
          </p:cNvPr>
          <p:cNvSpPr txBox="1"/>
          <p:nvPr/>
        </p:nvSpPr>
        <p:spPr>
          <a:xfrm>
            <a:off x="714376" y="1820532"/>
            <a:ext cx="11477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1. Biogas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1ED566-86B8-44DD-8F7C-7201060EFFFA}"/>
              </a:ext>
            </a:extLst>
          </p:cNvPr>
          <p:cNvSpPr txBox="1"/>
          <p:nvPr/>
        </p:nvSpPr>
        <p:spPr>
          <a:xfrm>
            <a:off x="3292233" y="-46167"/>
            <a:ext cx="62364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Về</a:t>
            </a: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Bebas Neue Bold" panose="020B0606020202050201" pitchFamily="34" charset="0"/>
                <a:ea typeface="+mn-ea"/>
                <a:cs typeface="+mn-cs"/>
              </a:rPr>
              <a:t>nhà</a:t>
            </a:r>
            <a:endParaRPr kumimoji="0" lang="en-US" sz="10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Bebas Neue Bold" panose="020B0606020202050201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69327F-D771-4AA0-A92B-5F7E85C27CFE}"/>
              </a:ext>
            </a:extLst>
          </p:cNvPr>
          <p:cNvSpPr txBox="1"/>
          <p:nvPr/>
        </p:nvSpPr>
        <p:spPr>
          <a:xfrm>
            <a:off x="671668" y="3379454"/>
            <a:ext cx="114776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: Than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Cồn</a:t>
            </a:r>
            <a:r>
              <a:rPr lang="en-US" sz="4000" b="1" dirty="0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Xăng</a:t>
            </a:r>
            <a:r>
              <a:rPr lang="en-US" sz="4000" b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dầu</a:t>
            </a:r>
            <a:r>
              <a:rPr lang="en-US" sz="4000" b="1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6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2D2BD41-EEA2-4249-AE9E-EB9FEA0B8F6A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F2E822-AEC1-4F07-BFD9-6188BEA40C7B}"/>
              </a:ext>
            </a:extLst>
          </p:cNvPr>
          <p:cNvSpPr txBox="1"/>
          <p:nvPr/>
        </p:nvSpPr>
        <p:spPr>
          <a:xfrm>
            <a:off x="400049" y="2617685"/>
            <a:ext cx="11415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Hãy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đúng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750A7BA-326D-4CB4-B4B5-EA26E81F6A01}"/>
              </a:ext>
            </a:extLst>
          </p:cNvPr>
          <p:cNvGrpSpPr/>
          <p:nvPr/>
        </p:nvGrpSpPr>
        <p:grpSpPr>
          <a:xfrm>
            <a:off x="2188412" y="524810"/>
            <a:ext cx="7241736" cy="1584999"/>
            <a:chOff x="4362450" y="346550"/>
            <a:chExt cx="4248150" cy="1333500"/>
          </a:xfrm>
        </p:grpSpPr>
        <p:sp>
          <p:nvSpPr>
            <p:cNvPr id="3" name="Arrow: Pentagon 2">
              <a:extLst>
                <a:ext uri="{FF2B5EF4-FFF2-40B4-BE49-F238E27FC236}">
                  <a16:creationId xmlns="" xmlns:a16="http://schemas.microsoft.com/office/drawing/2014/main" id="{664ABB25-6026-49D1-A90C-B4AB42032157}"/>
                </a:ext>
              </a:extLst>
            </p:cNvPr>
            <p:cNvSpPr/>
            <p:nvPr/>
          </p:nvSpPr>
          <p:spPr>
            <a:xfrm>
              <a:off x="4362450" y="346550"/>
              <a:ext cx="4248150" cy="1333500"/>
            </a:xfrm>
            <a:prstGeom prst="homePlate">
              <a:avLst/>
            </a:prstGeom>
            <a:solidFill>
              <a:srgbClr val="F3DE7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9CD5ED05-29BE-4B77-B825-5CE814282C65}"/>
                </a:ext>
              </a:extLst>
            </p:cNvPr>
            <p:cNvSpPr txBox="1"/>
            <p:nvPr/>
          </p:nvSpPr>
          <p:spPr>
            <a:xfrm>
              <a:off x="4929187" y="505468"/>
              <a:ext cx="284797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Bebas Neue Bold" panose="020B0606020202050201" pitchFamily="34" charset="0"/>
                  <a:ea typeface="+mn-ea"/>
                  <a:cs typeface="+mn-cs"/>
                </a:rPr>
                <a:t>LUYỆN TẬP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6385EBB-6CCE-4E8D-92D1-5A76E8AC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5307247"/>
            <a:ext cx="1192652" cy="119265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07B0460-D1CD-4167-B77D-5EE359C2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280" y="5307247"/>
            <a:ext cx="1192652" cy="119265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8D79C5F-6B17-4886-99E8-0DBAC884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361" y="5307247"/>
            <a:ext cx="1192652" cy="119265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594187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483B8A2-D55B-4EC7-807D-AD0291AE3D1A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3048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Bánh gai      		B. Giả cầy		C. Giò lụa      	D. Sữa chua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4D24"/>
                </a:solidFill>
                <a:effectLst/>
                <a:uLnTx/>
                <a:uFillTx/>
                <a:latin typeface="+mn-lt"/>
              </a:rPr>
              <a:t> 1.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Nhận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định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nào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sau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đây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là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2C4967"/>
                </a:solidFill>
                <a:latin typeface="+mn-lt"/>
              </a:rPr>
              <a:t>sai</a:t>
            </a:r>
            <a:r>
              <a:rPr lang="en-US" sz="3600" b="1" dirty="0">
                <a:solidFill>
                  <a:srgbClr val="2C4967"/>
                </a:solidFill>
                <a:latin typeface="+mn-lt"/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0" y="5295651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39EF43-81AB-4C51-A2B5-D0E7BECA58B2}"/>
              </a:ext>
            </a:extLst>
          </p:cNvPr>
          <p:cNvSpPr txBox="1"/>
          <p:nvPr/>
        </p:nvSpPr>
        <p:spPr>
          <a:xfrm>
            <a:off x="180664" y="1122643"/>
            <a:ext cx="12011336" cy="5664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2C4967"/>
                </a:solidFill>
              </a:rPr>
              <a:t>A. </a:t>
            </a:r>
            <a:r>
              <a:rPr lang="en-US" sz="3500" b="1" dirty="0" err="1">
                <a:solidFill>
                  <a:srgbClr val="2C4967"/>
                </a:solidFill>
              </a:rPr>
              <a:t>Nhiên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liệu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là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những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chất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cháy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được</a:t>
            </a:r>
            <a:r>
              <a:rPr lang="en-US" sz="3500" b="1" dirty="0">
                <a:solidFill>
                  <a:srgbClr val="2C4967"/>
                </a:solidFill>
              </a:rPr>
              <a:t>, </a:t>
            </a:r>
            <a:r>
              <a:rPr lang="en-US" sz="3500" b="1" dirty="0" err="1">
                <a:solidFill>
                  <a:srgbClr val="2C4967"/>
                </a:solidFill>
              </a:rPr>
              <a:t>khi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cháy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tỏa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nhiệt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và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phát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sáng</a:t>
            </a:r>
            <a:r>
              <a:rPr lang="en-US" sz="3500" b="1" dirty="0">
                <a:solidFill>
                  <a:srgbClr val="2C4967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2C4967"/>
                </a:solidFill>
              </a:rPr>
              <a:t>B. </a:t>
            </a:r>
            <a:r>
              <a:rPr lang="en-US" sz="3500" b="1" dirty="0" err="1">
                <a:solidFill>
                  <a:srgbClr val="2C4967"/>
                </a:solidFill>
              </a:rPr>
              <a:t>Nhiên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liệu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đóng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vai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trò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quan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trọng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trong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đời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sống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và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sản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xuất</a:t>
            </a:r>
            <a:r>
              <a:rPr lang="en-US" sz="3500" b="1" dirty="0">
                <a:solidFill>
                  <a:srgbClr val="2C4967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2C4967"/>
                </a:solidFill>
              </a:rPr>
              <a:t>C. </a:t>
            </a:r>
            <a:r>
              <a:rPr lang="en-US" sz="3500" b="1" dirty="0" err="1">
                <a:solidFill>
                  <a:srgbClr val="2C4967"/>
                </a:solidFill>
              </a:rPr>
              <a:t>Nhiên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liệu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rắn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gồm</a:t>
            </a:r>
            <a:r>
              <a:rPr lang="en-US" sz="3500" b="1" dirty="0">
                <a:solidFill>
                  <a:srgbClr val="2C4967"/>
                </a:solidFill>
              </a:rPr>
              <a:t> than </a:t>
            </a:r>
            <a:r>
              <a:rPr lang="en-US" sz="3500" b="1" dirty="0" err="1">
                <a:solidFill>
                  <a:srgbClr val="2C4967"/>
                </a:solidFill>
              </a:rPr>
              <a:t>mỏ</a:t>
            </a:r>
            <a:r>
              <a:rPr lang="en-US" sz="3500" b="1" dirty="0">
                <a:solidFill>
                  <a:srgbClr val="2C4967"/>
                </a:solidFill>
              </a:rPr>
              <a:t>, </a:t>
            </a:r>
            <a:r>
              <a:rPr lang="en-US" sz="3500" b="1" dirty="0" err="1">
                <a:solidFill>
                  <a:srgbClr val="2C4967"/>
                </a:solidFill>
              </a:rPr>
              <a:t>gỗ</a:t>
            </a:r>
            <a:r>
              <a:rPr lang="en-US" sz="3500" b="1" dirty="0">
                <a:solidFill>
                  <a:srgbClr val="2C4967"/>
                </a:solidFill>
              </a:rPr>
              <a:t> …</a:t>
            </a:r>
          </a:p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2C4967"/>
                </a:solidFill>
              </a:rPr>
              <a:t>D. </a:t>
            </a:r>
            <a:r>
              <a:rPr lang="en-US" sz="3500" b="1" dirty="0" err="1">
                <a:solidFill>
                  <a:srgbClr val="2C4967"/>
                </a:solidFill>
              </a:rPr>
              <a:t>Nhiên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liệu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khí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có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năng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suất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tỏa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nhiệt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thấp</a:t>
            </a:r>
            <a:r>
              <a:rPr lang="en-US" sz="3500" b="1" dirty="0">
                <a:solidFill>
                  <a:srgbClr val="2C4967"/>
                </a:solidFill>
              </a:rPr>
              <a:t>, </a:t>
            </a:r>
            <a:r>
              <a:rPr lang="en-US" sz="3500" b="1" dirty="0" err="1">
                <a:solidFill>
                  <a:srgbClr val="2C4967"/>
                </a:solidFill>
              </a:rPr>
              <a:t>gây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độc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hại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cho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môi</a:t>
            </a:r>
            <a:r>
              <a:rPr lang="en-US" sz="3500" b="1" dirty="0">
                <a:solidFill>
                  <a:srgbClr val="2C4967"/>
                </a:solidFill>
              </a:rPr>
              <a:t> </a:t>
            </a:r>
            <a:r>
              <a:rPr lang="en-US" sz="3500" b="1" dirty="0" err="1">
                <a:solidFill>
                  <a:srgbClr val="2C4967"/>
                </a:solidFill>
              </a:rPr>
              <a:t>trường</a:t>
            </a:r>
            <a:r>
              <a:rPr lang="en-US" sz="3500" b="1" dirty="0">
                <a:solidFill>
                  <a:srgbClr val="2C4967"/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791D2E7-0FEA-4548-A738-DD527E5DF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67" y="6075407"/>
            <a:ext cx="856963" cy="85696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AA0FF55-12F7-45A8-BEC4-0876824C1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9723" y="6104904"/>
            <a:ext cx="856963" cy="85696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C23DFBB-8D14-44A3-867B-5C24E4A17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4125" y="5984104"/>
            <a:ext cx="856963" cy="85696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038821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9D13BC1-0479-4C3A-AA27-7D0AB87A1957}"/>
              </a:ext>
            </a:extLst>
          </p:cNvPr>
          <p:cNvSpPr/>
          <p:nvPr/>
        </p:nvSpPr>
        <p:spPr>
          <a:xfrm>
            <a:off x="-22353" y="1120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A. Tất cả các phương án đưa ra			B. Sấy khô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C. Ướp muối						D. Ướp lạnh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3849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2.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Để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sử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dụng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quả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cần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đảm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bảo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yêu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cầu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nào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sau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đây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63227" y="5795019"/>
            <a:ext cx="892120" cy="86754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BA7DAFF-74E0-438F-AD2F-E7FAADAC00D0}"/>
              </a:ext>
            </a:extLst>
          </p:cNvPr>
          <p:cNvSpPr txBox="1"/>
          <p:nvPr/>
        </p:nvSpPr>
        <p:spPr>
          <a:xfrm>
            <a:off x="368817" y="1777753"/>
            <a:ext cx="10487024" cy="4856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B142B1C-687D-48C1-8CB0-7C6EB0B3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194" y="5777119"/>
            <a:ext cx="856963" cy="85696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62C6507-C190-4F15-8188-087B32094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195" y="3883078"/>
            <a:ext cx="856963" cy="85696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7B2A941-F8ED-4DA2-8F77-B1FBB31D9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8196" y="1873615"/>
            <a:ext cx="856963" cy="85696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6217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8A839D2-C67D-40A6-AA4F-2BFF1EE2171C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4897647-623E-4461-AD3F-8A726BFC98F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7233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3.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Loại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nào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sau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đây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có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năng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suất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tỏa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nhiệt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cao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,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dễ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cháy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hoàn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latin typeface="+mn-lt"/>
              </a:rPr>
              <a:t>toàn</a:t>
            </a:r>
            <a:r>
              <a:rPr lang="en-US" sz="3500" b="1" dirty="0">
                <a:solidFill>
                  <a:srgbClr val="2C4967"/>
                </a:solidFill>
                <a:latin typeface="+mn-lt"/>
              </a:rPr>
              <a:t>?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1346135" y="2218559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E03A2C-D72D-4052-A17B-072953F82E8F}"/>
              </a:ext>
            </a:extLst>
          </p:cNvPr>
          <p:cNvSpPr txBox="1"/>
          <p:nvPr/>
        </p:nvSpPr>
        <p:spPr>
          <a:xfrm>
            <a:off x="1320670" y="1914154"/>
            <a:ext cx="6346556" cy="425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60045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60045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60045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thạch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6FED779-521E-4D23-8C94-25A183488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112" y="4039351"/>
            <a:ext cx="1575158" cy="157515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42127A-AEF9-46F6-B6E5-A8D5CCC56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1" y="5150875"/>
            <a:ext cx="1575158" cy="157515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FD6E8EB-1A49-4E1D-9A50-2ED2F00B3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2" y="1736449"/>
            <a:ext cx="1575158" cy="157515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692279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567CBFB-0345-4B9A-9449-2E7FE962B8DB}"/>
              </a:ext>
            </a:extLst>
          </p:cNvPr>
          <p:cNvSpPr/>
          <p:nvPr/>
        </p:nvSpPr>
        <p:spPr>
          <a:xfrm>
            <a:off x="21533" y="3991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793687" y="2218648"/>
            <a:ext cx="786216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65EC920-495A-44C1-AD4A-79EE1431BA3E}"/>
              </a:ext>
            </a:extLst>
          </p:cNvPr>
          <p:cNvSpPr txBox="1">
            <a:spLocks/>
          </p:cNvSpPr>
          <p:nvPr/>
        </p:nvSpPr>
        <p:spPr>
          <a:xfrm rot="10800000" flipV="1">
            <a:off x="-5" y="17247"/>
            <a:ext cx="12191999" cy="1501587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00000"/>
              </a:lnSpc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4.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Để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sử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dụng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có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hiệu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quả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cần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phải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cung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cấp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không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khí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hoặc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oxygen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0F7EE7-5371-4302-8824-926F8F938719}"/>
              </a:ext>
            </a:extLst>
          </p:cNvPr>
          <p:cNvSpPr txBox="1"/>
          <p:nvPr/>
        </p:nvSpPr>
        <p:spPr>
          <a:xfrm>
            <a:off x="932952" y="1786172"/>
            <a:ext cx="6821551" cy="4844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A. </a:t>
            </a:r>
            <a:r>
              <a:rPr lang="en-US" sz="4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Vừa</a:t>
            </a: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đủ</a:t>
            </a: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B. </a:t>
            </a:r>
            <a:r>
              <a:rPr lang="en-US" sz="4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Thiếu</a:t>
            </a: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C. </a:t>
            </a:r>
            <a:r>
              <a:rPr lang="en-US" sz="4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Dư</a:t>
            </a: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4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C </a:t>
            </a:r>
            <a:r>
              <a:rPr lang="en-US" sz="4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đều</a:t>
            </a: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4000" b="1" dirty="0">
              <a:solidFill>
                <a:srgbClr val="2C496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FCA8C6-36F2-419C-95E3-241DE14F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086" y="1870775"/>
            <a:ext cx="1575158" cy="157515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89A6B36-A483-411C-B414-A5B2648AA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691" y="4262435"/>
            <a:ext cx="2424333" cy="2424333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51C0BF3-2E1C-4F3A-9FD5-39BC26259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910" y="1853842"/>
            <a:ext cx="1575158" cy="157515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57396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E7CC2A7-3A7D-49AB-93FC-6F2CB0936CCD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715080" y="2430804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4C98773-26D6-4DC6-9731-59AAD9FABCA9}"/>
              </a:ext>
            </a:extLst>
          </p:cNvPr>
          <p:cNvSpPr txBox="1">
            <a:spLocks/>
          </p:cNvSpPr>
          <p:nvPr/>
        </p:nvSpPr>
        <p:spPr>
          <a:xfrm>
            <a:off x="0" y="-11957"/>
            <a:ext cx="12192000" cy="151824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5.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Nhận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định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nào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sau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đây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là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đúng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khi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nói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về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ưu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điểm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của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nguồn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năng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lượng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tái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+mn-lt"/>
              </a:rPr>
              <a:t>tạo</a:t>
            </a:r>
            <a:r>
              <a:rPr lang="en-US" sz="4000" b="1" dirty="0">
                <a:solidFill>
                  <a:srgbClr val="2C4967"/>
                </a:solidFill>
                <a:latin typeface="+mn-lt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A7D0802-2409-4CDA-A062-79D4648A2F8E}"/>
              </a:ext>
            </a:extLst>
          </p:cNvPr>
          <p:cNvSpPr txBox="1"/>
          <p:nvPr/>
        </p:nvSpPr>
        <p:spPr>
          <a:xfrm>
            <a:off x="1034511" y="2245873"/>
            <a:ext cx="9783305" cy="532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Chỉ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sử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dụng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được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đối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với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nước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có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khí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hậu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nhiệt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đới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C80C009-2EF8-4A52-9F3D-5478BF10D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296" y="1886597"/>
            <a:ext cx="1159580" cy="115958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01F7FB9-F894-4536-8BDD-6A2EC8AC7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275" y="5191191"/>
            <a:ext cx="769824" cy="769824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4041AF5-61A1-412C-B0D5-99FF783A9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5113" y="3211112"/>
            <a:ext cx="1835986" cy="183598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38272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9DF47FA-EAD3-41DC-A3A7-0DFFDBCEE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08577F-F3CD-4138-803D-E3A1C59C8E36}"/>
              </a:ext>
            </a:extLst>
          </p:cNvPr>
          <p:cNvSpPr txBox="1"/>
          <p:nvPr/>
        </p:nvSpPr>
        <p:spPr>
          <a:xfrm>
            <a:off x="414338" y="355254"/>
            <a:ext cx="11229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“NHANH NHƯ CHỚP”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Bold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8100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A0B018C-E6BA-4087-B3B6-43D3FC754220}"/>
              </a:ext>
            </a:extLst>
          </p:cNvPr>
          <p:cNvSpPr/>
          <p:nvPr/>
        </p:nvSpPr>
        <p:spPr>
          <a:xfrm>
            <a:off x="0" y="17822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17252" y="3969018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8191CDE-72DD-4512-8322-4BA0BCC19FB4}"/>
              </a:ext>
            </a:extLst>
          </p:cNvPr>
          <p:cNvSpPr txBox="1">
            <a:spLocks/>
          </p:cNvSpPr>
          <p:nvPr/>
        </p:nvSpPr>
        <p:spPr>
          <a:xfrm>
            <a:off x="17252" y="17822"/>
            <a:ext cx="12192000" cy="1923804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6.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Hãy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giải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thích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tại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sao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các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chất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khí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dễ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cháy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hoàn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toàn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hơn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các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chất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rắn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và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chất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lỏng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C63AFD4-7FC3-48FF-9B0C-3B1EE500C591}"/>
              </a:ext>
            </a:extLst>
          </p:cNvPr>
          <p:cNvSpPr txBox="1"/>
          <p:nvPr/>
        </p:nvSpPr>
        <p:spPr>
          <a:xfrm>
            <a:off x="188857" y="1660207"/>
            <a:ext cx="12192000" cy="4250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Vì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khí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có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khối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lượng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riêng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lớn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hơn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rắn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và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lỏng</a:t>
            </a:r>
            <a:r>
              <a:rPr lang="en-US" sz="35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3500" b="1" dirty="0">
              <a:solidFill>
                <a:srgbClr val="2C496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A32839-009D-424E-A5A6-717422DE7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920" y="1671229"/>
            <a:ext cx="1446519" cy="144651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A82310C-E76F-4252-9D58-B50A99835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68" y="5910601"/>
            <a:ext cx="769824" cy="769824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69A5916-DCED-4603-A129-BBFB5B795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2283" y="4463511"/>
            <a:ext cx="1119717" cy="1119717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25349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6A4895B-1591-46C1-9611-8A00A054BBB2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EB19CFA6-2505-4A88-9614-D5093F70CDF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405467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rPr>
              <a:t> 7.  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Dãy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nào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sau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đây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thuộc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nhóm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lỏng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762561" y="2549588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C69B96D-2E28-4D32-BCEC-BC6AAC3486AF}"/>
              </a:ext>
            </a:extLst>
          </p:cNvPr>
          <p:cNvSpPr txBox="1"/>
          <p:nvPr/>
        </p:nvSpPr>
        <p:spPr>
          <a:xfrm>
            <a:off x="1202267" y="1719622"/>
            <a:ext cx="6096000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AutoNum type="alphaUcPeriod"/>
              <a:tabLst>
                <a:tab pos="450215" algn="l"/>
              </a:tabLst>
            </a:pP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Củi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than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biogas.</a:t>
            </a: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Cồn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hỏa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C. Biogas,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gas,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mỏ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Củi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, than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sáp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226D721-BB8D-4FBC-9804-EAC34815A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958" y="1939282"/>
            <a:ext cx="1102576" cy="110257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F65B910-3B91-4E4D-B19A-9BED7B0B7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574" y="4678250"/>
            <a:ext cx="1828226" cy="182822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8477A05-E1B5-4535-AEA4-5DBE269B7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879" y="2305645"/>
            <a:ext cx="1963559" cy="196355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30298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62DE894-E2DB-4D5B-A5BF-220DECA9021F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873775" y="2071464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D6F50D2-8D27-4AC9-85F5-B5CFBE659F2F}"/>
              </a:ext>
            </a:extLst>
          </p:cNvPr>
          <p:cNvSpPr txBox="1">
            <a:spLocks/>
          </p:cNvSpPr>
          <p:nvPr/>
        </p:nvSpPr>
        <p:spPr>
          <a:xfrm>
            <a:off x="0" y="-20240"/>
            <a:ext cx="12192000" cy="1291101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8.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Nguồn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năng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lượng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có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thể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thay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thế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nguồn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năng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lượng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từ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hóa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thạch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B10941-C28F-406C-B0A5-DACAC633BAF2}"/>
              </a:ext>
            </a:extLst>
          </p:cNvPr>
          <p:cNvSpPr txBox="1"/>
          <p:nvPr/>
        </p:nvSpPr>
        <p:spPr>
          <a:xfrm>
            <a:off x="1313481" y="1907870"/>
            <a:ext cx="7848600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Củi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E5E1430-EC49-476A-9833-F7DEA51A0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925" y="1910079"/>
            <a:ext cx="2081594" cy="2081594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BCD9D40-C34B-46AB-B631-6A907C7C8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579" y="4702743"/>
            <a:ext cx="1202488" cy="1202488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A0FE31C-7987-4CE1-8AB5-17F74D2FC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520" y="5524279"/>
            <a:ext cx="761905" cy="761905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649925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BE646C-8F06-4065-9AFE-47BC4B4FD354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1033494" y="2342678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DA064D51-CD60-47D6-B448-B79E5BF9BC0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518249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30000"/>
              </a:lnSpc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9.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Tính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chất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chung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của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FFF2EE5-0513-4B39-9B12-FB54551CC20F}"/>
              </a:ext>
            </a:extLst>
          </p:cNvPr>
          <p:cNvSpPr txBox="1"/>
          <p:nvPr/>
        </p:nvSpPr>
        <p:spPr>
          <a:xfrm>
            <a:off x="1473200" y="2046960"/>
            <a:ext cx="6096000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tỏa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dễ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hạ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thấp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a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hơn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5C229E4-C1A1-400B-8F14-9EE5424C9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925" y="1910079"/>
            <a:ext cx="1518249" cy="151824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07212BD-A247-456F-AE58-872412520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9067" y="4406363"/>
            <a:ext cx="1879821" cy="187982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0383A255-9DE1-42E5-8F07-E614480F0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3230" y="5086244"/>
            <a:ext cx="1365356" cy="136535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687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D04DEFD-BD24-4A80-AFC1-1EB7512232CD}"/>
              </a:ext>
            </a:extLst>
          </p:cNvPr>
          <p:cNvSpPr/>
          <p:nvPr/>
        </p:nvSpPr>
        <p:spPr>
          <a:xfrm>
            <a:off x="0" y="1693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3114901-1769-47F4-8E4D-6EBAE3F4C86E}"/>
              </a:ext>
            </a:extLst>
          </p:cNvPr>
          <p:cNvSpPr/>
          <p:nvPr/>
        </p:nvSpPr>
        <p:spPr>
          <a:xfrm>
            <a:off x="596822" y="4019051"/>
            <a:ext cx="879412" cy="8794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E7346DD-B7BC-4F43-9892-919BD506294C}"/>
              </a:ext>
            </a:extLst>
          </p:cNvPr>
          <p:cNvSpPr txBox="1">
            <a:spLocks/>
          </p:cNvSpPr>
          <p:nvPr/>
        </p:nvSpPr>
        <p:spPr>
          <a:xfrm>
            <a:off x="-3594" y="19782"/>
            <a:ext cx="12192000" cy="990778"/>
          </a:xfrm>
          <a:prstGeom prst="rect">
            <a:avLst/>
          </a:prstGeom>
          <a:solidFill>
            <a:srgbClr val="FFFF7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967"/>
                </a:solidFill>
                <a:effectLst/>
                <a:uLnTx/>
                <a:uFillTx/>
                <a:latin typeface="+mn-lt"/>
              </a:rPr>
              <a:t> 10.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Lợi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ích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của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việc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sử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dụng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nhiên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liệu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hiệu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quả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, an </a:t>
            </a:r>
            <a:r>
              <a:rPr lang="en-US" sz="3200" b="1" dirty="0" err="1">
                <a:solidFill>
                  <a:srgbClr val="2C4967"/>
                </a:solidFill>
                <a:latin typeface="+mn-lt"/>
              </a:rPr>
              <a:t>toàn</a:t>
            </a:r>
            <a:r>
              <a:rPr lang="en-US" sz="3200" b="1" dirty="0">
                <a:solidFill>
                  <a:srgbClr val="2C4967"/>
                </a:solidFill>
                <a:latin typeface="+mn-lt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C4967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10180F-215C-4749-9D9F-0FDF68BA31C8}"/>
              </a:ext>
            </a:extLst>
          </p:cNvPr>
          <p:cNvSpPr txBox="1"/>
          <p:nvPr/>
        </p:nvSpPr>
        <p:spPr>
          <a:xfrm>
            <a:off x="1029339" y="1279916"/>
            <a:ext cx="10126133" cy="3418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nổ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42900" algn="l"/>
                <a:tab pos="514350" algn="l"/>
              </a:tabLst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  <a:cs typeface="Arial" panose="020B0604020202020204" pitchFamily="34" charset="0"/>
              </a:rPr>
              <a:t> ra.</a:t>
            </a:r>
            <a:endParaRPr lang="en-US" sz="2800" b="1" dirty="0">
              <a:solidFill>
                <a:srgbClr val="2C4967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D.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án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2C4967"/>
                </a:solidFill>
                <a:effectLst/>
                <a:ea typeface="Arial" panose="020B0604020202020204" pitchFamily="34" charset="0"/>
              </a:rPr>
              <a:t>.</a:t>
            </a:r>
            <a:endParaRPr lang="en-US" sz="2800" b="1" dirty="0">
              <a:solidFill>
                <a:srgbClr val="2C4967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2BE6C88-407F-465B-B7F2-24C8FF121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885" y="5127573"/>
            <a:ext cx="1365356" cy="136535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0CCC070-14DF-486C-8F0E-9AABF91FE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410" y="5127573"/>
            <a:ext cx="1365356" cy="136535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2C91CC6-6A05-4E05-B51D-DA8963951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297" y="5127573"/>
            <a:ext cx="1365356" cy="136535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79058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E7332C-77D3-41D7-A442-21402362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224" y="347662"/>
            <a:ext cx="4153547" cy="1325563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#9Slide03 Bebas Neue Bold" panose="020B0606020202050201" pitchFamily="34" charset="0"/>
              </a:rPr>
              <a:t>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371867-3139-4D3A-AB4A-3AACA7903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03" y="1673225"/>
            <a:ext cx="11863387" cy="30024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1.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Hãy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Đề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xuất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phương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án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kiểm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chứng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xăng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nhẹ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hơn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nước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và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không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tan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trong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 </a:t>
            </a:r>
            <a:r>
              <a:rPr lang="en-US" sz="4000" b="1" dirty="0" err="1">
                <a:solidFill>
                  <a:srgbClr val="2C4967"/>
                </a:solidFill>
                <a:latin typeface="Calibri (Body)"/>
              </a:rPr>
              <a:t>nước</a:t>
            </a: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.</a:t>
            </a:r>
            <a:endParaRPr lang="en-US" sz="4000" b="1" dirty="0">
              <a:solidFill>
                <a:srgbClr val="2C4967"/>
              </a:solidFill>
              <a:effectLst/>
              <a:latin typeface="Calibri (Body)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2C4967"/>
                </a:solidFill>
                <a:latin typeface="Calibri (Body)"/>
              </a:rPr>
              <a:t>2. 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Trong gia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nhiên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đun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nấu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? Em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nhiên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4000" b="1" dirty="0">
                <a:solidFill>
                  <a:srgbClr val="2C4967"/>
                </a:solidFill>
                <a:effectLst/>
                <a:latin typeface="Calibri (Body)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2C4967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4080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37525">
            <a:off x="-412" y="2258301"/>
            <a:ext cx="827720" cy="8141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464629">
            <a:off x="-344043" y="2772426"/>
            <a:ext cx="1060561" cy="7269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926941" flipH="1">
            <a:off x="144358" y="-451239"/>
            <a:ext cx="919365" cy="1580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3573">
            <a:off x="-413700" y="5443991"/>
            <a:ext cx="935430" cy="920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859510">
            <a:off x="8014736" y="6309982"/>
            <a:ext cx="716685" cy="7713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63128">
            <a:off x="11392828" y="5192711"/>
            <a:ext cx="1026547" cy="3751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798318">
            <a:off x="2999044" y="6326574"/>
            <a:ext cx="1345181" cy="8511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211809">
            <a:off x="9824485" y="-167335"/>
            <a:ext cx="843310" cy="9076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3331250">
            <a:off x="11753384" y="2873217"/>
            <a:ext cx="877233" cy="7081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628841">
            <a:off x="11501202" y="2180761"/>
            <a:ext cx="1025444" cy="5462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488984">
            <a:off x="5057360" y="-434933"/>
            <a:ext cx="889875" cy="90467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449708" y="1794514"/>
            <a:ext cx="8365741" cy="521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6667" dirty="0">
                <a:solidFill>
                  <a:srgbClr val="FFFFFF"/>
                </a:solidFill>
                <a:latin typeface="Sriracha"/>
              </a:rPr>
              <a:t>CHƯƠNG 3 - BÀI 13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573F7F58-002C-4C96-B354-420022808C70}"/>
              </a:ext>
            </a:extLst>
          </p:cNvPr>
          <p:cNvSpPr txBox="1">
            <a:spLocks/>
          </p:cNvSpPr>
          <p:nvPr/>
        </p:nvSpPr>
        <p:spPr>
          <a:xfrm>
            <a:off x="1435153" y="1285042"/>
            <a:ext cx="9860508" cy="1278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14 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 SỐ NHIÊN LIỆU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D6DAA0-583A-40EA-A6BB-73B922394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1170105"/>
            <a:ext cx="3114498" cy="248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63D4B11-DAF9-4AE4-8E7F-9F710CD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12" y="3677030"/>
            <a:ext cx="3247720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18D0CC3-92F8-457B-A78F-27C6D69D6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856" y="3946588"/>
            <a:ext cx="2865678" cy="2778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4DD2C37-9F92-4B32-903D-C43BC663D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088" y="1229541"/>
            <a:ext cx="2865678" cy="236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C2447B-2989-49EA-95C7-1BB0CD7E48C3}"/>
              </a:ext>
            </a:extLst>
          </p:cNvPr>
          <p:cNvSpPr txBox="1"/>
          <p:nvPr/>
        </p:nvSpPr>
        <p:spPr>
          <a:xfrm>
            <a:off x="6916534" y="714435"/>
            <a:ext cx="45434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Nhiên</a:t>
            </a:r>
            <a:r>
              <a:rPr lang="en-US" sz="5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liệu</a:t>
            </a:r>
            <a:r>
              <a:rPr lang="en-US" sz="5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là</a:t>
            </a:r>
            <a:r>
              <a:rPr lang="en-US" sz="5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gì</a:t>
            </a:r>
            <a:r>
              <a:rPr lang="en-US" sz="5000" b="1" dirty="0">
                <a:solidFill>
                  <a:srgbClr val="E61818"/>
                </a:solidFill>
                <a:effectLst/>
                <a:ea typeface="Arial" panose="020B0604020202020204" pitchFamily="34" charset="0"/>
              </a:rPr>
              <a:t>?</a:t>
            </a:r>
            <a:endParaRPr lang="en-US" sz="5000" b="1" dirty="0">
              <a:solidFill>
                <a:srgbClr val="E61818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6CA880D-D09A-43B9-8F25-AD7394943894}"/>
              </a:ext>
            </a:extLst>
          </p:cNvPr>
          <p:cNvSpPr txBox="1"/>
          <p:nvPr/>
        </p:nvSpPr>
        <p:spPr>
          <a:xfrm>
            <a:off x="146446" y="36989"/>
            <a:ext cx="9226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I.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Các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loại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6000" b="0" i="0" dirty="0">
              <a:solidFill>
                <a:srgbClr val="FF0000"/>
              </a:solidFill>
              <a:effectLst/>
              <a:latin typeface="Mul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7F1854C-DA4E-46EE-BBFC-F8C9A69B8243}"/>
              </a:ext>
            </a:extLst>
          </p:cNvPr>
          <p:cNvSpPr txBox="1"/>
          <p:nvPr/>
        </p:nvSpPr>
        <p:spPr>
          <a:xfrm>
            <a:off x="6945108" y="1976818"/>
            <a:ext cx="448627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0" i="0" dirty="0">
                <a:solidFill>
                  <a:srgbClr val="333333"/>
                </a:solidFill>
                <a:effectLst/>
                <a:latin typeface="Muli"/>
              </a:rPr>
              <a:t>Nhiên liệu là những chất cháy được và khi cháy tỏa nhiều nhiệt. </a:t>
            </a:r>
            <a:endParaRPr lang="en-US" sz="5000" dirty="0"/>
          </a:p>
        </p:txBody>
      </p:sp>
      <p:pic>
        <p:nvPicPr>
          <p:cNvPr id="13" name="Picture 2" descr="NINA Irregular Verbs | Baamboozle">
            <a:extLst>
              <a:ext uri="{FF2B5EF4-FFF2-40B4-BE49-F238E27FC236}">
                <a16:creationId xmlns="" xmlns:a16="http://schemas.microsoft.com/office/drawing/2014/main" id="{9352FC17-7609-4E7F-8D21-5EEEB24501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10" y="5043963"/>
            <a:ext cx="1950168" cy="219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5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F8E5F4-DD31-41A9-A1C7-E24727B62632}"/>
              </a:ext>
            </a:extLst>
          </p:cNvPr>
          <p:cNvSpPr txBox="1"/>
          <p:nvPr/>
        </p:nvSpPr>
        <p:spPr>
          <a:xfrm>
            <a:off x="389333" y="129659"/>
            <a:ext cx="9226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I.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Các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loại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nhiên</a:t>
            </a:r>
            <a:r>
              <a:rPr lang="en-US" sz="6000" b="0" i="0" dirty="0">
                <a:solidFill>
                  <a:srgbClr val="FF0000"/>
                </a:solidFill>
                <a:effectLst/>
                <a:latin typeface="Muli"/>
              </a:rPr>
              <a:t> </a:t>
            </a:r>
            <a:r>
              <a:rPr lang="en-US" sz="6000" b="0" i="0" dirty="0" err="1">
                <a:solidFill>
                  <a:srgbClr val="FF0000"/>
                </a:solidFill>
                <a:effectLst/>
                <a:latin typeface="Muli"/>
              </a:rPr>
              <a:t>liệu</a:t>
            </a:r>
            <a:endParaRPr lang="en-US" sz="6000" b="0" i="0" dirty="0">
              <a:solidFill>
                <a:srgbClr val="FF0000"/>
              </a:solidFill>
              <a:effectLst/>
              <a:latin typeface="Mul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EA5AB45-3ABB-42B0-B5AE-4461B7BD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14413"/>
            <a:ext cx="11372850" cy="571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20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901C803-1CCA-4E3E-BD3E-7BBA09D5C4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 smtClean="0">
                <a:ln>
                  <a:noFill/>
                </a:ln>
                <a:solidFill>
                  <a:srgbClr val="A6BCC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Lato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A6BCC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Lato Light"/>
            </a:endParaRPr>
          </a:p>
        </p:txBody>
      </p:sp>
      <p:grpSp>
        <p:nvGrpSpPr>
          <p:cNvPr id="6" name="Group 45">
            <a:extLst>
              <a:ext uri="{FF2B5EF4-FFF2-40B4-BE49-F238E27FC236}">
                <a16:creationId xmlns="" xmlns:a16="http://schemas.microsoft.com/office/drawing/2014/main" id="{A5AFDE4D-4F78-4033-B662-CAF12A8E987F}"/>
              </a:ext>
            </a:extLst>
          </p:cNvPr>
          <p:cNvGrpSpPr>
            <a:grpSpLocks/>
          </p:cNvGrpSpPr>
          <p:nvPr/>
        </p:nvGrpSpPr>
        <p:grpSpPr bwMode="auto">
          <a:xfrm>
            <a:off x="8920992" y="4027696"/>
            <a:ext cx="2422464" cy="2998203"/>
            <a:chOff x="4548" y="1023"/>
            <a:chExt cx="1171" cy="1493"/>
          </a:xfrm>
        </p:grpSpPr>
        <p:grpSp>
          <p:nvGrpSpPr>
            <p:cNvPr id="7" name="Group 24">
              <a:extLst>
                <a:ext uri="{FF2B5EF4-FFF2-40B4-BE49-F238E27FC236}">
                  <a16:creationId xmlns="" xmlns:a16="http://schemas.microsoft.com/office/drawing/2014/main" id="{ADBF7F2D-E21B-4AB8-800C-57C1640DDB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1023"/>
              <a:ext cx="1020" cy="1052"/>
              <a:chOff x="204" y="2489"/>
              <a:chExt cx="1572" cy="1745"/>
            </a:xfrm>
          </p:grpSpPr>
          <p:pic>
            <p:nvPicPr>
              <p:cNvPr id="9" name="Picture 25">
                <a:extLst>
                  <a:ext uri="{FF2B5EF4-FFF2-40B4-BE49-F238E27FC236}">
                    <a16:creationId xmlns="" xmlns:a16="http://schemas.microsoft.com/office/drawing/2014/main" id="{A6E7D9A1-2415-4DFF-B347-1FF6A08B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489"/>
                <a:ext cx="1572" cy="174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Rectangle 26">
                <a:extLst>
                  <a:ext uri="{FF2B5EF4-FFF2-40B4-BE49-F238E27FC236}">
                    <a16:creationId xmlns="" xmlns:a16="http://schemas.microsoft.com/office/drawing/2014/main" id="{1B48C451-2402-4D52-8696-80380574A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" y="3411"/>
                <a:ext cx="358" cy="332"/>
              </a:xfrm>
              <a:prstGeom prst="rect">
                <a:avLst/>
              </a:prstGeom>
              <a:solidFill>
                <a:srgbClr val="BDBDC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Text Box 28">
              <a:extLst>
                <a:ext uri="{FF2B5EF4-FFF2-40B4-BE49-F238E27FC236}">
                  <a16:creationId xmlns="" xmlns:a16="http://schemas.microsoft.com/office/drawing/2014/main" id="{17CB5070-38B3-4555-ADA4-029EFE468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" y="2154"/>
              <a:ext cx="1077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</a:t>
              </a: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90</a:t>
              </a:r>
              <a:r>
                <a:rPr kumimoji="0" lang="en-US" altLang="en-US" sz="3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="" xmlns:a16="http://schemas.microsoft.com/office/drawing/2014/main" id="{32B4C863-D620-4CFF-AAF6-B6324BE0F58B}"/>
              </a:ext>
            </a:extLst>
          </p:cNvPr>
          <p:cNvGrpSpPr>
            <a:grpSpLocks/>
          </p:cNvGrpSpPr>
          <p:nvPr/>
        </p:nvGrpSpPr>
        <p:grpSpPr bwMode="auto">
          <a:xfrm>
            <a:off x="8964718" y="1472026"/>
            <a:ext cx="2335012" cy="2470054"/>
            <a:chOff x="3276" y="146"/>
            <a:chExt cx="1294" cy="1380"/>
          </a:xfrm>
        </p:grpSpPr>
        <p:pic>
          <p:nvPicPr>
            <p:cNvPr id="15" name="Picture 4" descr="250px-Coal_anthracite">
              <a:extLst>
                <a:ext uri="{FF2B5EF4-FFF2-40B4-BE49-F238E27FC236}">
                  <a16:creationId xmlns="" xmlns:a16="http://schemas.microsoft.com/office/drawing/2014/main" id="{D94E682D-5F86-4B54-82BF-3B9C96CEF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" y="146"/>
              <a:ext cx="1294" cy="10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 Box 31">
              <a:extLst>
                <a:ext uri="{FF2B5EF4-FFF2-40B4-BE49-F238E27FC236}">
                  <a16:creationId xmlns="" xmlns:a16="http://schemas.microsoft.com/office/drawing/2014/main" id="{D7250F2F-099D-407D-B9ED-255A206E1B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1216"/>
              <a:ext cx="972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39">
            <a:extLst>
              <a:ext uri="{FF2B5EF4-FFF2-40B4-BE49-F238E27FC236}">
                <a16:creationId xmlns="" xmlns:a16="http://schemas.microsoft.com/office/drawing/2014/main" id="{70D3B621-CD85-4B1A-9957-A54650220489}"/>
              </a:ext>
            </a:extLst>
          </p:cNvPr>
          <p:cNvGrpSpPr>
            <a:grpSpLocks/>
          </p:cNvGrpSpPr>
          <p:nvPr/>
        </p:nvGrpSpPr>
        <p:grpSpPr bwMode="auto">
          <a:xfrm>
            <a:off x="6244274" y="1396274"/>
            <a:ext cx="2537047" cy="2885182"/>
            <a:chOff x="4426" y="88"/>
            <a:chExt cx="1296" cy="1026"/>
          </a:xfrm>
        </p:grpSpPr>
        <p:pic>
          <p:nvPicPr>
            <p:cNvPr id="18" name="Picture 6" descr="cui">
              <a:extLst>
                <a:ext uri="{FF2B5EF4-FFF2-40B4-BE49-F238E27FC236}">
                  <a16:creationId xmlns="" xmlns:a16="http://schemas.microsoft.com/office/drawing/2014/main" id="{92CF6057-1E66-4CBD-B6D6-15B08CA25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6" y="88"/>
              <a:ext cx="1296" cy="8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 Box 32">
              <a:extLst>
                <a:ext uri="{FF2B5EF4-FFF2-40B4-BE49-F238E27FC236}">
                  <a16:creationId xmlns="" xmlns:a16="http://schemas.microsoft.com/office/drawing/2014/main" id="{53C11655-561B-4E7E-BFB8-7167160B9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6" y="917"/>
              <a:ext cx="57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Củi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41">
            <a:extLst>
              <a:ext uri="{FF2B5EF4-FFF2-40B4-BE49-F238E27FC236}">
                <a16:creationId xmlns="" xmlns:a16="http://schemas.microsoft.com/office/drawing/2014/main" id="{0EF0363C-DC70-4D80-AC4E-4DA43E1A86D4}"/>
              </a:ext>
            </a:extLst>
          </p:cNvPr>
          <p:cNvGrpSpPr>
            <a:grpSpLocks/>
          </p:cNvGrpSpPr>
          <p:nvPr/>
        </p:nvGrpSpPr>
        <p:grpSpPr bwMode="auto">
          <a:xfrm>
            <a:off x="466885" y="4138213"/>
            <a:ext cx="2422464" cy="2702388"/>
            <a:chOff x="1725" y="1965"/>
            <a:chExt cx="1587" cy="1548"/>
          </a:xfrm>
        </p:grpSpPr>
        <p:pic>
          <p:nvPicPr>
            <p:cNvPr id="21" name="Picture 13" descr="than to ong">
              <a:extLst>
                <a:ext uri="{FF2B5EF4-FFF2-40B4-BE49-F238E27FC236}">
                  <a16:creationId xmlns="" xmlns:a16="http://schemas.microsoft.com/office/drawing/2014/main" id="{4B4C8CFE-F308-4A9E-839D-29FD6FD9C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" y="1965"/>
              <a:ext cx="1587" cy="11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 Box 33">
              <a:extLst>
                <a:ext uri="{FF2B5EF4-FFF2-40B4-BE49-F238E27FC236}">
                  <a16:creationId xmlns="" xmlns:a16="http://schemas.microsoft.com/office/drawing/2014/main" id="{59B49F65-7EFB-420C-8BEB-E2926DB13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5" y="3196"/>
              <a:ext cx="1587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tổ</a:t>
              </a: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ong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42">
            <a:extLst>
              <a:ext uri="{FF2B5EF4-FFF2-40B4-BE49-F238E27FC236}">
                <a16:creationId xmlns="" xmlns:a16="http://schemas.microsoft.com/office/drawing/2014/main" id="{8D97B74D-ED95-4568-BD74-47454851BA03}"/>
              </a:ext>
            </a:extLst>
          </p:cNvPr>
          <p:cNvGrpSpPr>
            <a:grpSpLocks/>
          </p:cNvGrpSpPr>
          <p:nvPr/>
        </p:nvGrpSpPr>
        <p:grpSpPr bwMode="auto">
          <a:xfrm>
            <a:off x="3587940" y="4469141"/>
            <a:ext cx="2226449" cy="2389367"/>
            <a:chOff x="3456" y="2100"/>
            <a:chExt cx="912" cy="1135"/>
          </a:xfrm>
        </p:grpSpPr>
        <p:pic>
          <p:nvPicPr>
            <p:cNvPr id="24" name="Picture 10" descr="ga chay">
              <a:extLst>
                <a:ext uri="{FF2B5EF4-FFF2-40B4-BE49-F238E27FC236}">
                  <a16:creationId xmlns="" xmlns:a16="http://schemas.microsoft.com/office/drawing/2014/main" id="{A456C1C1-B568-47A2-BF9F-F4E83ABEBE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100"/>
              <a:ext cx="912" cy="8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5" name="Text Box 34">
              <a:extLst>
                <a:ext uri="{FF2B5EF4-FFF2-40B4-BE49-F238E27FC236}">
                  <a16:creationId xmlns="" xmlns:a16="http://schemas.microsoft.com/office/drawing/2014/main" id="{2920A907-AABA-4E94-9002-6E720B3D3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972"/>
              <a:ext cx="57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gas</a:t>
              </a: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="" xmlns:a16="http://schemas.microsoft.com/office/drawing/2014/main" id="{FD55243D-4971-41A7-8698-89CDA7A10FC5}"/>
              </a:ext>
            </a:extLst>
          </p:cNvPr>
          <p:cNvGrpSpPr>
            <a:grpSpLocks/>
          </p:cNvGrpSpPr>
          <p:nvPr/>
        </p:nvGrpSpPr>
        <p:grpSpPr bwMode="auto">
          <a:xfrm>
            <a:off x="992639" y="1553749"/>
            <a:ext cx="2156663" cy="2526574"/>
            <a:chOff x="2199" y="1044"/>
            <a:chExt cx="897" cy="1188"/>
          </a:xfrm>
        </p:grpSpPr>
        <p:pic>
          <p:nvPicPr>
            <p:cNvPr id="31" name="Picture 5" descr="bep con kho">
              <a:extLst>
                <a:ext uri="{FF2B5EF4-FFF2-40B4-BE49-F238E27FC236}">
                  <a16:creationId xmlns="" xmlns:a16="http://schemas.microsoft.com/office/drawing/2014/main" id="{D7447091-B97C-4957-B0BE-F19C792FC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1044"/>
              <a:ext cx="897" cy="9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Text Box 36">
              <a:extLst>
                <a:ext uri="{FF2B5EF4-FFF2-40B4-BE49-F238E27FC236}">
                  <a16:creationId xmlns="" xmlns:a16="http://schemas.microsoft.com/office/drawing/2014/main" id="{DE7BA23B-C069-437B-AE49-1DB72A381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0" y="1972"/>
              <a:ext cx="796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</a:t>
              </a: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khô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5F404413-189D-46AF-8EAD-DAFFA8FFA5DC}"/>
              </a:ext>
            </a:extLst>
          </p:cNvPr>
          <p:cNvGrpSpPr/>
          <p:nvPr/>
        </p:nvGrpSpPr>
        <p:grpSpPr>
          <a:xfrm>
            <a:off x="6251533" y="4256543"/>
            <a:ext cx="2315630" cy="2682094"/>
            <a:chOff x="7580381" y="4659059"/>
            <a:chExt cx="2315630" cy="2207050"/>
          </a:xfrm>
        </p:grpSpPr>
        <p:pic>
          <p:nvPicPr>
            <p:cNvPr id="34" name="Picture 3">
              <a:extLst>
                <a:ext uri="{FF2B5EF4-FFF2-40B4-BE49-F238E27FC236}">
                  <a16:creationId xmlns="" xmlns:a16="http://schemas.microsoft.com/office/drawing/2014/main" id="{12F31977-5583-47EF-B36F-6627ABAE4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81" y="4659059"/>
              <a:ext cx="2082477" cy="1593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9" name="Text Box 30">
              <a:extLst>
                <a:ext uri="{FF2B5EF4-FFF2-40B4-BE49-F238E27FC236}">
                  <a16:creationId xmlns="" xmlns:a16="http://schemas.microsoft.com/office/drawing/2014/main" id="{56FA5275-32FB-4C73-AE3A-D5427131F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1828" y="6410233"/>
              <a:ext cx="2054183" cy="455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bùn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F3FE2ACE-FB70-46A2-9F2F-A72E693E5BFC}"/>
              </a:ext>
            </a:extLst>
          </p:cNvPr>
          <p:cNvGrpSpPr/>
          <p:nvPr/>
        </p:nvGrpSpPr>
        <p:grpSpPr>
          <a:xfrm>
            <a:off x="3411689" y="1371682"/>
            <a:ext cx="2382149" cy="2985946"/>
            <a:chOff x="5039865" y="2245707"/>
            <a:chExt cx="2010421" cy="2019211"/>
          </a:xfrm>
        </p:grpSpPr>
        <p:pic>
          <p:nvPicPr>
            <p:cNvPr id="43" name="Picture 42">
              <a:extLst>
                <a:ext uri="{FF2B5EF4-FFF2-40B4-BE49-F238E27FC236}">
                  <a16:creationId xmlns="" xmlns:a16="http://schemas.microsoft.com/office/drawing/2014/main" id="{633E18FC-B3C7-41B3-9808-C68165F24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9865" y="2245707"/>
              <a:ext cx="2010421" cy="15100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Text Box 30">
              <a:extLst>
                <a:ext uri="{FF2B5EF4-FFF2-40B4-BE49-F238E27FC236}">
                  <a16:creationId xmlns="" xmlns:a16="http://schemas.microsoft.com/office/drawing/2014/main" id="{3E53C953-8EE1-4E69-AC69-1549493E6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2691" y="3890283"/>
              <a:ext cx="1113043" cy="374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0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Xăng</a:t>
              </a:r>
              <a:endParaRPr kumimoji="0" lang="en-US" alt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5" name="Table 44">
            <a:extLst>
              <a:ext uri="{FF2B5EF4-FFF2-40B4-BE49-F238E27FC236}">
                <a16:creationId xmlns="" xmlns:a16="http://schemas.microsoft.com/office/drawing/2014/main" id="{D349238B-D7A1-4ABB-8CC7-051E221E0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22806"/>
              </p:ext>
            </p:extLst>
          </p:nvPr>
        </p:nvGraphicFramePr>
        <p:xfrm>
          <a:off x="1936849" y="456353"/>
          <a:ext cx="9618730" cy="626211"/>
        </p:xfrm>
        <a:graphic>
          <a:graphicData uri="http://schemas.openxmlformats.org/drawingml/2006/table">
            <a:tbl>
              <a:tblPr/>
              <a:tblGrid>
                <a:gridCol w="9618730">
                  <a:extLst>
                    <a:ext uri="{9D8B030D-6E8A-4147-A177-3AD203B41FA5}">
                      <a16:colId xmlns="" xmlns:a16="http://schemas.microsoft.com/office/drawing/2014/main" val="1303563640"/>
                    </a:ext>
                  </a:extLst>
                </a:gridCol>
              </a:tblGrid>
              <a:tr h="6262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Nhiên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chia </a:t>
                      </a: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mấy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4000" b="1" dirty="0" err="1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lang="en-GB" sz="4000" b="1" dirty="0">
                          <a:solidFill>
                            <a:srgbClr val="FC406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4000" b="1" dirty="0">
                        <a:solidFill>
                          <a:srgbClr val="FC406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7493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64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6">
            <a:extLst>
              <a:ext uri="{FF2B5EF4-FFF2-40B4-BE49-F238E27FC236}">
                <a16:creationId xmlns="" xmlns:a16="http://schemas.microsoft.com/office/drawing/2014/main" id="{7C0EB8D8-0AF8-4890-A740-47B0EAF5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12" y="3208050"/>
            <a:ext cx="13181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loại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E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Line 47">
            <a:extLst>
              <a:ext uri="{FF2B5EF4-FFF2-40B4-BE49-F238E27FC236}">
                <a16:creationId xmlns="" xmlns:a16="http://schemas.microsoft.com/office/drawing/2014/main" id="{1439FD48-3C60-4216-8CF2-1E807FA95B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9050" y="1393825"/>
            <a:ext cx="770113" cy="2120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Line 48">
            <a:extLst>
              <a:ext uri="{FF2B5EF4-FFF2-40B4-BE49-F238E27FC236}">
                <a16:creationId xmlns="" xmlns:a16="http://schemas.microsoft.com/office/drawing/2014/main" id="{031D0FE6-0571-41AB-B4EC-BBCD2975AF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7463" y="3505199"/>
            <a:ext cx="981841" cy="111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Line 49">
            <a:extLst>
              <a:ext uri="{FF2B5EF4-FFF2-40B4-BE49-F238E27FC236}">
                <a16:creationId xmlns="" xmlns:a16="http://schemas.microsoft.com/office/drawing/2014/main" id="{23E3275A-134D-45F6-B2DE-7E4BE85C9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462" y="3540125"/>
            <a:ext cx="994295" cy="2114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Text Box 50">
            <a:extLst>
              <a:ext uri="{FF2B5EF4-FFF2-40B4-BE49-F238E27FC236}">
                <a16:creationId xmlns="" xmlns:a16="http://schemas.microsoft.com/office/drawing/2014/main" id="{C21EABAF-F4F3-4CF3-8D39-36DB743E7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163" y="1169128"/>
            <a:ext cx="27130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liệu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rắn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E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 Box 51">
            <a:extLst>
              <a:ext uri="{FF2B5EF4-FFF2-40B4-BE49-F238E27FC236}">
                <a16:creationId xmlns="" xmlns:a16="http://schemas.microsoft.com/office/drawing/2014/main" id="{D2C26E25-4DDB-4DF4-B914-2FD3A21B2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015" y="3208051"/>
            <a:ext cx="2957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liệu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lỏng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E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 Box 52">
            <a:extLst>
              <a:ext uri="{FF2B5EF4-FFF2-40B4-BE49-F238E27FC236}">
                <a16:creationId xmlns="" xmlns:a16="http://schemas.microsoft.com/office/drawing/2014/main" id="{6E7701AE-9740-4DEC-B644-8F36C4CF9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757" y="5401974"/>
            <a:ext cx="29102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Nhiên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liệu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E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khí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E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39">
            <a:extLst>
              <a:ext uri="{FF2B5EF4-FFF2-40B4-BE49-F238E27FC236}">
                <a16:creationId xmlns="" xmlns:a16="http://schemas.microsoft.com/office/drawing/2014/main" id="{714F5C46-C995-472E-8090-527F70D32D1C}"/>
              </a:ext>
            </a:extLst>
          </p:cNvPr>
          <p:cNvGrpSpPr>
            <a:grpSpLocks/>
          </p:cNvGrpSpPr>
          <p:nvPr/>
        </p:nvGrpSpPr>
        <p:grpSpPr bwMode="auto">
          <a:xfrm>
            <a:off x="4720849" y="637372"/>
            <a:ext cx="1452007" cy="1116531"/>
            <a:chOff x="4452" y="144"/>
            <a:chExt cx="1410" cy="821"/>
          </a:xfrm>
        </p:grpSpPr>
        <p:pic>
          <p:nvPicPr>
            <p:cNvPr id="12" name="Picture 6" descr="cui">
              <a:extLst>
                <a:ext uri="{FF2B5EF4-FFF2-40B4-BE49-F238E27FC236}">
                  <a16:creationId xmlns="" xmlns:a16="http://schemas.microsoft.com/office/drawing/2014/main" id="{D51956FD-EC18-4FCF-8155-570817F78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2" y="144"/>
              <a:ext cx="1296" cy="8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Text Box 32">
              <a:extLst>
                <a:ext uri="{FF2B5EF4-FFF2-40B4-BE49-F238E27FC236}">
                  <a16:creationId xmlns="" xmlns:a16="http://schemas.microsoft.com/office/drawing/2014/main" id="{9CCC99B3-2A40-48CE-8320-4EE5C72BE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6" y="720"/>
              <a:ext cx="576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Củi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41">
            <a:extLst>
              <a:ext uri="{FF2B5EF4-FFF2-40B4-BE49-F238E27FC236}">
                <a16:creationId xmlns="" xmlns:a16="http://schemas.microsoft.com/office/drawing/2014/main" id="{5338FDA8-5CC1-49DE-A695-5A1AB8DFC75E}"/>
              </a:ext>
            </a:extLst>
          </p:cNvPr>
          <p:cNvGrpSpPr>
            <a:grpSpLocks/>
          </p:cNvGrpSpPr>
          <p:nvPr/>
        </p:nvGrpSpPr>
        <p:grpSpPr bwMode="auto">
          <a:xfrm>
            <a:off x="9082840" y="652483"/>
            <a:ext cx="1400218" cy="1116530"/>
            <a:chOff x="2064" y="2064"/>
            <a:chExt cx="1248" cy="913"/>
          </a:xfrm>
        </p:grpSpPr>
        <p:pic>
          <p:nvPicPr>
            <p:cNvPr id="15" name="Picture 13" descr="than to ong">
              <a:extLst>
                <a:ext uri="{FF2B5EF4-FFF2-40B4-BE49-F238E27FC236}">
                  <a16:creationId xmlns="" xmlns:a16="http://schemas.microsoft.com/office/drawing/2014/main" id="{CEBD928C-2577-4B1D-B9A0-5C658C2E2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064"/>
              <a:ext cx="1200" cy="9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Text Box 33">
              <a:extLst>
                <a:ext uri="{FF2B5EF4-FFF2-40B4-BE49-F238E27FC236}">
                  <a16:creationId xmlns="" xmlns:a16="http://schemas.microsoft.com/office/drawing/2014/main" id="{F6D084BA-F1F4-4B0D-8D0B-7DBDCBB0D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064"/>
              <a:ext cx="1107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tổ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ong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40">
            <a:extLst>
              <a:ext uri="{FF2B5EF4-FFF2-40B4-BE49-F238E27FC236}">
                <a16:creationId xmlns="" xmlns:a16="http://schemas.microsoft.com/office/drawing/2014/main" id="{4CD6E331-21CB-403E-B792-9845E7504F7C}"/>
              </a:ext>
            </a:extLst>
          </p:cNvPr>
          <p:cNvGrpSpPr>
            <a:grpSpLocks/>
          </p:cNvGrpSpPr>
          <p:nvPr/>
        </p:nvGrpSpPr>
        <p:grpSpPr bwMode="auto">
          <a:xfrm>
            <a:off x="6285243" y="652483"/>
            <a:ext cx="1155426" cy="1093382"/>
            <a:chOff x="2199" y="1044"/>
            <a:chExt cx="897" cy="912"/>
          </a:xfrm>
        </p:grpSpPr>
        <p:pic>
          <p:nvPicPr>
            <p:cNvPr id="18" name="Picture 5" descr="bep con kho">
              <a:extLst>
                <a:ext uri="{FF2B5EF4-FFF2-40B4-BE49-F238E27FC236}">
                  <a16:creationId xmlns="" xmlns:a16="http://schemas.microsoft.com/office/drawing/2014/main" id="{8EE17EA2-A203-4532-B02E-37E350FA6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1044"/>
              <a:ext cx="897" cy="9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 Box 36">
              <a:extLst>
                <a:ext uri="{FF2B5EF4-FFF2-40B4-BE49-F238E27FC236}">
                  <a16:creationId xmlns="" xmlns:a16="http://schemas.microsoft.com/office/drawing/2014/main" id="{3B428634-9816-4E89-A659-B8DC54569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056"/>
              <a:ext cx="5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 khô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6C0AFED-6B3B-461C-AADF-FA981C8E2BCD}"/>
              </a:ext>
            </a:extLst>
          </p:cNvPr>
          <p:cNvGrpSpPr/>
          <p:nvPr/>
        </p:nvGrpSpPr>
        <p:grpSpPr>
          <a:xfrm>
            <a:off x="7621969" y="652483"/>
            <a:ext cx="1350877" cy="1121894"/>
            <a:chOff x="7580381" y="4659059"/>
            <a:chExt cx="2082477" cy="1601505"/>
          </a:xfrm>
        </p:grpSpPr>
        <p:pic>
          <p:nvPicPr>
            <p:cNvPr id="21" name="Picture 3">
              <a:extLst>
                <a:ext uri="{FF2B5EF4-FFF2-40B4-BE49-F238E27FC236}">
                  <a16:creationId xmlns="" xmlns:a16="http://schemas.microsoft.com/office/drawing/2014/main" id="{B611AEA0-6327-4B7C-9BFE-15A5AFE1D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81" y="4659059"/>
              <a:ext cx="2082477" cy="1593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 Box 30">
              <a:extLst>
                <a:ext uri="{FF2B5EF4-FFF2-40B4-BE49-F238E27FC236}">
                  <a16:creationId xmlns="" xmlns:a16="http://schemas.microsoft.com/office/drawing/2014/main" id="{20F96659-A817-439D-9498-2CF089130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1356" y="5777278"/>
              <a:ext cx="1805780" cy="483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Than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bùn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45">
            <a:extLst>
              <a:ext uri="{FF2B5EF4-FFF2-40B4-BE49-F238E27FC236}">
                <a16:creationId xmlns="" xmlns:a16="http://schemas.microsoft.com/office/drawing/2014/main" id="{970BEDB2-7B1E-4B85-A393-BD06C8C13C3A}"/>
              </a:ext>
            </a:extLst>
          </p:cNvPr>
          <p:cNvGrpSpPr>
            <a:grpSpLocks/>
          </p:cNvGrpSpPr>
          <p:nvPr/>
        </p:nvGrpSpPr>
        <p:grpSpPr bwMode="auto">
          <a:xfrm>
            <a:off x="7621969" y="2778813"/>
            <a:ext cx="1801813" cy="1563053"/>
            <a:chOff x="4548" y="1023"/>
            <a:chExt cx="1020" cy="1052"/>
          </a:xfrm>
        </p:grpSpPr>
        <p:grpSp>
          <p:nvGrpSpPr>
            <p:cNvPr id="33" name="Group 24">
              <a:extLst>
                <a:ext uri="{FF2B5EF4-FFF2-40B4-BE49-F238E27FC236}">
                  <a16:creationId xmlns="" xmlns:a16="http://schemas.microsoft.com/office/drawing/2014/main" id="{7C37B9E1-6902-4CCE-9F86-DD616C6974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1023"/>
              <a:ext cx="1020" cy="1052"/>
              <a:chOff x="204" y="2489"/>
              <a:chExt cx="1572" cy="1745"/>
            </a:xfrm>
          </p:grpSpPr>
          <p:pic>
            <p:nvPicPr>
              <p:cNvPr id="35" name="Picture 25">
                <a:extLst>
                  <a:ext uri="{FF2B5EF4-FFF2-40B4-BE49-F238E27FC236}">
                    <a16:creationId xmlns="" xmlns:a16="http://schemas.microsoft.com/office/drawing/2014/main" id="{F16E209F-B1C5-4C38-98C7-AC2CA0D0AF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489"/>
                <a:ext cx="1572" cy="174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6" name="Rectangle 26">
                <a:extLst>
                  <a:ext uri="{FF2B5EF4-FFF2-40B4-BE49-F238E27FC236}">
                    <a16:creationId xmlns="" xmlns:a16="http://schemas.microsoft.com/office/drawing/2014/main" id="{8C0B634A-B568-4386-8874-04A8DF21D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" y="3411"/>
                <a:ext cx="358" cy="332"/>
              </a:xfrm>
              <a:prstGeom prst="rect">
                <a:avLst/>
              </a:prstGeom>
              <a:solidFill>
                <a:srgbClr val="BDBDC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" name="Text Box 28">
              <a:extLst>
                <a:ext uri="{FF2B5EF4-FFF2-40B4-BE49-F238E27FC236}">
                  <a16:creationId xmlns="" xmlns:a16="http://schemas.microsoft.com/office/drawing/2014/main" id="{57E054BE-B6D2-4D28-B7BB-A78C5583D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620"/>
              <a:ext cx="576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mpd="dbl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4572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75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</a:t>
              </a: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Cồn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90</a:t>
              </a:r>
              <a:r>
                <a:rPr kumimoji="0" lang="en-US" alt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DEA4A096-0E77-4338-A53C-6EC4CCE20EC8}"/>
              </a:ext>
            </a:extLst>
          </p:cNvPr>
          <p:cNvGrpSpPr/>
          <p:nvPr/>
        </p:nvGrpSpPr>
        <p:grpSpPr>
          <a:xfrm>
            <a:off x="5099182" y="2778813"/>
            <a:ext cx="2010421" cy="1510032"/>
            <a:chOff x="5075541" y="2321220"/>
            <a:chExt cx="2010421" cy="1510032"/>
          </a:xfrm>
        </p:grpSpPr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52245506-70F1-4289-874F-17435F45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541" y="2321220"/>
              <a:ext cx="2010421" cy="15100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9" name="Text Box 30">
              <a:extLst>
                <a:ext uri="{FF2B5EF4-FFF2-40B4-BE49-F238E27FC236}">
                  <a16:creationId xmlns="" xmlns:a16="http://schemas.microsoft.com/office/drawing/2014/main" id="{6661B218-F24A-45E3-B0E0-3D0BD00D8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6872" y="3048001"/>
              <a:ext cx="67777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A5C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Xăng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A5C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42">
            <a:extLst>
              <a:ext uri="{FF2B5EF4-FFF2-40B4-BE49-F238E27FC236}">
                <a16:creationId xmlns="" xmlns:a16="http://schemas.microsoft.com/office/drawing/2014/main" id="{65C5BCD5-426D-4FCC-A6C7-14F6DBB61919}"/>
              </a:ext>
            </a:extLst>
          </p:cNvPr>
          <p:cNvGrpSpPr>
            <a:grpSpLocks/>
          </p:cNvGrpSpPr>
          <p:nvPr/>
        </p:nvGrpSpPr>
        <p:grpSpPr bwMode="auto">
          <a:xfrm>
            <a:off x="5033091" y="4775113"/>
            <a:ext cx="1905000" cy="1593850"/>
            <a:chOff x="3456" y="2100"/>
            <a:chExt cx="912" cy="843"/>
          </a:xfrm>
        </p:grpSpPr>
        <p:pic>
          <p:nvPicPr>
            <p:cNvPr id="41" name="Picture 10" descr="ga chay">
              <a:extLst>
                <a:ext uri="{FF2B5EF4-FFF2-40B4-BE49-F238E27FC236}">
                  <a16:creationId xmlns="" xmlns:a16="http://schemas.microsoft.com/office/drawing/2014/main" id="{F1D15CB7-0B5A-42FC-BC07-4C38592BC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100"/>
              <a:ext cx="912" cy="8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2" name="Text Box 34">
              <a:extLst>
                <a:ext uri="{FF2B5EF4-FFF2-40B4-BE49-F238E27FC236}">
                  <a16:creationId xmlns="" xmlns:a16="http://schemas.microsoft.com/office/drawing/2014/main" id="{A023993A-192B-46A8-943D-440708F3D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112"/>
              <a:ext cx="57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8955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4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4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1511</Words>
  <Application>Microsoft Office PowerPoint</Application>
  <PresentationFormat>Widescreen</PresentationFormat>
  <Paragraphs>169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맑은 고딕</vt:lpstr>
      <vt:lpstr>#9Slide03 Bebas Neue Bold</vt:lpstr>
      <vt:lpstr>Arial</vt:lpstr>
      <vt:lpstr>Calibri</vt:lpstr>
      <vt:lpstr>Calibri (Body)</vt:lpstr>
      <vt:lpstr>Calibri Light</vt:lpstr>
      <vt:lpstr>Lato Light</vt:lpstr>
      <vt:lpstr>Muli</vt:lpstr>
      <vt:lpstr>Roboto Slab Regular</vt:lpstr>
      <vt:lpstr>Sriracha</vt:lpstr>
      <vt:lpstr>Times New Roman</vt:lpstr>
      <vt:lpstr>Office Theme</vt:lpstr>
      <vt:lpstr>Kent template</vt:lpstr>
      <vt:lpstr>2_Office Theme</vt:lpstr>
      <vt:lpstr>KHTN 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Giang Huong</dc:creator>
  <cp:lastModifiedBy>2021</cp:lastModifiedBy>
  <cp:revision>147</cp:revision>
  <dcterms:created xsi:type="dcterms:W3CDTF">2021-04-26T01:01:05Z</dcterms:created>
  <dcterms:modified xsi:type="dcterms:W3CDTF">2023-06-05T15:37:11Z</dcterms:modified>
</cp:coreProperties>
</file>