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4"/>
  </p:notesMasterIdLst>
  <p:sldIdLst>
    <p:sldId id="303" r:id="rId2"/>
    <p:sldId id="256" r:id="rId3"/>
    <p:sldId id="257" r:id="rId4"/>
    <p:sldId id="258" r:id="rId5"/>
    <p:sldId id="302" r:id="rId6"/>
    <p:sldId id="260" r:id="rId7"/>
    <p:sldId id="261" r:id="rId8"/>
    <p:sldId id="262" r:id="rId9"/>
    <p:sldId id="304" r:id="rId10"/>
    <p:sldId id="305" r:id="rId11"/>
    <p:sldId id="309" r:id="rId12"/>
    <p:sldId id="259" r:id="rId13"/>
    <p:sldId id="306" r:id="rId14"/>
    <p:sldId id="307" r:id="rId15"/>
    <p:sldId id="308" r:id="rId16"/>
    <p:sldId id="263" r:id="rId17"/>
    <p:sldId id="264" r:id="rId18"/>
    <p:sldId id="265" r:id="rId19"/>
    <p:sldId id="266" r:id="rId20"/>
    <p:sldId id="267" r:id="rId21"/>
    <p:sldId id="268" r:id="rId22"/>
    <p:sldId id="269" r:id="rId23"/>
    <p:sldId id="310" r:id="rId24"/>
    <p:sldId id="270" r:id="rId25"/>
    <p:sldId id="271" r:id="rId26"/>
    <p:sldId id="272" r:id="rId27"/>
    <p:sldId id="273" r:id="rId28"/>
    <p:sldId id="274" r:id="rId29"/>
    <p:sldId id="275" r:id="rId30"/>
    <p:sldId id="276" r:id="rId31"/>
    <p:sldId id="277" r:id="rId32"/>
    <p:sldId id="278" r:id="rId33"/>
    <p:sldId id="279" r:id="rId34"/>
    <p:sldId id="311" r:id="rId35"/>
    <p:sldId id="280" r:id="rId36"/>
    <p:sldId id="281" r:id="rId37"/>
    <p:sldId id="282" r:id="rId38"/>
    <p:sldId id="283" r:id="rId39"/>
    <p:sldId id="284" r:id="rId40"/>
    <p:sldId id="285" r:id="rId41"/>
    <p:sldId id="286" r:id="rId42"/>
    <p:sldId id="312" r:id="rId43"/>
    <p:sldId id="287" r:id="rId44"/>
    <p:sldId id="288" r:id="rId45"/>
    <p:sldId id="289" r:id="rId46"/>
    <p:sldId id="290" r:id="rId47"/>
    <p:sldId id="291" r:id="rId48"/>
    <p:sldId id="292" r:id="rId49"/>
    <p:sldId id="293" r:id="rId50"/>
    <p:sldId id="313" r:id="rId51"/>
    <p:sldId id="294" r:id="rId52"/>
    <p:sldId id="295" r:id="rId53"/>
  </p:sldIdLst>
  <p:sldSz cx="18288000" cy="10287000"/>
  <p:notesSz cx="6858000" cy="9144000"/>
  <p:embeddedFontLst>
    <p:embeddedFont>
      <p:font typeface="Calibri" panose="020F0502020204030204" pitchFamily="34" charset="0"/>
      <p:regular r:id="rId55"/>
      <p:bold r:id="rId56"/>
      <p:italic r:id="rId57"/>
      <p:boldItalic r:id="rId58"/>
    </p:embeddedFont>
    <p:embeddedFont>
      <p:font typeface="Trebuchet MS" panose="020B0603020202020204" pitchFamily="34" charset="0"/>
      <p:regular r:id="rId59"/>
      <p:bold r:id="rId60"/>
      <p:italic r:id="rId61"/>
      <p:boldItalic r:id="rId62"/>
    </p:embeddedFont>
    <p:embeddedFont>
      <p:font typeface="Wingdings 3" panose="05040102010807070707" pitchFamily="18" charset="2"/>
      <p:regular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1" clrIdx="0">
    <p:extLst>
      <p:ext uri="{19B8F6BF-5375-455C-9EA6-DF929625EA0E}">
        <p15:presenceInfo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232"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1A303-D050-4497-AD67-FB14FEED3A41}"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8CBE1-9F9B-4CCE-8F35-5F252CD7E2FC}" type="slidenum">
              <a:rPr lang="en-US" smtClean="0"/>
              <a:t>‹#›</a:t>
            </a:fld>
            <a:endParaRPr lang="en-US"/>
          </a:p>
        </p:txBody>
      </p:sp>
    </p:spTree>
    <p:extLst>
      <p:ext uri="{BB962C8B-B14F-4D97-AF65-F5344CB8AC3E}">
        <p14:creationId xmlns:p14="http://schemas.microsoft.com/office/powerpoint/2010/main" val="1595865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3162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13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1640547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9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83740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947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819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797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752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33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821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12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81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46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04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882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3/12/2023</a:t>
            </a:fld>
            <a:endParaRPr lang="en-US"/>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3910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338" b="52294"/>
          <a:stretch>
            <a:fillRect/>
          </a:stretch>
        </p:blipFill>
        <p:spPr>
          <a:xfrm>
            <a:off x="6419" y="8699177"/>
            <a:ext cx="5461618" cy="15878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928"/>
          <a:stretch>
            <a:fillRect/>
          </a:stretch>
        </p:blipFill>
        <p:spPr>
          <a:xfrm>
            <a:off x="5504763" y="8587117"/>
            <a:ext cx="7315200" cy="169988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5987" b="50611"/>
          <a:stretch>
            <a:fillRect/>
          </a:stretch>
        </p:blipFill>
        <p:spPr>
          <a:xfrm>
            <a:off x="12858063" y="8622792"/>
            <a:ext cx="5414177" cy="16438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10785" y="3053079"/>
            <a:ext cx="1956939" cy="122753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82277" y="950678"/>
            <a:ext cx="1472955" cy="92394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8261" y="1233500"/>
            <a:ext cx="1409360" cy="99936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1529" y="501260"/>
            <a:ext cx="1439212" cy="102053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03937" y="-781479"/>
            <a:ext cx="2605998" cy="184788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0093" y="1733183"/>
            <a:ext cx="2240565" cy="1319897"/>
          </a:xfrm>
          <a:prstGeom prst="rect">
            <a:avLst/>
          </a:prstGeom>
        </p:spPr>
      </p:pic>
      <p:sp>
        <p:nvSpPr>
          <p:cNvPr id="18" name="TextBox 17">
            <a:extLst>
              <a:ext uri="{FF2B5EF4-FFF2-40B4-BE49-F238E27FC236}">
                <a16:creationId xmlns:a16="http://schemas.microsoft.com/office/drawing/2014/main" id="{88F1036E-D68E-AD04-DCDB-7C0C5C174BEB}"/>
              </a:ext>
            </a:extLst>
          </p:cNvPr>
          <p:cNvSpPr txBox="1"/>
          <p:nvPr/>
        </p:nvSpPr>
        <p:spPr>
          <a:xfrm>
            <a:off x="73801" y="3317394"/>
            <a:ext cx="18177124" cy="377411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8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31</a:t>
            </a:r>
            <a:r>
              <a:rPr kumimoji="0" lang="vi-VN" sz="8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8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TRAO ĐỔI NƯỚC VÀ CHẤT DINH DƯỠNG Ở ĐỘNG VẬT</a:t>
            </a:r>
          </a:p>
        </p:txBody>
      </p:sp>
    </p:spTree>
    <p:extLst>
      <p:ext uri="{BB962C8B-B14F-4D97-AF65-F5344CB8AC3E}">
        <p14:creationId xmlns:p14="http://schemas.microsoft.com/office/powerpoint/2010/main" val="389374416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BC529AF0-3F03-C792-4C6B-8B129B6CD34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7494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990599" y="0"/>
            <a:ext cx="16995054" cy="10172700"/>
          </a:xfrm>
          <a:prstGeom prst="rect">
            <a:avLst/>
          </a:prstGeom>
        </p:spPr>
      </p:pic>
    </p:spTree>
    <p:extLst>
      <p:ext uri="{BB962C8B-B14F-4D97-AF65-F5344CB8AC3E}">
        <p14:creationId xmlns:p14="http://schemas.microsoft.com/office/powerpoint/2010/main" val="321252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521494EC-6968-BEAE-C07D-0E898514596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5796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76275F27-CC5C-2886-CAEB-CFFD0EE744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69418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E55ADAC5-54D7-EEB5-2DD5-ABDAD262C2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2655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A885EF6A-4B71-6713-8532-3C87A176D4B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215521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7BCCBFCD-3AC4-A389-D4D1-79000F19C2E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85412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3E535679-9BF0-AFC9-08DA-5B880C4540A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7627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71038157-533A-6D8C-E8FD-74162A6D755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1827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58346480-8E06-8773-2AC1-AC446D0F323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95088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338" b="52294"/>
          <a:stretch>
            <a:fillRect/>
          </a:stretch>
        </p:blipFill>
        <p:spPr>
          <a:xfrm>
            <a:off x="6419" y="8699177"/>
            <a:ext cx="5461618" cy="15878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928"/>
          <a:stretch>
            <a:fillRect/>
          </a:stretch>
        </p:blipFill>
        <p:spPr>
          <a:xfrm>
            <a:off x="5504763" y="8587117"/>
            <a:ext cx="7315200" cy="169988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5987" b="50611"/>
          <a:stretch>
            <a:fillRect/>
          </a:stretch>
        </p:blipFill>
        <p:spPr>
          <a:xfrm>
            <a:off x="12858063" y="8622792"/>
            <a:ext cx="5414177" cy="16438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8266" y="-1256967"/>
            <a:ext cx="4357364" cy="273325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73600" y="554551"/>
            <a:ext cx="2149539" cy="1348347"/>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87624" y="1403215"/>
            <a:ext cx="1409360" cy="99936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41677" y="2255408"/>
            <a:ext cx="2605998" cy="184788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26799" y="910103"/>
            <a:ext cx="1528437" cy="9003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9436" y="3146272"/>
            <a:ext cx="2784678" cy="1640429"/>
          </a:xfrm>
          <a:prstGeom prst="rect">
            <a:avLst/>
          </a:prstGeom>
        </p:spPr>
      </p:pic>
      <p:sp>
        <p:nvSpPr>
          <p:cNvPr id="15" name="TextBox 14">
            <a:extLst>
              <a:ext uri="{FF2B5EF4-FFF2-40B4-BE49-F238E27FC236}">
                <a16:creationId xmlns:a16="http://schemas.microsoft.com/office/drawing/2014/main" id="{53563BDB-0D8D-3EBA-787C-C72AB85656FD}"/>
              </a:ext>
            </a:extLst>
          </p:cNvPr>
          <p:cNvSpPr txBox="1"/>
          <p:nvPr/>
        </p:nvSpPr>
        <p:spPr>
          <a:xfrm>
            <a:off x="968829" y="3373172"/>
            <a:ext cx="16554076" cy="3904017"/>
          </a:xfrm>
          <a:prstGeom prst="rect">
            <a:avLst/>
          </a:prstGeom>
          <a:noFill/>
        </p:spPr>
        <p:txBody>
          <a:bodyPr wrap="square">
            <a:spAutoFit/>
          </a:bodyPr>
          <a:lstStyle/>
          <a:p>
            <a:pPr marL="0" marR="0" lvl="0" indent="0" algn="ctr" rtl="0">
              <a:lnSpc>
                <a:spcPct val="150000"/>
              </a:lnSpc>
              <a:spcBef>
                <a:spcPts val="0"/>
              </a:spcBef>
              <a:spcAft>
                <a:spcPts val="0"/>
              </a:spcAft>
              <a:buNone/>
            </a:pPr>
            <a:r>
              <a:rPr lang="en-US" sz="8800" b="1" i="0" u="none" strike="noStrike" cap="none">
                <a:solidFill>
                  <a:schemeClr val="bg1"/>
                </a:solidFill>
                <a:latin typeface="Arial" panose="020B0604020202020204" pitchFamily="34" charset="0"/>
                <a:ea typeface="Arial"/>
                <a:cs typeface="Arial" panose="020B0604020202020204" pitchFamily="34" charset="0"/>
                <a:sym typeface="Arial"/>
              </a:rPr>
              <a:t>CHÀO MỪNG CÁC EM </a:t>
            </a:r>
            <a:endParaRPr lang="en-US" sz="8800">
              <a:solidFill>
                <a:schemeClr val="bg1"/>
              </a:solidFill>
              <a:latin typeface="Arial" panose="020B0604020202020204" pitchFamily="34" charset="0"/>
              <a:cs typeface="Arial" panose="020B0604020202020204" pitchFamily="34" charset="0"/>
            </a:endParaRPr>
          </a:p>
          <a:p>
            <a:pPr marL="0" marR="0" lvl="0" indent="0" algn="ctr" rtl="0">
              <a:lnSpc>
                <a:spcPct val="150000"/>
              </a:lnSpc>
              <a:spcBef>
                <a:spcPts val="0"/>
              </a:spcBef>
              <a:spcAft>
                <a:spcPts val="0"/>
              </a:spcAft>
              <a:buNone/>
            </a:pPr>
            <a:r>
              <a:rPr lang="en-US" sz="8800" b="1" i="0" u="none" strike="noStrike" cap="none">
                <a:solidFill>
                  <a:schemeClr val="bg1"/>
                </a:solidFill>
                <a:latin typeface="Arial" panose="020B0604020202020204" pitchFamily="34" charset="0"/>
                <a:ea typeface="Arial"/>
                <a:cs typeface="Arial" panose="020B0604020202020204" pitchFamily="34" charset="0"/>
                <a:sym typeface="Arial"/>
              </a:rPr>
              <a:t>ĐẾN VỚI TIẾT HỌC HÔM NAY!</a:t>
            </a:r>
          </a:p>
        </p:txBody>
      </p:sp>
      <p:pic>
        <p:nvPicPr>
          <p:cNvPr id="16" name="Picture 2">
            <a:extLst>
              <a:ext uri="{FF2B5EF4-FFF2-40B4-BE49-F238E27FC236}">
                <a16:creationId xmlns:a16="http://schemas.microsoft.com/office/drawing/2014/main" id="{D5718044-BF35-F7BE-1429-77B063527E2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1000" y="2448054"/>
            <a:ext cx="672366" cy="672366"/>
          </a:xfrm>
          <a:prstGeom prst="rect">
            <a:avLst/>
          </a:prstGeom>
        </p:spPr>
      </p:pic>
      <p:pic>
        <p:nvPicPr>
          <p:cNvPr id="17" name="Picture 4">
            <a:extLst>
              <a:ext uri="{FF2B5EF4-FFF2-40B4-BE49-F238E27FC236}">
                <a16:creationId xmlns:a16="http://schemas.microsoft.com/office/drawing/2014/main" id="{D5C50AC7-656A-E59B-CDE8-DD30B17D85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9016825" y="1138126"/>
            <a:ext cx="672366" cy="672366"/>
          </a:xfrm>
          <a:prstGeom prst="rect">
            <a:avLst/>
          </a:prstGeom>
        </p:spPr>
      </p:pic>
    </p:spTree>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334869BB-7A09-8B4A-4969-8FFCF4D23A6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516402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
            <a:extLst>
              <a:ext uri="{FF2B5EF4-FFF2-40B4-BE49-F238E27FC236}">
                <a16:creationId xmlns:a16="http://schemas.microsoft.com/office/drawing/2014/main" id="{844CB364-DED4-39D8-7305-EE2AF902BA0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45346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
            <a:extLst>
              <a:ext uri="{FF2B5EF4-FFF2-40B4-BE49-F238E27FC236}">
                <a16:creationId xmlns:a16="http://schemas.microsoft.com/office/drawing/2014/main" id="{BB887ABE-DCFE-FEC6-D38E-CBDCC39294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96602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840528" y="173306"/>
            <a:ext cx="16606944" cy="9940389"/>
          </a:xfrm>
          <a:prstGeom prst="rect">
            <a:avLst/>
          </a:prstGeom>
        </p:spPr>
      </p:pic>
    </p:spTree>
    <p:extLst>
      <p:ext uri="{BB962C8B-B14F-4D97-AF65-F5344CB8AC3E}">
        <p14:creationId xmlns:p14="http://schemas.microsoft.com/office/powerpoint/2010/main" val="2968359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a:extLst>
              <a:ext uri="{FF2B5EF4-FFF2-40B4-BE49-F238E27FC236}">
                <a16:creationId xmlns:a16="http://schemas.microsoft.com/office/drawing/2014/main" id="{932332BD-5800-FE49-3E99-1DB34F49774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2525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FAC4B45C-2B67-03B4-7EA6-F1E511B217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35624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id="{0200D01E-C0EB-12FC-B4C0-7C5DF5F613C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45107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1E982D4A-8663-A79B-90AE-0C296F24FF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6529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DB7FD664-5DAE-4B7A-3832-1E3102F1C4A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641788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
            <a:extLst>
              <a:ext uri="{FF2B5EF4-FFF2-40B4-BE49-F238E27FC236}">
                <a16:creationId xmlns:a16="http://schemas.microsoft.com/office/drawing/2014/main" id="{8B590595-EADE-726A-C96E-FA5D7537D32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90931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2324100"/>
            <a:ext cx="1956939" cy="1227535"/>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71986" y="604438"/>
            <a:ext cx="1472955" cy="92394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2620" y="529018"/>
            <a:ext cx="1409360" cy="99936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99505" y="142465"/>
            <a:ext cx="2605998" cy="1847889"/>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23399" y="677269"/>
            <a:ext cx="1193128" cy="702861"/>
          </a:xfrm>
          <a:prstGeom prst="rect">
            <a:avLst/>
          </a:prstGeom>
        </p:spPr>
      </p:pic>
      <p:pic>
        <p:nvPicPr>
          <p:cNvPr id="17" name="Google Shape;865;p2">
            <a:extLst>
              <a:ext uri="{FF2B5EF4-FFF2-40B4-BE49-F238E27FC236}">
                <a16:creationId xmlns:a16="http://schemas.microsoft.com/office/drawing/2014/main" id="{E17A8668-7B0D-7352-C2E4-D4AF7FB26FC0}"/>
              </a:ext>
            </a:extLst>
          </p:cNvPr>
          <p:cNvPicPr preferRelativeResize="0"/>
          <p:nvPr/>
        </p:nvPicPr>
        <p:blipFill rotWithShape="1">
          <a:blip r:embed="rId8">
            <a:alphaModFix/>
          </a:blip>
          <a:srcRect/>
          <a:stretch/>
        </p:blipFill>
        <p:spPr>
          <a:xfrm flipH="1">
            <a:off x="6400800" y="664569"/>
            <a:ext cx="11113038" cy="8229601"/>
          </a:xfrm>
          <a:prstGeom prst="rect">
            <a:avLst/>
          </a:prstGeom>
          <a:noFill/>
          <a:ln>
            <a:noFill/>
          </a:ln>
          <a:effectLst>
            <a:outerShdw blurRad="190500" algn="tl" rotWithShape="0">
              <a:srgbClr val="000000">
                <a:alpha val="69803"/>
              </a:srgbClr>
            </a:outerShdw>
          </a:effectLst>
        </p:spPr>
      </p:pic>
      <p:sp>
        <p:nvSpPr>
          <p:cNvPr id="20" name="TextBox 19">
            <a:extLst>
              <a:ext uri="{FF2B5EF4-FFF2-40B4-BE49-F238E27FC236}">
                <a16:creationId xmlns:a16="http://schemas.microsoft.com/office/drawing/2014/main" id="{BB5B09F9-9DAA-9EAE-724C-DB4299D76B79}"/>
              </a:ext>
            </a:extLst>
          </p:cNvPr>
          <p:cNvSpPr txBox="1"/>
          <p:nvPr/>
        </p:nvSpPr>
        <p:spPr>
          <a:xfrm>
            <a:off x="8476959" y="2023877"/>
            <a:ext cx="7805594" cy="5518242"/>
          </a:xfrm>
          <a:prstGeom prst="rect">
            <a:avLst/>
          </a:prstGeom>
          <a:noFill/>
        </p:spPr>
        <p:txBody>
          <a:bodyPr wrap="square">
            <a:spAutoFit/>
          </a:bodyPr>
          <a:lstStyle/>
          <a:p>
            <a:pPr marL="0" marR="90170" algn="just">
              <a:lnSpc>
                <a:spcPct val="150000"/>
              </a:lnSpc>
              <a:spcBef>
                <a:spcPts val="0"/>
              </a:spcBef>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ăn một chiếc bánh mì hay miếng pizza thì chúng sẽ biến đổi như thế nào trong ống tiêu hóa để cơ thể hấp thụ được những chất dinh dưỡng có trong thức ăn đó.</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D332A4B6-874E-6535-E468-F348297E9E9A}"/>
              </a:ext>
            </a:extLst>
          </p:cNvPr>
          <p:cNvPicPr>
            <a:picLocks noChangeAspect="1"/>
          </p:cNvPicPr>
          <p:nvPr/>
        </p:nvPicPr>
        <p:blipFill rotWithShape="1">
          <a:blip r:embed="rId9">
            <a:extLst>
              <a:ext uri="{28A0092B-C50C-407E-A947-70E740481C1C}">
                <a14:useLocalDpi xmlns:a14="http://schemas.microsoft.com/office/drawing/2010/main" val="0"/>
              </a:ext>
            </a:extLst>
          </a:blip>
          <a:srcRect l="27261" t="-2102" r="45169" b="46438"/>
          <a:stretch/>
        </p:blipFill>
        <p:spPr>
          <a:xfrm>
            <a:off x="-336062" y="1990354"/>
            <a:ext cx="8482096" cy="9633315"/>
          </a:xfrm>
          <a:prstGeom prst="rect">
            <a:avLst/>
          </a:prstGeom>
        </p:spPr>
      </p:pic>
      <p:pic>
        <p:nvPicPr>
          <p:cNvPr id="26" name="Picture 25">
            <a:extLst>
              <a:ext uri="{FF2B5EF4-FFF2-40B4-BE49-F238E27FC236}">
                <a16:creationId xmlns:a16="http://schemas.microsoft.com/office/drawing/2014/main" id="{F7843FC5-A43F-1C11-163D-2C5E5B98BAD2}"/>
              </a:ext>
            </a:extLst>
          </p:cNvPr>
          <p:cNvPicPr>
            <a:picLocks noChangeAspect="1"/>
          </p:cNvPicPr>
          <p:nvPr/>
        </p:nvPicPr>
        <p:blipFill rotWithShape="1">
          <a:blip r:embed="rId10">
            <a:extLst>
              <a:ext uri="{28A0092B-C50C-407E-A947-70E740481C1C}">
                <a14:useLocalDpi xmlns:a14="http://schemas.microsoft.com/office/drawing/2010/main" val="0"/>
              </a:ext>
            </a:extLst>
          </a:blip>
          <a:srcRect l="43257" t="-1658" r="29656" b="50180"/>
          <a:stretch/>
        </p:blipFill>
        <p:spPr>
          <a:xfrm>
            <a:off x="12702294" y="6383909"/>
            <a:ext cx="3583888" cy="3831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id="{64406DCB-DAE0-0CBB-307D-36395EF2D0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61303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id="{7B8D230C-C7AA-9385-155A-2F5B21B1402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73077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0BB5B70D-08A6-1C24-4F4A-68947D0485B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279029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DE5DB47B-7010-31B2-7B43-ED4DD514F4B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297348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840528" y="173306"/>
            <a:ext cx="16606944" cy="9940389"/>
          </a:xfrm>
          <a:prstGeom prst="rect">
            <a:avLst/>
          </a:prstGeom>
        </p:spPr>
      </p:pic>
    </p:spTree>
    <p:extLst>
      <p:ext uri="{BB962C8B-B14F-4D97-AF65-F5344CB8AC3E}">
        <p14:creationId xmlns:p14="http://schemas.microsoft.com/office/powerpoint/2010/main" val="4082449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881E1DB8-5010-8B3E-BB50-74CD44D2165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99599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E20080A7-741A-5E60-3F19-CE9D845DB4B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11512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7F8DE948-E2B7-EBF4-530E-51DF4BABAD7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006536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4E9F1D62-1E46-5AB3-39BC-B31E8B273D7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05256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02CA8075-445F-3DB4-F5A4-A6217C2F96C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49171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338" b="52294"/>
          <a:stretch>
            <a:fillRect/>
          </a:stretch>
        </p:blipFill>
        <p:spPr>
          <a:xfrm>
            <a:off x="6419" y="8699177"/>
            <a:ext cx="5461618" cy="15878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928"/>
          <a:stretch>
            <a:fillRect/>
          </a:stretch>
        </p:blipFill>
        <p:spPr>
          <a:xfrm>
            <a:off x="5504763" y="8587117"/>
            <a:ext cx="7315200" cy="169988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5987" b="50611"/>
          <a:stretch>
            <a:fillRect/>
          </a:stretch>
        </p:blipFill>
        <p:spPr>
          <a:xfrm>
            <a:off x="12858063" y="8622792"/>
            <a:ext cx="5414177" cy="164385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10785" y="3053079"/>
            <a:ext cx="1956939" cy="122753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82277" y="950678"/>
            <a:ext cx="1472955" cy="92394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8261" y="1233500"/>
            <a:ext cx="1409360" cy="99936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1529" y="501260"/>
            <a:ext cx="1439212" cy="102053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03937" y="-781479"/>
            <a:ext cx="2605998" cy="184788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0093" y="1733183"/>
            <a:ext cx="2240565" cy="1319897"/>
          </a:xfrm>
          <a:prstGeom prst="rect">
            <a:avLst/>
          </a:prstGeom>
        </p:spPr>
      </p:pic>
      <p:sp>
        <p:nvSpPr>
          <p:cNvPr id="18" name="TextBox 17">
            <a:extLst>
              <a:ext uri="{FF2B5EF4-FFF2-40B4-BE49-F238E27FC236}">
                <a16:creationId xmlns:a16="http://schemas.microsoft.com/office/drawing/2014/main" id="{88F1036E-D68E-AD04-DCDB-7C0C5C174BEB}"/>
              </a:ext>
            </a:extLst>
          </p:cNvPr>
          <p:cNvSpPr txBox="1"/>
          <p:nvPr/>
        </p:nvSpPr>
        <p:spPr>
          <a:xfrm>
            <a:off x="73801" y="3317394"/>
            <a:ext cx="18177124" cy="3774110"/>
          </a:xfrm>
          <a:prstGeom prst="rect">
            <a:avLst/>
          </a:prstGeom>
          <a:noFill/>
        </p:spPr>
        <p:txBody>
          <a:bodyPr wrap="square">
            <a:spAutoFit/>
          </a:bodyPr>
          <a:lstStyle/>
          <a:p>
            <a:pPr marL="0" marR="0" algn="ctr">
              <a:lnSpc>
                <a:spcPct val="150000"/>
              </a:lnSpc>
              <a:spcBef>
                <a:spcPts val="0"/>
              </a:spcBef>
              <a:spcAft>
                <a:spcPts val="0"/>
              </a:spcAft>
            </a:pPr>
            <a:r>
              <a:rPr lang="vi-VN" sz="8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a:t>
            </a:r>
            <a:r>
              <a:rPr lang="en-US" sz="8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31</a:t>
            </a:r>
            <a:r>
              <a:rPr lang="vi-VN" sz="8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8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TRAO ĐỔI NƯỚC VÀ CHẤT DINH DƯỠNG Ở ĐỘNG VẬT</a:t>
            </a: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09F10E17-25C5-7FA6-96BB-BD955EF28B5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754973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C7F5AC40-A005-61B4-D2AA-451DA2F5791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55003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840528" y="173306"/>
            <a:ext cx="16606944" cy="9940389"/>
          </a:xfrm>
          <a:prstGeom prst="rect">
            <a:avLst/>
          </a:prstGeom>
        </p:spPr>
      </p:pic>
    </p:spTree>
    <p:extLst>
      <p:ext uri="{BB962C8B-B14F-4D97-AF65-F5344CB8AC3E}">
        <p14:creationId xmlns:p14="http://schemas.microsoft.com/office/powerpoint/2010/main" val="87238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9F003FA6-8091-B834-8D7E-5BCB9593FD7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52469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3D9E9DA2-0426-494A-8479-1CE4EBD74B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77007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2BBF4AFA-DE32-1931-2810-20576F1B1D3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87923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5BF99029-4007-0EE0-B8AC-856BE3FCDFA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210199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351BAEDF-A3BF-DA1C-C82F-3323F110C4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02030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43AE14AA-EA64-728D-CA0E-36C891504C4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232708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
            <a:extLst>
              <a:ext uri="{FF2B5EF4-FFF2-40B4-BE49-F238E27FC236}">
                <a16:creationId xmlns:a16="http://schemas.microsoft.com/office/drawing/2014/main" id="{20B2A48B-9551-3184-6349-304374F8E7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1387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65376" y="2408409"/>
            <a:ext cx="1956939" cy="1227535"/>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6274" y="355614"/>
            <a:ext cx="1558864" cy="97783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06471" y="1028700"/>
            <a:ext cx="1194298" cy="846866"/>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7714" y="1004111"/>
            <a:ext cx="2078402" cy="1473776"/>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06950" y="-1503101"/>
            <a:ext cx="3570488" cy="2531801"/>
          </a:xfrm>
          <a:prstGeom prst="rect">
            <a:avLst/>
          </a:prstGeom>
        </p:spPr>
      </p:pic>
      <p:pic>
        <p:nvPicPr>
          <p:cNvPr id="26" name="Picture 2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6663" y="1942251"/>
            <a:ext cx="2240565" cy="1319897"/>
          </a:xfrm>
          <a:prstGeom prst="rect">
            <a:avLst/>
          </a:prstGeom>
        </p:spPr>
      </p:pic>
      <p:sp>
        <p:nvSpPr>
          <p:cNvPr id="3" name="Rectangle 2">
            <a:extLst>
              <a:ext uri="{FF2B5EF4-FFF2-40B4-BE49-F238E27FC236}">
                <a16:creationId xmlns:a16="http://schemas.microsoft.com/office/drawing/2014/main" id="{DE1C43DA-659C-86B3-DA52-B2E0576E1D68}"/>
              </a:ext>
            </a:extLst>
          </p:cNvPr>
          <p:cNvSpPr/>
          <p:nvPr/>
        </p:nvSpPr>
        <p:spPr>
          <a:xfrm>
            <a:off x="489737" y="376828"/>
            <a:ext cx="17308526" cy="9533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13">
            <a:extLst>
              <a:ext uri="{FF2B5EF4-FFF2-40B4-BE49-F238E27FC236}">
                <a16:creationId xmlns:a16="http://schemas.microsoft.com/office/drawing/2014/main" id="{BB59DB7D-1E4E-47FB-DF4F-0DC03F6F5FB3}"/>
              </a:ext>
            </a:extLst>
          </p:cNvPr>
          <p:cNvGrpSpPr/>
          <p:nvPr/>
        </p:nvGrpSpPr>
        <p:grpSpPr>
          <a:xfrm>
            <a:off x="5197003" y="7741315"/>
            <a:ext cx="1488414" cy="1464065"/>
            <a:chOff x="0" y="0"/>
            <a:chExt cx="6350000" cy="6350000"/>
          </a:xfrm>
        </p:grpSpPr>
        <p:sp>
          <p:nvSpPr>
            <p:cNvPr id="31" name="Freeform 14">
              <a:extLst>
                <a:ext uri="{FF2B5EF4-FFF2-40B4-BE49-F238E27FC236}">
                  <a16:creationId xmlns:a16="http://schemas.microsoft.com/office/drawing/2014/main" id="{F86BEA74-96A1-4C11-3249-3D546D092E1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89784"/>
            </a:solidFill>
          </p:spPr>
        </p:sp>
      </p:grpSp>
      <p:sp>
        <p:nvSpPr>
          <p:cNvPr id="35" name="TextBox 34">
            <a:extLst>
              <a:ext uri="{FF2B5EF4-FFF2-40B4-BE49-F238E27FC236}">
                <a16:creationId xmlns:a16="http://schemas.microsoft.com/office/drawing/2014/main" id="{2F1B817E-F39E-1755-457D-DCD87BC3AB12}"/>
              </a:ext>
            </a:extLst>
          </p:cNvPr>
          <p:cNvSpPr txBox="1"/>
          <p:nvPr/>
        </p:nvSpPr>
        <p:spPr>
          <a:xfrm>
            <a:off x="5534828" y="7635417"/>
            <a:ext cx="1145384" cy="1306255"/>
          </a:xfrm>
          <a:prstGeom prst="rect">
            <a:avLst/>
          </a:prstGeom>
          <a:noFill/>
        </p:spPr>
        <p:txBody>
          <a:bodyPr wrap="square" rtlCol="0">
            <a:spAutoFit/>
          </a:bodyPr>
          <a:lstStyle/>
          <a:p>
            <a:pPr>
              <a:lnSpc>
                <a:spcPct val="150000"/>
              </a:lnSpc>
            </a:pPr>
            <a:r>
              <a:rPr lang="en-US" sz="6000" b="1">
                <a:latin typeface="Arial" panose="020B0604020202020204" pitchFamily="34" charset="0"/>
                <a:cs typeface="Arial" panose="020B0604020202020204" pitchFamily="34" charset="0"/>
              </a:rPr>
              <a:t>4</a:t>
            </a:r>
          </a:p>
        </p:txBody>
      </p:sp>
      <p:sp>
        <p:nvSpPr>
          <p:cNvPr id="39" name="TextBox 38">
            <a:extLst>
              <a:ext uri="{FF2B5EF4-FFF2-40B4-BE49-F238E27FC236}">
                <a16:creationId xmlns:a16="http://schemas.microsoft.com/office/drawing/2014/main" id="{301B977E-3BFF-BFA2-5994-483C843FFAC9}"/>
              </a:ext>
            </a:extLst>
          </p:cNvPr>
          <p:cNvSpPr txBox="1"/>
          <p:nvPr/>
        </p:nvSpPr>
        <p:spPr>
          <a:xfrm>
            <a:off x="7086142" y="6814321"/>
            <a:ext cx="9659256" cy="3080202"/>
          </a:xfrm>
          <a:prstGeom prst="rect">
            <a:avLst/>
          </a:prstGeom>
          <a:noFill/>
        </p:spPr>
        <p:txBody>
          <a:bodyPr wrap="square">
            <a:spAutoFit/>
          </a:bodyPr>
          <a:lstStyle/>
          <a:p>
            <a:pPr algn="just">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Vận dụng hiểu biết về trao đổi chất và chuyển hóa năng lượng ở động vật vào thực tiễn.</a:t>
            </a:r>
            <a:endParaRPr lang="en-US" sz="4500">
              <a:latin typeface="Arial" panose="020B0604020202020204" pitchFamily="34" charset="0"/>
              <a:cs typeface="Arial" panose="020B0604020202020204" pitchFamily="34" charset="0"/>
            </a:endParaRPr>
          </a:p>
        </p:txBody>
      </p:sp>
      <p:grpSp>
        <p:nvGrpSpPr>
          <p:cNvPr id="43" name="Group 13">
            <a:extLst>
              <a:ext uri="{FF2B5EF4-FFF2-40B4-BE49-F238E27FC236}">
                <a16:creationId xmlns:a16="http://schemas.microsoft.com/office/drawing/2014/main" id="{9092EAA0-64AB-4887-4F79-4147CF67A282}"/>
              </a:ext>
            </a:extLst>
          </p:cNvPr>
          <p:cNvGrpSpPr/>
          <p:nvPr/>
        </p:nvGrpSpPr>
        <p:grpSpPr>
          <a:xfrm>
            <a:off x="5196204" y="5090222"/>
            <a:ext cx="1488414" cy="1464065"/>
            <a:chOff x="0" y="0"/>
            <a:chExt cx="6350000" cy="6350000"/>
          </a:xfrm>
        </p:grpSpPr>
        <p:sp>
          <p:nvSpPr>
            <p:cNvPr id="45" name="Freeform 14">
              <a:extLst>
                <a:ext uri="{FF2B5EF4-FFF2-40B4-BE49-F238E27FC236}">
                  <a16:creationId xmlns:a16="http://schemas.microsoft.com/office/drawing/2014/main" id="{4E3226E6-B2A4-296A-9DE1-2B36EFF9851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89784"/>
            </a:solidFill>
          </p:spPr>
        </p:sp>
      </p:grpSp>
      <p:sp>
        <p:nvSpPr>
          <p:cNvPr id="46" name="TextBox 45">
            <a:extLst>
              <a:ext uri="{FF2B5EF4-FFF2-40B4-BE49-F238E27FC236}">
                <a16:creationId xmlns:a16="http://schemas.microsoft.com/office/drawing/2014/main" id="{CDCD9E6C-FA58-E555-A883-BA18B4E75B34}"/>
              </a:ext>
            </a:extLst>
          </p:cNvPr>
          <p:cNvSpPr txBox="1"/>
          <p:nvPr/>
        </p:nvSpPr>
        <p:spPr>
          <a:xfrm>
            <a:off x="5592242" y="4997036"/>
            <a:ext cx="817464" cy="1841530"/>
          </a:xfrm>
          <a:prstGeom prst="rect">
            <a:avLst/>
          </a:prstGeom>
          <a:noFill/>
        </p:spPr>
        <p:txBody>
          <a:bodyPr wrap="square">
            <a:spAutoFit/>
          </a:bodyPr>
          <a:lstStyle/>
          <a:p>
            <a:pPr>
              <a:lnSpc>
                <a:spcPct val="150000"/>
              </a:lnSpc>
            </a:pPr>
            <a:r>
              <a:rPr lang="en-US" sz="6000" b="1">
                <a:latin typeface="Arial" panose="020B0604020202020204" pitchFamily="34" charset="0"/>
                <a:cs typeface="Arial" panose="020B0604020202020204" pitchFamily="34" charset="0"/>
              </a:rPr>
              <a:t>3</a:t>
            </a:r>
          </a:p>
          <a:p>
            <a:pPr>
              <a:lnSpc>
                <a:spcPct val="150000"/>
              </a:lnSpc>
            </a:pPr>
            <a:endParaRPr lang="en-US" sz="1800">
              <a:latin typeface="Arial" panose="020B0604020202020204" pitchFamily="34" charset="0"/>
              <a:cs typeface="Arial" panose="020B0604020202020204" pitchFamily="34" charset="0"/>
            </a:endParaRPr>
          </a:p>
        </p:txBody>
      </p:sp>
      <p:grpSp>
        <p:nvGrpSpPr>
          <p:cNvPr id="48" name="Group 13">
            <a:extLst>
              <a:ext uri="{FF2B5EF4-FFF2-40B4-BE49-F238E27FC236}">
                <a16:creationId xmlns:a16="http://schemas.microsoft.com/office/drawing/2014/main" id="{0B95079F-B622-8747-8B4E-C3450BACE9F9}"/>
              </a:ext>
            </a:extLst>
          </p:cNvPr>
          <p:cNvGrpSpPr/>
          <p:nvPr/>
        </p:nvGrpSpPr>
        <p:grpSpPr>
          <a:xfrm>
            <a:off x="5192883" y="2894790"/>
            <a:ext cx="1488414" cy="1464065"/>
            <a:chOff x="0" y="0"/>
            <a:chExt cx="6350000" cy="6350000"/>
          </a:xfrm>
        </p:grpSpPr>
        <p:sp>
          <p:nvSpPr>
            <p:cNvPr id="49" name="Freeform 14">
              <a:extLst>
                <a:ext uri="{FF2B5EF4-FFF2-40B4-BE49-F238E27FC236}">
                  <a16:creationId xmlns:a16="http://schemas.microsoft.com/office/drawing/2014/main" id="{E28F6603-ED12-CB49-132C-B6E202A2096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89784"/>
            </a:solidFill>
          </p:spPr>
        </p:sp>
      </p:grpSp>
      <p:sp>
        <p:nvSpPr>
          <p:cNvPr id="51" name="TextBox 50">
            <a:extLst>
              <a:ext uri="{FF2B5EF4-FFF2-40B4-BE49-F238E27FC236}">
                <a16:creationId xmlns:a16="http://schemas.microsoft.com/office/drawing/2014/main" id="{D71CA99A-7CDA-B960-835D-95D49EB52321}"/>
              </a:ext>
            </a:extLst>
          </p:cNvPr>
          <p:cNvSpPr txBox="1"/>
          <p:nvPr/>
        </p:nvSpPr>
        <p:spPr>
          <a:xfrm>
            <a:off x="5632190" y="2823599"/>
            <a:ext cx="817464" cy="1306255"/>
          </a:xfrm>
          <a:prstGeom prst="rect">
            <a:avLst/>
          </a:prstGeom>
          <a:noFill/>
        </p:spPr>
        <p:txBody>
          <a:bodyPr wrap="square">
            <a:spAutoFit/>
          </a:bodyPr>
          <a:lstStyle/>
          <a:p>
            <a:pPr>
              <a:lnSpc>
                <a:spcPct val="150000"/>
              </a:lnSpc>
            </a:pPr>
            <a:r>
              <a:rPr lang="en-US" sz="6000" b="1">
                <a:latin typeface="Arial" panose="020B0604020202020204" pitchFamily="34" charset="0"/>
                <a:cs typeface="Arial" panose="020B0604020202020204" pitchFamily="34" charset="0"/>
              </a:rPr>
              <a:t>2</a:t>
            </a:r>
          </a:p>
        </p:txBody>
      </p:sp>
      <p:grpSp>
        <p:nvGrpSpPr>
          <p:cNvPr id="52" name="Group 13">
            <a:extLst>
              <a:ext uri="{FF2B5EF4-FFF2-40B4-BE49-F238E27FC236}">
                <a16:creationId xmlns:a16="http://schemas.microsoft.com/office/drawing/2014/main" id="{D6AFD08B-505B-3718-86D9-F1053789092E}"/>
              </a:ext>
            </a:extLst>
          </p:cNvPr>
          <p:cNvGrpSpPr/>
          <p:nvPr/>
        </p:nvGrpSpPr>
        <p:grpSpPr>
          <a:xfrm>
            <a:off x="5196204" y="734437"/>
            <a:ext cx="1488414" cy="1464065"/>
            <a:chOff x="0" y="0"/>
            <a:chExt cx="6350000" cy="6350000"/>
          </a:xfrm>
        </p:grpSpPr>
        <p:sp>
          <p:nvSpPr>
            <p:cNvPr id="54" name="Freeform 14">
              <a:extLst>
                <a:ext uri="{FF2B5EF4-FFF2-40B4-BE49-F238E27FC236}">
                  <a16:creationId xmlns:a16="http://schemas.microsoft.com/office/drawing/2014/main" id="{D58CD32A-ED61-380E-3F1D-C764BA72EA3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89784"/>
            </a:solidFill>
          </p:spPr>
        </p:sp>
      </p:grpSp>
      <p:sp>
        <p:nvSpPr>
          <p:cNvPr id="55" name="TextBox 54">
            <a:extLst>
              <a:ext uri="{FF2B5EF4-FFF2-40B4-BE49-F238E27FC236}">
                <a16:creationId xmlns:a16="http://schemas.microsoft.com/office/drawing/2014/main" id="{A0D3579C-D71D-1411-E756-CD3AF2ED3867}"/>
              </a:ext>
            </a:extLst>
          </p:cNvPr>
          <p:cNvSpPr txBox="1"/>
          <p:nvPr/>
        </p:nvSpPr>
        <p:spPr>
          <a:xfrm>
            <a:off x="5645207" y="655234"/>
            <a:ext cx="817464" cy="1306255"/>
          </a:xfrm>
          <a:prstGeom prst="rect">
            <a:avLst/>
          </a:prstGeom>
          <a:noFill/>
        </p:spPr>
        <p:txBody>
          <a:bodyPr wrap="square">
            <a:spAutoFit/>
          </a:bodyPr>
          <a:lstStyle/>
          <a:p>
            <a:pPr>
              <a:lnSpc>
                <a:spcPct val="150000"/>
              </a:lnSpc>
            </a:pPr>
            <a:r>
              <a:rPr lang="en-US" sz="6000" b="1">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BED57FEA-7C3A-8B8F-96AE-70D25FD42B2F}"/>
              </a:ext>
            </a:extLst>
          </p:cNvPr>
          <p:cNvSpPr txBox="1"/>
          <p:nvPr/>
        </p:nvSpPr>
        <p:spPr>
          <a:xfrm>
            <a:off x="7069106" y="4720904"/>
            <a:ext cx="9659256" cy="2041456"/>
          </a:xfrm>
          <a:prstGeom prst="rect">
            <a:avLst/>
          </a:prstGeom>
          <a:noFill/>
        </p:spPr>
        <p:txBody>
          <a:bodyPr wrap="square">
            <a:spAutoFit/>
          </a:bodyPr>
          <a:lstStyle/>
          <a:p>
            <a:pPr algn="just">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Tìm hiểu sự vận chuyển các chất ở động vật</a:t>
            </a:r>
            <a:endParaRPr lang="en-US" sz="450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456352E2-DF6A-BCAD-F525-6CDF35FE792A}"/>
              </a:ext>
            </a:extLst>
          </p:cNvPr>
          <p:cNvSpPr txBox="1"/>
          <p:nvPr/>
        </p:nvSpPr>
        <p:spPr>
          <a:xfrm>
            <a:off x="6966177" y="2477887"/>
            <a:ext cx="9659256" cy="2041456"/>
          </a:xfrm>
          <a:prstGeom prst="rect">
            <a:avLst/>
          </a:prstGeom>
          <a:noFill/>
        </p:spPr>
        <p:txBody>
          <a:bodyPr wrap="square">
            <a:spAutoFit/>
          </a:bodyPr>
          <a:lstStyle/>
          <a:p>
            <a:pPr algn="just">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Nhu cầu sử dụng nước và con đường trao đổi nước ở động vật</a:t>
            </a:r>
            <a:endParaRPr lang="en-US" sz="450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CB561090-991D-2560-11CD-2ABAEB7E22DE}"/>
              </a:ext>
            </a:extLst>
          </p:cNvPr>
          <p:cNvSpPr txBox="1"/>
          <p:nvPr/>
        </p:nvSpPr>
        <p:spPr>
          <a:xfrm>
            <a:off x="6858386" y="358855"/>
            <a:ext cx="10939877" cy="2041456"/>
          </a:xfrm>
          <a:prstGeom prst="rect">
            <a:avLst/>
          </a:prstGeom>
          <a:noFill/>
        </p:spPr>
        <p:txBody>
          <a:bodyPr wrap="square">
            <a:spAutoFit/>
          </a:bodyPr>
          <a:lstStyle/>
          <a:p>
            <a:pPr>
              <a:lnSpc>
                <a:spcPct val="150000"/>
              </a:lnSpc>
            </a:pPr>
            <a:r>
              <a:rPr lang="en-US" sz="4500">
                <a:effectLst/>
                <a:latin typeface="Arial" panose="020B0604020202020204" pitchFamily="34" charset="0"/>
                <a:ea typeface="Times New Roman" panose="02020603050405020304" pitchFamily="18" charset="0"/>
                <a:cs typeface="Arial" panose="020B0604020202020204" pitchFamily="34" charset="0"/>
              </a:rPr>
              <a:t>Con đường thu nhận và tiêu hóa thức ăn trong ống tiêu hóa ở động vật</a:t>
            </a:r>
            <a:endParaRPr lang="en-US" sz="450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6B58A02-6BA5-34B9-4A75-9C7555C89693}"/>
              </a:ext>
            </a:extLst>
          </p:cNvPr>
          <p:cNvSpPr txBox="1"/>
          <p:nvPr/>
        </p:nvSpPr>
        <p:spPr>
          <a:xfrm>
            <a:off x="360478" y="3598536"/>
            <a:ext cx="5303610" cy="3557512"/>
          </a:xfrm>
          <a:prstGeom prst="rect">
            <a:avLst/>
          </a:prstGeom>
          <a:noFill/>
        </p:spPr>
        <p:txBody>
          <a:bodyPr wrap="square" rtlCol="0">
            <a:spAutoFit/>
          </a:bodyPr>
          <a:lstStyle/>
          <a:p>
            <a:pPr algn="ctr">
              <a:lnSpc>
                <a:spcPct val="150000"/>
              </a:lnSpc>
            </a:pPr>
            <a:r>
              <a:rPr lang="en-US" sz="8000" b="1">
                <a:latin typeface="Arial" panose="020B0604020202020204" pitchFamily="34" charset="0"/>
                <a:cs typeface="Arial" panose="020B0604020202020204" pitchFamily="34" charset="0"/>
              </a:rPr>
              <a:t>NỘI DUNG BÀI HỌC</a:t>
            </a:r>
          </a:p>
        </p:txBody>
      </p:sp>
    </p:spTree>
    <p:extLst>
      <p:ext uri="{BB962C8B-B14F-4D97-AF65-F5344CB8AC3E}">
        <p14:creationId xmlns:p14="http://schemas.microsoft.com/office/powerpoint/2010/main" val="137480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randombar(horizontal)">
                                      <p:cBhvr>
                                        <p:cTn id="10" dur="500"/>
                                        <p:tgtEl>
                                          <p:spTgt spid="5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randombar(horizont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par>
                                <p:cTn id="19" presetID="14" presetClass="entr" presetSubtype="1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par>
                                <p:cTn id="30" presetID="14" presetClass="entr" presetSubtype="1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randombar(horizontal)">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par>
                                <p:cTn id="41" presetID="14" presetClass="entr" presetSubtype="1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randombar(horizont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circle(in)">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P spid="46" grpId="0"/>
      <p:bldP spid="51" grpId="0"/>
      <p:bldP spid="55" grpId="0"/>
      <p:bldP spid="56" grpId="0"/>
      <p:bldP spid="57" grpId="0"/>
      <p:bldP spid="58" grpId="0"/>
      <p:bldP spid="6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C81F-40CF-1101-A14D-FFD1595EEEEB}"/>
              </a:ext>
            </a:extLst>
          </p:cNvPr>
          <p:cNvPicPr>
            <a:picLocks noChangeAspect="1"/>
          </p:cNvPicPr>
          <p:nvPr/>
        </p:nvPicPr>
        <p:blipFill>
          <a:blip r:embed="rId2"/>
          <a:stretch>
            <a:fillRect/>
          </a:stretch>
        </p:blipFill>
        <p:spPr>
          <a:xfrm>
            <a:off x="840528" y="173306"/>
            <a:ext cx="16606944" cy="9940389"/>
          </a:xfrm>
          <a:prstGeom prst="rect">
            <a:avLst/>
          </a:prstGeom>
        </p:spPr>
      </p:pic>
    </p:spTree>
    <p:extLst>
      <p:ext uri="{BB962C8B-B14F-4D97-AF65-F5344CB8AC3E}">
        <p14:creationId xmlns:p14="http://schemas.microsoft.com/office/powerpoint/2010/main" val="3109427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55A63BCA-4EA6-908D-430C-39652AF82D1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93179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9B3A94B5-4C5F-DFFC-7E39-A0F95FCB121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01116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338" b="52294"/>
          <a:stretch>
            <a:fillRect/>
          </a:stretch>
        </p:blipFill>
        <p:spPr>
          <a:xfrm>
            <a:off x="6419" y="8699177"/>
            <a:ext cx="5461618" cy="158782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928"/>
          <a:stretch>
            <a:fillRect/>
          </a:stretch>
        </p:blipFill>
        <p:spPr>
          <a:xfrm>
            <a:off x="5504763" y="8587117"/>
            <a:ext cx="7315200" cy="169988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5987" b="50611"/>
          <a:stretch>
            <a:fillRect/>
          </a:stretch>
        </p:blipFill>
        <p:spPr>
          <a:xfrm>
            <a:off x="12858063" y="8622792"/>
            <a:ext cx="5414177" cy="1643853"/>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165" y="-376052"/>
            <a:ext cx="1956939" cy="12275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31808" y="140754"/>
            <a:ext cx="1472955" cy="923945"/>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0903" y="2686640"/>
            <a:ext cx="1409360" cy="99936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23703" y="851483"/>
            <a:ext cx="959674" cy="68049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372831" y="153140"/>
            <a:ext cx="2014082" cy="1428167"/>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200" y="2545083"/>
            <a:ext cx="1638529" cy="96524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94095" y="136406"/>
            <a:ext cx="890650" cy="524674"/>
          </a:xfrm>
          <a:prstGeom prst="rect">
            <a:avLst/>
          </a:prstGeom>
        </p:spPr>
      </p:pic>
      <p:sp>
        <p:nvSpPr>
          <p:cNvPr id="25" name="Rectangle: Rounded Corners 24">
            <a:extLst>
              <a:ext uri="{FF2B5EF4-FFF2-40B4-BE49-F238E27FC236}">
                <a16:creationId xmlns:a16="http://schemas.microsoft.com/office/drawing/2014/main" id="{592A2F58-ED61-A3AE-BABF-1DA35268AD4A}"/>
              </a:ext>
            </a:extLst>
          </p:cNvPr>
          <p:cNvSpPr/>
          <p:nvPr/>
        </p:nvSpPr>
        <p:spPr>
          <a:xfrm>
            <a:off x="1542363" y="585500"/>
            <a:ext cx="15240000" cy="2924826"/>
          </a:xfrm>
          <a:prstGeom prst="roundRect">
            <a:avLst/>
          </a:prstGeom>
          <a:solidFill>
            <a:schemeClr val="tx2">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marL="0" marR="0" algn="just">
              <a:lnSpc>
                <a:spcPct val="150000"/>
              </a:lnSpc>
              <a:spcBef>
                <a:spcPts val="600"/>
              </a:spcBef>
              <a:spcAft>
                <a:spcPts val="0"/>
              </a:spcAft>
            </a:pPr>
            <a:r>
              <a:rPr lang="en-US" sz="5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 Con đường thu nhận và tiêu hóa thức ăn trong ống tiêu hóa ở động vật</a:t>
            </a:r>
            <a:endParaRPr lang="en-US" sz="550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C14BF23-11F4-60F7-C178-D2E09FC6C7BA}"/>
              </a:ext>
            </a:extLst>
          </p:cNvPr>
          <p:cNvSpPr txBox="1"/>
          <p:nvPr/>
        </p:nvSpPr>
        <p:spPr>
          <a:xfrm>
            <a:off x="2621626" y="3642592"/>
            <a:ext cx="13584381" cy="1002710"/>
          </a:xfrm>
          <a:prstGeom prst="rect">
            <a:avLst/>
          </a:prstGeom>
          <a:noFill/>
        </p:spPr>
        <p:txBody>
          <a:bodyPr wrap="square">
            <a:spAutoFit/>
          </a:bodyPr>
          <a:lstStyle/>
          <a:p>
            <a:pPr>
              <a:lnSpc>
                <a:spcPct val="150000"/>
              </a:lnSpc>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Đọc thông tin mục I – SGK tr.131, và trả lời câu hỏi:</a:t>
            </a:r>
            <a:endParaRPr lang="en-US" sz="4500">
              <a:solidFill>
                <a:schemeClr val="bg1"/>
              </a:solidFill>
              <a:latin typeface="Arial" panose="020B0604020202020204" pitchFamily="34" charset="0"/>
              <a:cs typeface="Arial" panose="020B0604020202020204" pitchFamily="34" charset="0"/>
            </a:endParaRPr>
          </a:p>
        </p:txBody>
      </p:sp>
      <p:sp>
        <p:nvSpPr>
          <p:cNvPr id="30" name="Speech Bubble: Rectangle with Corners Rounded 29">
            <a:extLst>
              <a:ext uri="{FF2B5EF4-FFF2-40B4-BE49-F238E27FC236}">
                <a16:creationId xmlns:a16="http://schemas.microsoft.com/office/drawing/2014/main" id="{FC183F4D-070E-903A-D46F-ADEED868C16D}"/>
              </a:ext>
            </a:extLst>
          </p:cNvPr>
          <p:cNvSpPr/>
          <p:nvPr/>
        </p:nvSpPr>
        <p:spPr>
          <a:xfrm>
            <a:off x="3276601" y="5006514"/>
            <a:ext cx="11551856" cy="3692663"/>
          </a:xfrm>
          <a:prstGeom prst="wedgeRoundRectCallou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just">
              <a:lnSpc>
                <a:spcPct val="150000"/>
              </a:lnSpc>
              <a:spcBef>
                <a:spcPts val="0"/>
              </a:spcBef>
              <a:spcAft>
                <a:spcPts val="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 vật lấy thức ăn từ môi trường ngoài thông qua hoạt động nào? Em hãy kể tên các dạng thức ăn chủ yếu của động vật.</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338" b="52294"/>
          <a:stretch>
            <a:fillRect/>
          </a:stretch>
        </p:blipFill>
        <p:spPr>
          <a:xfrm>
            <a:off x="6419" y="8699177"/>
            <a:ext cx="5461618" cy="158782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928"/>
          <a:stretch>
            <a:fillRect/>
          </a:stretch>
        </p:blipFill>
        <p:spPr>
          <a:xfrm>
            <a:off x="5461484" y="8587117"/>
            <a:ext cx="7315200" cy="169988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5987" b="50611"/>
          <a:stretch>
            <a:fillRect/>
          </a:stretch>
        </p:blipFill>
        <p:spPr>
          <a:xfrm>
            <a:off x="12858063" y="8622792"/>
            <a:ext cx="5414177" cy="1643853"/>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098" y="-1301481"/>
            <a:ext cx="3561595" cy="223409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22453" y="3014516"/>
            <a:ext cx="1409360" cy="999365"/>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77262" y="119585"/>
            <a:ext cx="1553223" cy="110137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5151" y="383690"/>
            <a:ext cx="2014082" cy="1428167"/>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3877" y="49511"/>
            <a:ext cx="2042569" cy="120325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20600" y="119585"/>
            <a:ext cx="1451389" cy="855000"/>
          </a:xfrm>
          <a:prstGeom prst="rect">
            <a:avLst/>
          </a:prstGeom>
        </p:spPr>
      </p:pic>
      <p:sp>
        <p:nvSpPr>
          <p:cNvPr id="24" name="Rounded Rectangle 8">
            <a:extLst>
              <a:ext uri="{FF2B5EF4-FFF2-40B4-BE49-F238E27FC236}">
                <a16:creationId xmlns:a16="http://schemas.microsoft.com/office/drawing/2014/main" id="{0096644A-4782-FBCA-41B2-85461A30D615}"/>
              </a:ext>
            </a:extLst>
          </p:cNvPr>
          <p:cNvSpPr/>
          <p:nvPr/>
        </p:nvSpPr>
        <p:spPr>
          <a:xfrm>
            <a:off x="994980" y="1172941"/>
            <a:ext cx="16584253" cy="7686316"/>
          </a:xfrm>
          <a:prstGeom prst="roundRect">
            <a:avLst/>
          </a:prstGeom>
          <a:solidFill>
            <a:schemeClr val="accent3">
              <a:lumMod val="40000"/>
              <a:lumOff val="6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q"/>
            </a:pPr>
            <a:r>
              <a:rPr lang="en-US" sz="4000">
                <a:solidFill>
                  <a:schemeClr val="tx1"/>
                </a:solidFill>
                <a:latin typeface="Arial" panose="020B0604020202020204" pitchFamily="34" charset="0"/>
                <a:cs typeface="Arial" panose="020B0604020202020204" pitchFamily="34" charset="0"/>
              </a:rPr>
              <a:t>Động vật lấy thức ăn từ môi trường ngoài thông qua hoạt động ăn và uống.</a:t>
            </a:r>
          </a:p>
          <a:p>
            <a:pPr marL="571500" indent="-571500" algn="just">
              <a:lnSpc>
                <a:spcPct val="150000"/>
              </a:lnSpc>
              <a:buFont typeface="Wingdings" panose="05000000000000000000" pitchFamily="2" charset="2"/>
              <a:buChar char="q"/>
            </a:pPr>
            <a:r>
              <a:rPr lang="en-US" sz="4000">
                <a:solidFill>
                  <a:schemeClr val="tx1"/>
                </a:solidFill>
                <a:latin typeface="Arial" panose="020B0604020202020204" pitchFamily="34" charset="0"/>
                <a:cs typeface="Arial" panose="020B0604020202020204" pitchFamily="34" charset="0"/>
              </a:rPr>
              <a:t>Ăn là hoạt động cần thiết để động vật đưa các chất dinh dưỡng vào cơ thể.</a:t>
            </a:r>
          </a:p>
          <a:p>
            <a:pPr marL="571500" indent="-571500" algn="just">
              <a:lnSpc>
                <a:spcPct val="150000"/>
              </a:lnSpc>
              <a:buFont typeface="Wingdings" panose="05000000000000000000" pitchFamily="2" charset="2"/>
              <a:buChar char="q"/>
            </a:pPr>
            <a:r>
              <a:rPr lang="en-US" sz="4000">
                <a:solidFill>
                  <a:schemeClr val="tx1"/>
                </a:solidFill>
                <a:latin typeface="Arial" panose="020B0604020202020204" pitchFamily="34" charset="0"/>
                <a:cs typeface="Arial" panose="020B0604020202020204" pitchFamily="34" charset="0"/>
              </a:rPr>
              <a:t>Các dạng thức ăn chủ yếu của động vật:</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Động vật ăn cỏ: ăn thực vật.</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Động vật ăn thịt: ăn các động vật khác.</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Động vật ăn tạp: ăn cả thực vật và động vật.</a:t>
            </a:r>
          </a:p>
          <a:p>
            <a:pPr lvl="0" algn="ctr">
              <a:lnSpc>
                <a:spcPct val="150000"/>
              </a:lnSpc>
            </a:pPr>
            <a:endParaRPr kumimoji="0" lang="en-US" sz="2000" b="1" u="none" strike="noStrike" kern="0" cap="none" spc="0" normalizeH="0" baseline="0" noProof="0">
              <a:ln>
                <a:noFill/>
              </a:ln>
              <a:solidFill>
                <a:schemeClr val="tx1"/>
              </a:solidFill>
              <a:effectLst/>
              <a:uLnTx/>
              <a:uFillTx/>
              <a:latin typeface="Arial"/>
              <a:sym typeface="Arial"/>
            </a:endParaRPr>
          </a:p>
        </p:txBody>
      </p:sp>
      <p:pic>
        <p:nvPicPr>
          <p:cNvPr id="27" name="Picture 26">
            <a:extLst>
              <a:ext uri="{FF2B5EF4-FFF2-40B4-BE49-F238E27FC236}">
                <a16:creationId xmlns:a16="http://schemas.microsoft.com/office/drawing/2014/main" id="{962E8D62-0A2F-D522-CB0B-85FA6B74004F}"/>
              </a:ext>
            </a:extLst>
          </p:cNvPr>
          <p:cNvPicPr>
            <a:picLocks noChangeAspect="1"/>
          </p:cNvPicPr>
          <p:nvPr/>
        </p:nvPicPr>
        <p:blipFill rotWithShape="1">
          <a:blip r:embed="rId12">
            <a:extLst>
              <a:ext uri="{28A0092B-C50C-407E-A947-70E740481C1C}">
                <a14:useLocalDpi xmlns:a14="http://schemas.microsoft.com/office/drawing/2010/main" val="0"/>
              </a:ext>
            </a:extLst>
          </a:blip>
          <a:srcRect l="34460" t="-3044" r="42073" b="46960"/>
          <a:stretch/>
        </p:blipFill>
        <p:spPr>
          <a:xfrm>
            <a:off x="14957306" y="5192295"/>
            <a:ext cx="2703306" cy="3634150"/>
          </a:xfrm>
          <a:prstGeom prst="rect">
            <a:avLst/>
          </a:prstGeom>
        </p:spPr>
      </p:pic>
      <p:pic>
        <p:nvPicPr>
          <p:cNvPr id="29" name="Picture 28">
            <a:extLst>
              <a:ext uri="{FF2B5EF4-FFF2-40B4-BE49-F238E27FC236}">
                <a16:creationId xmlns:a16="http://schemas.microsoft.com/office/drawing/2014/main" id="{AF621BFF-499C-9537-E7C6-7C71EE7BBCB3}"/>
              </a:ext>
            </a:extLst>
          </p:cNvPr>
          <p:cNvPicPr>
            <a:picLocks noChangeAspect="1"/>
          </p:cNvPicPr>
          <p:nvPr/>
        </p:nvPicPr>
        <p:blipFill rotWithShape="1">
          <a:blip r:embed="rId12">
            <a:extLst>
              <a:ext uri="{28A0092B-C50C-407E-A947-70E740481C1C}">
                <a14:useLocalDpi xmlns:a14="http://schemas.microsoft.com/office/drawing/2010/main" val="0"/>
              </a:ext>
            </a:extLst>
          </a:blip>
          <a:srcRect l="6521" t="11537" r="75414" b="43272"/>
          <a:stretch/>
        </p:blipFill>
        <p:spPr>
          <a:xfrm>
            <a:off x="12522598" y="5560519"/>
            <a:ext cx="2485293" cy="34970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randombar(horizontal)">
                                      <p:cBhvr>
                                        <p:cTn id="7" dur="500"/>
                                        <p:tgtEl>
                                          <p:spTgt spid="24">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37"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909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5338" b="52294"/>
          <a:stretch>
            <a:fillRect/>
          </a:stretch>
        </p:blipFill>
        <p:spPr>
          <a:xfrm>
            <a:off x="6419" y="8699177"/>
            <a:ext cx="5461618" cy="158782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928"/>
          <a:stretch>
            <a:fillRect/>
          </a:stretch>
        </p:blipFill>
        <p:spPr>
          <a:xfrm>
            <a:off x="5504763" y="8587117"/>
            <a:ext cx="7315200" cy="169988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5987" b="50611"/>
          <a:stretch>
            <a:fillRect/>
          </a:stretch>
        </p:blipFill>
        <p:spPr>
          <a:xfrm>
            <a:off x="12858063" y="8622792"/>
            <a:ext cx="5414177" cy="164385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2141" y="-949604"/>
            <a:ext cx="3561595" cy="223409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64509" y="6358264"/>
            <a:ext cx="1553223" cy="974294"/>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50522" y="3648438"/>
            <a:ext cx="1409360" cy="99936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41121" y="-714084"/>
            <a:ext cx="2014082" cy="1428167"/>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37228" y="2279599"/>
            <a:ext cx="1417503" cy="100513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9892" y="5992407"/>
            <a:ext cx="1717097" cy="1011526"/>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773253" y="1539182"/>
            <a:ext cx="2267868" cy="1335980"/>
          </a:xfrm>
          <a:prstGeom prst="rect">
            <a:avLst/>
          </a:prstGeom>
        </p:spPr>
      </p:pic>
      <p:sp>
        <p:nvSpPr>
          <p:cNvPr id="21" name="Rounded Rectangular Callout 15">
            <a:extLst>
              <a:ext uri="{FF2B5EF4-FFF2-40B4-BE49-F238E27FC236}">
                <a16:creationId xmlns:a16="http://schemas.microsoft.com/office/drawing/2014/main" id="{8046360F-3EF2-8687-F088-FB4881B2DC8D}"/>
              </a:ext>
            </a:extLst>
          </p:cNvPr>
          <p:cNvSpPr/>
          <p:nvPr/>
        </p:nvSpPr>
        <p:spPr>
          <a:xfrm>
            <a:off x="1436652" y="1137516"/>
            <a:ext cx="9838215" cy="7561661"/>
          </a:xfrm>
          <a:prstGeom prst="wedgeRoundRectCallout">
            <a:avLst>
              <a:gd name="adj1" fmla="val 60798"/>
              <a:gd name="adj2" fmla="val 6041"/>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Sự trao đổi các chất dinh dưỡng ở động vật diễn ra qua các giai đoạn nào? Để cơ thể hấp thụ được, các chất dinh dưỡng trong thức ăn cần được biến đổi ra sao?</a:t>
            </a:r>
            <a:endParaRPr lang="vi-VN" sz="4500" dirty="0">
              <a:solidFill>
                <a:schemeClr val="tx1"/>
              </a:solidFill>
              <a:latin typeface="Arial" panose="020B0604020202020204" pitchFamily="34" charset="0"/>
              <a:cs typeface="Arial" panose="020B0604020202020204" pitchFamily="34" charset="0"/>
            </a:endParaRPr>
          </a:p>
        </p:txBody>
      </p:sp>
      <p:pic>
        <p:nvPicPr>
          <p:cNvPr id="23" name="Picture 3">
            <a:extLst>
              <a:ext uri="{FF2B5EF4-FFF2-40B4-BE49-F238E27FC236}">
                <a16:creationId xmlns:a16="http://schemas.microsoft.com/office/drawing/2014/main" id="{7CE830D5-CEC9-3155-4D3E-D30D2A4967E3}"/>
              </a:ext>
            </a:extLst>
          </p:cNvPr>
          <p:cNvPicPr>
            <a:picLocks noChangeAspect="1"/>
          </p:cNvPicPr>
          <p:nvPr/>
        </p:nvPicPr>
        <p:blipFill>
          <a:blip r:embed="rId12"/>
          <a:srcRect/>
          <a:stretch>
            <a:fillRect/>
          </a:stretch>
        </p:blipFill>
        <p:spPr>
          <a:xfrm>
            <a:off x="12168105" y="1744257"/>
            <a:ext cx="5478163" cy="8496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barn(inVertical)">
                                      <p:cBhvr>
                                        <p:cTn id="7" dur="500"/>
                                        <p:tgtEl>
                                          <p:spTgt spid="21">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80B57006-9E97-4A08-24F2-871B2215D4B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64157857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356</TotalTime>
  <Words>323</Words>
  <Application>Microsoft Office PowerPoint</Application>
  <PresentationFormat>Custom</PresentationFormat>
  <Paragraphs>24</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Trebuchet MS</vt:lpstr>
      <vt:lpstr>Wingdings 3</vt:lpstr>
      <vt:lpstr>Arial</vt:lpstr>
      <vt:lpstr>Calibri</vt:lpstr>
      <vt:lpstr>Wingdings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11570</cp:lastModifiedBy>
  <cp:revision>1</cp:revision>
  <dcterms:created xsi:type="dcterms:W3CDTF">2006-08-16T00:00:00Z</dcterms:created>
  <dcterms:modified xsi:type="dcterms:W3CDTF">2023-03-12T11:15:46Z</dcterms:modified>
  <dc:identifier>DAFNe0bHQVg</dc:identifier>
</cp:coreProperties>
</file>