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5"/>
  </p:notesMasterIdLst>
  <p:sldIdLst>
    <p:sldId id="297" r:id="rId2"/>
    <p:sldId id="298" r:id="rId3"/>
    <p:sldId id="290" r:id="rId4"/>
    <p:sldId id="291" r:id="rId5"/>
    <p:sldId id="295" r:id="rId6"/>
    <p:sldId id="296" r:id="rId7"/>
    <p:sldId id="299" r:id="rId8"/>
    <p:sldId id="300" r:id="rId9"/>
    <p:sldId id="301" r:id="rId10"/>
    <p:sldId id="307" r:id="rId11"/>
    <p:sldId id="308" r:id="rId12"/>
    <p:sldId id="263" r:id="rId13"/>
    <p:sldId id="264" r:id="rId14"/>
    <p:sldId id="273" r:id="rId15"/>
    <p:sldId id="274" r:id="rId16"/>
    <p:sldId id="272" r:id="rId17"/>
    <p:sldId id="309" r:id="rId18"/>
    <p:sldId id="303" r:id="rId19"/>
    <p:sldId id="302" r:id="rId20"/>
    <p:sldId id="304" r:id="rId21"/>
    <p:sldId id="305" r:id="rId22"/>
    <p:sldId id="310" r:id="rId23"/>
    <p:sldId id="306" r:id="rId24"/>
    <p:sldId id="311" r:id="rId25"/>
    <p:sldId id="312" r:id="rId26"/>
    <p:sldId id="313" r:id="rId27"/>
    <p:sldId id="314" r:id="rId28"/>
    <p:sldId id="315" r:id="rId29"/>
    <p:sldId id="316" r:id="rId30"/>
    <p:sldId id="317" r:id="rId31"/>
    <p:sldId id="318" r:id="rId32"/>
    <p:sldId id="319" r:id="rId33"/>
    <p:sldId id="322" r:id="rId34"/>
    <p:sldId id="320" r:id="rId35"/>
    <p:sldId id="321" r:id="rId36"/>
    <p:sldId id="280" r:id="rId37"/>
    <p:sldId id="323" r:id="rId38"/>
    <p:sldId id="324" r:id="rId39"/>
    <p:sldId id="281" r:id="rId40"/>
    <p:sldId id="326" r:id="rId41"/>
    <p:sldId id="327" r:id="rId42"/>
    <p:sldId id="325" r:id="rId43"/>
    <p:sldId id="328" r:id="rId44"/>
  </p:sldIdLst>
  <p:sldSz cx="9144000" cy="6858000" type="screen4x3"/>
  <p:notesSz cx="6858000" cy="9144000"/>
  <p:custDataLst>
    <p:tags r:id="rId46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59" d="100"/>
          <a:sy n="59" d="100"/>
        </p:scale>
        <p:origin x="1500" y="2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gs" Target="tags/tag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C8ECC6A-D1FD-416E-BAB6-B94452B9400B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087A5AF-F24C-4CB5-84D5-33BEAEE0175D}">
      <dgm:prSet phldrT="[Text]" custT="1">
        <dgm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dgm:style>
      </dgm:prSet>
      <dgm:spPr/>
      <dgm:t>
        <a:bodyPr/>
        <a:lstStyle/>
        <a:p>
          <a:pPr algn="just"/>
          <a:r>
            <a:rPr lang="en-US" sz="40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I. </a:t>
          </a:r>
          <a:r>
            <a:rPr lang="en-US" sz="4000" b="1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Trao</a:t>
          </a:r>
          <a:r>
            <a: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000" b="1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đổi</a:t>
          </a:r>
          <a:r>
            <a: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000" b="1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khí</a:t>
          </a:r>
          <a:r>
            <a: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ở </a:t>
          </a:r>
          <a:r>
            <a:rPr lang="en-US" sz="4000" b="1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sinh</a:t>
          </a:r>
          <a:r>
            <a: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000" b="1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vật</a:t>
          </a:r>
          <a:endParaRPr lang="en-US" sz="4000" b="1" dirty="0">
            <a:solidFill>
              <a:srgbClr val="FF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0E0C379-9487-4C1B-B33C-641FBBF96AAA}" type="sibTrans" cxnId="{7D61F4C4-B5A2-405B-96C6-62EC17F42007}">
      <dgm:prSet/>
      <dgm:spPr/>
      <dgm:t>
        <a:bodyPr/>
        <a:lstStyle/>
        <a:p>
          <a:pPr algn="just"/>
          <a:endParaRPr lang="en-US"/>
        </a:p>
      </dgm:t>
    </dgm:pt>
    <dgm:pt modelId="{ED551D56-47F8-47B4-80E2-F71DAA39310E}" type="parTrans" cxnId="{7D61F4C4-B5A2-405B-96C6-62EC17F42007}">
      <dgm:prSet/>
      <dgm:spPr/>
      <dgm:t>
        <a:bodyPr/>
        <a:lstStyle/>
        <a:p>
          <a:pPr algn="just"/>
          <a:endParaRPr lang="en-US"/>
        </a:p>
      </dgm:t>
    </dgm:pt>
    <dgm:pt modelId="{89E9C889-2264-45C3-8EFD-9A990B128E4F}" type="pres">
      <dgm:prSet presAssocID="{2C8ECC6A-D1FD-416E-BAB6-B94452B9400B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n-US"/>
        </a:p>
      </dgm:t>
    </dgm:pt>
    <dgm:pt modelId="{551403FC-D6B2-4F42-BCEF-120CDE6FD058}" type="pres">
      <dgm:prSet presAssocID="{2C8ECC6A-D1FD-416E-BAB6-B94452B9400B}" presName="Name1" presStyleCnt="0"/>
      <dgm:spPr/>
    </dgm:pt>
    <dgm:pt modelId="{34D848BB-5274-4EE5-9CAB-65374205FF10}" type="pres">
      <dgm:prSet presAssocID="{2C8ECC6A-D1FD-416E-BAB6-B94452B9400B}" presName="cycle" presStyleCnt="0"/>
      <dgm:spPr/>
    </dgm:pt>
    <dgm:pt modelId="{2687ABE0-631B-42C1-9FA8-07F4D13C18C6}" type="pres">
      <dgm:prSet presAssocID="{2C8ECC6A-D1FD-416E-BAB6-B94452B9400B}" presName="srcNode" presStyleLbl="node1" presStyleIdx="0" presStyleCnt="1"/>
      <dgm:spPr/>
    </dgm:pt>
    <dgm:pt modelId="{68BD4DFB-1562-4802-AED2-B0190B891332}" type="pres">
      <dgm:prSet presAssocID="{2C8ECC6A-D1FD-416E-BAB6-B94452B9400B}" presName="conn" presStyleLbl="parChTrans1D2" presStyleIdx="0" presStyleCnt="1"/>
      <dgm:spPr/>
      <dgm:t>
        <a:bodyPr/>
        <a:lstStyle/>
        <a:p>
          <a:endParaRPr lang="en-US"/>
        </a:p>
      </dgm:t>
    </dgm:pt>
    <dgm:pt modelId="{9871CE20-744B-4082-84A5-86B0032223BC}" type="pres">
      <dgm:prSet presAssocID="{2C8ECC6A-D1FD-416E-BAB6-B94452B9400B}" presName="extraNode" presStyleLbl="node1" presStyleIdx="0" presStyleCnt="1"/>
      <dgm:spPr/>
    </dgm:pt>
    <dgm:pt modelId="{1F39A679-DCFB-4AED-B502-D84773140583}" type="pres">
      <dgm:prSet presAssocID="{2C8ECC6A-D1FD-416E-BAB6-B94452B9400B}" presName="dstNode" presStyleLbl="node1" presStyleIdx="0" presStyleCnt="1"/>
      <dgm:spPr/>
    </dgm:pt>
    <dgm:pt modelId="{A7E3566A-D10E-4CD4-8060-D99D670AD766}" type="pres">
      <dgm:prSet presAssocID="{9087A5AF-F24C-4CB5-84D5-33BEAEE0175D}" presName="text_1" presStyleLbl="node1" presStyleIdx="0" presStyleCnt="1" custLinFactNeighborX="1674" custLinFactNeighborY="87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3CE3946-D3A5-4700-A53C-41C1D9171B9A}" type="pres">
      <dgm:prSet presAssocID="{9087A5AF-F24C-4CB5-84D5-33BEAEE0175D}" presName="accent_1" presStyleCnt="0"/>
      <dgm:spPr/>
    </dgm:pt>
    <dgm:pt modelId="{BE5CB59F-4FB2-48C0-BDC2-DC96B48B1741}" type="pres">
      <dgm:prSet presAssocID="{9087A5AF-F24C-4CB5-84D5-33BEAEE0175D}" presName="accentRepeatNode" presStyleLbl="solidFgAcc1" presStyleIdx="0" presStyleCnt="1"/>
      <dgm:spPr>
        <a:prstGeom prst="rightArrow">
          <a:avLst/>
        </a:prstGeom>
        <a:solidFill>
          <a:srgbClr val="FFC000"/>
        </a:solidFill>
        <a:ln>
          <a:solidFill>
            <a:schemeClr val="tx2">
              <a:lumMod val="25000"/>
            </a:schemeClr>
          </a:solidFill>
        </a:ln>
      </dgm:spPr>
    </dgm:pt>
  </dgm:ptLst>
  <dgm:cxnLst>
    <dgm:cxn modelId="{6DC05952-84C7-448E-A70B-878A59C3A520}" type="presOf" srcId="{F0E0C379-9487-4C1B-B33C-641FBBF96AAA}" destId="{68BD4DFB-1562-4802-AED2-B0190B891332}" srcOrd="0" destOrd="0" presId="urn:microsoft.com/office/officeart/2008/layout/VerticalCurvedList"/>
    <dgm:cxn modelId="{931FE8D3-69E1-4336-A438-61A8484997FC}" type="presOf" srcId="{9087A5AF-F24C-4CB5-84D5-33BEAEE0175D}" destId="{A7E3566A-D10E-4CD4-8060-D99D670AD766}" srcOrd="0" destOrd="0" presId="urn:microsoft.com/office/officeart/2008/layout/VerticalCurvedList"/>
    <dgm:cxn modelId="{7D61F4C4-B5A2-405B-96C6-62EC17F42007}" srcId="{2C8ECC6A-D1FD-416E-BAB6-B94452B9400B}" destId="{9087A5AF-F24C-4CB5-84D5-33BEAEE0175D}" srcOrd="0" destOrd="0" parTransId="{ED551D56-47F8-47B4-80E2-F71DAA39310E}" sibTransId="{F0E0C379-9487-4C1B-B33C-641FBBF96AAA}"/>
    <dgm:cxn modelId="{54D3AB9C-7529-41AC-9CB9-220DA5FCCB86}" type="presOf" srcId="{2C8ECC6A-D1FD-416E-BAB6-B94452B9400B}" destId="{89E9C889-2264-45C3-8EFD-9A990B128E4F}" srcOrd="0" destOrd="0" presId="urn:microsoft.com/office/officeart/2008/layout/VerticalCurvedList"/>
    <dgm:cxn modelId="{990808BD-5A9F-4156-8545-89B3F5B871F1}" type="presParOf" srcId="{89E9C889-2264-45C3-8EFD-9A990B128E4F}" destId="{551403FC-D6B2-4F42-BCEF-120CDE6FD058}" srcOrd="0" destOrd="0" presId="urn:microsoft.com/office/officeart/2008/layout/VerticalCurvedList"/>
    <dgm:cxn modelId="{60D2CBFA-EA01-4CE2-9C7D-F2014E361436}" type="presParOf" srcId="{551403FC-D6B2-4F42-BCEF-120CDE6FD058}" destId="{34D848BB-5274-4EE5-9CAB-65374205FF10}" srcOrd="0" destOrd="0" presId="urn:microsoft.com/office/officeart/2008/layout/VerticalCurvedList"/>
    <dgm:cxn modelId="{538EF1BB-D206-4FB4-B41C-B9B331E763B0}" type="presParOf" srcId="{34D848BB-5274-4EE5-9CAB-65374205FF10}" destId="{2687ABE0-631B-42C1-9FA8-07F4D13C18C6}" srcOrd="0" destOrd="0" presId="urn:microsoft.com/office/officeart/2008/layout/VerticalCurvedList"/>
    <dgm:cxn modelId="{C4F4D057-0142-45CA-83D6-2F80BE8CA8AD}" type="presParOf" srcId="{34D848BB-5274-4EE5-9CAB-65374205FF10}" destId="{68BD4DFB-1562-4802-AED2-B0190B891332}" srcOrd="1" destOrd="0" presId="urn:microsoft.com/office/officeart/2008/layout/VerticalCurvedList"/>
    <dgm:cxn modelId="{8C17AE1D-1F70-42D2-8561-9EC918026F1B}" type="presParOf" srcId="{34D848BB-5274-4EE5-9CAB-65374205FF10}" destId="{9871CE20-744B-4082-84A5-86B0032223BC}" srcOrd="2" destOrd="0" presId="urn:microsoft.com/office/officeart/2008/layout/VerticalCurvedList"/>
    <dgm:cxn modelId="{B5B18FC9-A28E-4EAB-821E-E432AA3D8F53}" type="presParOf" srcId="{34D848BB-5274-4EE5-9CAB-65374205FF10}" destId="{1F39A679-DCFB-4AED-B502-D84773140583}" srcOrd="3" destOrd="0" presId="urn:microsoft.com/office/officeart/2008/layout/VerticalCurvedList"/>
    <dgm:cxn modelId="{D8B5B994-3F6B-4C73-8BDE-9E5F0364B9BC}" type="presParOf" srcId="{551403FC-D6B2-4F42-BCEF-120CDE6FD058}" destId="{A7E3566A-D10E-4CD4-8060-D99D670AD766}" srcOrd="1" destOrd="0" presId="urn:microsoft.com/office/officeart/2008/layout/VerticalCurvedList"/>
    <dgm:cxn modelId="{17A2A3D0-AC14-4E86-93FC-EB8E9C880095}" type="presParOf" srcId="{551403FC-D6B2-4F42-BCEF-120CDE6FD058}" destId="{03CE3946-D3A5-4700-A53C-41C1D9171B9A}" srcOrd="2" destOrd="0" presId="urn:microsoft.com/office/officeart/2008/layout/VerticalCurvedList"/>
    <dgm:cxn modelId="{8EDDF337-B5C1-444C-A865-11239E2A4F89}" type="presParOf" srcId="{03CE3946-D3A5-4700-A53C-41C1D9171B9A}" destId="{BE5CB59F-4FB2-48C0-BDC2-DC96B48B1741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C8ECC6A-D1FD-416E-BAB6-B94452B9400B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F2A35D8-534B-49F4-854D-BE345DB96197}">
      <dgm:prSet phldrT="[Text]" custT="1">
        <dgm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sz="40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II. </a:t>
          </a:r>
          <a:r>
            <a:rPr lang="en-US" sz="4000" b="1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Trao</a:t>
          </a:r>
          <a:r>
            <a:rPr lang="en-US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000" b="1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đổi</a:t>
          </a:r>
          <a:r>
            <a:rPr lang="en-US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000" b="1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khí</a:t>
          </a:r>
          <a:r>
            <a:rPr lang="en-US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ở </a:t>
          </a:r>
          <a:r>
            <a:rPr lang="en-US" sz="4000" b="1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thực</a:t>
          </a:r>
          <a:r>
            <a:rPr lang="en-US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000" b="1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vật</a:t>
          </a:r>
          <a:endParaRPr lang="en-US" sz="4000" b="1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093DDED-F7C0-413A-8D6F-1AA1C8906AE4}" type="sibTrans" cxnId="{63CDF9E9-BB78-495B-89F5-6C25871F71C2}">
      <dgm:prSet/>
      <dgm:spPr/>
      <dgm:t>
        <a:bodyPr/>
        <a:lstStyle/>
        <a:p>
          <a:endParaRPr lang="en-US"/>
        </a:p>
      </dgm:t>
    </dgm:pt>
    <dgm:pt modelId="{7ADAB7F4-EF9F-4100-B673-5DCE484446E1}" type="parTrans" cxnId="{63CDF9E9-BB78-495B-89F5-6C25871F71C2}">
      <dgm:prSet/>
      <dgm:spPr/>
      <dgm:t>
        <a:bodyPr/>
        <a:lstStyle/>
        <a:p>
          <a:endParaRPr lang="en-US"/>
        </a:p>
      </dgm:t>
    </dgm:pt>
    <dgm:pt modelId="{89E9C889-2264-45C3-8EFD-9A990B128E4F}" type="pres">
      <dgm:prSet presAssocID="{2C8ECC6A-D1FD-416E-BAB6-B94452B9400B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n-US"/>
        </a:p>
      </dgm:t>
    </dgm:pt>
    <dgm:pt modelId="{551403FC-D6B2-4F42-BCEF-120CDE6FD058}" type="pres">
      <dgm:prSet presAssocID="{2C8ECC6A-D1FD-416E-BAB6-B94452B9400B}" presName="Name1" presStyleCnt="0"/>
      <dgm:spPr/>
    </dgm:pt>
    <dgm:pt modelId="{34D848BB-5274-4EE5-9CAB-65374205FF10}" type="pres">
      <dgm:prSet presAssocID="{2C8ECC6A-D1FD-416E-BAB6-B94452B9400B}" presName="cycle" presStyleCnt="0"/>
      <dgm:spPr/>
    </dgm:pt>
    <dgm:pt modelId="{2687ABE0-631B-42C1-9FA8-07F4D13C18C6}" type="pres">
      <dgm:prSet presAssocID="{2C8ECC6A-D1FD-416E-BAB6-B94452B9400B}" presName="srcNode" presStyleLbl="node1" presStyleIdx="0" presStyleCnt="1"/>
      <dgm:spPr/>
    </dgm:pt>
    <dgm:pt modelId="{68BD4DFB-1562-4802-AED2-B0190B891332}" type="pres">
      <dgm:prSet presAssocID="{2C8ECC6A-D1FD-416E-BAB6-B94452B9400B}" presName="conn" presStyleLbl="parChTrans1D2" presStyleIdx="0" presStyleCnt="1"/>
      <dgm:spPr/>
      <dgm:t>
        <a:bodyPr/>
        <a:lstStyle/>
        <a:p>
          <a:endParaRPr lang="en-US"/>
        </a:p>
      </dgm:t>
    </dgm:pt>
    <dgm:pt modelId="{9871CE20-744B-4082-84A5-86B0032223BC}" type="pres">
      <dgm:prSet presAssocID="{2C8ECC6A-D1FD-416E-BAB6-B94452B9400B}" presName="extraNode" presStyleLbl="node1" presStyleIdx="0" presStyleCnt="1"/>
      <dgm:spPr/>
    </dgm:pt>
    <dgm:pt modelId="{1F39A679-DCFB-4AED-B502-D84773140583}" type="pres">
      <dgm:prSet presAssocID="{2C8ECC6A-D1FD-416E-BAB6-B94452B9400B}" presName="dstNode" presStyleLbl="node1" presStyleIdx="0" presStyleCnt="1"/>
      <dgm:spPr/>
    </dgm:pt>
    <dgm:pt modelId="{3ACC5A25-C381-4B77-942A-D2947D7489FD}" type="pres">
      <dgm:prSet presAssocID="{4F2A35D8-534B-49F4-854D-BE345DB96197}" presName="text_1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D907A80-C722-4A87-AA39-BC5A45F0B457}" type="pres">
      <dgm:prSet presAssocID="{4F2A35D8-534B-49F4-854D-BE345DB96197}" presName="accent_1" presStyleCnt="0"/>
      <dgm:spPr/>
    </dgm:pt>
    <dgm:pt modelId="{6117CA9C-AA18-49FA-BF39-4D26381E0D16}" type="pres">
      <dgm:prSet presAssocID="{4F2A35D8-534B-49F4-854D-BE345DB96197}" presName="accentRepeatNode" presStyleLbl="solidFgAcc1" presStyleIdx="0" presStyleCnt="1"/>
      <dgm:spPr>
        <a:prstGeom prst="rightArrow">
          <a:avLst/>
        </a:prstGeom>
        <a:solidFill>
          <a:srgbClr val="FFC000"/>
        </a:solidFill>
        <a:ln>
          <a:solidFill>
            <a:schemeClr val="bg1"/>
          </a:solidFill>
        </a:ln>
      </dgm:spPr>
    </dgm:pt>
  </dgm:ptLst>
  <dgm:cxnLst>
    <dgm:cxn modelId="{852BD762-6091-4AAA-86E7-9B945C071C17}" type="presOf" srcId="{4F2A35D8-534B-49F4-854D-BE345DB96197}" destId="{3ACC5A25-C381-4B77-942A-D2947D7489FD}" srcOrd="0" destOrd="0" presId="urn:microsoft.com/office/officeart/2008/layout/VerticalCurvedList"/>
    <dgm:cxn modelId="{63CDF9E9-BB78-495B-89F5-6C25871F71C2}" srcId="{2C8ECC6A-D1FD-416E-BAB6-B94452B9400B}" destId="{4F2A35D8-534B-49F4-854D-BE345DB96197}" srcOrd="0" destOrd="0" parTransId="{7ADAB7F4-EF9F-4100-B673-5DCE484446E1}" sibTransId="{5093DDED-F7C0-413A-8D6F-1AA1C8906AE4}"/>
    <dgm:cxn modelId="{539B3CCC-E26B-4297-8D3B-23C41140C3CA}" type="presOf" srcId="{5093DDED-F7C0-413A-8D6F-1AA1C8906AE4}" destId="{68BD4DFB-1562-4802-AED2-B0190B891332}" srcOrd="0" destOrd="0" presId="urn:microsoft.com/office/officeart/2008/layout/VerticalCurvedList"/>
    <dgm:cxn modelId="{6EF0D4E1-CC05-4CE4-A03E-2CB04FFA7A00}" type="presOf" srcId="{2C8ECC6A-D1FD-416E-BAB6-B94452B9400B}" destId="{89E9C889-2264-45C3-8EFD-9A990B128E4F}" srcOrd="0" destOrd="0" presId="urn:microsoft.com/office/officeart/2008/layout/VerticalCurvedList"/>
    <dgm:cxn modelId="{6A8FBE26-22A6-47CE-9A11-E254CB0CF687}" type="presParOf" srcId="{89E9C889-2264-45C3-8EFD-9A990B128E4F}" destId="{551403FC-D6B2-4F42-BCEF-120CDE6FD058}" srcOrd="0" destOrd="0" presId="urn:microsoft.com/office/officeart/2008/layout/VerticalCurvedList"/>
    <dgm:cxn modelId="{1548C8FE-1F95-42BC-94C0-657E6A52A421}" type="presParOf" srcId="{551403FC-D6B2-4F42-BCEF-120CDE6FD058}" destId="{34D848BB-5274-4EE5-9CAB-65374205FF10}" srcOrd="0" destOrd="0" presId="urn:microsoft.com/office/officeart/2008/layout/VerticalCurvedList"/>
    <dgm:cxn modelId="{A9B9A481-4541-4520-8B2C-A7846DF13F0E}" type="presParOf" srcId="{34D848BB-5274-4EE5-9CAB-65374205FF10}" destId="{2687ABE0-631B-42C1-9FA8-07F4D13C18C6}" srcOrd="0" destOrd="0" presId="urn:microsoft.com/office/officeart/2008/layout/VerticalCurvedList"/>
    <dgm:cxn modelId="{A5DEA661-4537-4F02-B9CA-27C2484E049A}" type="presParOf" srcId="{34D848BB-5274-4EE5-9CAB-65374205FF10}" destId="{68BD4DFB-1562-4802-AED2-B0190B891332}" srcOrd="1" destOrd="0" presId="urn:microsoft.com/office/officeart/2008/layout/VerticalCurvedList"/>
    <dgm:cxn modelId="{A3CBFE1F-6712-42E8-BB25-88AAAAFB8516}" type="presParOf" srcId="{34D848BB-5274-4EE5-9CAB-65374205FF10}" destId="{9871CE20-744B-4082-84A5-86B0032223BC}" srcOrd="2" destOrd="0" presId="urn:microsoft.com/office/officeart/2008/layout/VerticalCurvedList"/>
    <dgm:cxn modelId="{B0F277F1-8AF1-4CB7-9F54-B9701BC3862F}" type="presParOf" srcId="{34D848BB-5274-4EE5-9CAB-65374205FF10}" destId="{1F39A679-DCFB-4AED-B502-D84773140583}" srcOrd="3" destOrd="0" presId="urn:microsoft.com/office/officeart/2008/layout/VerticalCurvedList"/>
    <dgm:cxn modelId="{58A6CDCE-356C-4BE0-BED5-CB564D90C473}" type="presParOf" srcId="{551403FC-D6B2-4F42-BCEF-120CDE6FD058}" destId="{3ACC5A25-C381-4B77-942A-D2947D7489FD}" srcOrd="1" destOrd="0" presId="urn:microsoft.com/office/officeart/2008/layout/VerticalCurvedList"/>
    <dgm:cxn modelId="{12D298DB-4CF8-4682-87E8-E07D8DF4CEE9}" type="presParOf" srcId="{551403FC-D6B2-4F42-BCEF-120CDE6FD058}" destId="{BD907A80-C722-4A87-AA39-BC5A45F0B457}" srcOrd="2" destOrd="0" presId="urn:microsoft.com/office/officeart/2008/layout/VerticalCurvedList"/>
    <dgm:cxn modelId="{6948CBA2-6797-4EC5-A2A6-BEC8662DE0E7}" type="presParOf" srcId="{BD907A80-C722-4A87-AA39-BC5A45F0B457}" destId="{6117CA9C-AA18-49FA-BF39-4D26381E0D16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C8ECC6A-D1FD-416E-BAB6-B94452B9400B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EBF966A-A8FB-4FDD-AC25-49A1300D58E5}">
      <dgm:prSet phldrT="[Text]"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sz="40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III. </a:t>
          </a:r>
          <a:r>
            <a:rPr lang="en-US" sz="4000" b="1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Trao</a:t>
          </a:r>
          <a:r>
            <a: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000" b="1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đổi</a:t>
          </a:r>
          <a:r>
            <a: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000" b="1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khí</a:t>
          </a:r>
          <a:r>
            <a: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ở </a:t>
          </a:r>
          <a:r>
            <a:rPr lang="en-US" sz="4000" b="1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động</a:t>
          </a:r>
          <a:r>
            <a: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000" b="1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vật</a:t>
          </a:r>
          <a:endParaRPr lang="en-US" sz="4000" b="1" dirty="0">
            <a:solidFill>
              <a:srgbClr val="FF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FB70177-729C-4376-A9D5-0F796A6942A4}" type="parTrans" cxnId="{38760CEA-AA39-4044-A2C0-5B5649339F3D}">
      <dgm:prSet/>
      <dgm:spPr/>
      <dgm:t>
        <a:bodyPr/>
        <a:lstStyle/>
        <a:p>
          <a:endParaRPr lang="en-US"/>
        </a:p>
      </dgm:t>
    </dgm:pt>
    <dgm:pt modelId="{A62190F2-AB0B-484C-BAC1-9EED185C77B6}" type="sibTrans" cxnId="{38760CEA-AA39-4044-A2C0-5B5649339F3D}">
      <dgm:prSet/>
      <dgm:spPr/>
      <dgm:t>
        <a:bodyPr/>
        <a:lstStyle/>
        <a:p>
          <a:endParaRPr lang="en-US"/>
        </a:p>
      </dgm:t>
    </dgm:pt>
    <dgm:pt modelId="{89E9C889-2264-45C3-8EFD-9A990B128E4F}" type="pres">
      <dgm:prSet presAssocID="{2C8ECC6A-D1FD-416E-BAB6-B94452B9400B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n-US"/>
        </a:p>
      </dgm:t>
    </dgm:pt>
    <dgm:pt modelId="{551403FC-D6B2-4F42-BCEF-120CDE6FD058}" type="pres">
      <dgm:prSet presAssocID="{2C8ECC6A-D1FD-416E-BAB6-B94452B9400B}" presName="Name1" presStyleCnt="0"/>
      <dgm:spPr/>
    </dgm:pt>
    <dgm:pt modelId="{34D848BB-5274-4EE5-9CAB-65374205FF10}" type="pres">
      <dgm:prSet presAssocID="{2C8ECC6A-D1FD-416E-BAB6-B94452B9400B}" presName="cycle" presStyleCnt="0"/>
      <dgm:spPr/>
    </dgm:pt>
    <dgm:pt modelId="{2687ABE0-631B-42C1-9FA8-07F4D13C18C6}" type="pres">
      <dgm:prSet presAssocID="{2C8ECC6A-D1FD-416E-BAB6-B94452B9400B}" presName="srcNode" presStyleLbl="node1" presStyleIdx="0" presStyleCnt="1"/>
      <dgm:spPr/>
    </dgm:pt>
    <dgm:pt modelId="{68BD4DFB-1562-4802-AED2-B0190B891332}" type="pres">
      <dgm:prSet presAssocID="{2C8ECC6A-D1FD-416E-BAB6-B94452B9400B}" presName="conn" presStyleLbl="parChTrans1D2" presStyleIdx="0" presStyleCnt="1"/>
      <dgm:spPr/>
      <dgm:t>
        <a:bodyPr/>
        <a:lstStyle/>
        <a:p>
          <a:endParaRPr lang="en-US"/>
        </a:p>
      </dgm:t>
    </dgm:pt>
    <dgm:pt modelId="{9871CE20-744B-4082-84A5-86B0032223BC}" type="pres">
      <dgm:prSet presAssocID="{2C8ECC6A-D1FD-416E-BAB6-B94452B9400B}" presName="extraNode" presStyleLbl="node1" presStyleIdx="0" presStyleCnt="1"/>
      <dgm:spPr/>
    </dgm:pt>
    <dgm:pt modelId="{1F39A679-DCFB-4AED-B502-D84773140583}" type="pres">
      <dgm:prSet presAssocID="{2C8ECC6A-D1FD-416E-BAB6-B94452B9400B}" presName="dstNode" presStyleLbl="node1" presStyleIdx="0" presStyleCnt="1"/>
      <dgm:spPr/>
    </dgm:pt>
    <dgm:pt modelId="{7EAFCE51-82CC-4FD5-AF55-DA44676A7A47}" type="pres">
      <dgm:prSet presAssocID="{EEBF966A-A8FB-4FDD-AC25-49A1300D58E5}" presName="text_1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B83424D-1FA1-4CB9-8C4D-B933303BBD34}" type="pres">
      <dgm:prSet presAssocID="{EEBF966A-A8FB-4FDD-AC25-49A1300D58E5}" presName="accent_1" presStyleCnt="0"/>
      <dgm:spPr/>
    </dgm:pt>
    <dgm:pt modelId="{5735B22C-0CAF-455D-8F5A-E1AE4D5A67DA}" type="pres">
      <dgm:prSet presAssocID="{EEBF966A-A8FB-4FDD-AC25-49A1300D58E5}" presName="accentRepeatNode" presStyleLbl="solidFgAcc1" presStyleIdx="0" presStyleCnt="1"/>
      <dgm:spPr>
        <a:prstGeom prst="rightArrow">
          <a:avLst/>
        </a:prstGeom>
        <a:solidFill>
          <a:srgbClr val="FFC000"/>
        </a:solidFill>
        <a:ln>
          <a:solidFill>
            <a:schemeClr val="bg1"/>
          </a:solidFill>
        </a:ln>
      </dgm:spPr>
    </dgm:pt>
  </dgm:ptLst>
  <dgm:cxnLst>
    <dgm:cxn modelId="{327565F2-5B35-4E2C-8C82-E0B1A52984BE}" type="presOf" srcId="{EEBF966A-A8FB-4FDD-AC25-49A1300D58E5}" destId="{7EAFCE51-82CC-4FD5-AF55-DA44676A7A47}" srcOrd="0" destOrd="0" presId="urn:microsoft.com/office/officeart/2008/layout/VerticalCurvedList"/>
    <dgm:cxn modelId="{38760CEA-AA39-4044-A2C0-5B5649339F3D}" srcId="{2C8ECC6A-D1FD-416E-BAB6-B94452B9400B}" destId="{EEBF966A-A8FB-4FDD-AC25-49A1300D58E5}" srcOrd="0" destOrd="0" parTransId="{CFB70177-729C-4376-A9D5-0F796A6942A4}" sibTransId="{A62190F2-AB0B-484C-BAC1-9EED185C77B6}"/>
    <dgm:cxn modelId="{7ADE5ED4-F50B-4992-AC05-9A9F5084DCF2}" type="presOf" srcId="{A62190F2-AB0B-484C-BAC1-9EED185C77B6}" destId="{68BD4DFB-1562-4802-AED2-B0190B891332}" srcOrd="0" destOrd="0" presId="urn:microsoft.com/office/officeart/2008/layout/VerticalCurvedList"/>
    <dgm:cxn modelId="{FD050A14-A546-4647-AE5A-208981C9702E}" type="presOf" srcId="{2C8ECC6A-D1FD-416E-BAB6-B94452B9400B}" destId="{89E9C889-2264-45C3-8EFD-9A990B128E4F}" srcOrd="0" destOrd="0" presId="urn:microsoft.com/office/officeart/2008/layout/VerticalCurvedList"/>
    <dgm:cxn modelId="{08988F8D-6897-4C1C-B277-138231965C35}" type="presParOf" srcId="{89E9C889-2264-45C3-8EFD-9A990B128E4F}" destId="{551403FC-D6B2-4F42-BCEF-120CDE6FD058}" srcOrd="0" destOrd="0" presId="urn:microsoft.com/office/officeart/2008/layout/VerticalCurvedList"/>
    <dgm:cxn modelId="{3C40E803-41E7-40CF-B71F-EEB0ABDBB657}" type="presParOf" srcId="{551403FC-D6B2-4F42-BCEF-120CDE6FD058}" destId="{34D848BB-5274-4EE5-9CAB-65374205FF10}" srcOrd="0" destOrd="0" presId="urn:microsoft.com/office/officeart/2008/layout/VerticalCurvedList"/>
    <dgm:cxn modelId="{159237C6-E634-4646-B273-2936D5B20347}" type="presParOf" srcId="{34D848BB-5274-4EE5-9CAB-65374205FF10}" destId="{2687ABE0-631B-42C1-9FA8-07F4D13C18C6}" srcOrd="0" destOrd="0" presId="urn:microsoft.com/office/officeart/2008/layout/VerticalCurvedList"/>
    <dgm:cxn modelId="{A33A9BC0-B279-457E-881B-D086E4E463CC}" type="presParOf" srcId="{34D848BB-5274-4EE5-9CAB-65374205FF10}" destId="{68BD4DFB-1562-4802-AED2-B0190B891332}" srcOrd="1" destOrd="0" presId="urn:microsoft.com/office/officeart/2008/layout/VerticalCurvedList"/>
    <dgm:cxn modelId="{A1527E53-E32D-40DD-9642-155A3FCDCF69}" type="presParOf" srcId="{34D848BB-5274-4EE5-9CAB-65374205FF10}" destId="{9871CE20-744B-4082-84A5-86B0032223BC}" srcOrd="2" destOrd="0" presId="urn:microsoft.com/office/officeart/2008/layout/VerticalCurvedList"/>
    <dgm:cxn modelId="{CC9D1208-E9F4-4CC0-A947-905D62130734}" type="presParOf" srcId="{34D848BB-5274-4EE5-9CAB-65374205FF10}" destId="{1F39A679-DCFB-4AED-B502-D84773140583}" srcOrd="3" destOrd="0" presId="urn:microsoft.com/office/officeart/2008/layout/VerticalCurvedList"/>
    <dgm:cxn modelId="{F2ECAA6B-BA33-424D-B567-4062C96543F8}" type="presParOf" srcId="{551403FC-D6B2-4F42-BCEF-120CDE6FD058}" destId="{7EAFCE51-82CC-4FD5-AF55-DA44676A7A47}" srcOrd="1" destOrd="0" presId="urn:microsoft.com/office/officeart/2008/layout/VerticalCurvedList"/>
    <dgm:cxn modelId="{C8D060CF-4532-4CE3-A868-FD2B1248F69A}" type="presParOf" srcId="{551403FC-D6B2-4F42-BCEF-120CDE6FD058}" destId="{2B83424D-1FA1-4CB9-8C4D-B933303BBD34}" srcOrd="2" destOrd="0" presId="urn:microsoft.com/office/officeart/2008/layout/VerticalCurvedList"/>
    <dgm:cxn modelId="{B674E563-ACD8-4B63-B4D5-47F8B50755CF}" type="presParOf" srcId="{2B83424D-1FA1-4CB9-8C4D-B933303BBD34}" destId="{5735B22C-0CAF-455D-8F5A-E1AE4D5A67DA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8BD4DFB-1562-4802-AED2-B0190B891332}">
      <dsp:nvSpPr>
        <dsp:cNvPr id="0" name=""/>
        <dsp:cNvSpPr/>
      </dsp:nvSpPr>
      <dsp:spPr>
        <a:xfrm>
          <a:off x="-2575020" y="-432086"/>
          <a:ext cx="3344905" cy="3344905"/>
        </a:xfrm>
        <a:prstGeom prst="blockArc">
          <a:avLst>
            <a:gd name="adj1" fmla="val 18900000"/>
            <a:gd name="adj2" fmla="val 2700000"/>
            <a:gd name="adj3" fmla="val 646"/>
          </a:avLst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7E3566A-D10E-4CD4-8060-D99D670AD766}">
      <dsp:nvSpPr>
        <dsp:cNvPr id="0" name=""/>
        <dsp:cNvSpPr/>
      </dsp:nvSpPr>
      <dsp:spPr>
        <a:xfrm>
          <a:off x="748662" y="651929"/>
          <a:ext cx="5347337" cy="1197859"/>
        </a:xfrm>
        <a:prstGeom prst="rect">
          <a:avLst/>
        </a:prstGeom>
        <a:solidFill>
          <a:schemeClr val="accent3"/>
        </a:solidFill>
        <a:ln w="25400" cap="flat" cmpd="sng" algn="ctr">
          <a:solidFill>
            <a:schemeClr val="accent3">
              <a:shade val="50000"/>
            </a:schemeClr>
          </a:solidFill>
          <a:prstDash val="solid"/>
        </a:ln>
        <a:effectLst/>
      </dsp:spPr>
      <dsp:style>
        <a:lnRef idx="2">
          <a:schemeClr val="accent3">
            <a:shade val="50000"/>
          </a:schemeClr>
        </a:lnRef>
        <a:fillRef idx="1">
          <a:schemeClr val="accent3"/>
        </a:fillRef>
        <a:effectRef idx="0">
          <a:schemeClr val="accent3"/>
        </a:effectRef>
        <a:fontRef idx="minor">
          <a:schemeClr val="lt1"/>
        </a:fontRef>
      </dsp:style>
      <dsp:txBody>
        <a:bodyPr spcFirstLastPara="0" vert="horz" wrap="square" lIns="984541" tIns="101600" rIns="101600" bIns="101600" numCol="1" spcCol="1270" anchor="ctr" anchorCtr="0">
          <a:noAutofit/>
        </a:bodyPr>
        <a:lstStyle/>
        <a:p>
          <a:pPr lvl="0" algn="just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000" b="1" kern="12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I. </a:t>
          </a:r>
          <a:r>
            <a:rPr lang="en-US" sz="4000" b="1" kern="120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Trao</a:t>
          </a:r>
          <a:r>
            <a:rPr lang="en-US" sz="4000" b="1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000" b="1" kern="120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đổi</a:t>
          </a:r>
          <a:r>
            <a:rPr lang="en-US" sz="4000" b="1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000" b="1" kern="120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khí</a:t>
          </a:r>
          <a:r>
            <a:rPr lang="en-US" sz="4000" b="1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ở </a:t>
          </a:r>
          <a:r>
            <a:rPr lang="en-US" sz="4000" b="1" kern="120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sinh</a:t>
          </a:r>
          <a:r>
            <a:rPr lang="en-US" sz="4000" b="1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000" b="1" kern="120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vật</a:t>
          </a:r>
          <a:endParaRPr lang="en-US" sz="4000" b="1" kern="1200" dirty="0">
            <a:solidFill>
              <a:srgbClr val="FF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48662" y="651929"/>
        <a:ext cx="5347337" cy="1197859"/>
      </dsp:txXfrm>
    </dsp:sp>
    <dsp:sp modelId="{BE5CB59F-4FB2-48C0-BDC2-DC96B48B1741}">
      <dsp:nvSpPr>
        <dsp:cNvPr id="0" name=""/>
        <dsp:cNvSpPr/>
      </dsp:nvSpPr>
      <dsp:spPr>
        <a:xfrm>
          <a:off x="0" y="491704"/>
          <a:ext cx="1497324" cy="1497324"/>
        </a:xfrm>
        <a:prstGeom prst="rightArrow">
          <a:avLst/>
        </a:prstGeom>
        <a:solidFill>
          <a:srgbClr val="FFC000"/>
        </a:solidFill>
        <a:ln w="25400" cap="flat" cmpd="sng" algn="ctr">
          <a:solidFill>
            <a:schemeClr val="tx2">
              <a:lumMod val="2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8BD4DFB-1562-4802-AED2-B0190B891332}">
      <dsp:nvSpPr>
        <dsp:cNvPr id="0" name=""/>
        <dsp:cNvSpPr/>
      </dsp:nvSpPr>
      <dsp:spPr>
        <a:xfrm>
          <a:off x="-2575246" y="-432086"/>
          <a:ext cx="3344905" cy="3344905"/>
        </a:xfrm>
        <a:prstGeom prst="blockArc">
          <a:avLst>
            <a:gd name="adj1" fmla="val 18900000"/>
            <a:gd name="adj2" fmla="val 2700000"/>
            <a:gd name="adj3" fmla="val 646"/>
          </a:avLst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ACC5A25-C381-4B77-942A-D2947D7489FD}">
      <dsp:nvSpPr>
        <dsp:cNvPr id="0" name=""/>
        <dsp:cNvSpPr/>
      </dsp:nvSpPr>
      <dsp:spPr>
        <a:xfrm>
          <a:off x="748337" y="641696"/>
          <a:ext cx="5271462" cy="1197340"/>
        </a:xfrm>
        <a:prstGeom prst="rect">
          <a:avLst/>
        </a:prstGeom>
        <a:solidFill>
          <a:schemeClr val="accent6"/>
        </a:solidFill>
        <a:ln w="38100" cap="flat" cmpd="sng" algn="ctr">
          <a:solidFill>
            <a:schemeClr val="lt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hemeClr val="lt1"/>
        </a:lnRef>
        <a:fillRef idx="1">
          <a:schemeClr val="accent6"/>
        </a:fillRef>
        <a:effectRef idx="1">
          <a:schemeClr val="accent6"/>
        </a:effectRef>
        <a:fontRef idx="minor">
          <a:schemeClr val="lt1"/>
        </a:fontRef>
      </dsp:style>
      <dsp:txBody>
        <a:bodyPr spcFirstLastPara="0" vert="horz" wrap="square" lIns="984541" tIns="101600" rIns="101600" bIns="101600" numCol="1" spcCol="1270" anchor="ctr" anchorCtr="0">
          <a:noAutofit/>
        </a:bodyPr>
        <a:lstStyle/>
        <a:p>
          <a:pPr lvl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000" b="1" kern="12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II. </a:t>
          </a:r>
          <a:r>
            <a:rPr lang="en-US" sz="4000" b="1" kern="1200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Trao</a:t>
          </a:r>
          <a:r>
            <a:rPr lang="en-US" sz="4000" b="1" kern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000" b="1" kern="1200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đổi</a:t>
          </a:r>
          <a:r>
            <a:rPr lang="en-US" sz="4000" b="1" kern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000" b="1" kern="1200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khí</a:t>
          </a:r>
          <a:r>
            <a:rPr lang="en-US" sz="4000" b="1" kern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ở </a:t>
          </a:r>
          <a:r>
            <a:rPr lang="en-US" sz="4000" b="1" kern="1200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thực</a:t>
          </a:r>
          <a:r>
            <a:rPr lang="en-US" sz="4000" b="1" kern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000" b="1" kern="1200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vật</a:t>
          </a:r>
          <a:endParaRPr lang="en-US" sz="4000" b="1" kern="120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48337" y="641696"/>
        <a:ext cx="5271462" cy="1197340"/>
      </dsp:txXfrm>
    </dsp:sp>
    <dsp:sp modelId="{6117CA9C-AA18-49FA-BF39-4D26381E0D16}">
      <dsp:nvSpPr>
        <dsp:cNvPr id="0" name=""/>
        <dsp:cNvSpPr/>
      </dsp:nvSpPr>
      <dsp:spPr>
        <a:xfrm>
          <a:off x="0" y="492028"/>
          <a:ext cx="1496675" cy="1496675"/>
        </a:xfrm>
        <a:prstGeom prst="rightArrow">
          <a:avLst/>
        </a:prstGeom>
        <a:solidFill>
          <a:srgbClr val="FFC000"/>
        </a:solidFill>
        <a:ln w="25400" cap="flat" cmpd="sng" algn="ctr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8BD4DFB-1562-4802-AED2-B0190B891332}">
      <dsp:nvSpPr>
        <dsp:cNvPr id="0" name=""/>
        <dsp:cNvSpPr/>
      </dsp:nvSpPr>
      <dsp:spPr>
        <a:xfrm>
          <a:off x="-2698692" y="-452473"/>
          <a:ext cx="3504213" cy="3504213"/>
        </a:xfrm>
        <a:prstGeom prst="blockArc">
          <a:avLst>
            <a:gd name="adj1" fmla="val 18900000"/>
            <a:gd name="adj2" fmla="val 2700000"/>
            <a:gd name="adj3" fmla="val 616"/>
          </a:avLst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EAFCE51-82CC-4FD5-AF55-DA44676A7A47}">
      <dsp:nvSpPr>
        <dsp:cNvPr id="0" name=""/>
        <dsp:cNvSpPr/>
      </dsp:nvSpPr>
      <dsp:spPr>
        <a:xfrm>
          <a:off x="783152" y="673111"/>
          <a:ext cx="5312847" cy="1253043"/>
        </a:xfrm>
        <a:prstGeom prst="rect">
          <a:avLst/>
        </a:prstGeom>
        <a:gradFill rotWithShape="1">
          <a:gsLst>
            <a:gs pos="0">
              <a:schemeClr val="accent4">
                <a:tint val="50000"/>
                <a:satMod val="300000"/>
              </a:schemeClr>
            </a:gs>
            <a:gs pos="35000">
              <a:schemeClr val="accent4">
                <a:tint val="37000"/>
                <a:satMod val="300000"/>
              </a:schemeClr>
            </a:gs>
            <a:gs pos="100000">
              <a:schemeClr val="accent4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4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  <dsp:txBody>
        <a:bodyPr spcFirstLastPara="0" vert="horz" wrap="square" lIns="1031584" tIns="101600" rIns="101600" bIns="101600" numCol="1" spcCol="1270" anchor="ctr" anchorCtr="0">
          <a:noAutofit/>
        </a:bodyPr>
        <a:lstStyle/>
        <a:p>
          <a:pPr lvl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000" b="1" kern="12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III. </a:t>
          </a:r>
          <a:r>
            <a:rPr lang="en-US" sz="4000" b="1" kern="120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Trao</a:t>
          </a:r>
          <a:r>
            <a:rPr lang="en-US" sz="4000" b="1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000" b="1" kern="120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đổi</a:t>
          </a:r>
          <a:r>
            <a:rPr lang="en-US" sz="4000" b="1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000" b="1" kern="120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khí</a:t>
          </a:r>
          <a:r>
            <a:rPr lang="en-US" sz="4000" b="1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ở </a:t>
          </a:r>
          <a:r>
            <a:rPr lang="en-US" sz="4000" b="1" kern="120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động</a:t>
          </a:r>
          <a:r>
            <a:rPr lang="en-US" sz="4000" b="1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000" b="1" kern="120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vật</a:t>
          </a:r>
          <a:endParaRPr lang="en-US" sz="4000" b="1" kern="1200" dirty="0">
            <a:solidFill>
              <a:srgbClr val="FF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83152" y="673111"/>
        <a:ext cx="5312847" cy="1253043"/>
      </dsp:txXfrm>
    </dsp:sp>
    <dsp:sp modelId="{5735B22C-0CAF-455D-8F5A-E1AE4D5A67DA}">
      <dsp:nvSpPr>
        <dsp:cNvPr id="0" name=""/>
        <dsp:cNvSpPr/>
      </dsp:nvSpPr>
      <dsp:spPr>
        <a:xfrm>
          <a:off x="0" y="516480"/>
          <a:ext cx="1566304" cy="1566304"/>
        </a:xfrm>
        <a:prstGeom prst="rightArrow">
          <a:avLst/>
        </a:prstGeom>
        <a:solidFill>
          <a:srgbClr val="FFC000"/>
        </a:solidFill>
        <a:ln w="25400" cap="flat" cmpd="sng" algn="ctr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B86E8E-A513-4BB3-A62C-DE68FA45CA08}" type="datetimeFigureOut">
              <a:rPr lang="en-US" smtClean="0"/>
              <a:pPr/>
              <a:t>3/6/2023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A5F64A-1426-4586-8A34-575DDA02A1AF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B2FD0C-B6D3-45AF-856F-A405129FD409}" type="slidenum">
              <a:rPr lang="zh-CN" altLang="en-US" smtClean="0">
                <a:solidFill>
                  <a:prstClr val="black"/>
                </a:solidFill>
              </a:rPr>
              <a:pPr/>
              <a:t>16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97462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1B330F-8EE9-48B1-85E7-98CF1D950CA5}" type="datetimeFigureOut">
              <a:rPr lang="en-US" smtClean="0"/>
              <a:pPr/>
              <a:t>3/6/2023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DCE7C-80E0-46A5-B60F-7E8D340F23D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63601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1B330F-8EE9-48B1-85E7-98CF1D950CA5}" type="datetimeFigureOut">
              <a:rPr lang="en-US" smtClean="0"/>
              <a:pPr/>
              <a:t>3/6/2023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DCE7C-80E0-46A5-B60F-7E8D340F23D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88611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1B330F-8EE9-48B1-85E7-98CF1D950CA5}" type="datetimeFigureOut">
              <a:rPr lang="en-US" smtClean="0"/>
              <a:pPr/>
              <a:t>3/6/2023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DCE7C-80E0-46A5-B60F-7E8D340F23D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8339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2767841-4872-4A66-B5B9-AEB6A690E0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B880E-3BE9-4A10-966A-C1D42C70BCF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A810C30-4121-4186-909E-993A5F4E27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7B0A69E-FCE1-4195-B112-8B07999C67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F30F0-2D64-4950-B991-DBE38FB597C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3600033"/>
      </p:ext>
    </p:extLst>
  </p:cSld>
  <p:clrMapOvr>
    <a:masterClrMapping/>
  </p:clrMapOvr>
  <p:transition spd="slow" advClick="0" advTm="4000">
    <p:fade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1B330F-8EE9-48B1-85E7-98CF1D950CA5}" type="datetimeFigureOut">
              <a:rPr lang="en-US" smtClean="0"/>
              <a:pPr/>
              <a:t>3/6/2023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DCE7C-80E0-46A5-B60F-7E8D340F23D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34557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1B330F-8EE9-48B1-85E7-98CF1D950CA5}" type="datetimeFigureOut">
              <a:rPr lang="en-US" smtClean="0"/>
              <a:pPr/>
              <a:t>3/6/2023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DCE7C-80E0-46A5-B60F-7E8D340F23D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44291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1B330F-8EE9-48B1-85E7-98CF1D950CA5}" type="datetimeFigureOut">
              <a:rPr lang="en-US" smtClean="0"/>
              <a:pPr/>
              <a:t>3/6/2023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DCE7C-80E0-46A5-B60F-7E8D340F23D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09162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1B330F-8EE9-48B1-85E7-98CF1D950CA5}" type="datetimeFigureOut">
              <a:rPr lang="en-US" smtClean="0"/>
              <a:pPr/>
              <a:t>3/6/2023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DCE7C-80E0-46A5-B60F-7E8D340F23D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61349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1B330F-8EE9-48B1-85E7-98CF1D950CA5}" type="datetimeFigureOut">
              <a:rPr lang="en-US" smtClean="0"/>
              <a:pPr/>
              <a:t>3/6/2023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DCE7C-80E0-46A5-B60F-7E8D340F23D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14326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1B330F-8EE9-48B1-85E7-98CF1D950CA5}" type="datetimeFigureOut">
              <a:rPr lang="en-US" smtClean="0"/>
              <a:pPr/>
              <a:t>3/6/2023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DCE7C-80E0-46A5-B60F-7E8D340F23D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92502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1B330F-8EE9-48B1-85E7-98CF1D950CA5}" type="datetimeFigureOut">
              <a:rPr lang="en-US" smtClean="0"/>
              <a:pPr/>
              <a:t>3/6/2023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DCE7C-80E0-46A5-B60F-7E8D340F23D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19751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1B330F-8EE9-48B1-85E7-98CF1D950CA5}" type="datetimeFigureOut">
              <a:rPr lang="en-US" smtClean="0"/>
              <a:pPr/>
              <a:t>3/6/2023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DCE7C-80E0-46A5-B60F-7E8D340F23D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89612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1B330F-8EE9-48B1-85E7-98CF1D950CA5}" type="datetimeFigureOut">
              <a:rPr lang="en-US" smtClean="0"/>
              <a:pPr/>
              <a:t>3/6/2023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DDCE7C-80E0-46A5-B60F-7E8D340F23D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10795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13" Type="http://schemas.openxmlformats.org/officeDocument/2006/relationships/image" Target="../media/image2.gif"/><Relationship Id="rId3" Type="http://schemas.openxmlformats.org/officeDocument/2006/relationships/notesSlide" Target="../notesSlides/notesSlide1.xml"/><Relationship Id="rId7" Type="http://schemas.openxmlformats.org/officeDocument/2006/relationships/slide" Target="slide4.xml"/><Relationship Id="rId12" Type="http://schemas.openxmlformats.org/officeDocument/2006/relationships/slide" Target="slide9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5.png"/><Relationship Id="rId1" Type="http://schemas.openxmlformats.org/officeDocument/2006/relationships/video" Target="NULL" TargetMode="External"/><Relationship Id="rId6" Type="http://schemas.openxmlformats.org/officeDocument/2006/relationships/slide" Target="slide3.xml"/><Relationship Id="rId11" Type="http://schemas.openxmlformats.org/officeDocument/2006/relationships/slide" Target="slide8.xml"/><Relationship Id="rId5" Type="http://schemas.openxmlformats.org/officeDocument/2006/relationships/slide" Target="slide2.xml"/><Relationship Id="rId15" Type="http://schemas.openxmlformats.org/officeDocument/2006/relationships/image" Target="../media/image4.gif"/><Relationship Id="rId10" Type="http://schemas.openxmlformats.org/officeDocument/2006/relationships/slide" Target="slide7.xml"/><Relationship Id="rId4" Type="http://schemas.openxmlformats.org/officeDocument/2006/relationships/image" Target="../media/image1.png"/><Relationship Id="rId9" Type="http://schemas.openxmlformats.org/officeDocument/2006/relationships/slide" Target="slide6.xml"/><Relationship Id="rId1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13" Type="http://schemas.openxmlformats.org/officeDocument/2006/relationships/diagramLayout" Target="../diagrams/layout3.xml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12" Type="http://schemas.openxmlformats.org/officeDocument/2006/relationships/diagramData" Target="../diagrams/data3.xml"/><Relationship Id="rId2" Type="http://schemas.openxmlformats.org/officeDocument/2006/relationships/diagramData" Target="../diagrams/data1.xml"/><Relationship Id="rId16" Type="http://schemas.microsoft.com/office/2007/relationships/diagramDrawing" Target="../diagrams/drawing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5" Type="http://schemas.openxmlformats.org/officeDocument/2006/relationships/diagramColors" Target="../diagrams/colors3.xml"/><Relationship Id="rId10" Type="http://schemas.openxmlformats.org/officeDocument/2006/relationships/diagramColors" Target="../diagrams/colors2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Relationship Id="rId14" Type="http://schemas.openxmlformats.org/officeDocument/2006/relationships/diagramQuickStyle" Target="../diagrams/quickStyle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6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vong quay"/>
          <p:cNvGrpSpPr/>
          <p:nvPr/>
        </p:nvGrpSpPr>
        <p:grpSpPr>
          <a:xfrm>
            <a:off x="4343400" y="533400"/>
            <a:ext cx="3781594" cy="5036855"/>
            <a:chOff x="5425622" y="292790"/>
            <a:chExt cx="5834378" cy="582828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5622" y="292790"/>
              <a:ext cx="5834378" cy="582828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 rot="14949661">
              <a:off x="6674685" y="1156509"/>
              <a:ext cx="2025648" cy="9022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200" b="1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40</a:t>
              </a:r>
              <a:endParaRPr lang="vi-VN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 rot="12232592">
              <a:off x="5742637" y="2184872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200" b="1" dirty="0" smtClean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35</a:t>
              </a:r>
              <a:endParaRPr lang="vi-VN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 rot="17590276">
              <a:off x="8020995" y="1153584"/>
              <a:ext cx="2025648" cy="9022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200" b="1" dirty="0" smtClean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5</a:t>
              </a:r>
              <a:endParaRPr lang="vi-VN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 rot="20155085">
              <a:off x="8917980" y="218947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200" b="1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10</a:t>
              </a:r>
              <a:endParaRPr lang="vi-VN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 rot="9501114">
              <a:off x="5697321" y="3524665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200" b="1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30</a:t>
              </a:r>
              <a:endParaRPr lang="vi-VN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 rot="6703311">
              <a:off x="6660977" y="4380220"/>
              <a:ext cx="2025648" cy="9022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200" b="1" dirty="0" smtClean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25</a:t>
              </a:r>
              <a:endParaRPr lang="vi-VN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 rot="3829829">
              <a:off x="8019635" y="4387460"/>
              <a:ext cx="2025648" cy="9022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200" b="1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20</a:t>
              </a:r>
              <a:endParaRPr lang="vi-VN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 rot="1321648">
              <a:off x="8940448" y="3556175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200" b="1" dirty="0" smtClean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15</a:t>
              </a:r>
              <a:endParaRPr lang="vi-VN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23" name="Isosceles Triangle 22"/>
          <p:cNvSpPr/>
          <p:nvPr/>
        </p:nvSpPr>
        <p:spPr>
          <a:xfrm rot="16200000">
            <a:off x="8054688" y="2495656"/>
            <a:ext cx="605716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5" name="quay dung"/>
          <p:cNvSpPr/>
          <p:nvPr/>
        </p:nvSpPr>
        <p:spPr>
          <a:xfrm>
            <a:off x="6965768" y="5878287"/>
            <a:ext cx="2028009" cy="849085"/>
          </a:xfrm>
          <a:prstGeom prst="round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QUAY</a:t>
            </a:r>
            <a:endParaRPr lang="vi-VN" sz="2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" name="Rounded Rectangle 25">
            <a:hlinkClick r:id="rId5" action="ppaction://hlinksldjump"/>
          </p:cNvPr>
          <p:cNvSpPr/>
          <p:nvPr/>
        </p:nvSpPr>
        <p:spPr>
          <a:xfrm>
            <a:off x="643354" y="2186976"/>
            <a:ext cx="1003266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endParaRPr lang="vi-VN" sz="4400" b="1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ounded Rectangle 26">
            <a:hlinkClick r:id="rId6" action="ppaction://hlinksldjump"/>
          </p:cNvPr>
          <p:cNvSpPr/>
          <p:nvPr/>
        </p:nvSpPr>
        <p:spPr>
          <a:xfrm>
            <a:off x="1766792" y="2186976"/>
            <a:ext cx="1003266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lang="vi-VN" sz="4400" b="1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ounded Rectangle 27">
            <a:hlinkClick r:id="rId7" action="ppaction://hlinksldjump"/>
          </p:cNvPr>
          <p:cNvSpPr/>
          <p:nvPr/>
        </p:nvSpPr>
        <p:spPr>
          <a:xfrm>
            <a:off x="2890229" y="2186976"/>
            <a:ext cx="1003266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b="1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endParaRPr lang="vi-VN" sz="4400" b="1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5" name="Rounded Rectangle 34">
            <a:hlinkClick r:id="rId8" action="ppaction://hlinksldjump"/>
          </p:cNvPr>
          <p:cNvSpPr/>
          <p:nvPr/>
        </p:nvSpPr>
        <p:spPr>
          <a:xfrm>
            <a:off x="643922" y="3733049"/>
            <a:ext cx="1003266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endParaRPr lang="vi-VN" sz="4400" b="1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6" name="Rounded Rectangle 35">
            <a:hlinkClick r:id="rId9" action="ppaction://hlinksldjump"/>
          </p:cNvPr>
          <p:cNvSpPr/>
          <p:nvPr/>
        </p:nvSpPr>
        <p:spPr>
          <a:xfrm>
            <a:off x="1767360" y="3733049"/>
            <a:ext cx="1003266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  <a:endParaRPr lang="vi-VN" sz="4400" b="1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7" name="Rounded Rectangle 36">
            <a:hlinkClick r:id="rId10" action="ppaction://hlinksldjump"/>
          </p:cNvPr>
          <p:cNvSpPr/>
          <p:nvPr/>
        </p:nvSpPr>
        <p:spPr>
          <a:xfrm>
            <a:off x="2890797" y="3733049"/>
            <a:ext cx="1003266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</a:t>
            </a:r>
            <a:endParaRPr lang="vi-VN" sz="4400" b="1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8" name="Rounded Rectangle 37">
            <a:hlinkClick r:id="rId11" action="ppaction://hlinksldjump"/>
          </p:cNvPr>
          <p:cNvSpPr/>
          <p:nvPr/>
        </p:nvSpPr>
        <p:spPr>
          <a:xfrm>
            <a:off x="644491" y="5279122"/>
            <a:ext cx="1003266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7</a:t>
            </a:r>
            <a:endParaRPr lang="vi-VN" sz="4400" b="1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9" name="Rounded Rectangle 38">
            <a:hlinkClick r:id="rId12" action="ppaction://hlinksldjump"/>
          </p:cNvPr>
          <p:cNvSpPr/>
          <p:nvPr/>
        </p:nvSpPr>
        <p:spPr>
          <a:xfrm>
            <a:off x="1767929" y="5279122"/>
            <a:ext cx="1003266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</a:t>
            </a:r>
            <a:endParaRPr lang="vi-VN" sz="4400" b="1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301820" y="95110"/>
            <a:ext cx="5121915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VÒNG QUAY </a:t>
            </a:r>
          </a:p>
          <a:p>
            <a:pPr algn="ctr"/>
            <a:r>
              <a:rPr lang="en-US" sz="6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MAY MẮN</a:t>
            </a: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43605" y="845531"/>
            <a:ext cx="371475" cy="438150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122304" y="1207472"/>
            <a:ext cx="371475" cy="438150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689363" y="680278"/>
            <a:ext cx="371475" cy="438150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333873" y="478509"/>
            <a:ext cx="535781" cy="119062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5734645" y="2397345"/>
            <a:ext cx="1015661" cy="1155064"/>
          </a:xfrm>
          <a:prstGeom prst="rect">
            <a:avLst/>
          </a:prstGeom>
        </p:spPr>
      </p:pic>
      <p:pic>
        <p:nvPicPr>
          <p:cNvPr id="3" name="vongquay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/>
              </p:ext>
            </p:extLst>
          </p:nvPr>
        </p:nvPicPr>
        <p:blipFill>
          <a:blip r:embed="rId16" cstate="print"/>
          <a:stretch>
            <a:fillRect/>
          </a:stretch>
        </p:blipFill>
        <p:spPr>
          <a:xfrm>
            <a:off x="7285614" y="-693733"/>
            <a:ext cx="457200" cy="609600"/>
          </a:xfrm>
          <a:prstGeom prst="rect">
            <a:avLst/>
          </a:prstGeom>
        </p:spPr>
      </p:pic>
      <p:sp>
        <p:nvSpPr>
          <p:cNvPr id="31" name="Isosceles Triangle 30"/>
          <p:cNvSpPr/>
          <p:nvPr/>
        </p:nvSpPr>
        <p:spPr>
          <a:xfrm rot="16200000">
            <a:off x="8054688" y="2495656"/>
            <a:ext cx="605716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2" name="Isosceles Triangle 31"/>
          <p:cNvSpPr/>
          <p:nvPr/>
        </p:nvSpPr>
        <p:spPr>
          <a:xfrm rot="16200000">
            <a:off x="8054688" y="2495656"/>
            <a:ext cx="605716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3" name="Isosceles Triangle 32"/>
          <p:cNvSpPr/>
          <p:nvPr/>
        </p:nvSpPr>
        <p:spPr>
          <a:xfrm rot="16200000">
            <a:off x="8054688" y="2495656"/>
            <a:ext cx="605716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4" name="Isosceles Triangle 33"/>
          <p:cNvSpPr/>
          <p:nvPr/>
        </p:nvSpPr>
        <p:spPr>
          <a:xfrm rot="16200000">
            <a:off x="8054688" y="2495656"/>
            <a:ext cx="605716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2" name="Isosceles Triangle 41"/>
          <p:cNvSpPr/>
          <p:nvPr/>
        </p:nvSpPr>
        <p:spPr>
          <a:xfrm rot="16200000">
            <a:off x="8054688" y="2495656"/>
            <a:ext cx="605716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3" name="Isosceles Triangle 42"/>
          <p:cNvSpPr/>
          <p:nvPr/>
        </p:nvSpPr>
        <p:spPr>
          <a:xfrm rot="16200000">
            <a:off x="8054688" y="2495656"/>
            <a:ext cx="605716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8" name="Isosceles Triangle 47"/>
          <p:cNvSpPr/>
          <p:nvPr/>
        </p:nvSpPr>
        <p:spPr>
          <a:xfrm rot="16200000">
            <a:off x="8054688" y="2495656"/>
            <a:ext cx="605716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9" name="Isosceles Triangle 48"/>
          <p:cNvSpPr/>
          <p:nvPr/>
        </p:nvSpPr>
        <p:spPr>
          <a:xfrm rot="16200000">
            <a:off x="8054688" y="2495656"/>
            <a:ext cx="605716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0" name="Isosceles Triangle 49"/>
          <p:cNvSpPr/>
          <p:nvPr/>
        </p:nvSpPr>
        <p:spPr>
          <a:xfrm rot="16200000">
            <a:off x="8054688" y="2495656"/>
            <a:ext cx="605716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1" name="Isosceles Triangle 50"/>
          <p:cNvSpPr/>
          <p:nvPr/>
        </p:nvSpPr>
        <p:spPr>
          <a:xfrm rot="16200000">
            <a:off x="8054688" y="2495656"/>
            <a:ext cx="605716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2" name="Isosceles Triangle 51"/>
          <p:cNvSpPr/>
          <p:nvPr/>
        </p:nvSpPr>
        <p:spPr>
          <a:xfrm rot="16200000">
            <a:off x="8054688" y="2495656"/>
            <a:ext cx="605716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3" name="Isosceles Triangle 52"/>
          <p:cNvSpPr/>
          <p:nvPr/>
        </p:nvSpPr>
        <p:spPr>
          <a:xfrm rot="16200000">
            <a:off x="8054688" y="2495656"/>
            <a:ext cx="605716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4" name="Isosceles Triangle 53"/>
          <p:cNvSpPr/>
          <p:nvPr/>
        </p:nvSpPr>
        <p:spPr>
          <a:xfrm rot="16200000">
            <a:off x="8054688" y="2495656"/>
            <a:ext cx="605716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5" name="Isosceles Triangle 54"/>
          <p:cNvSpPr/>
          <p:nvPr/>
        </p:nvSpPr>
        <p:spPr>
          <a:xfrm rot="16200000">
            <a:off x="8054688" y="2495656"/>
            <a:ext cx="605716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6" name="Isosceles Triangle 55"/>
          <p:cNvSpPr/>
          <p:nvPr/>
        </p:nvSpPr>
        <p:spPr>
          <a:xfrm rot="16200000">
            <a:off x="8054688" y="2495656"/>
            <a:ext cx="605716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7" name="Isosceles Triangle 56"/>
          <p:cNvSpPr/>
          <p:nvPr/>
        </p:nvSpPr>
        <p:spPr>
          <a:xfrm rot="16200000">
            <a:off x="8054688" y="2495656"/>
            <a:ext cx="605716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8" name="Isosceles Triangle 57"/>
          <p:cNvSpPr/>
          <p:nvPr/>
        </p:nvSpPr>
        <p:spPr>
          <a:xfrm rot="16200000">
            <a:off x="8054688" y="2495656"/>
            <a:ext cx="605716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9" name="Isosceles Triangle 58"/>
          <p:cNvSpPr/>
          <p:nvPr/>
        </p:nvSpPr>
        <p:spPr>
          <a:xfrm rot="16200000">
            <a:off x="8054688" y="2495656"/>
            <a:ext cx="605716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0" name="Isosceles Triangle 59"/>
          <p:cNvSpPr/>
          <p:nvPr/>
        </p:nvSpPr>
        <p:spPr>
          <a:xfrm rot="16200000">
            <a:off x="8054688" y="2495656"/>
            <a:ext cx="605716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1" name="Isosceles Triangle 60"/>
          <p:cNvSpPr/>
          <p:nvPr/>
        </p:nvSpPr>
        <p:spPr>
          <a:xfrm rot="16200000">
            <a:off x="8054688" y="2495656"/>
            <a:ext cx="605716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4" name="Heart 23">
            <a:hlinkClick r:id="" action="ppaction://noaction"/>
          </p:cNvPr>
          <p:cNvSpPr/>
          <p:nvPr/>
        </p:nvSpPr>
        <p:spPr>
          <a:xfrm rot="5400000">
            <a:off x="8415744" y="2684420"/>
            <a:ext cx="783772" cy="587828"/>
          </a:xfrm>
          <a:prstGeom prst="hear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25E-6 -2.59259E-6 L 1.25E-6 -0.02407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04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5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7" dur="304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6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6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6" fill="hold">
                      <p:stCondLst>
                        <p:cond delay="0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7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3" fill="hold">
                      <p:stCondLst>
                        <p:cond delay="0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7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7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0" fill="hold">
                      <p:stCondLst>
                        <p:cond delay="0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9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93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4" fill="hold">
                      <p:stCondLst>
                        <p:cond delay="0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9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200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1" fill="hold">
                      <p:stCondLst>
                        <p:cond delay="0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20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207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8" fill="hold">
                      <p:stCondLst>
                        <p:cond delay="0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21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video>
              <p:cMediaNode vol="80000">
                <p:cTn id="2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41" grpId="0"/>
      <p:bldP spid="31" grpId="0" animBg="1"/>
      <p:bldP spid="32" grpId="0" animBg="1"/>
      <p:bldP spid="33" grpId="0" animBg="1"/>
      <p:bldP spid="34" grpId="0" animBg="1"/>
      <p:bldP spid="42" grpId="0" animBg="1"/>
      <p:bldP spid="43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0375" y="312737"/>
            <a:ext cx="8327570" cy="95410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hít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thở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sâu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3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giây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thở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nhẹ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nhàng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Lặp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3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lần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AutoShape 2" descr="Hít thở Sâu – wikiHow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4" descr="Hít thở Sâu – wikiHow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6" descr="How to Practice Breath Meditation (Anapanasati) (with Pictures)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32" name="Picture 8" descr="Đọc ngay bài viết này để tìm sự hưng phấn trong cuộc sống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8015" y="1714514"/>
            <a:ext cx="476250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5234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0000" t="22857" r="22144" b="12381"/>
          <a:stretch/>
        </p:blipFill>
        <p:spPr>
          <a:xfrm>
            <a:off x="0" y="990600"/>
            <a:ext cx="9197788" cy="57912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54FF5C17-5CED-4FFF-A078-BF11060C41D7}"/>
              </a:ext>
            </a:extLst>
          </p:cNvPr>
          <p:cNvSpPr txBox="1">
            <a:spLocks/>
          </p:cNvSpPr>
          <p:nvPr/>
        </p:nvSpPr>
        <p:spPr>
          <a:xfrm>
            <a:off x="-10886" y="228600"/>
            <a:ext cx="91440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 28: TRAO </a:t>
            </a:r>
            <a:r>
              <a:rPr lang="en-US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ĐỔI KHÍ Ở SINH VẬT</a:t>
            </a:r>
          </a:p>
        </p:txBody>
      </p:sp>
    </p:spTree>
    <p:extLst>
      <p:ext uri="{BB962C8B-B14F-4D97-AF65-F5344CB8AC3E}">
        <p14:creationId xmlns:p14="http://schemas.microsoft.com/office/powerpoint/2010/main" val="415180274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CDD45150-0C1F-4CFD-BE10-175CFF1DF02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29425749"/>
              </p:ext>
            </p:extLst>
          </p:nvPr>
        </p:nvGraphicFramePr>
        <p:xfrm>
          <a:off x="1524000" y="719667"/>
          <a:ext cx="6096000" cy="24807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99D71E48-6665-490C-A235-4F90F1FEACF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56115677"/>
              </p:ext>
            </p:extLst>
          </p:nvPr>
        </p:nvGraphicFramePr>
        <p:xfrm>
          <a:off x="1600200" y="2476500"/>
          <a:ext cx="6019800" cy="24807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5FF881A2-6604-426A-A6AF-67B551C7997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16743654"/>
              </p:ext>
            </p:extLst>
          </p:nvPr>
        </p:nvGraphicFramePr>
        <p:xfrm>
          <a:off x="1524000" y="4114800"/>
          <a:ext cx="6096000" cy="25992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sp>
        <p:nvSpPr>
          <p:cNvPr id="7" name="Title 1">
            <a:extLst>
              <a:ext uri="{FF2B5EF4-FFF2-40B4-BE49-F238E27FC236}">
                <a16:creationId xmlns:a16="http://schemas.microsoft.com/office/drawing/2014/main" id="{54FF5C17-5CED-4FFF-A078-BF11060C41D7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 28: TRAO </a:t>
            </a:r>
            <a:r>
              <a:rPr lang="en-US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ĐỔI KHÍ Ở SINH VẬT</a:t>
            </a:r>
          </a:p>
        </p:txBody>
      </p:sp>
    </p:spTree>
    <p:extLst>
      <p:ext uri="{BB962C8B-B14F-4D97-AF65-F5344CB8AC3E}">
        <p14:creationId xmlns:p14="http://schemas.microsoft.com/office/powerpoint/2010/main" val="2073746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  <p:bldGraphic spid="4" grpId="0">
        <p:bldAsOne/>
      </p:bldGraphic>
      <p:bldGraphic spid="6" grpId="0">
        <p:bldAsOne/>
      </p:bldGraphic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F5F6DD8-170F-4D10-9178-5640C3CD6E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3124200"/>
            <a:ext cx="3566886" cy="310922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A11464C-BD35-4282-B6EB-1351E1EE76D2}"/>
              </a:ext>
            </a:extLst>
          </p:cNvPr>
          <p:cNvSpPr txBox="1"/>
          <p:nvPr/>
        </p:nvSpPr>
        <p:spPr>
          <a:xfrm>
            <a:off x="3962400" y="3200400"/>
            <a:ext cx="4815114" cy="19538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hít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thở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 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54FF5C17-5CED-4FFF-A078-BF11060C41D7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 28: TRAO </a:t>
            </a:r>
            <a:r>
              <a:rPr lang="en-US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ĐỔI KHÍ Ở SINH VẬT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A11464C-BD35-4282-B6EB-1351E1EE76D2}"/>
              </a:ext>
            </a:extLst>
          </p:cNvPr>
          <p:cNvSpPr txBox="1"/>
          <p:nvPr/>
        </p:nvSpPr>
        <p:spPr>
          <a:xfrm>
            <a:off x="304800" y="1143000"/>
            <a:ext cx="7848600" cy="661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I. TRAO ĐỔI KHÍ Ở SINH VẬT</a:t>
            </a:r>
            <a:endParaRPr lang="en-US" sz="28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7583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42" y="152400"/>
            <a:ext cx="7055458" cy="5091089"/>
          </a:xfrm>
          <a:prstGeom prst="rect">
            <a:avLst/>
          </a:prstGeom>
        </p:spPr>
      </p:pic>
      <p:sp>
        <p:nvSpPr>
          <p:cNvPr id="5" name="Cloud 4"/>
          <p:cNvSpPr/>
          <p:nvPr/>
        </p:nvSpPr>
        <p:spPr>
          <a:xfrm>
            <a:off x="6781800" y="457200"/>
            <a:ext cx="2362200" cy="236220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: </a:t>
            </a:r>
            <a:r>
              <a:rPr lang="en-US" sz="20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2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sz="2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thiện</a:t>
            </a:r>
            <a:r>
              <a:rPr lang="en-US" sz="2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bảng</a:t>
            </a:r>
            <a:r>
              <a:rPr lang="en-US" sz="2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28.1 </a:t>
            </a:r>
            <a:r>
              <a:rPr lang="en-US" sz="20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sgk</a:t>
            </a:r>
            <a:endParaRPr lang="en-US" sz="20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124200" y="4724400"/>
            <a:ext cx="3048000" cy="51908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Sơ</a:t>
            </a:r>
            <a:r>
              <a:rPr lang="en-US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trao</a:t>
            </a:r>
            <a:r>
              <a:rPr lang="en-US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đổi</a:t>
            </a:r>
            <a:r>
              <a:rPr lang="en-US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khí</a:t>
            </a:r>
            <a:endParaRPr lang="en-US" sz="2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图片 22">
            <a:extLst>
              <a:ext uri="{FF2B5EF4-FFF2-40B4-BE49-F238E27FC236}">
                <a16:creationId xmlns:a16="http://schemas.microsoft.com/office/drawing/2014/main" id="{CE2A4D3A-B9BE-4E70-BABB-40413AE336D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620"/>
          <a:stretch/>
        </p:blipFill>
        <p:spPr>
          <a:xfrm>
            <a:off x="0" y="4983944"/>
            <a:ext cx="9144000" cy="1874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9572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22">
            <a:extLst>
              <a:ext uri="{FF2B5EF4-FFF2-40B4-BE49-F238E27FC236}">
                <a16:creationId xmlns:a16="http://schemas.microsoft.com/office/drawing/2014/main" id="{CE2A4D3A-B9BE-4E70-BABB-40413AE336D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620"/>
          <a:stretch/>
        </p:blipFill>
        <p:spPr>
          <a:xfrm>
            <a:off x="0" y="4983944"/>
            <a:ext cx="9144000" cy="1874056"/>
          </a:xfrm>
          <a:prstGeom prst="rect">
            <a:avLst/>
          </a:prstGeom>
        </p:spPr>
      </p:pic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87920170"/>
              </p:ext>
            </p:extLst>
          </p:nvPr>
        </p:nvGraphicFramePr>
        <p:xfrm>
          <a:off x="762000" y="4648200"/>
          <a:ext cx="6858000" cy="190500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145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145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145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145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71340"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Trao</a:t>
                      </a:r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dirty="0" err="1" smtClean="0">
                          <a:latin typeface="Times New Roman" pitchFamily="18" charset="0"/>
                          <a:cs typeface="Times New Roman" pitchFamily="18" charset="0"/>
                        </a:rPr>
                        <a:t>đổi</a:t>
                      </a:r>
                      <a:r>
                        <a:rPr lang="en-US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khí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>
                          <a:latin typeface="Times New Roman" pitchFamily="18" charset="0"/>
                          <a:cs typeface="Times New Roman" pitchFamily="18" charset="0"/>
                        </a:rPr>
                        <a:t>Khí</a:t>
                      </a:r>
                      <a:r>
                        <a:rPr lang="en-US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lấy</a:t>
                      </a:r>
                      <a:r>
                        <a:rPr lang="en-US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vào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>
                          <a:latin typeface="Times New Roman" pitchFamily="18" charset="0"/>
                          <a:cs typeface="Times New Roman" pitchFamily="18" charset="0"/>
                        </a:rPr>
                        <a:t>Khí</a:t>
                      </a:r>
                      <a:r>
                        <a:rPr lang="en-US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thải</a:t>
                      </a:r>
                      <a:r>
                        <a:rPr lang="en-US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ra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7887">
                <a:tc rowSpan="2">
                  <a:txBody>
                    <a:bodyPr/>
                    <a:lstStyle/>
                    <a:p>
                      <a:r>
                        <a:rPr lang="en-US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Thực</a:t>
                      </a:r>
                      <a:r>
                        <a:rPr lang="en-US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vật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>
                          <a:latin typeface="Times New Roman" pitchFamily="18" charset="0"/>
                          <a:cs typeface="Times New Roman" pitchFamily="18" charset="0"/>
                        </a:rPr>
                        <a:t>Quang</a:t>
                      </a:r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dirty="0" err="1" smtClean="0">
                          <a:latin typeface="Times New Roman" pitchFamily="18" charset="0"/>
                          <a:cs typeface="Times New Roman" pitchFamily="18" charset="0"/>
                        </a:rPr>
                        <a:t>hợp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77887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>
                          <a:latin typeface="Times New Roman" pitchFamily="18" charset="0"/>
                          <a:cs typeface="Times New Roman" pitchFamily="18" charset="0"/>
                        </a:rPr>
                        <a:t>Hô</a:t>
                      </a:r>
                      <a:r>
                        <a:rPr lang="en-US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hấp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77887">
                <a:tc>
                  <a:txBody>
                    <a:bodyPr/>
                    <a:lstStyle/>
                    <a:p>
                      <a:r>
                        <a:rPr lang="en-US" dirty="0" err="1" smtClean="0">
                          <a:latin typeface="Times New Roman" pitchFamily="18" charset="0"/>
                          <a:cs typeface="Times New Roman" pitchFamily="18" charset="0"/>
                        </a:rPr>
                        <a:t>Động</a:t>
                      </a:r>
                      <a:r>
                        <a:rPr lang="en-US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vật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 smtClean="0">
                          <a:latin typeface="Times New Roman" pitchFamily="18" charset="0"/>
                          <a:cs typeface="Times New Roman" pitchFamily="18" charset="0"/>
                        </a:rPr>
                        <a:t>Hô</a:t>
                      </a:r>
                      <a:r>
                        <a:rPr lang="en-US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hấp</a:t>
                      </a:r>
                      <a:endParaRPr lang="en-US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42" y="152400"/>
            <a:ext cx="5702474" cy="41148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590800" y="3748111"/>
            <a:ext cx="2209800" cy="51908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Sơ</a:t>
            </a:r>
            <a:r>
              <a:rPr lang="en-US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trao</a:t>
            </a:r>
            <a:r>
              <a:rPr lang="en-US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đổi</a:t>
            </a:r>
            <a:r>
              <a:rPr lang="en-US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khí</a:t>
            </a:r>
            <a:endParaRPr lang="en-US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419600" y="5181600"/>
            <a:ext cx="13140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b="1" dirty="0"/>
              <a:t>CO</a:t>
            </a:r>
            <a:r>
              <a:rPr lang="vi-VN" b="1" baseline="-25000" dirty="0"/>
              <a:t>2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4426527" y="5689477"/>
            <a:ext cx="13140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b="1" dirty="0" smtClean="0"/>
              <a:t>O</a:t>
            </a:r>
            <a:r>
              <a:rPr lang="vi-VN" b="1" baseline="-25000" dirty="0" smtClean="0"/>
              <a:t>2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4419600" y="6158345"/>
            <a:ext cx="13140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b="1" dirty="0" smtClean="0"/>
              <a:t>O</a:t>
            </a:r>
            <a:r>
              <a:rPr lang="vi-VN" b="1" baseline="-25000" dirty="0" smtClean="0"/>
              <a:t>2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6038416" y="6172200"/>
            <a:ext cx="13140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b="1" dirty="0"/>
              <a:t>CO</a:t>
            </a:r>
            <a:r>
              <a:rPr lang="vi-VN" b="1" baseline="-25000" dirty="0"/>
              <a:t>2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6038416" y="5689477"/>
            <a:ext cx="13140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b="1" dirty="0"/>
              <a:t>CO</a:t>
            </a:r>
            <a:r>
              <a:rPr lang="vi-VN" b="1" baseline="-25000" dirty="0"/>
              <a:t>2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6091668" y="5149334"/>
            <a:ext cx="13140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b="1" dirty="0" smtClean="0"/>
              <a:t>O</a:t>
            </a:r>
            <a:r>
              <a:rPr lang="vi-VN" b="1" baseline="-25000" dirty="0" smtClean="0"/>
              <a:t>2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609600" y="4324290"/>
            <a:ext cx="2514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Bảng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28.1</a:t>
            </a:r>
            <a:endParaRPr lang="en-US" sz="20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5424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  <p:bldP spid="11" grpId="0"/>
      <p:bldP spid="12" grpId="0"/>
      <p:bldP spid="13" grpId="0"/>
      <p:bldP spid="14" grpId="0"/>
      <p:bldP spid="15" grpId="0"/>
      <p:bldP spid="1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>
            <a:extLst>
              <a:ext uri="{FF2B5EF4-FFF2-40B4-BE49-F238E27FC236}">
                <a16:creationId xmlns:a16="http://schemas.microsoft.com/office/drawing/2014/main" id="{CE2A4D3A-B9BE-4E70-BABB-40413AE336D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620"/>
          <a:stretch/>
        </p:blipFill>
        <p:spPr>
          <a:xfrm>
            <a:off x="0" y="4455372"/>
            <a:ext cx="9144000" cy="2402628"/>
          </a:xfrm>
          <a:prstGeom prst="rect">
            <a:avLst/>
          </a:prstGeom>
        </p:spPr>
      </p:pic>
      <p:sp>
        <p:nvSpPr>
          <p:cNvPr id="29" name="文本框 28">
            <a:extLst>
              <a:ext uri="{FF2B5EF4-FFF2-40B4-BE49-F238E27FC236}">
                <a16:creationId xmlns:a16="http://schemas.microsoft.com/office/drawing/2014/main" id="{85B0815E-45B3-4AED-BCFF-744A73809326}"/>
              </a:ext>
            </a:extLst>
          </p:cNvPr>
          <p:cNvSpPr txBox="1"/>
          <p:nvPr/>
        </p:nvSpPr>
        <p:spPr>
          <a:xfrm>
            <a:off x="0" y="914400"/>
            <a:ext cx="6768211" cy="7425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3200" b="1" dirty="0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I. TRAO ĐỔI KHÍ</a:t>
            </a:r>
            <a:endParaRPr lang="zh-CN" altLang="en-US" sz="3200" b="1" dirty="0">
              <a:latin typeface="Times New Roman" pitchFamily="18" charset="0"/>
              <a:ea typeface="inpin heiti" charset="-122"/>
              <a:cs typeface="Times New Roman" pitchFamily="18" charset="0"/>
            </a:endParaRPr>
          </a:p>
        </p:txBody>
      </p:sp>
      <p:sp>
        <p:nvSpPr>
          <p:cNvPr id="3" name="Cloud 2"/>
          <p:cNvSpPr/>
          <p:nvPr/>
        </p:nvSpPr>
        <p:spPr>
          <a:xfrm>
            <a:off x="3733800" y="685800"/>
            <a:ext cx="5257800" cy="1676400"/>
          </a:xfrm>
          <a:prstGeom prst="cloud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Nghiên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cứu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tin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sgk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Trao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đổi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2514600"/>
            <a:ext cx="838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vi-VN" sz="2400" dirty="0" smtClean="0">
                <a:latin typeface="Times New Roman" pitchFamily="18" charset="0"/>
                <a:cs typeface="Times New Roman" pitchFamily="18" charset="0"/>
              </a:rPr>
              <a:t>Trao </a:t>
            </a: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đổi khí là quá trình sinh vật lấy O</a:t>
            </a:r>
            <a:r>
              <a:rPr lang="vi-VN" sz="2400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 hoặc C0</a:t>
            </a:r>
            <a:r>
              <a:rPr lang="vi-VN" sz="2400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 từ môi trường vào cơ thể, </a:t>
            </a:r>
            <a:r>
              <a:rPr lang="vi-VN" sz="2400" dirty="0" smtClean="0">
                <a:latin typeface="Times New Roman" pitchFamily="18" charset="0"/>
                <a:cs typeface="Times New Roman" pitchFamily="18" charset="0"/>
              </a:rPr>
              <a:t>đ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ồ</a:t>
            </a:r>
            <a:r>
              <a:rPr lang="vi-VN" sz="2400" dirty="0" smtClean="0">
                <a:latin typeface="Times New Roman" pitchFamily="18" charset="0"/>
                <a:cs typeface="Times New Roman" pitchFamily="18" charset="0"/>
              </a:rPr>
              <a:t>ng </a:t>
            </a: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thời thải ra môi trường khí CO</a:t>
            </a:r>
            <a:r>
              <a:rPr lang="vi-VN" sz="2400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, hoặc O</a:t>
            </a:r>
            <a:r>
              <a:rPr lang="vi-VN" sz="2400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vi-VN" sz="24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Cloud 10"/>
          <p:cNvSpPr/>
          <p:nvPr/>
        </p:nvSpPr>
        <p:spPr>
          <a:xfrm>
            <a:off x="3581400" y="685800"/>
            <a:ext cx="5562600" cy="1676400"/>
          </a:xfrm>
          <a:prstGeom prst="cloud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Trao</a:t>
            </a:r>
            <a:r>
              <a:rPr lang="en-US" sz="3200" dirty="0"/>
              <a:t> </a:t>
            </a:r>
            <a:r>
              <a:rPr lang="en-US" sz="3200" dirty="0" err="1"/>
              <a:t>đổi</a:t>
            </a:r>
            <a:r>
              <a:rPr lang="en-US" sz="3200" dirty="0"/>
              <a:t> </a:t>
            </a:r>
            <a:r>
              <a:rPr lang="en-US" sz="3200" dirty="0" err="1"/>
              <a:t>khí</a:t>
            </a:r>
            <a:r>
              <a:rPr lang="en-US" sz="3200" dirty="0"/>
              <a:t> </a:t>
            </a:r>
            <a:r>
              <a:rPr lang="en-US" sz="3200" dirty="0" err="1"/>
              <a:t>diễn</a:t>
            </a:r>
            <a:r>
              <a:rPr lang="en-US" sz="3200" dirty="0"/>
              <a:t> </a:t>
            </a:r>
            <a:r>
              <a:rPr lang="en-US" sz="3200" dirty="0" err="1"/>
              <a:t>ra</a:t>
            </a:r>
            <a:r>
              <a:rPr lang="en-US" sz="3200" dirty="0"/>
              <a:t> </a:t>
            </a:r>
            <a:r>
              <a:rPr lang="en-US" sz="3200" dirty="0" err="1"/>
              <a:t>theo</a:t>
            </a:r>
            <a:r>
              <a:rPr lang="en-US" sz="3200" dirty="0"/>
              <a:t> </a:t>
            </a:r>
            <a:r>
              <a:rPr lang="en-US" sz="3200" dirty="0" err="1"/>
              <a:t>cơ</a:t>
            </a:r>
            <a:r>
              <a:rPr lang="en-US" sz="3200" dirty="0"/>
              <a:t> </a:t>
            </a:r>
            <a:r>
              <a:rPr lang="en-US" sz="3200" dirty="0" err="1"/>
              <a:t>chế</a:t>
            </a:r>
            <a:r>
              <a:rPr lang="en-US" sz="3200" dirty="0"/>
              <a:t> </a:t>
            </a:r>
            <a:r>
              <a:rPr lang="en-US" sz="3200" dirty="0" err="1"/>
              <a:t>nào</a:t>
            </a:r>
            <a:r>
              <a:rPr lang="vi-VN" sz="3200" dirty="0"/>
              <a:t>?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3429000"/>
            <a:ext cx="8229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Trao đổi khí giữa cơ thể sinh vật với môi trường diễn ra theo cơ chế khuếch tán.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54FF5C17-5CED-4FFF-A078-BF11060C41D7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 28: TRAO </a:t>
            </a:r>
            <a:r>
              <a:rPr lang="en-US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ĐỔI KHÍ Ở SINH VẬT</a:t>
            </a:r>
          </a:p>
        </p:txBody>
      </p:sp>
      <p:sp>
        <p:nvSpPr>
          <p:cNvPr id="9" name="Cloud 8"/>
          <p:cNvSpPr/>
          <p:nvPr/>
        </p:nvSpPr>
        <p:spPr>
          <a:xfrm>
            <a:off x="3733800" y="609600"/>
            <a:ext cx="5410200" cy="1905000"/>
          </a:xfrm>
          <a:prstGeom prst="cloud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Trao</a:t>
            </a:r>
            <a:r>
              <a:rPr lang="en-US" sz="3200" dirty="0"/>
              <a:t> </a:t>
            </a:r>
            <a:r>
              <a:rPr lang="en-US" sz="3200" dirty="0" err="1"/>
              <a:t>đổi</a:t>
            </a:r>
            <a:r>
              <a:rPr lang="en-US" sz="3200" dirty="0"/>
              <a:t> </a:t>
            </a:r>
            <a:r>
              <a:rPr lang="en-US" sz="3200" dirty="0" err="1" smtClean="0"/>
              <a:t>khí</a:t>
            </a:r>
            <a:r>
              <a:rPr lang="en-US" sz="3200" dirty="0"/>
              <a:t> </a:t>
            </a:r>
            <a:r>
              <a:rPr lang="en-US" sz="3200" dirty="0" smtClean="0"/>
              <a:t>ở </a:t>
            </a:r>
            <a:r>
              <a:rPr lang="en-US" sz="3200" dirty="0" err="1" smtClean="0"/>
              <a:t>động</a:t>
            </a:r>
            <a:r>
              <a:rPr lang="en-US" sz="3200" dirty="0" smtClean="0"/>
              <a:t> </a:t>
            </a:r>
            <a:r>
              <a:rPr lang="en-US" sz="3200" dirty="0" err="1" smtClean="0"/>
              <a:t>vật</a:t>
            </a:r>
            <a:r>
              <a:rPr lang="en-US" sz="3200" dirty="0" smtClean="0"/>
              <a:t>, </a:t>
            </a:r>
            <a:r>
              <a:rPr lang="en-US" sz="3200" dirty="0" err="1" smtClean="0"/>
              <a:t>thực</a:t>
            </a:r>
            <a:r>
              <a:rPr lang="en-US" sz="3200" dirty="0" smtClean="0"/>
              <a:t> </a:t>
            </a:r>
            <a:r>
              <a:rPr lang="en-US" sz="3200" dirty="0" err="1" smtClean="0"/>
              <a:t>vật</a:t>
            </a:r>
            <a:r>
              <a:rPr lang="en-US" sz="3200" dirty="0" smtClean="0"/>
              <a:t> </a:t>
            </a:r>
            <a:r>
              <a:rPr lang="en-US" sz="3200" dirty="0" err="1" smtClean="0"/>
              <a:t>thực</a:t>
            </a:r>
            <a:r>
              <a:rPr lang="en-US" sz="3200" dirty="0" smtClean="0"/>
              <a:t> </a:t>
            </a:r>
            <a:r>
              <a:rPr lang="en-US" sz="3200" dirty="0" err="1" smtClean="0"/>
              <a:t>hiện</a:t>
            </a:r>
            <a:r>
              <a:rPr lang="en-US" sz="3200" dirty="0" smtClean="0"/>
              <a:t> qua </a:t>
            </a:r>
            <a:r>
              <a:rPr lang="en-US" sz="3200" dirty="0" err="1" smtClean="0"/>
              <a:t>quá</a:t>
            </a:r>
            <a:r>
              <a:rPr lang="en-US" sz="3200" dirty="0" smtClean="0"/>
              <a:t> </a:t>
            </a:r>
            <a:r>
              <a:rPr lang="en-US" sz="3200" dirty="0" err="1" smtClean="0"/>
              <a:t>trình</a:t>
            </a:r>
            <a:r>
              <a:rPr lang="en-US" sz="3200" dirty="0" smtClean="0"/>
              <a:t> </a:t>
            </a:r>
            <a:r>
              <a:rPr lang="en-US" sz="3200" dirty="0" err="1" smtClean="0"/>
              <a:t>nào</a:t>
            </a:r>
            <a:r>
              <a:rPr lang="vi-VN" sz="3200" dirty="0" smtClean="0"/>
              <a:t>?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0" y="4267200"/>
            <a:ext cx="8229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Tx/>
              <a:buChar char="-"/>
            </a:pPr>
            <a:r>
              <a:rPr lang="vi-VN" sz="2400" dirty="0" smtClean="0">
                <a:latin typeface="Times New Roman" pitchFamily="18" charset="0"/>
                <a:cs typeface="Times New Roman" pitchFamily="18" charset="0"/>
              </a:rPr>
              <a:t>Trao </a:t>
            </a: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đổi khí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ở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quá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hô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hấp</a:t>
            </a:r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Char char="-"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dirty="0" smtClean="0">
                <a:latin typeface="Times New Roman" pitchFamily="18" charset="0"/>
                <a:cs typeface="Times New Roman" pitchFamily="18" charset="0"/>
              </a:rPr>
              <a:t>Trao đổi khí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ở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quá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quang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hô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hấp</a:t>
            </a:r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Char char="-"/>
            </a:pP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0983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" grpId="0" animBg="1"/>
      <p:bldP spid="4" grpId="0"/>
      <p:bldP spid="11" grpId="0" animBg="1"/>
      <p:bldP spid="5" grpId="0"/>
      <p:bldP spid="9" grpId="0" animBg="1"/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17420" t="22939" r="21291" b="12831"/>
          <a:stretch/>
        </p:blipFill>
        <p:spPr>
          <a:xfrm>
            <a:off x="0" y="1034143"/>
            <a:ext cx="9196485" cy="5802086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54FF5C17-5CED-4FFF-A078-BF11060C41D7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 28: TRAO </a:t>
            </a:r>
            <a:r>
              <a:rPr lang="en-US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ĐỔI KHÍ Ở SINH VẬT</a:t>
            </a:r>
          </a:p>
        </p:txBody>
      </p:sp>
    </p:spTree>
    <p:extLst>
      <p:ext uri="{BB962C8B-B14F-4D97-AF65-F5344CB8AC3E}">
        <p14:creationId xmlns:p14="http://schemas.microsoft.com/office/powerpoint/2010/main" val="2168272695"/>
      </p:ext>
    </p:extLst>
  </p:cSld>
  <p:clrMapOvr>
    <a:masterClrMapping/>
  </p:clrMapOvr>
  <p:transition spd="slow" advClick="0" advTm="4000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438400"/>
            <a:ext cx="914400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 smtClean="0">
                <a:latin typeface="Times New Roman" pitchFamily="18" charset="0"/>
                <a:cs typeface="Times New Roman" pitchFamily="18" charset="0"/>
              </a:rPr>
              <a:t>- Quá trình trao đổi khí lấy khí oxygen từ môi trường ngoài cung cấp cho hoạt động hô hấp tế bào.</a:t>
            </a:r>
          </a:p>
          <a:p>
            <a:r>
              <a:rPr lang="vi-VN" sz="2800" dirty="0" smtClean="0">
                <a:latin typeface="Times New Roman" pitchFamily="18" charset="0"/>
                <a:cs typeface="Times New Roman" pitchFamily="18" charset="0"/>
              </a:rPr>
              <a:t>- Ngược lại, khí carbon dioxide – sản phẩm của quá trình hô hấp tế bào sẽ được quá trình trao đổi khí để thải ra ngoài môi trường.</a:t>
            </a:r>
          </a:p>
          <a:p>
            <a:r>
              <a:rPr lang="vi-VN" sz="2800" dirty="0" smtClean="0">
                <a:latin typeface="Times New Roman" pitchFamily="18" charset="0"/>
                <a:cs typeface="Times New Roman" pitchFamily="18" charset="0"/>
              </a:rPr>
              <a:t>→ Nếu một trong hai quá trình dừng lại thì quá trình còn lại cũng không thể diễn ra.</a:t>
            </a:r>
          </a:p>
          <a:p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loud 2"/>
          <p:cNvSpPr/>
          <p:nvPr/>
        </p:nvSpPr>
        <p:spPr>
          <a:xfrm>
            <a:off x="3581400" y="609600"/>
            <a:ext cx="5562600" cy="1905000"/>
          </a:xfrm>
          <a:prstGeom prst="cloud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/>
              <a:t>Trao</a:t>
            </a:r>
            <a:r>
              <a:rPr lang="en-US" sz="3600" dirty="0"/>
              <a:t> </a:t>
            </a:r>
            <a:r>
              <a:rPr lang="en-US" sz="3600" dirty="0" err="1"/>
              <a:t>đổi</a:t>
            </a:r>
            <a:r>
              <a:rPr lang="en-US" sz="3600" dirty="0"/>
              <a:t> </a:t>
            </a:r>
            <a:r>
              <a:rPr lang="en-US" sz="3600" dirty="0" err="1"/>
              <a:t>khí</a:t>
            </a:r>
            <a:r>
              <a:rPr lang="en-US" sz="3600" dirty="0"/>
              <a:t> </a:t>
            </a:r>
            <a:r>
              <a:rPr lang="en-US" sz="3600" dirty="0" err="1"/>
              <a:t>có</a:t>
            </a:r>
            <a:r>
              <a:rPr lang="en-US" sz="3600" dirty="0"/>
              <a:t> </a:t>
            </a:r>
            <a:r>
              <a:rPr lang="en-US" sz="3600" dirty="0" err="1"/>
              <a:t>liên</a:t>
            </a:r>
            <a:r>
              <a:rPr lang="en-US" sz="3600" dirty="0"/>
              <a:t> </a:t>
            </a:r>
            <a:r>
              <a:rPr lang="en-US" sz="3600" dirty="0" err="1"/>
              <a:t>quan</a:t>
            </a:r>
            <a:r>
              <a:rPr lang="en-US" sz="3600" dirty="0"/>
              <a:t> </a:t>
            </a:r>
            <a:r>
              <a:rPr lang="en-US" sz="3600" dirty="0" err="1"/>
              <a:t>gì</a:t>
            </a:r>
            <a:r>
              <a:rPr lang="en-US" sz="3600" dirty="0"/>
              <a:t> </a:t>
            </a:r>
            <a:r>
              <a:rPr lang="en-US" sz="3600" dirty="0" err="1"/>
              <a:t>đến</a:t>
            </a:r>
            <a:r>
              <a:rPr lang="en-US" sz="3600" dirty="0"/>
              <a:t> </a:t>
            </a:r>
            <a:r>
              <a:rPr lang="en-US" sz="3600" dirty="0" err="1"/>
              <a:t>hô</a:t>
            </a:r>
            <a:r>
              <a:rPr lang="en-US" sz="3600" dirty="0"/>
              <a:t> </a:t>
            </a:r>
            <a:r>
              <a:rPr lang="en-US" sz="3600" dirty="0" err="1"/>
              <a:t>hấp</a:t>
            </a:r>
            <a:r>
              <a:rPr lang="en-US" sz="3600" dirty="0"/>
              <a:t> </a:t>
            </a:r>
            <a:r>
              <a:rPr lang="en-US" sz="3600" dirty="0" err="1"/>
              <a:t>tế</a:t>
            </a:r>
            <a:r>
              <a:rPr lang="en-US" sz="3600" dirty="0"/>
              <a:t> </a:t>
            </a:r>
            <a:r>
              <a:rPr lang="en-US" sz="3600" dirty="0" err="1"/>
              <a:t>bào</a:t>
            </a:r>
            <a:r>
              <a:rPr lang="vi-VN" sz="3600" dirty="0"/>
              <a:t>?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文本框 28">
            <a:extLst>
              <a:ext uri="{FF2B5EF4-FFF2-40B4-BE49-F238E27FC236}">
                <a16:creationId xmlns:a16="http://schemas.microsoft.com/office/drawing/2014/main" id="{85B0815E-45B3-4AED-BCFF-744A73809326}"/>
              </a:ext>
            </a:extLst>
          </p:cNvPr>
          <p:cNvSpPr txBox="1"/>
          <p:nvPr/>
        </p:nvSpPr>
        <p:spPr>
          <a:xfrm>
            <a:off x="0" y="838200"/>
            <a:ext cx="6768211" cy="7425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3200" b="1" dirty="0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I. TRAO ĐỔI KHÍ</a:t>
            </a:r>
            <a:endParaRPr lang="zh-CN" altLang="en-US" sz="3200" b="1" dirty="0">
              <a:latin typeface="Times New Roman" pitchFamily="18" charset="0"/>
              <a:ea typeface="inpin heiti" charset="-122"/>
              <a:cs typeface="Times New Roman" pitchFamily="18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54FF5C17-5CED-4FFF-A078-BF11060C41D7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 28: TRAO </a:t>
            </a:r>
            <a:r>
              <a:rPr lang="en-US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ĐỔI KHÍ Ở SINH VẬT</a:t>
            </a:r>
          </a:p>
        </p:txBody>
      </p:sp>
    </p:spTree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1295400"/>
            <a:ext cx="8382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vi-VN" sz="3200" dirty="0" smtClean="0">
                <a:latin typeface="Times New Roman" pitchFamily="18" charset="0"/>
                <a:cs typeface="Times New Roman" pitchFamily="18" charset="0"/>
              </a:rPr>
              <a:t>Trao </a:t>
            </a:r>
            <a:r>
              <a:rPr lang="vi-VN" sz="3200" dirty="0">
                <a:latin typeface="Times New Roman" pitchFamily="18" charset="0"/>
                <a:cs typeface="Times New Roman" pitchFamily="18" charset="0"/>
              </a:rPr>
              <a:t>đổi khí là quá trình sinh vật lấy O</a:t>
            </a:r>
            <a:r>
              <a:rPr lang="vi-VN" sz="3200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vi-VN" sz="3200" dirty="0">
                <a:latin typeface="Times New Roman" pitchFamily="18" charset="0"/>
                <a:cs typeface="Times New Roman" pitchFamily="18" charset="0"/>
              </a:rPr>
              <a:t> hoặc </a:t>
            </a:r>
            <a:r>
              <a:rPr lang="vi-VN" sz="3200" dirty="0" smtClean="0">
                <a:latin typeface="Times New Roman" pitchFamily="18" charset="0"/>
                <a:cs typeface="Times New Roman" pitchFamily="18" charset="0"/>
              </a:rPr>
              <a:t>CO</a:t>
            </a:r>
            <a:r>
              <a:rPr lang="vi-VN" sz="3200" baseline="-25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vi-VN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200" dirty="0">
                <a:latin typeface="Times New Roman" pitchFamily="18" charset="0"/>
                <a:cs typeface="Times New Roman" pitchFamily="18" charset="0"/>
              </a:rPr>
              <a:t>từ môi trường vào cơ thể, </a:t>
            </a:r>
            <a:r>
              <a:rPr lang="vi-VN" sz="3200" dirty="0" smtClean="0">
                <a:latin typeface="Times New Roman" pitchFamily="18" charset="0"/>
                <a:cs typeface="Times New Roman" pitchFamily="18" charset="0"/>
              </a:rPr>
              <a:t>đ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ồ</a:t>
            </a:r>
            <a:r>
              <a:rPr lang="vi-VN" sz="3200" dirty="0" smtClean="0">
                <a:latin typeface="Times New Roman" pitchFamily="18" charset="0"/>
                <a:cs typeface="Times New Roman" pitchFamily="18" charset="0"/>
              </a:rPr>
              <a:t>ng </a:t>
            </a:r>
            <a:r>
              <a:rPr lang="vi-VN" sz="3200" dirty="0">
                <a:latin typeface="Times New Roman" pitchFamily="18" charset="0"/>
                <a:cs typeface="Times New Roman" pitchFamily="18" charset="0"/>
              </a:rPr>
              <a:t>thời thải ra môi trường khí CO</a:t>
            </a:r>
            <a:r>
              <a:rPr lang="vi-VN" sz="3200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vi-VN" sz="3200" dirty="0">
                <a:latin typeface="Times New Roman" pitchFamily="18" charset="0"/>
                <a:cs typeface="Times New Roman" pitchFamily="18" charset="0"/>
              </a:rPr>
              <a:t>, hoặc O</a:t>
            </a:r>
            <a:r>
              <a:rPr lang="vi-VN" sz="3200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vi-VN" sz="32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2819400"/>
            <a:ext cx="8229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vi-VN" sz="3200" dirty="0">
                <a:latin typeface="Times New Roman" pitchFamily="18" charset="0"/>
                <a:cs typeface="Times New Roman" pitchFamily="18" charset="0"/>
              </a:rPr>
              <a:t>Trao đổi khí giữa cơ thể sinh vật với môi trường diễn ra theo cơ chế khuếch tán.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54FF5C17-5CED-4FFF-A078-BF11060C41D7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 28: TRAO </a:t>
            </a:r>
            <a:r>
              <a:rPr lang="en-US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ĐỔI KHÍ Ở SINH VẬT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A11464C-BD35-4282-B6EB-1351E1EE76D2}"/>
              </a:ext>
            </a:extLst>
          </p:cNvPr>
          <p:cNvSpPr txBox="1"/>
          <p:nvPr/>
        </p:nvSpPr>
        <p:spPr>
          <a:xfrm>
            <a:off x="228600" y="685800"/>
            <a:ext cx="78486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I. TRAO ĐI KHÍ Ở SINH VẬT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图片 22">
            <a:extLst>
              <a:ext uri="{FF2B5EF4-FFF2-40B4-BE49-F238E27FC236}">
                <a16:creationId xmlns:a16="http://schemas.microsoft.com/office/drawing/2014/main" id="{CE2A4D3A-B9BE-4E70-BABB-40413AE336D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620"/>
          <a:stretch/>
        </p:blipFill>
        <p:spPr>
          <a:xfrm>
            <a:off x="0" y="4983944"/>
            <a:ext cx="9144000" cy="187405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0" y="3886200"/>
            <a:ext cx="82296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Tx/>
              <a:buChar char="-"/>
            </a:pPr>
            <a:r>
              <a:rPr lang="vi-VN" sz="3200" dirty="0" smtClean="0">
                <a:latin typeface="Times New Roman" pitchFamily="18" charset="0"/>
                <a:cs typeface="Times New Roman" pitchFamily="18" charset="0"/>
              </a:rPr>
              <a:t>Trao </a:t>
            </a:r>
            <a:r>
              <a:rPr lang="vi-VN" sz="3200" dirty="0">
                <a:latin typeface="Times New Roman" pitchFamily="18" charset="0"/>
                <a:cs typeface="Times New Roman" pitchFamily="18" charset="0"/>
              </a:rPr>
              <a:t>đổi khí 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ở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quá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hô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hấp</a:t>
            </a:r>
            <a:endParaRPr lang="en-US" sz="32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Char char="-"/>
            </a:pP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200" dirty="0" smtClean="0">
                <a:latin typeface="Times New Roman" pitchFamily="18" charset="0"/>
                <a:cs typeface="Times New Roman" pitchFamily="18" charset="0"/>
              </a:rPr>
              <a:t>Trao đổi khí 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ở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quá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quang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hô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hấp</a:t>
            </a:r>
            <a:endParaRPr lang="en-US" sz="32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Char char="-"/>
            </a:pP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228600"/>
            <a:ext cx="8229600" cy="4525963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vi-VN" b="1" dirty="0" smtClean="0">
                <a:latin typeface="+mj-lt"/>
              </a:rPr>
              <a:t>Câu 1: Các yếu tố chủ yếu ảnh hưởng đến </a:t>
            </a:r>
            <a:r>
              <a:rPr lang="vi-VN" b="1" u="sng" dirty="0" smtClean="0">
                <a:solidFill>
                  <a:srgbClr val="FF0000"/>
                </a:solidFill>
                <a:latin typeface="+mj-lt"/>
              </a:rPr>
              <a:t>hô hấp tế bào</a:t>
            </a:r>
            <a:r>
              <a:rPr lang="vi-VN" b="1" dirty="0" smtClean="0">
                <a:latin typeface="+mj-lt"/>
              </a:rPr>
              <a:t> là:</a:t>
            </a:r>
            <a:endParaRPr lang="en-US" dirty="0" smtClean="0">
              <a:latin typeface="+mj-lt"/>
            </a:endParaRPr>
          </a:p>
          <a:p>
            <a:pPr>
              <a:buNone/>
            </a:pPr>
            <a:r>
              <a:rPr lang="vi-VN" dirty="0" smtClean="0">
                <a:latin typeface="+mj-lt"/>
              </a:rPr>
              <a:t>A. hàm lượng</a:t>
            </a:r>
            <a:r>
              <a:rPr lang="en-US" dirty="0" smtClean="0">
                <a:latin typeface="+mj-lt"/>
              </a:rPr>
              <a:t> </a:t>
            </a:r>
            <a:r>
              <a:rPr lang="vi-VN" dirty="0" smtClean="0">
                <a:latin typeface="+mj-lt"/>
              </a:rPr>
              <a:t>nước, nồng độ</a:t>
            </a:r>
            <a:r>
              <a:rPr lang="en-US" dirty="0" smtClean="0">
                <a:latin typeface="+mj-lt"/>
              </a:rPr>
              <a:t> </a:t>
            </a:r>
            <a:r>
              <a:rPr lang="vi-VN" dirty="0" smtClean="0">
                <a:latin typeface="+mj-lt"/>
              </a:rPr>
              <a:t>khí carbon dioxide, nhiệt độ.</a:t>
            </a:r>
            <a:endParaRPr lang="en-US" dirty="0" smtClean="0">
              <a:latin typeface="+mj-lt"/>
            </a:endParaRPr>
          </a:p>
          <a:p>
            <a:pPr>
              <a:buNone/>
            </a:pPr>
            <a:r>
              <a:rPr lang="vi-VN" dirty="0" smtClean="0">
                <a:latin typeface="+mj-lt"/>
              </a:rPr>
              <a:t>B. hàm lượng nước, nồng độ khí oxygen, nhiệt độ.</a:t>
            </a:r>
            <a:endParaRPr lang="en-US" dirty="0" smtClean="0">
              <a:latin typeface="+mj-lt"/>
            </a:endParaRPr>
          </a:p>
          <a:p>
            <a:pPr>
              <a:buNone/>
            </a:pPr>
            <a:r>
              <a:rPr lang="vi-VN" dirty="0" smtClean="0">
                <a:latin typeface="+mj-lt"/>
              </a:rPr>
              <a:t>C. nồng độ khí oxygen, nồng độ khí carbon dioxide, nhiệt độ.</a:t>
            </a:r>
            <a:endParaRPr lang="en-US" dirty="0" smtClean="0">
              <a:latin typeface="+mj-lt"/>
            </a:endParaRPr>
          </a:p>
          <a:p>
            <a:pPr>
              <a:buNone/>
            </a:pPr>
            <a:r>
              <a:rPr lang="vi-VN" dirty="0" smtClean="0">
                <a:latin typeface="+mj-lt"/>
              </a:rPr>
              <a:t>D. hàm lượng nước, nồng độ khí oxygen, nồng độ khí carbon dioxide, nhiệt độ.</a:t>
            </a:r>
            <a:endParaRPr lang="en-US" dirty="0" smtClean="0">
              <a:latin typeface="+mj-lt"/>
            </a:endParaRPr>
          </a:p>
          <a:p>
            <a:endParaRPr lang="en-US" dirty="0">
              <a:latin typeface="+mj-lt"/>
            </a:endParaRPr>
          </a:p>
        </p:txBody>
      </p:sp>
      <p:sp>
        <p:nvSpPr>
          <p:cNvPr id="4" name="Snip Diagonal Corner Rectangle 3"/>
          <p:cNvSpPr/>
          <p:nvPr/>
        </p:nvSpPr>
        <p:spPr>
          <a:xfrm>
            <a:off x="0" y="4951095"/>
            <a:ext cx="9040495" cy="1906905"/>
          </a:xfrm>
          <a:prstGeom prst="snip2DiagRect">
            <a:avLst/>
          </a:prstGeom>
          <a:solidFill>
            <a:srgbClr val="7030A0">
              <a:alpha val="75000"/>
            </a:srgb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800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200" b="1" noProof="0" dirty="0" smtClean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Đáp án D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ight Arrow 4">
            <a:hlinkClick r:id="rId3" action="ppaction://hlinksldjump"/>
          </p:cNvPr>
          <p:cNvSpPr/>
          <p:nvPr/>
        </p:nvSpPr>
        <p:spPr>
          <a:xfrm>
            <a:off x="7924800" y="4267200"/>
            <a:ext cx="762000" cy="609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609600"/>
            <a:ext cx="90678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trao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1143000"/>
            <a:ext cx="9144000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u="sng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200" b="1" u="sn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b="1" u="sn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200" u="sng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Trao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oxygen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carbon dioxide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oxygen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carbon dioxide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thừa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0"/>
            <a:ext cx="7620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图片 22">
            <a:extLst>
              <a:ext uri="{FF2B5EF4-FFF2-40B4-BE49-F238E27FC236}">
                <a16:creationId xmlns:a16="http://schemas.microsoft.com/office/drawing/2014/main" id="{CE2A4D3A-B9BE-4E70-BABB-40413AE336D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620"/>
          <a:stretch/>
        </p:blipFill>
        <p:spPr>
          <a:xfrm>
            <a:off x="0" y="4983944"/>
            <a:ext cx="9144000" cy="1874056"/>
          </a:xfrm>
          <a:prstGeom prst="rect">
            <a:avLst/>
          </a:prstGeom>
        </p:spPr>
      </p:pic>
      <p:sp>
        <p:nvSpPr>
          <p:cNvPr id="8" name="Oval Callout 7"/>
          <p:cNvSpPr/>
          <p:nvPr/>
        </p:nvSpPr>
        <p:spPr>
          <a:xfrm>
            <a:off x="228600" y="4191000"/>
            <a:ext cx="8915400" cy="2438400"/>
          </a:xfrm>
          <a:prstGeom prst="wedgeEllipseCallout">
            <a:avLst/>
          </a:prstGeom>
          <a:solidFill>
            <a:srgbClr val="92D05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Nếu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môi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thiếu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ôxi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xảy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ĐV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chung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riêng</a:t>
            </a:r>
            <a:r>
              <a:rPr lang="vi-VN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2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9395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14" name="Picture 10" descr="Cover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5413" y="2733675"/>
            <a:ext cx="4133850" cy="962025"/>
          </a:xfrm>
          <a:prstGeom prst="rect">
            <a:avLst/>
          </a:prstGeom>
          <a:noFill/>
        </p:spPr>
      </p:pic>
      <p:pic>
        <p:nvPicPr>
          <p:cNvPr id="21513" name="Picture 9" descr="Cove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309938"/>
            <a:ext cx="4265613" cy="1296987"/>
          </a:xfrm>
          <a:prstGeom prst="rect">
            <a:avLst/>
          </a:prstGeom>
          <a:noFill/>
        </p:spPr>
      </p:pic>
      <p:pic>
        <p:nvPicPr>
          <p:cNvPr id="21512" name="Picture 8" descr="Cover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922713" y="3309938"/>
            <a:ext cx="4090987" cy="1249362"/>
          </a:xfrm>
          <a:prstGeom prst="rect">
            <a:avLst/>
          </a:prstGeom>
          <a:noFill/>
        </p:spPr>
      </p:pic>
      <p:pic>
        <p:nvPicPr>
          <p:cNvPr id="21511" name="Picture 7" descr="Cover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956425" y="2859088"/>
            <a:ext cx="1862138" cy="841375"/>
          </a:xfrm>
          <a:prstGeom prst="rect">
            <a:avLst/>
          </a:prstGeom>
          <a:noFill/>
        </p:spPr>
      </p:pic>
      <p:pic>
        <p:nvPicPr>
          <p:cNvPr id="21510" name="Picture 6" descr="Cover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807200" y="2228850"/>
            <a:ext cx="2325688" cy="787400"/>
          </a:xfrm>
          <a:prstGeom prst="rect">
            <a:avLst/>
          </a:prstGeom>
          <a:noFill/>
        </p:spPr>
      </p:pic>
      <p:pic>
        <p:nvPicPr>
          <p:cNvPr id="21509" name="Picture 5" descr="Cover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962400" y="2667000"/>
            <a:ext cx="3279775" cy="1050925"/>
          </a:xfrm>
          <a:prstGeom prst="rect">
            <a:avLst/>
          </a:prstGeom>
          <a:noFill/>
        </p:spPr>
      </p:pic>
      <p:pic>
        <p:nvPicPr>
          <p:cNvPr id="21508" name="Picture 4" descr="Cover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581400" y="1981200"/>
            <a:ext cx="1609725" cy="2590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21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1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1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1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1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215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500"/>
                                        <p:tgtEl>
                                          <p:spTgt spid="21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6723" t="22973" r="17905" b="12162"/>
          <a:stretch/>
        </p:blipFill>
        <p:spPr>
          <a:xfrm>
            <a:off x="0" y="0"/>
            <a:ext cx="914717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1950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54FF5C17-5CED-4FFF-A078-BF11060C41D7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 28: TRAO </a:t>
            </a:r>
            <a:r>
              <a:rPr lang="en-US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ĐỔI KHÍ Ở SINH VẬT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30950" y="833735"/>
            <a:ext cx="57841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B050"/>
                </a:solidFill>
                <a:latin typeface="+mj-lt"/>
              </a:rPr>
              <a:t>2</a:t>
            </a:r>
            <a:r>
              <a:rPr lang="vi-VN" sz="2400" b="1" dirty="0" smtClean="0">
                <a:solidFill>
                  <a:srgbClr val="00B050"/>
                </a:solidFill>
                <a:latin typeface="+mj-lt"/>
              </a:rPr>
              <a:t>. </a:t>
            </a:r>
            <a:r>
              <a:rPr lang="en-US" sz="24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Chức</a:t>
            </a:r>
            <a:r>
              <a:rPr lang="en-US" sz="24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24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của </a:t>
            </a:r>
            <a:r>
              <a:rPr lang="vi-VN" sz="2400" b="1" dirty="0">
                <a:solidFill>
                  <a:srgbClr val="00B050"/>
                </a:solidFill>
                <a:latin typeface="+mj-lt"/>
              </a:rPr>
              <a:t>khí </a:t>
            </a:r>
            <a:r>
              <a:rPr lang="vi-VN" sz="2400" b="1" dirty="0" smtClean="0">
                <a:solidFill>
                  <a:srgbClr val="00B050"/>
                </a:solidFill>
                <a:latin typeface="+mj-lt"/>
              </a:rPr>
              <a:t>khổng</a:t>
            </a:r>
            <a:endParaRPr lang="en-US" sz="2400" dirty="0">
              <a:solidFill>
                <a:srgbClr val="00B050"/>
              </a:solidFill>
              <a:latin typeface="+mj-lt"/>
            </a:endParaRPr>
          </a:p>
        </p:txBody>
      </p:sp>
      <p:pic>
        <p:nvPicPr>
          <p:cNvPr id="1026" name="Picture 2" descr="Lý thuyết quang hợp ở thực vật - Khoa học tự nhiên 7 Chân trời sáng tạo |  SGK Khoa học tự nhiên 7 - Chân trời sáng tạ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447800"/>
            <a:ext cx="8553450" cy="3000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6943" t="24096" r="22064" b="13254"/>
          <a:stretch/>
        </p:blipFill>
        <p:spPr>
          <a:xfrm>
            <a:off x="0" y="0"/>
            <a:ext cx="915572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851432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57200" y="4191000"/>
            <a:ext cx="8610600" cy="107721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vi-VN" sz="3200" b="1" dirty="0">
                <a:latin typeface="Times New Roman" pitchFamily="18" charset="0"/>
                <a:cs typeface="Times New Roman" pitchFamily="18" charset="0"/>
              </a:rPr>
              <a:t>Cấu tạo tế bào khí khổng phù hợp với chức năng trao đổi khí ở thực vật như thế nào? </a:t>
            </a:r>
            <a:endParaRPr lang="en-US" sz="3200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20635" t="71958" r="19841" b="16755"/>
          <a:stretch/>
        </p:blipFill>
        <p:spPr>
          <a:xfrm>
            <a:off x="1" y="5268218"/>
            <a:ext cx="9296400" cy="1589782"/>
          </a:xfrm>
          <a:prstGeom prst="rect">
            <a:avLst/>
          </a:prstGeom>
        </p:spPr>
      </p:pic>
      <p:pic>
        <p:nvPicPr>
          <p:cNvPr id="2052" name="Picture 4" descr="Bài 27. Trao đổi khí ở sinh vật - Hoc2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6" y="21771"/>
            <a:ext cx="9056914" cy="3858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4353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6556" t="22370" r="17881" b="12877"/>
          <a:stretch/>
        </p:blipFill>
        <p:spPr>
          <a:xfrm>
            <a:off x="0" y="0"/>
            <a:ext cx="91897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985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Bài 28. Trao đổi khí ở sinh vật trang 25, 26, 27, 28 Vở thực hành khoa học  tự nhiên 7 | Vở thực hành Khoa học tự nhiên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00"/>
            <a:ext cx="9078432" cy="358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304800" y="4419600"/>
            <a:ext cx="8468832" cy="156966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vi-VN" sz="3200" b="1" dirty="0">
                <a:latin typeface="Times New Roman" pitchFamily="18" charset="0"/>
                <a:cs typeface="Times New Roman" pitchFamily="18" charset="0"/>
              </a:rPr>
              <a:t>Quan sát Hình 28.1, cho biết sự khác nhau giữa quá tr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ì</a:t>
            </a:r>
            <a:r>
              <a:rPr lang="vi-VN" sz="3200" b="1" dirty="0">
                <a:latin typeface="Times New Roman" pitchFamily="18" charset="0"/>
                <a:cs typeface="Times New Roman" pitchFamily="18" charset="0"/>
              </a:rPr>
              <a:t>nh 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t</a:t>
            </a:r>
            <a:r>
              <a:rPr lang="vi-VN" sz="3200" b="1" dirty="0">
                <a:latin typeface="Times New Roman" pitchFamily="18" charset="0"/>
                <a:cs typeface="Times New Roman" pitchFamily="18" charset="0"/>
              </a:rPr>
              <a:t>rao đổi khí qua khí khổng trong hô hấp và quang hợp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533431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7250" t="32000" r="18251" b="21334"/>
          <a:stretch/>
        </p:blipFill>
        <p:spPr>
          <a:xfrm>
            <a:off x="-83974" y="-10886"/>
            <a:ext cx="9227974" cy="5279572"/>
          </a:xfrm>
          <a:prstGeom prst="rect">
            <a:avLst/>
          </a:prstGeom>
        </p:spPr>
      </p:pic>
      <p:sp>
        <p:nvSpPr>
          <p:cNvPr id="3" name="Right Arrow 2"/>
          <p:cNvSpPr/>
          <p:nvPr/>
        </p:nvSpPr>
        <p:spPr>
          <a:xfrm>
            <a:off x="0" y="5791200"/>
            <a:ext cx="1447800" cy="609600"/>
          </a:xfrm>
          <a:prstGeom prst="rightArrow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600200" y="5803612"/>
            <a:ext cx="7391400" cy="58477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 dirty="0" smtClean="0"/>
              <a:t>THỰC HIỆN QUÁ TRÌNH THOÁT HƠI NƯỚC </a:t>
            </a:r>
            <a:endParaRPr lang="en-US" sz="3200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49294" t="41319" r="19084" b="12384"/>
          <a:stretch/>
        </p:blipFill>
        <p:spPr>
          <a:xfrm>
            <a:off x="4038600" y="1183341"/>
            <a:ext cx="4855026" cy="3998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3555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6965" t="22223" r="18750" b="23382"/>
          <a:stretch/>
        </p:blipFill>
        <p:spPr>
          <a:xfrm>
            <a:off x="-1" y="0"/>
            <a:ext cx="9144001" cy="4953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59421" t="36071" r="26812" b="36876"/>
          <a:stretch/>
        </p:blipFill>
        <p:spPr>
          <a:xfrm>
            <a:off x="6477000" y="4953000"/>
            <a:ext cx="2667000" cy="1905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52401" y="5470071"/>
            <a:ext cx="1371600" cy="83099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 dirty="0" err="1" smtClean="0"/>
              <a:t>Cây</a:t>
            </a:r>
            <a:r>
              <a:rPr lang="en-US" sz="2400" b="1" dirty="0"/>
              <a:t> </a:t>
            </a:r>
            <a:r>
              <a:rPr lang="en-US" sz="2400" b="1" dirty="0" err="1" smtClean="0"/>
              <a:t>thiếu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nước</a:t>
            </a:r>
            <a:endParaRPr lang="en-US" sz="24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2392740" y="5464628"/>
            <a:ext cx="1517347" cy="83099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 dirty="0" err="1" smtClean="0"/>
              <a:t>Khí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khổng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đóng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lại</a:t>
            </a:r>
            <a:r>
              <a:rPr lang="en-US" sz="2400" b="1" dirty="0" smtClean="0"/>
              <a:t> </a:t>
            </a:r>
            <a:endParaRPr lang="en-US" sz="24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4778827" y="5470071"/>
            <a:ext cx="1687287" cy="83099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 dirty="0" err="1" smtClean="0"/>
              <a:t>Trao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đổi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khí</a:t>
            </a:r>
            <a:r>
              <a:rPr lang="en-US" sz="2400" b="1" dirty="0" smtClean="0"/>
              <a:t> GIẢM</a:t>
            </a:r>
            <a:endParaRPr lang="en-US" sz="2400" b="1" dirty="0"/>
          </a:p>
        </p:txBody>
      </p:sp>
      <p:cxnSp>
        <p:nvCxnSpPr>
          <p:cNvPr id="8" name="Straight Arrow Connector 7"/>
          <p:cNvCxnSpPr>
            <a:stCxn id="4" idx="3"/>
            <a:endCxn id="5" idx="1"/>
          </p:cNvCxnSpPr>
          <p:nvPr/>
        </p:nvCxnSpPr>
        <p:spPr>
          <a:xfrm flipV="1">
            <a:off x="1524001" y="5880127"/>
            <a:ext cx="868739" cy="5443"/>
          </a:xfrm>
          <a:prstGeom prst="straightConnector1">
            <a:avLst/>
          </a:prstGeom>
          <a:ln w="57150">
            <a:solidFill>
              <a:schemeClr val="tx1">
                <a:lumMod val="95000"/>
                <a:lumOff val="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V="1">
            <a:off x="3890435" y="5916425"/>
            <a:ext cx="868739" cy="5443"/>
          </a:xfrm>
          <a:prstGeom prst="straightConnector1">
            <a:avLst/>
          </a:prstGeom>
          <a:ln w="57150">
            <a:solidFill>
              <a:schemeClr val="tx1">
                <a:lumMod val="95000"/>
                <a:lumOff val="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87506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4953000"/>
          </a:xfrm>
        </p:spPr>
        <p:txBody>
          <a:bodyPr/>
          <a:lstStyle/>
          <a:p>
            <a:pPr>
              <a:buNone/>
            </a:pPr>
            <a:r>
              <a:rPr lang="vi-VN" b="1" dirty="0" smtClean="0">
                <a:latin typeface="+mj-lt"/>
              </a:rPr>
              <a:t>Câu 2 : Cây xanh </a:t>
            </a:r>
            <a:r>
              <a:rPr lang="vi-VN" b="1" u="sng" dirty="0" smtClean="0">
                <a:solidFill>
                  <a:srgbClr val="FF0000"/>
                </a:solidFill>
                <a:latin typeface="+mj-lt"/>
              </a:rPr>
              <a:t>quang hợp </a:t>
            </a:r>
            <a:r>
              <a:rPr lang="vi-VN" b="1" dirty="0" smtClean="0">
                <a:latin typeface="+mj-lt"/>
              </a:rPr>
              <a:t>vào thời gian nào trong ngày?</a:t>
            </a:r>
            <a:endParaRPr lang="en-US" dirty="0" smtClean="0">
              <a:latin typeface="+mj-lt"/>
            </a:endParaRPr>
          </a:p>
          <a:p>
            <a:pPr>
              <a:buNone/>
            </a:pPr>
            <a:r>
              <a:rPr lang="vi-VN" dirty="0" smtClean="0">
                <a:latin typeface="+mj-lt"/>
              </a:rPr>
              <a:t>A. Buổi sáng	</a:t>
            </a:r>
            <a:endParaRPr lang="en-US" dirty="0" smtClean="0">
              <a:latin typeface="+mj-lt"/>
            </a:endParaRPr>
          </a:p>
          <a:p>
            <a:pPr>
              <a:buNone/>
            </a:pPr>
            <a:r>
              <a:rPr lang="vi-VN" dirty="0" smtClean="0">
                <a:latin typeface="+mj-lt"/>
              </a:rPr>
              <a:t>B. Buổi tối		</a:t>
            </a:r>
            <a:endParaRPr lang="en-US" dirty="0" smtClean="0">
              <a:latin typeface="+mj-lt"/>
            </a:endParaRPr>
          </a:p>
          <a:p>
            <a:pPr>
              <a:buNone/>
            </a:pPr>
            <a:r>
              <a:rPr lang="vi-VN" dirty="0" smtClean="0">
                <a:latin typeface="+mj-lt"/>
              </a:rPr>
              <a:t>C. Cả ngày và đêm		</a:t>
            </a:r>
            <a:endParaRPr lang="en-US" dirty="0" smtClean="0">
              <a:latin typeface="+mj-lt"/>
            </a:endParaRPr>
          </a:p>
          <a:p>
            <a:pPr>
              <a:buNone/>
            </a:pPr>
            <a:r>
              <a:rPr lang="vi-VN" dirty="0" smtClean="0">
                <a:latin typeface="+mj-lt"/>
              </a:rPr>
              <a:t>D. Ban ngày.</a:t>
            </a:r>
            <a:endParaRPr lang="en-US" dirty="0" smtClean="0">
              <a:latin typeface="+mj-lt"/>
            </a:endParaRPr>
          </a:p>
          <a:p>
            <a:endParaRPr lang="en-US" dirty="0">
              <a:latin typeface="+mj-lt"/>
            </a:endParaRPr>
          </a:p>
        </p:txBody>
      </p:sp>
      <p:sp>
        <p:nvSpPr>
          <p:cNvPr id="4" name="Snip Diagonal Corner Rectangle 3"/>
          <p:cNvSpPr/>
          <p:nvPr/>
        </p:nvSpPr>
        <p:spPr>
          <a:xfrm>
            <a:off x="0" y="4951095"/>
            <a:ext cx="9144000" cy="1906905"/>
          </a:xfrm>
          <a:prstGeom prst="snip2DiagRect">
            <a:avLst/>
          </a:prstGeom>
          <a:solidFill>
            <a:srgbClr val="7030A0">
              <a:alpha val="75000"/>
            </a:srgb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800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200" b="1" noProof="0" dirty="0" smtClean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Đáp </a:t>
            </a:r>
            <a:r>
              <a:rPr lang="en-US" sz="3200" b="1" noProof="0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án</a:t>
            </a:r>
            <a:r>
              <a:rPr lang="en-US" sz="3200" b="1" noProof="0" dirty="0" smtClean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Left Arrow 4">
            <a:hlinkClick r:id="rId3" action="ppaction://hlinksldjump"/>
          </p:cNvPr>
          <p:cNvSpPr/>
          <p:nvPr/>
        </p:nvSpPr>
        <p:spPr>
          <a:xfrm>
            <a:off x="8382000" y="4267200"/>
            <a:ext cx="762000" cy="68580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6296" t="22305" r="18519" b="13169"/>
          <a:stretch/>
        </p:blipFill>
        <p:spPr>
          <a:xfrm>
            <a:off x="0" y="0"/>
            <a:ext cx="916888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3113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6965" t="22223" r="17856" b="11111"/>
          <a:stretch/>
        </p:blipFill>
        <p:spPr>
          <a:xfrm>
            <a:off x="-1" y="0"/>
            <a:ext cx="91385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237754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6448" t="23437" r="17634" b="10937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2400" y="1153333"/>
            <a:ext cx="86106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trao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trao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endParaRPr lang="en-US" sz="3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Tùy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trao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Da,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ống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phổi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Hít thở như thế nào cho đúng - YouMed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2212" y="3483428"/>
            <a:ext cx="4219575" cy="3068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Arrow Connector 6"/>
          <p:cNvCxnSpPr/>
          <p:nvPr/>
        </p:nvCxnSpPr>
        <p:spPr>
          <a:xfrm>
            <a:off x="4800600" y="4800600"/>
            <a:ext cx="2438400" cy="7620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7271657" y="4575053"/>
            <a:ext cx="1110343" cy="58477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 dirty="0" smtClean="0"/>
              <a:t>PHỔI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1304556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as Exchange In Different Animals - Physiology - Biology - FuseSchool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0848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6366" t="23234" r="17514" b="12523"/>
          <a:stretch/>
        </p:blipFill>
        <p:spPr>
          <a:xfrm>
            <a:off x="0" y="0"/>
            <a:ext cx="92023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17614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6406" t="22223" r="17969" b="11111"/>
          <a:stretch/>
        </p:blipFill>
        <p:spPr>
          <a:xfrm>
            <a:off x="0" y="0"/>
            <a:ext cx="92011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644488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22">
            <a:extLst>
              <a:ext uri="{FF2B5EF4-FFF2-40B4-BE49-F238E27FC236}">
                <a16:creationId xmlns:a16="http://schemas.microsoft.com/office/drawing/2014/main" id="{CE2A4D3A-B9BE-4E70-BABB-40413AE336D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620"/>
          <a:stretch/>
        </p:blipFill>
        <p:spPr>
          <a:xfrm>
            <a:off x="0" y="4983944"/>
            <a:ext cx="9144000" cy="1874056"/>
          </a:xfrm>
          <a:prstGeom prst="rect">
            <a:avLst/>
          </a:prstGeom>
        </p:spPr>
      </p:pic>
      <p:sp>
        <p:nvSpPr>
          <p:cNvPr id="17" name="文本框 28">
            <a:extLst>
              <a:ext uri="{FF2B5EF4-FFF2-40B4-BE49-F238E27FC236}">
                <a16:creationId xmlns:a16="http://schemas.microsoft.com/office/drawing/2014/main" id="{85B0815E-45B3-4AED-BCFF-744A73809326}"/>
              </a:ext>
            </a:extLst>
          </p:cNvPr>
          <p:cNvSpPr txBox="1"/>
          <p:nvPr/>
        </p:nvSpPr>
        <p:spPr>
          <a:xfrm>
            <a:off x="159462" y="152400"/>
            <a:ext cx="6768211" cy="7425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3200" b="1" dirty="0" smtClean="0">
                <a:solidFill>
                  <a:srgbClr val="0070C0"/>
                </a:solidFill>
                <a:latin typeface="Times New Roman" pitchFamily="18" charset="0"/>
                <a:ea typeface="inpin heiti" charset="-122"/>
                <a:cs typeface="Times New Roman" pitchFamily="18" charset="0"/>
              </a:rPr>
              <a:t>III. TRAO ĐỔI KHÍ Ở ĐỘNG VẬT</a:t>
            </a:r>
            <a:endParaRPr lang="zh-CN" altLang="en-US" sz="3200" b="1" dirty="0">
              <a:solidFill>
                <a:srgbClr val="0070C0"/>
              </a:solidFill>
              <a:latin typeface="Times New Roman" pitchFamily="18" charset="0"/>
              <a:ea typeface="inpin heiti" charset="-122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59462" y="838200"/>
            <a:ext cx="78415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6"/>
                </a:solidFill>
              </a:rPr>
              <a:t>2. </a:t>
            </a:r>
            <a:r>
              <a:rPr lang="en-US" sz="2400" b="1" dirty="0" err="1">
                <a:solidFill>
                  <a:schemeClr val="accent6"/>
                </a:solidFill>
              </a:rPr>
              <a:t>Qúa</a:t>
            </a:r>
            <a:r>
              <a:rPr lang="en-US" sz="2400" b="1" dirty="0">
                <a:solidFill>
                  <a:schemeClr val="accent6"/>
                </a:solidFill>
              </a:rPr>
              <a:t> </a:t>
            </a:r>
            <a:r>
              <a:rPr lang="en-US" sz="2400" b="1" dirty="0" err="1">
                <a:solidFill>
                  <a:schemeClr val="accent6"/>
                </a:solidFill>
              </a:rPr>
              <a:t>trình</a:t>
            </a:r>
            <a:r>
              <a:rPr lang="en-US" sz="2400" b="1" dirty="0">
                <a:solidFill>
                  <a:schemeClr val="accent6"/>
                </a:solidFill>
              </a:rPr>
              <a:t> </a:t>
            </a:r>
            <a:r>
              <a:rPr lang="en-US" sz="2400" b="1" dirty="0" err="1">
                <a:solidFill>
                  <a:schemeClr val="accent6"/>
                </a:solidFill>
              </a:rPr>
              <a:t>trao</a:t>
            </a:r>
            <a:r>
              <a:rPr lang="en-US" sz="2400" b="1" dirty="0">
                <a:solidFill>
                  <a:schemeClr val="accent6"/>
                </a:solidFill>
              </a:rPr>
              <a:t> </a:t>
            </a:r>
            <a:r>
              <a:rPr lang="en-US" sz="2400" b="1" dirty="0" err="1">
                <a:solidFill>
                  <a:schemeClr val="accent6"/>
                </a:solidFill>
              </a:rPr>
              <a:t>đổi</a:t>
            </a:r>
            <a:r>
              <a:rPr lang="en-US" sz="2400" b="1" dirty="0">
                <a:solidFill>
                  <a:schemeClr val="accent6"/>
                </a:solidFill>
              </a:rPr>
              <a:t> </a:t>
            </a:r>
            <a:r>
              <a:rPr lang="en-US" sz="2400" b="1" dirty="0" err="1">
                <a:solidFill>
                  <a:schemeClr val="accent6"/>
                </a:solidFill>
              </a:rPr>
              <a:t>khí</a:t>
            </a:r>
            <a:r>
              <a:rPr lang="en-US" sz="2400" b="1" dirty="0">
                <a:solidFill>
                  <a:schemeClr val="accent6"/>
                </a:solidFill>
              </a:rPr>
              <a:t> ở </a:t>
            </a:r>
            <a:r>
              <a:rPr lang="en-US" sz="2400" b="1" dirty="0" err="1">
                <a:solidFill>
                  <a:schemeClr val="accent6"/>
                </a:solidFill>
              </a:rPr>
              <a:t>động</a:t>
            </a:r>
            <a:r>
              <a:rPr lang="en-US" sz="2400" b="1" dirty="0">
                <a:solidFill>
                  <a:schemeClr val="accent6"/>
                </a:solidFill>
              </a:rPr>
              <a:t> </a:t>
            </a:r>
            <a:r>
              <a:rPr lang="en-US" sz="2400" b="1" dirty="0" err="1">
                <a:solidFill>
                  <a:schemeClr val="accent6"/>
                </a:solidFill>
              </a:rPr>
              <a:t>vật</a:t>
            </a:r>
            <a:r>
              <a:rPr lang="en-US" sz="2400" b="1" dirty="0">
                <a:solidFill>
                  <a:schemeClr val="accent6"/>
                </a:solidFill>
              </a:rPr>
              <a:t> (</a:t>
            </a:r>
            <a:r>
              <a:rPr lang="en-US" sz="2400" b="1" dirty="0" err="1">
                <a:solidFill>
                  <a:schemeClr val="accent6"/>
                </a:solidFill>
              </a:rPr>
              <a:t>ví</a:t>
            </a:r>
            <a:r>
              <a:rPr lang="en-US" sz="2400" b="1" dirty="0">
                <a:solidFill>
                  <a:schemeClr val="accent6"/>
                </a:solidFill>
              </a:rPr>
              <a:t> </a:t>
            </a:r>
            <a:r>
              <a:rPr lang="en-US" sz="2400" b="1" dirty="0" err="1">
                <a:solidFill>
                  <a:schemeClr val="accent6"/>
                </a:solidFill>
              </a:rPr>
              <a:t>dụ</a:t>
            </a:r>
            <a:r>
              <a:rPr lang="en-US" sz="2400" b="1" dirty="0">
                <a:solidFill>
                  <a:schemeClr val="accent6"/>
                </a:solidFill>
              </a:rPr>
              <a:t> ở </a:t>
            </a:r>
            <a:r>
              <a:rPr lang="en-US" sz="2400" b="1" dirty="0" err="1">
                <a:solidFill>
                  <a:schemeClr val="accent6"/>
                </a:solidFill>
              </a:rPr>
              <a:t>người</a:t>
            </a:r>
            <a:r>
              <a:rPr lang="en-US" sz="2400" b="1" dirty="0">
                <a:solidFill>
                  <a:schemeClr val="accent6"/>
                </a:solidFill>
              </a:rPr>
              <a:t>)</a:t>
            </a:r>
            <a:endParaRPr lang="en-US" sz="2400" dirty="0">
              <a:solidFill>
                <a:schemeClr val="accent6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000492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16439" t="23136" r="17807" b="11111"/>
          <a:stretch/>
        </p:blipFill>
        <p:spPr>
          <a:xfrm>
            <a:off x="-1" y="0"/>
            <a:ext cx="9211731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638800" y="1676400"/>
            <a:ext cx="1143000" cy="4572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MŨI</a:t>
            </a:r>
            <a:endParaRPr lang="en-US" sz="2400" b="1" dirty="0"/>
          </a:p>
        </p:txBody>
      </p:sp>
      <p:sp>
        <p:nvSpPr>
          <p:cNvPr id="7" name="Rectangle 6"/>
          <p:cNvSpPr/>
          <p:nvPr/>
        </p:nvSpPr>
        <p:spPr>
          <a:xfrm>
            <a:off x="1752600" y="1905000"/>
            <a:ext cx="1143000" cy="4572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HẦU</a:t>
            </a:r>
            <a:endParaRPr lang="en-US" sz="2400" b="1" dirty="0"/>
          </a:p>
        </p:txBody>
      </p:sp>
      <p:sp>
        <p:nvSpPr>
          <p:cNvPr id="8" name="Rectangle 7"/>
          <p:cNvSpPr/>
          <p:nvPr/>
        </p:nvSpPr>
        <p:spPr>
          <a:xfrm>
            <a:off x="5638800" y="2289810"/>
            <a:ext cx="1676400" cy="45339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KHÍ QUẢN</a:t>
            </a:r>
            <a:endParaRPr lang="en-US" sz="2400" b="1" dirty="0"/>
          </a:p>
        </p:txBody>
      </p:sp>
      <p:sp>
        <p:nvSpPr>
          <p:cNvPr id="9" name="Rectangle 8"/>
          <p:cNvSpPr/>
          <p:nvPr/>
        </p:nvSpPr>
        <p:spPr>
          <a:xfrm>
            <a:off x="1219200" y="2590800"/>
            <a:ext cx="1981200" cy="5334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THANH QUẢN</a:t>
            </a:r>
            <a:endParaRPr lang="en-US" sz="2400" b="1" dirty="0"/>
          </a:p>
        </p:txBody>
      </p:sp>
      <p:sp>
        <p:nvSpPr>
          <p:cNvPr id="10" name="Rectangle 9"/>
          <p:cNvSpPr/>
          <p:nvPr/>
        </p:nvSpPr>
        <p:spPr>
          <a:xfrm>
            <a:off x="1066800" y="3505200"/>
            <a:ext cx="1981200" cy="5334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PHỔI</a:t>
            </a:r>
            <a:endParaRPr lang="en-US" sz="2400" b="1" dirty="0"/>
          </a:p>
        </p:txBody>
      </p:sp>
      <p:sp>
        <p:nvSpPr>
          <p:cNvPr id="11" name="Rectangle 10"/>
          <p:cNvSpPr/>
          <p:nvPr/>
        </p:nvSpPr>
        <p:spPr>
          <a:xfrm>
            <a:off x="5638800" y="3124200"/>
            <a:ext cx="1981200" cy="5334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PHẾ QUẢN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798352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22">
            <a:extLst>
              <a:ext uri="{FF2B5EF4-FFF2-40B4-BE49-F238E27FC236}">
                <a16:creationId xmlns:a16="http://schemas.microsoft.com/office/drawing/2014/main" id="{CE2A4D3A-B9BE-4E70-BABB-40413AE336D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620"/>
          <a:stretch/>
        </p:blipFill>
        <p:spPr>
          <a:xfrm>
            <a:off x="0" y="4983944"/>
            <a:ext cx="9144000" cy="1874056"/>
          </a:xfrm>
          <a:prstGeom prst="rect">
            <a:avLst/>
          </a:prstGeom>
        </p:spPr>
      </p:pic>
      <p:sp>
        <p:nvSpPr>
          <p:cNvPr id="17" name="文本框 28">
            <a:extLst>
              <a:ext uri="{FF2B5EF4-FFF2-40B4-BE49-F238E27FC236}">
                <a16:creationId xmlns:a16="http://schemas.microsoft.com/office/drawing/2014/main" id="{85B0815E-45B3-4AED-BCFF-744A73809326}"/>
              </a:ext>
            </a:extLst>
          </p:cNvPr>
          <p:cNvSpPr txBox="1"/>
          <p:nvPr/>
        </p:nvSpPr>
        <p:spPr>
          <a:xfrm>
            <a:off x="159462" y="152400"/>
            <a:ext cx="6768211" cy="7425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3200" b="1" dirty="0" smtClean="0">
                <a:solidFill>
                  <a:srgbClr val="0070C0"/>
                </a:solidFill>
                <a:latin typeface="Times New Roman" pitchFamily="18" charset="0"/>
                <a:ea typeface="inpin heiti" charset="-122"/>
                <a:cs typeface="Times New Roman" pitchFamily="18" charset="0"/>
              </a:rPr>
              <a:t>III. TRAO ĐỔI KHÍ Ở ĐỘNG VẬT</a:t>
            </a:r>
            <a:endParaRPr lang="zh-CN" altLang="en-US" sz="3200" b="1" dirty="0">
              <a:solidFill>
                <a:srgbClr val="0070C0"/>
              </a:solidFill>
              <a:latin typeface="Times New Roman" pitchFamily="18" charset="0"/>
              <a:ea typeface="inpin heiti" charset="-122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59462" y="838200"/>
            <a:ext cx="78415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6"/>
                </a:solidFill>
              </a:rPr>
              <a:t>2. </a:t>
            </a:r>
            <a:r>
              <a:rPr lang="en-US" sz="2400" b="1" dirty="0" err="1">
                <a:solidFill>
                  <a:schemeClr val="accent6"/>
                </a:solidFill>
              </a:rPr>
              <a:t>Qúa</a:t>
            </a:r>
            <a:r>
              <a:rPr lang="en-US" sz="2400" b="1" dirty="0">
                <a:solidFill>
                  <a:schemeClr val="accent6"/>
                </a:solidFill>
              </a:rPr>
              <a:t> </a:t>
            </a:r>
            <a:r>
              <a:rPr lang="en-US" sz="2400" b="1" dirty="0" err="1">
                <a:solidFill>
                  <a:schemeClr val="accent6"/>
                </a:solidFill>
              </a:rPr>
              <a:t>trình</a:t>
            </a:r>
            <a:r>
              <a:rPr lang="en-US" sz="2400" b="1" dirty="0">
                <a:solidFill>
                  <a:schemeClr val="accent6"/>
                </a:solidFill>
              </a:rPr>
              <a:t> </a:t>
            </a:r>
            <a:r>
              <a:rPr lang="en-US" sz="2400" b="1" dirty="0" err="1">
                <a:solidFill>
                  <a:schemeClr val="accent6"/>
                </a:solidFill>
              </a:rPr>
              <a:t>trao</a:t>
            </a:r>
            <a:r>
              <a:rPr lang="en-US" sz="2400" b="1" dirty="0">
                <a:solidFill>
                  <a:schemeClr val="accent6"/>
                </a:solidFill>
              </a:rPr>
              <a:t> </a:t>
            </a:r>
            <a:r>
              <a:rPr lang="en-US" sz="2400" b="1" dirty="0" err="1">
                <a:solidFill>
                  <a:schemeClr val="accent6"/>
                </a:solidFill>
              </a:rPr>
              <a:t>đổi</a:t>
            </a:r>
            <a:r>
              <a:rPr lang="en-US" sz="2400" b="1" dirty="0">
                <a:solidFill>
                  <a:schemeClr val="accent6"/>
                </a:solidFill>
              </a:rPr>
              <a:t> </a:t>
            </a:r>
            <a:r>
              <a:rPr lang="en-US" sz="2400" b="1" dirty="0" err="1">
                <a:solidFill>
                  <a:schemeClr val="accent6"/>
                </a:solidFill>
              </a:rPr>
              <a:t>khí</a:t>
            </a:r>
            <a:r>
              <a:rPr lang="en-US" sz="2400" b="1" dirty="0">
                <a:solidFill>
                  <a:schemeClr val="accent6"/>
                </a:solidFill>
              </a:rPr>
              <a:t> ở </a:t>
            </a:r>
            <a:r>
              <a:rPr lang="en-US" sz="2400" b="1" dirty="0" err="1">
                <a:solidFill>
                  <a:schemeClr val="accent6"/>
                </a:solidFill>
              </a:rPr>
              <a:t>động</a:t>
            </a:r>
            <a:r>
              <a:rPr lang="en-US" sz="2400" b="1" dirty="0">
                <a:solidFill>
                  <a:schemeClr val="accent6"/>
                </a:solidFill>
              </a:rPr>
              <a:t> </a:t>
            </a:r>
            <a:r>
              <a:rPr lang="en-US" sz="2400" b="1" dirty="0" err="1">
                <a:solidFill>
                  <a:schemeClr val="accent6"/>
                </a:solidFill>
              </a:rPr>
              <a:t>vật</a:t>
            </a:r>
            <a:r>
              <a:rPr lang="en-US" sz="2400" b="1" dirty="0">
                <a:solidFill>
                  <a:schemeClr val="accent6"/>
                </a:solidFill>
              </a:rPr>
              <a:t> (</a:t>
            </a:r>
            <a:r>
              <a:rPr lang="en-US" sz="2400" b="1" dirty="0" err="1">
                <a:solidFill>
                  <a:schemeClr val="accent6"/>
                </a:solidFill>
              </a:rPr>
              <a:t>ví</a:t>
            </a:r>
            <a:r>
              <a:rPr lang="en-US" sz="2400" b="1" dirty="0">
                <a:solidFill>
                  <a:schemeClr val="accent6"/>
                </a:solidFill>
              </a:rPr>
              <a:t> </a:t>
            </a:r>
            <a:r>
              <a:rPr lang="en-US" sz="2400" b="1" dirty="0" err="1">
                <a:solidFill>
                  <a:schemeClr val="accent6"/>
                </a:solidFill>
              </a:rPr>
              <a:t>dụ</a:t>
            </a:r>
            <a:r>
              <a:rPr lang="en-US" sz="2400" b="1" dirty="0">
                <a:solidFill>
                  <a:schemeClr val="accent6"/>
                </a:solidFill>
              </a:rPr>
              <a:t> ở </a:t>
            </a:r>
            <a:r>
              <a:rPr lang="en-US" sz="2400" b="1" dirty="0" err="1">
                <a:solidFill>
                  <a:schemeClr val="accent6"/>
                </a:solidFill>
              </a:rPr>
              <a:t>người</a:t>
            </a:r>
            <a:r>
              <a:rPr lang="en-US" sz="2400" b="1" dirty="0">
                <a:solidFill>
                  <a:schemeClr val="accent6"/>
                </a:solidFill>
              </a:rPr>
              <a:t>)</a:t>
            </a:r>
            <a:endParaRPr lang="en-US" sz="2400" dirty="0">
              <a:solidFill>
                <a:schemeClr val="accent6"/>
              </a:solidFill>
              <a:latin typeface="+mj-lt"/>
            </a:endParaRPr>
          </a:p>
        </p:txBody>
      </p:sp>
      <p:pic>
        <p:nvPicPr>
          <p:cNvPr id="2050" name="Picture 2" descr="Bài 28. Trao đổi khí ở sinh vật trang 25, 26, 27, 28 Vở thực hành khoa học  tự nhiên 7 | Vở thực hành Khoa học tự nhiên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371600"/>
            <a:ext cx="8061737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l="20535" t="66620" r="20536" b="20682"/>
          <a:stretch/>
        </p:blipFill>
        <p:spPr>
          <a:xfrm>
            <a:off x="-1" y="5181600"/>
            <a:ext cx="9144001" cy="167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9095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22">
            <a:extLst>
              <a:ext uri="{FF2B5EF4-FFF2-40B4-BE49-F238E27FC236}">
                <a16:creationId xmlns:a16="http://schemas.microsoft.com/office/drawing/2014/main" id="{CE2A4D3A-B9BE-4E70-BABB-40413AE336D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620"/>
          <a:stretch/>
        </p:blipFill>
        <p:spPr>
          <a:xfrm>
            <a:off x="0" y="4983944"/>
            <a:ext cx="9144000" cy="1874056"/>
          </a:xfrm>
          <a:prstGeom prst="rect">
            <a:avLst/>
          </a:prstGeom>
        </p:spPr>
      </p:pic>
      <p:sp>
        <p:nvSpPr>
          <p:cNvPr id="17" name="文本框 28">
            <a:extLst>
              <a:ext uri="{FF2B5EF4-FFF2-40B4-BE49-F238E27FC236}">
                <a16:creationId xmlns:a16="http://schemas.microsoft.com/office/drawing/2014/main" id="{85B0815E-45B3-4AED-BCFF-744A73809326}"/>
              </a:ext>
            </a:extLst>
          </p:cNvPr>
          <p:cNvSpPr txBox="1"/>
          <p:nvPr/>
        </p:nvSpPr>
        <p:spPr>
          <a:xfrm>
            <a:off x="159462" y="152400"/>
            <a:ext cx="6768211" cy="7425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3200" b="1" dirty="0" smtClean="0">
                <a:solidFill>
                  <a:srgbClr val="0070C0"/>
                </a:solidFill>
                <a:latin typeface="Times New Roman" pitchFamily="18" charset="0"/>
                <a:ea typeface="inpin heiti" charset="-122"/>
                <a:cs typeface="Times New Roman" pitchFamily="18" charset="0"/>
              </a:rPr>
              <a:t>III. TRAO ĐỔI KHÍ Ở ĐỘNG VẬT</a:t>
            </a:r>
            <a:endParaRPr lang="zh-CN" altLang="en-US" sz="3200" b="1" dirty="0">
              <a:solidFill>
                <a:srgbClr val="0070C0"/>
              </a:solidFill>
              <a:latin typeface="Times New Roman" pitchFamily="18" charset="0"/>
              <a:ea typeface="inpin heiti" charset="-122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59462" y="838200"/>
            <a:ext cx="78415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6"/>
                </a:solidFill>
              </a:rPr>
              <a:t>2. </a:t>
            </a:r>
            <a:r>
              <a:rPr lang="en-US" sz="2400" b="1" dirty="0" err="1">
                <a:solidFill>
                  <a:schemeClr val="accent6"/>
                </a:solidFill>
              </a:rPr>
              <a:t>Qúa</a:t>
            </a:r>
            <a:r>
              <a:rPr lang="en-US" sz="2400" b="1" dirty="0">
                <a:solidFill>
                  <a:schemeClr val="accent6"/>
                </a:solidFill>
              </a:rPr>
              <a:t> </a:t>
            </a:r>
            <a:r>
              <a:rPr lang="en-US" sz="2400" b="1" dirty="0" err="1">
                <a:solidFill>
                  <a:schemeClr val="accent6"/>
                </a:solidFill>
              </a:rPr>
              <a:t>trình</a:t>
            </a:r>
            <a:r>
              <a:rPr lang="en-US" sz="2400" b="1" dirty="0">
                <a:solidFill>
                  <a:schemeClr val="accent6"/>
                </a:solidFill>
              </a:rPr>
              <a:t> </a:t>
            </a:r>
            <a:r>
              <a:rPr lang="en-US" sz="2400" b="1" dirty="0" err="1">
                <a:solidFill>
                  <a:schemeClr val="accent6"/>
                </a:solidFill>
              </a:rPr>
              <a:t>trao</a:t>
            </a:r>
            <a:r>
              <a:rPr lang="en-US" sz="2400" b="1" dirty="0">
                <a:solidFill>
                  <a:schemeClr val="accent6"/>
                </a:solidFill>
              </a:rPr>
              <a:t> </a:t>
            </a:r>
            <a:r>
              <a:rPr lang="en-US" sz="2400" b="1" dirty="0" err="1">
                <a:solidFill>
                  <a:schemeClr val="accent6"/>
                </a:solidFill>
              </a:rPr>
              <a:t>đổi</a:t>
            </a:r>
            <a:r>
              <a:rPr lang="en-US" sz="2400" b="1" dirty="0">
                <a:solidFill>
                  <a:schemeClr val="accent6"/>
                </a:solidFill>
              </a:rPr>
              <a:t> </a:t>
            </a:r>
            <a:r>
              <a:rPr lang="en-US" sz="2400" b="1" dirty="0" err="1">
                <a:solidFill>
                  <a:schemeClr val="accent6"/>
                </a:solidFill>
              </a:rPr>
              <a:t>khí</a:t>
            </a:r>
            <a:r>
              <a:rPr lang="en-US" sz="2400" b="1" dirty="0">
                <a:solidFill>
                  <a:schemeClr val="accent6"/>
                </a:solidFill>
              </a:rPr>
              <a:t> ở </a:t>
            </a:r>
            <a:r>
              <a:rPr lang="en-US" sz="2400" b="1" dirty="0" err="1">
                <a:solidFill>
                  <a:schemeClr val="accent6"/>
                </a:solidFill>
              </a:rPr>
              <a:t>động</a:t>
            </a:r>
            <a:r>
              <a:rPr lang="en-US" sz="2400" b="1" dirty="0">
                <a:solidFill>
                  <a:schemeClr val="accent6"/>
                </a:solidFill>
              </a:rPr>
              <a:t> </a:t>
            </a:r>
            <a:r>
              <a:rPr lang="en-US" sz="2400" b="1" dirty="0" err="1">
                <a:solidFill>
                  <a:schemeClr val="accent6"/>
                </a:solidFill>
              </a:rPr>
              <a:t>vật</a:t>
            </a:r>
            <a:r>
              <a:rPr lang="en-US" sz="2400" b="1" dirty="0">
                <a:solidFill>
                  <a:schemeClr val="accent6"/>
                </a:solidFill>
              </a:rPr>
              <a:t> (</a:t>
            </a:r>
            <a:r>
              <a:rPr lang="en-US" sz="2400" b="1" dirty="0" err="1">
                <a:solidFill>
                  <a:schemeClr val="accent6"/>
                </a:solidFill>
              </a:rPr>
              <a:t>ví</a:t>
            </a:r>
            <a:r>
              <a:rPr lang="en-US" sz="2400" b="1" dirty="0">
                <a:solidFill>
                  <a:schemeClr val="accent6"/>
                </a:solidFill>
              </a:rPr>
              <a:t> </a:t>
            </a:r>
            <a:r>
              <a:rPr lang="en-US" sz="2400" b="1" dirty="0" err="1">
                <a:solidFill>
                  <a:schemeClr val="accent6"/>
                </a:solidFill>
              </a:rPr>
              <a:t>dụ</a:t>
            </a:r>
            <a:r>
              <a:rPr lang="en-US" sz="2400" b="1" dirty="0">
                <a:solidFill>
                  <a:schemeClr val="accent6"/>
                </a:solidFill>
              </a:rPr>
              <a:t> ở </a:t>
            </a:r>
            <a:r>
              <a:rPr lang="en-US" sz="2400" b="1" dirty="0" err="1">
                <a:solidFill>
                  <a:schemeClr val="accent6"/>
                </a:solidFill>
              </a:rPr>
              <a:t>người</a:t>
            </a:r>
            <a:r>
              <a:rPr lang="en-US" sz="2400" b="1" dirty="0">
                <a:solidFill>
                  <a:schemeClr val="accent6"/>
                </a:solidFill>
              </a:rPr>
              <a:t>)</a:t>
            </a:r>
            <a:endParaRPr lang="en-US" sz="2400" dirty="0">
              <a:solidFill>
                <a:schemeClr val="accent6"/>
              </a:solidFill>
              <a:latin typeface="+mj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66700" y="1705899"/>
            <a:ext cx="86106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- Ở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hít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dẫn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phổi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cung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cấp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O</a:t>
            </a:r>
            <a:r>
              <a:rPr lang="en-US" sz="3200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tế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bào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CO</a:t>
            </a:r>
            <a:r>
              <a:rPr lang="en-US" sz="3200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tế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bào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máu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chuyển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tới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phổi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thải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ngoài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môi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trưởng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thở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ra.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3440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" grpId="0"/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5181600"/>
          </a:xfrm>
        </p:spPr>
        <p:txBody>
          <a:bodyPr/>
          <a:lstStyle/>
          <a:p>
            <a:pPr>
              <a:buNone/>
            </a:pPr>
            <a:r>
              <a:rPr lang="vi-VN" b="1" dirty="0" smtClean="0">
                <a:latin typeface="+mj-lt"/>
              </a:rPr>
              <a:t>Câu 3</a:t>
            </a:r>
            <a:r>
              <a:rPr lang="en-US" b="1" dirty="0" smtClean="0">
                <a:latin typeface="+mj-lt"/>
              </a:rPr>
              <a:t> </a:t>
            </a:r>
            <a:r>
              <a:rPr lang="vi-VN" b="1" dirty="0" smtClean="0">
                <a:latin typeface="+mj-lt"/>
              </a:rPr>
              <a:t>: Nhóm nông sản nào sau đây nên được bảo quản bằng biện pháp </a:t>
            </a:r>
            <a:r>
              <a:rPr lang="vi-VN" b="1" dirty="0" smtClean="0">
                <a:solidFill>
                  <a:srgbClr val="FF0000"/>
                </a:solidFill>
                <a:latin typeface="+mj-lt"/>
              </a:rPr>
              <a:t>bảo quản khô</a:t>
            </a:r>
            <a:r>
              <a:rPr lang="vi-VN" b="1" dirty="0" smtClean="0">
                <a:latin typeface="+mj-lt"/>
              </a:rPr>
              <a:t>?</a:t>
            </a:r>
            <a:endParaRPr lang="en-US" dirty="0" smtClean="0">
              <a:latin typeface="+mj-lt"/>
            </a:endParaRPr>
          </a:p>
          <a:p>
            <a:pPr>
              <a:buNone/>
            </a:pPr>
            <a:r>
              <a:rPr lang="vi-VN" dirty="0" smtClean="0">
                <a:latin typeface="+mj-lt"/>
              </a:rPr>
              <a:t>A. Rau muống, nấm đùi gà, hạt đỗ.</a:t>
            </a:r>
            <a:endParaRPr lang="en-US" dirty="0" smtClean="0">
              <a:latin typeface="+mj-lt"/>
            </a:endParaRPr>
          </a:p>
          <a:p>
            <a:pPr>
              <a:buNone/>
            </a:pPr>
            <a:r>
              <a:rPr lang="vi-VN" dirty="0" smtClean="0">
                <a:latin typeface="+mj-lt"/>
              </a:rPr>
              <a:t>B. Hạt lúa, hạt đỗ, hạt lạc.</a:t>
            </a:r>
            <a:endParaRPr lang="en-US" dirty="0" smtClean="0">
              <a:latin typeface="+mj-lt"/>
            </a:endParaRPr>
          </a:p>
          <a:p>
            <a:pPr>
              <a:buNone/>
            </a:pPr>
            <a:r>
              <a:rPr lang="vi-VN" dirty="0" smtClean="0">
                <a:latin typeface="+mj-lt"/>
              </a:rPr>
              <a:t>C. Hạt lạc, cà chua, rau cải.</a:t>
            </a:r>
            <a:endParaRPr lang="en-US" dirty="0" smtClean="0">
              <a:latin typeface="+mj-lt"/>
            </a:endParaRPr>
          </a:p>
          <a:p>
            <a:pPr>
              <a:buNone/>
            </a:pPr>
            <a:r>
              <a:rPr lang="vi-VN" dirty="0" smtClean="0">
                <a:latin typeface="+mj-lt"/>
              </a:rPr>
              <a:t>D. Khoai tây, cà rốt, hạt lúa.</a:t>
            </a:r>
            <a:endParaRPr lang="en-US" dirty="0" smtClean="0">
              <a:latin typeface="+mj-lt"/>
            </a:endParaRPr>
          </a:p>
          <a:p>
            <a:endParaRPr lang="en-US" dirty="0">
              <a:latin typeface="+mj-lt"/>
            </a:endParaRPr>
          </a:p>
        </p:txBody>
      </p:sp>
      <p:sp>
        <p:nvSpPr>
          <p:cNvPr id="4" name="Snip Diagonal Corner Rectangle 3"/>
          <p:cNvSpPr/>
          <p:nvPr/>
        </p:nvSpPr>
        <p:spPr>
          <a:xfrm>
            <a:off x="0" y="4951095"/>
            <a:ext cx="9040495" cy="1906905"/>
          </a:xfrm>
          <a:prstGeom prst="snip2DiagRect">
            <a:avLst/>
          </a:prstGeom>
          <a:solidFill>
            <a:srgbClr val="7030A0">
              <a:alpha val="75000"/>
            </a:srgb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800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200" b="1" noProof="0" dirty="0" smtClean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Đáp </a:t>
            </a:r>
            <a:r>
              <a:rPr lang="en-US" sz="3200" b="1" noProof="0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án</a:t>
            </a:r>
            <a:r>
              <a:rPr lang="en-US" sz="3200" b="1" noProof="0" dirty="0" smtClean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B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Left Arrow 4">
            <a:hlinkClick r:id="rId3" action="ppaction://hlinksldjump"/>
          </p:cNvPr>
          <p:cNvSpPr/>
          <p:nvPr/>
        </p:nvSpPr>
        <p:spPr>
          <a:xfrm>
            <a:off x="8153400" y="4267200"/>
            <a:ext cx="990600" cy="76200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22">
            <a:extLst>
              <a:ext uri="{FF2B5EF4-FFF2-40B4-BE49-F238E27FC236}">
                <a16:creationId xmlns:a16="http://schemas.microsoft.com/office/drawing/2014/main" id="{CE2A4D3A-B9BE-4E70-BABB-40413AE336D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620"/>
          <a:stretch/>
        </p:blipFill>
        <p:spPr>
          <a:xfrm>
            <a:off x="0" y="4983944"/>
            <a:ext cx="9144000" cy="1874056"/>
          </a:xfrm>
          <a:prstGeom prst="rect">
            <a:avLst/>
          </a:prstGeom>
        </p:spPr>
      </p:pic>
      <p:sp>
        <p:nvSpPr>
          <p:cNvPr id="17" name="文本框 28">
            <a:extLst>
              <a:ext uri="{FF2B5EF4-FFF2-40B4-BE49-F238E27FC236}">
                <a16:creationId xmlns:a16="http://schemas.microsoft.com/office/drawing/2014/main" id="{85B0815E-45B3-4AED-BCFF-744A73809326}"/>
              </a:ext>
            </a:extLst>
          </p:cNvPr>
          <p:cNvSpPr txBox="1"/>
          <p:nvPr/>
        </p:nvSpPr>
        <p:spPr>
          <a:xfrm>
            <a:off x="159462" y="152400"/>
            <a:ext cx="6768211" cy="7425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3200" b="1" dirty="0" smtClean="0">
                <a:solidFill>
                  <a:srgbClr val="0070C0"/>
                </a:solidFill>
                <a:latin typeface="Times New Roman" pitchFamily="18" charset="0"/>
                <a:ea typeface="inpin heiti" charset="-122"/>
                <a:cs typeface="Times New Roman" pitchFamily="18" charset="0"/>
              </a:rPr>
              <a:t>III. TRAO ĐỔI KHÍ Ở ĐỘNG VẬT</a:t>
            </a:r>
            <a:endParaRPr lang="zh-CN" altLang="en-US" sz="3200" b="1" dirty="0">
              <a:solidFill>
                <a:srgbClr val="0070C0"/>
              </a:solidFill>
              <a:latin typeface="Times New Roman" pitchFamily="18" charset="0"/>
              <a:ea typeface="inpin heiti" charset="-122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59462" y="838200"/>
            <a:ext cx="78415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6"/>
                </a:solidFill>
              </a:rPr>
              <a:t>2. </a:t>
            </a:r>
            <a:r>
              <a:rPr lang="en-US" sz="2400" b="1" dirty="0" err="1">
                <a:solidFill>
                  <a:schemeClr val="accent6"/>
                </a:solidFill>
              </a:rPr>
              <a:t>Qúa</a:t>
            </a:r>
            <a:r>
              <a:rPr lang="en-US" sz="2400" b="1" dirty="0">
                <a:solidFill>
                  <a:schemeClr val="accent6"/>
                </a:solidFill>
              </a:rPr>
              <a:t> </a:t>
            </a:r>
            <a:r>
              <a:rPr lang="en-US" sz="2400" b="1" dirty="0" err="1">
                <a:solidFill>
                  <a:schemeClr val="accent6"/>
                </a:solidFill>
              </a:rPr>
              <a:t>trình</a:t>
            </a:r>
            <a:r>
              <a:rPr lang="en-US" sz="2400" b="1" dirty="0">
                <a:solidFill>
                  <a:schemeClr val="accent6"/>
                </a:solidFill>
              </a:rPr>
              <a:t> </a:t>
            </a:r>
            <a:r>
              <a:rPr lang="en-US" sz="2400" b="1" dirty="0" err="1">
                <a:solidFill>
                  <a:schemeClr val="accent6"/>
                </a:solidFill>
              </a:rPr>
              <a:t>trao</a:t>
            </a:r>
            <a:r>
              <a:rPr lang="en-US" sz="2400" b="1" dirty="0">
                <a:solidFill>
                  <a:schemeClr val="accent6"/>
                </a:solidFill>
              </a:rPr>
              <a:t> </a:t>
            </a:r>
            <a:r>
              <a:rPr lang="en-US" sz="2400" b="1" dirty="0" err="1">
                <a:solidFill>
                  <a:schemeClr val="accent6"/>
                </a:solidFill>
              </a:rPr>
              <a:t>đổi</a:t>
            </a:r>
            <a:r>
              <a:rPr lang="en-US" sz="2400" b="1" dirty="0">
                <a:solidFill>
                  <a:schemeClr val="accent6"/>
                </a:solidFill>
              </a:rPr>
              <a:t> </a:t>
            </a:r>
            <a:r>
              <a:rPr lang="en-US" sz="2400" b="1" dirty="0" err="1">
                <a:solidFill>
                  <a:schemeClr val="accent6"/>
                </a:solidFill>
              </a:rPr>
              <a:t>khí</a:t>
            </a:r>
            <a:r>
              <a:rPr lang="en-US" sz="2400" b="1" dirty="0">
                <a:solidFill>
                  <a:schemeClr val="accent6"/>
                </a:solidFill>
              </a:rPr>
              <a:t> ở </a:t>
            </a:r>
            <a:r>
              <a:rPr lang="en-US" sz="2400" b="1" dirty="0" err="1">
                <a:solidFill>
                  <a:schemeClr val="accent6"/>
                </a:solidFill>
              </a:rPr>
              <a:t>động</a:t>
            </a:r>
            <a:r>
              <a:rPr lang="en-US" sz="2400" b="1" dirty="0">
                <a:solidFill>
                  <a:schemeClr val="accent6"/>
                </a:solidFill>
              </a:rPr>
              <a:t> </a:t>
            </a:r>
            <a:r>
              <a:rPr lang="en-US" sz="2400" b="1" dirty="0" err="1">
                <a:solidFill>
                  <a:schemeClr val="accent6"/>
                </a:solidFill>
              </a:rPr>
              <a:t>vật</a:t>
            </a:r>
            <a:r>
              <a:rPr lang="en-US" sz="2400" b="1" dirty="0">
                <a:solidFill>
                  <a:schemeClr val="accent6"/>
                </a:solidFill>
              </a:rPr>
              <a:t> (</a:t>
            </a:r>
            <a:r>
              <a:rPr lang="en-US" sz="2400" b="1" dirty="0" err="1">
                <a:solidFill>
                  <a:schemeClr val="accent6"/>
                </a:solidFill>
              </a:rPr>
              <a:t>ví</a:t>
            </a:r>
            <a:r>
              <a:rPr lang="en-US" sz="2400" b="1" dirty="0">
                <a:solidFill>
                  <a:schemeClr val="accent6"/>
                </a:solidFill>
              </a:rPr>
              <a:t> </a:t>
            </a:r>
            <a:r>
              <a:rPr lang="en-US" sz="2400" b="1" dirty="0" err="1">
                <a:solidFill>
                  <a:schemeClr val="accent6"/>
                </a:solidFill>
              </a:rPr>
              <a:t>dụ</a:t>
            </a:r>
            <a:r>
              <a:rPr lang="en-US" sz="2400" b="1" dirty="0">
                <a:solidFill>
                  <a:schemeClr val="accent6"/>
                </a:solidFill>
              </a:rPr>
              <a:t> ở </a:t>
            </a:r>
            <a:r>
              <a:rPr lang="en-US" sz="2400" b="1" dirty="0" err="1">
                <a:solidFill>
                  <a:schemeClr val="accent6"/>
                </a:solidFill>
              </a:rPr>
              <a:t>người</a:t>
            </a:r>
            <a:r>
              <a:rPr lang="en-US" sz="2400" b="1" dirty="0">
                <a:solidFill>
                  <a:schemeClr val="accent6"/>
                </a:solidFill>
              </a:rPr>
              <a:t>)</a:t>
            </a:r>
            <a:endParaRPr lang="en-US" sz="2400" dirty="0">
              <a:solidFill>
                <a:schemeClr val="accent6"/>
              </a:solidFill>
              <a:latin typeface="+mj-lt"/>
            </a:endParaRPr>
          </a:p>
        </p:txBody>
      </p:sp>
      <p:pic>
        <p:nvPicPr>
          <p:cNvPr id="3074" name="Picture 2" descr="Bài 28. Trao đổi khí ở sinh vật - Hoc2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" y="1580711"/>
            <a:ext cx="8458200" cy="2883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2518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6648" t="22766" r="18043" b="13489"/>
          <a:stretch/>
        </p:blipFill>
        <p:spPr>
          <a:xfrm>
            <a:off x="0" y="0"/>
            <a:ext cx="916033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32065" y="5334000"/>
            <a:ext cx="7696200" cy="95410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 err="1" smtClean="0"/>
              <a:t>Tắc</a:t>
            </a:r>
            <a:r>
              <a:rPr lang="en-US" sz="2800" dirty="0" smtClean="0"/>
              <a:t> </a:t>
            </a:r>
            <a:r>
              <a:rPr lang="en-US" sz="2800" dirty="0" err="1" smtClean="0"/>
              <a:t>nghẽn</a:t>
            </a:r>
            <a:r>
              <a:rPr lang="en-US" sz="2800" dirty="0" smtClean="0"/>
              <a:t> </a:t>
            </a:r>
            <a:r>
              <a:rPr lang="en-US" sz="2800" dirty="0" err="1" smtClean="0"/>
              <a:t>hô</a:t>
            </a:r>
            <a:r>
              <a:rPr lang="en-US" sz="2800" dirty="0" smtClean="0"/>
              <a:t> </a:t>
            </a:r>
            <a:r>
              <a:rPr lang="en-US" sz="2800" dirty="0" err="1" smtClean="0"/>
              <a:t>hấp</a:t>
            </a:r>
            <a:r>
              <a:rPr lang="en-US" sz="2800" dirty="0" smtClean="0"/>
              <a:t> </a:t>
            </a:r>
            <a:r>
              <a:rPr lang="en-US" sz="2800" dirty="0" smtClean="0">
                <a:sym typeface="Wingdings" panose="05000000000000000000" pitchFamily="2" charset="2"/>
              </a:rPr>
              <a:t> </a:t>
            </a:r>
            <a:r>
              <a:rPr lang="en-US" sz="2800" dirty="0" err="1" smtClean="0">
                <a:sym typeface="Wingdings" panose="05000000000000000000" pitchFamily="2" charset="2"/>
              </a:rPr>
              <a:t>hô</a:t>
            </a:r>
            <a:r>
              <a:rPr lang="en-US" sz="2800" dirty="0" smtClean="0">
                <a:sym typeface="Wingdings" panose="05000000000000000000" pitchFamily="2" charset="2"/>
              </a:rPr>
              <a:t> </a:t>
            </a:r>
            <a:r>
              <a:rPr lang="en-US" sz="2800" dirty="0" err="1" smtClean="0">
                <a:sym typeface="Wingdings" panose="05000000000000000000" pitchFamily="2" charset="2"/>
              </a:rPr>
              <a:t>hấp</a:t>
            </a:r>
            <a:r>
              <a:rPr lang="en-US" sz="2800" dirty="0" smtClean="0">
                <a:sym typeface="Wingdings" panose="05000000000000000000" pitchFamily="2" charset="2"/>
              </a:rPr>
              <a:t> </a:t>
            </a:r>
            <a:r>
              <a:rPr lang="en-US" sz="2800" dirty="0" err="1" smtClean="0">
                <a:sym typeface="Wingdings" panose="05000000000000000000" pitchFamily="2" charset="2"/>
              </a:rPr>
              <a:t>giảm</a:t>
            </a:r>
            <a:r>
              <a:rPr lang="en-US" sz="2800" dirty="0" smtClean="0">
                <a:sym typeface="Wingdings" panose="05000000000000000000" pitchFamily="2" charset="2"/>
              </a:rPr>
              <a:t>  </a:t>
            </a:r>
            <a:r>
              <a:rPr lang="en-US" sz="2800" dirty="0" err="1" smtClean="0">
                <a:sym typeface="Wingdings" panose="05000000000000000000" pitchFamily="2" charset="2"/>
              </a:rPr>
              <a:t>Tế</a:t>
            </a:r>
            <a:r>
              <a:rPr lang="en-US" sz="2800" dirty="0" smtClean="0">
                <a:sym typeface="Wingdings" panose="05000000000000000000" pitchFamily="2" charset="2"/>
              </a:rPr>
              <a:t> </a:t>
            </a:r>
            <a:r>
              <a:rPr lang="en-US" sz="2800" dirty="0" err="1" smtClean="0">
                <a:sym typeface="Wingdings" panose="05000000000000000000" pitchFamily="2" charset="2"/>
              </a:rPr>
              <a:t>bào</a:t>
            </a:r>
            <a:r>
              <a:rPr lang="en-US" sz="2800" dirty="0" smtClean="0">
                <a:sym typeface="Wingdings" panose="05000000000000000000" pitchFamily="2" charset="2"/>
              </a:rPr>
              <a:t> </a:t>
            </a:r>
            <a:r>
              <a:rPr lang="en-US" sz="2800" dirty="0" err="1" smtClean="0">
                <a:sym typeface="Wingdings" panose="05000000000000000000" pitchFamily="2" charset="2"/>
              </a:rPr>
              <a:t>thiếu</a:t>
            </a:r>
            <a:r>
              <a:rPr lang="en-US" sz="2800" dirty="0" smtClean="0">
                <a:sym typeface="Wingdings" panose="05000000000000000000" pitchFamily="2" charset="2"/>
              </a:rPr>
              <a:t> </a:t>
            </a:r>
            <a:r>
              <a:rPr lang="en-US" sz="2800" dirty="0" err="1" smtClean="0">
                <a:sym typeface="Wingdings" panose="05000000000000000000" pitchFamily="2" charset="2"/>
              </a:rPr>
              <a:t>khí</a:t>
            </a:r>
            <a:r>
              <a:rPr lang="en-US" sz="2800" dirty="0" smtClean="0">
                <a:sym typeface="Wingdings" panose="05000000000000000000" pitchFamily="2" charset="2"/>
              </a:rPr>
              <a:t>  </a:t>
            </a:r>
            <a:r>
              <a:rPr lang="en-US" sz="2800" dirty="0" err="1" smtClean="0">
                <a:sym typeface="Wingdings" panose="05000000000000000000" pitchFamily="2" charset="2"/>
              </a:rPr>
              <a:t>Nguy</a:t>
            </a:r>
            <a:r>
              <a:rPr lang="en-US" sz="2800" dirty="0" smtClean="0">
                <a:sym typeface="Wingdings" panose="05000000000000000000" pitchFamily="2" charset="2"/>
              </a:rPr>
              <a:t> </a:t>
            </a:r>
            <a:r>
              <a:rPr lang="en-US" sz="2800" dirty="0" err="1" smtClean="0">
                <a:sym typeface="Wingdings" panose="05000000000000000000" pitchFamily="2" charset="2"/>
              </a:rPr>
              <a:t>hiểm</a:t>
            </a:r>
            <a:r>
              <a:rPr lang="en-US" sz="2800" dirty="0" smtClean="0">
                <a:sym typeface="Wingdings" panose="05000000000000000000" pitchFamily="2" charset="2"/>
              </a:rPr>
              <a:t> </a:t>
            </a:r>
            <a:r>
              <a:rPr lang="en-US" sz="2800" dirty="0" err="1" smtClean="0">
                <a:sym typeface="Wingdings" panose="05000000000000000000" pitchFamily="2" charset="2"/>
              </a:rPr>
              <a:t>đến</a:t>
            </a:r>
            <a:r>
              <a:rPr lang="en-US" sz="2800" dirty="0" smtClean="0">
                <a:sym typeface="Wingdings" panose="05000000000000000000" pitchFamily="2" charset="2"/>
              </a:rPr>
              <a:t> </a:t>
            </a:r>
            <a:r>
              <a:rPr lang="en-US" sz="2800" dirty="0" err="1" smtClean="0">
                <a:sym typeface="Wingdings" panose="05000000000000000000" pitchFamily="2" charset="2"/>
              </a:rPr>
              <a:t>tính</a:t>
            </a:r>
            <a:r>
              <a:rPr lang="en-US" sz="2800" dirty="0" smtClean="0">
                <a:sym typeface="Wingdings" panose="05000000000000000000" pitchFamily="2" charset="2"/>
              </a:rPr>
              <a:t> </a:t>
            </a:r>
            <a:r>
              <a:rPr lang="en-US" sz="2800" dirty="0" err="1" smtClean="0">
                <a:sym typeface="Wingdings" panose="05000000000000000000" pitchFamily="2" charset="2"/>
              </a:rPr>
              <a:t>mạng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920691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6048" t="23097" r="17464" b="13049"/>
          <a:stretch/>
        </p:blipFill>
        <p:spPr>
          <a:xfrm>
            <a:off x="-1" y="0"/>
            <a:ext cx="916831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5328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6129" t="22939" r="17420" b="11685"/>
          <a:stretch/>
        </p:blipFill>
        <p:spPr>
          <a:xfrm>
            <a:off x="-1" y="0"/>
            <a:ext cx="9225547" cy="701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3251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5105400"/>
          </a:xfrm>
        </p:spPr>
        <p:txBody>
          <a:bodyPr/>
          <a:lstStyle/>
          <a:p>
            <a:pPr>
              <a:buNone/>
            </a:pPr>
            <a:r>
              <a:rPr lang="vi-VN" b="1" dirty="0" smtClean="0">
                <a:latin typeface="+mj-lt"/>
              </a:rPr>
              <a:t>Câu 4: Nhóm nông sản nào sau đây nên được bảo quản bằng cách để trong túi nilon kín hoặc đục lỗ và bảo quản trong ngăn mát tủ lạnh?</a:t>
            </a:r>
            <a:endParaRPr lang="en-US" dirty="0" smtClean="0">
              <a:latin typeface="+mj-lt"/>
            </a:endParaRPr>
          </a:p>
          <a:p>
            <a:pPr>
              <a:buNone/>
            </a:pPr>
            <a:r>
              <a:rPr lang="vi-VN" dirty="0" smtClean="0">
                <a:latin typeface="+mj-lt"/>
              </a:rPr>
              <a:t>A.Rau muống, cà chua, bắp cải.</a:t>
            </a:r>
            <a:endParaRPr lang="en-US" dirty="0" smtClean="0">
              <a:latin typeface="+mj-lt"/>
            </a:endParaRPr>
          </a:p>
          <a:p>
            <a:pPr>
              <a:buNone/>
            </a:pPr>
            <a:r>
              <a:rPr lang="vi-VN" dirty="0" smtClean="0">
                <a:latin typeface="+mj-lt"/>
              </a:rPr>
              <a:t>B. Hạt lúa, hạt đỗ, hạt lạc.</a:t>
            </a:r>
            <a:endParaRPr lang="en-US" dirty="0" smtClean="0">
              <a:latin typeface="+mj-lt"/>
            </a:endParaRPr>
          </a:p>
          <a:p>
            <a:pPr>
              <a:buNone/>
            </a:pPr>
            <a:r>
              <a:rPr lang="vi-VN" dirty="0" smtClean="0">
                <a:latin typeface="+mj-lt"/>
              </a:rPr>
              <a:t>C. Hạt đỗ, rau muống, khoai tây.</a:t>
            </a:r>
            <a:endParaRPr lang="en-US" dirty="0" smtClean="0">
              <a:latin typeface="+mj-lt"/>
            </a:endParaRPr>
          </a:p>
          <a:p>
            <a:pPr>
              <a:buNone/>
            </a:pPr>
            <a:r>
              <a:rPr lang="vi-VN" dirty="0" smtClean="0">
                <a:latin typeface="+mj-lt"/>
              </a:rPr>
              <a:t>D. Hạt lạc, hạt lúa, dưa chuột.</a:t>
            </a:r>
            <a:endParaRPr lang="en-US" dirty="0" smtClean="0">
              <a:latin typeface="+mj-lt"/>
            </a:endParaRPr>
          </a:p>
          <a:p>
            <a:endParaRPr lang="en-US" dirty="0">
              <a:latin typeface="+mj-lt"/>
            </a:endParaRPr>
          </a:p>
        </p:txBody>
      </p:sp>
      <p:sp>
        <p:nvSpPr>
          <p:cNvPr id="4" name="Snip Diagonal Corner Rectangle 3"/>
          <p:cNvSpPr/>
          <p:nvPr/>
        </p:nvSpPr>
        <p:spPr>
          <a:xfrm>
            <a:off x="0" y="4951095"/>
            <a:ext cx="9040495" cy="1906905"/>
          </a:xfrm>
          <a:prstGeom prst="snip2DiagRect">
            <a:avLst/>
          </a:prstGeom>
          <a:solidFill>
            <a:srgbClr val="7030A0">
              <a:alpha val="75000"/>
            </a:srgb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800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200" b="1" noProof="0" dirty="0" smtClean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Đáp </a:t>
            </a:r>
            <a:r>
              <a:rPr lang="en-US" sz="3200" b="1" noProof="0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án</a:t>
            </a:r>
            <a:r>
              <a:rPr lang="en-US" sz="3200" b="1" noProof="0" dirty="0" smtClean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Left Arrow 4">
            <a:hlinkClick r:id="rId3" action="ppaction://hlinksldjump"/>
          </p:cNvPr>
          <p:cNvSpPr/>
          <p:nvPr/>
        </p:nvSpPr>
        <p:spPr>
          <a:xfrm>
            <a:off x="8077200" y="4267200"/>
            <a:ext cx="838200" cy="60960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52578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vi-VN" b="1" dirty="0" smtClean="0">
                <a:latin typeface="+mj-lt"/>
              </a:rPr>
              <a:t>Câu 5 : </a:t>
            </a:r>
            <a:r>
              <a:rPr lang="vi-VN" b="1" dirty="0" smtClean="0">
                <a:solidFill>
                  <a:srgbClr val="FF0000"/>
                </a:solidFill>
                <a:latin typeface="+mj-lt"/>
              </a:rPr>
              <a:t>Cơ sở khoa học </a:t>
            </a:r>
            <a:r>
              <a:rPr lang="vi-VN" b="1" dirty="0" smtClean="0">
                <a:latin typeface="+mj-lt"/>
              </a:rPr>
              <a:t>của biện pháp bảo quản nông sản bằng cách phơi khô hoặc sấy khô là</a:t>
            </a:r>
            <a:endParaRPr lang="en-US" dirty="0" smtClean="0">
              <a:latin typeface="+mj-lt"/>
            </a:endParaRPr>
          </a:p>
          <a:p>
            <a:pPr>
              <a:buNone/>
            </a:pPr>
            <a:r>
              <a:rPr lang="vi-VN" dirty="0" smtClean="0">
                <a:latin typeface="+mj-lt"/>
              </a:rPr>
              <a:t>A. Làm ngừng quá trình hô hấp tế bào ở thực vật.</a:t>
            </a:r>
            <a:endParaRPr lang="en-US" dirty="0" smtClean="0">
              <a:latin typeface="+mj-lt"/>
            </a:endParaRPr>
          </a:p>
          <a:p>
            <a:pPr>
              <a:buNone/>
            </a:pPr>
            <a:r>
              <a:rPr lang="vi-VN" dirty="0" smtClean="0">
                <a:latin typeface="+mj-lt"/>
              </a:rPr>
              <a:t>B.</a:t>
            </a:r>
            <a:r>
              <a:rPr lang="en-US" dirty="0" smtClean="0">
                <a:latin typeface="+mj-lt"/>
              </a:rPr>
              <a:t> </a:t>
            </a:r>
            <a:r>
              <a:rPr lang="vi-VN" dirty="0" smtClean="0">
                <a:latin typeface="+mj-lt"/>
              </a:rPr>
              <a:t>Giảm hàm lượng nước trong hạt, hạn chế quá trình hô hấp tế bào.</a:t>
            </a:r>
            <a:endParaRPr lang="en-US" dirty="0" smtClean="0">
              <a:latin typeface="+mj-lt"/>
            </a:endParaRPr>
          </a:p>
          <a:p>
            <a:pPr>
              <a:buNone/>
            </a:pPr>
            <a:r>
              <a:rPr lang="vi-VN" dirty="0" smtClean="0">
                <a:latin typeface="+mj-lt"/>
              </a:rPr>
              <a:t>C. Giảm sự mất nước ở hạt.</a:t>
            </a:r>
            <a:endParaRPr lang="en-US" dirty="0" smtClean="0">
              <a:latin typeface="+mj-lt"/>
            </a:endParaRPr>
          </a:p>
          <a:p>
            <a:pPr>
              <a:buNone/>
            </a:pPr>
            <a:r>
              <a:rPr lang="vi-VN" dirty="0" smtClean="0">
                <a:latin typeface="+mj-lt"/>
              </a:rPr>
              <a:t>D. Giảm hàm lượng nước trong hạt, làm ngừng quá trình hô hấp tế bào.</a:t>
            </a:r>
            <a:endParaRPr lang="en-US" dirty="0" smtClean="0">
              <a:latin typeface="+mj-lt"/>
            </a:endParaRPr>
          </a:p>
          <a:p>
            <a:endParaRPr lang="en-US" dirty="0">
              <a:latin typeface="+mj-lt"/>
            </a:endParaRPr>
          </a:p>
        </p:txBody>
      </p:sp>
      <p:sp>
        <p:nvSpPr>
          <p:cNvPr id="4" name="Snip Diagonal Corner Rectangle 3"/>
          <p:cNvSpPr/>
          <p:nvPr/>
        </p:nvSpPr>
        <p:spPr>
          <a:xfrm>
            <a:off x="0" y="4951095"/>
            <a:ext cx="9040495" cy="1906905"/>
          </a:xfrm>
          <a:prstGeom prst="snip2DiagRect">
            <a:avLst/>
          </a:prstGeom>
          <a:solidFill>
            <a:srgbClr val="7030A0">
              <a:alpha val="75000"/>
            </a:srgb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800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200" b="1" noProof="0" dirty="0" smtClean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Đáp </a:t>
            </a:r>
            <a:r>
              <a:rPr lang="en-US" sz="3200" b="1" noProof="0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án</a:t>
            </a:r>
            <a:r>
              <a:rPr lang="en-US" sz="3200" b="1" noProof="0" dirty="0" smtClean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B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Left Arrow 4">
            <a:hlinkClick r:id="rId3" action="ppaction://hlinksldjump"/>
          </p:cNvPr>
          <p:cNvSpPr/>
          <p:nvPr/>
        </p:nvSpPr>
        <p:spPr>
          <a:xfrm>
            <a:off x="8153400" y="4114800"/>
            <a:ext cx="685800" cy="76200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4953000"/>
          </a:xfrm>
        </p:spPr>
        <p:txBody>
          <a:bodyPr/>
          <a:lstStyle/>
          <a:p>
            <a:pPr>
              <a:buNone/>
            </a:pP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6.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Quá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hô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hấp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ý </a:t>
            </a:r>
            <a:r>
              <a:rPr lang="en-US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: </a:t>
            </a:r>
          </a:p>
          <a:p>
            <a:pPr>
              <a:buNone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đảm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cân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O</a:t>
            </a:r>
            <a:r>
              <a:rPr lang="en-US" baseline="-25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CO</a:t>
            </a:r>
            <a:r>
              <a:rPr lang="en-US" baseline="-25000" dirty="0" smtClean="0">
                <a:latin typeface="Times New Roman" pitchFamily="18" charset="0"/>
                <a:cs typeface="Times New Roman" pitchFamily="18" charset="0"/>
              </a:rPr>
              <a:t>2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quyển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cung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cấp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tế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bào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vật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sạch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môi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trường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D.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chuyển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hóa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gluxit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CO</a:t>
            </a:r>
            <a:r>
              <a:rPr lang="en-US" baseline="-25000" dirty="0" smtClean="0">
                <a:latin typeface="Times New Roman" pitchFamily="18" charset="0"/>
                <a:cs typeface="Times New Roman" pitchFamily="18" charset="0"/>
              </a:rPr>
              <a:t>2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, H</a:t>
            </a:r>
            <a:r>
              <a:rPr lang="en-US" baseline="-25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O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lượng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Snip Diagonal Corner Rectangle 3"/>
          <p:cNvSpPr/>
          <p:nvPr/>
        </p:nvSpPr>
        <p:spPr>
          <a:xfrm>
            <a:off x="0" y="4951095"/>
            <a:ext cx="9040495" cy="1906905"/>
          </a:xfrm>
          <a:prstGeom prst="snip2DiagRect">
            <a:avLst/>
          </a:prstGeom>
          <a:solidFill>
            <a:srgbClr val="7030A0">
              <a:alpha val="75000"/>
            </a:srgb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800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200" b="1" noProof="0" dirty="0" smtClean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Đáp </a:t>
            </a:r>
            <a:r>
              <a:rPr lang="en-US" sz="3200" b="1" noProof="0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án</a:t>
            </a:r>
            <a:r>
              <a:rPr lang="en-US" sz="3200" b="1" noProof="0" dirty="0" smtClean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B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Left Arrow 4">
            <a:hlinkClick r:id="rId3" action="ppaction://hlinksldjump"/>
          </p:cNvPr>
          <p:cNvSpPr/>
          <p:nvPr/>
        </p:nvSpPr>
        <p:spPr>
          <a:xfrm>
            <a:off x="8153400" y="4038600"/>
            <a:ext cx="990600" cy="91440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452596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7.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Biện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pháp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lí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sức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khoẻ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hô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hấp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? </a:t>
            </a:r>
          </a:p>
          <a:p>
            <a:pPr>
              <a:buNone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thao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cường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mạnh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buNone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thật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chứa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glucose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cung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cấp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liệu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hô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hấp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buNone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hít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thở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sâu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nhẹ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nhàng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đều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đặn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buNone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D.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thật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xanh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phòng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ngủ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Snip Diagonal Corner Rectangle 3"/>
          <p:cNvSpPr/>
          <p:nvPr/>
        </p:nvSpPr>
        <p:spPr>
          <a:xfrm>
            <a:off x="0" y="4951095"/>
            <a:ext cx="9040495" cy="1906905"/>
          </a:xfrm>
          <a:prstGeom prst="snip2DiagRect">
            <a:avLst/>
          </a:prstGeom>
          <a:solidFill>
            <a:srgbClr val="7030A0">
              <a:alpha val="75000"/>
            </a:srgb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800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200" b="1" noProof="0" dirty="0" smtClean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Đáp </a:t>
            </a:r>
            <a:r>
              <a:rPr lang="en-US" sz="3200" b="1" noProof="0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án</a:t>
            </a:r>
            <a:r>
              <a:rPr lang="en-US" sz="3200" b="1" noProof="0" dirty="0" smtClean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C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Left Arrow 4">
            <a:hlinkClick r:id="rId3" action="ppaction://hlinksldjump"/>
          </p:cNvPr>
          <p:cNvSpPr/>
          <p:nvPr/>
        </p:nvSpPr>
        <p:spPr>
          <a:xfrm>
            <a:off x="8077200" y="4343400"/>
            <a:ext cx="914400" cy="68580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4525963"/>
          </a:xfrm>
        </p:spPr>
        <p:txBody>
          <a:bodyPr/>
          <a:lstStyle/>
          <a:p>
            <a:pPr>
              <a:buNone/>
            </a:pPr>
            <a:r>
              <a:rPr lang="vi-VN" b="1" dirty="0" smtClean="0">
                <a:latin typeface="+mj-lt"/>
              </a:rPr>
              <a:t>Câu </a:t>
            </a:r>
            <a:r>
              <a:rPr lang="en-US" b="1" dirty="0" smtClean="0">
                <a:latin typeface="+mj-lt"/>
              </a:rPr>
              <a:t>8</a:t>
            </a:r>
            <a:r>
              <a:rPr lang="vi-VN" b="1" dirty="0" smtClean="0">
                <a:latin typeface="+mj-lt"/>
              </a:rPr>
              <a:t>:</a:t>
            </a:r>
            <a:r>
              <a:rPr lang="en-US" b="1" dirty="0" smtClean="0">
                <a:latin typeface="+mj-lt"/>
              </a:rPr>
              <a:t> </a:t>
            </a:r>
            <a:r>
              <a:rPr lang="vi-VN" dirty="0" smtClean="0">
                <a:latin typeface="+mj-lt"/>
              </a:rPr>
              <a:t>Lót bông hoặc giấy đã thấm nước rồi đặt trong đĩa Petri có tác dụng gì?</a:t>
            </a:r>
            <a:endParaRPr lang="en-US" dirty="0" smtClean="0">
              <a:latin typeface="+mj-lt"/>
            </a:endParaRPr>
          </a:p>
          <a:p>
            <a:pPr lvl="0">
              <a:buNone/>
            </a:pPr>
            <a:r>
              <a:rPr lang="en-US" dirty="0" smtClean="0">
                <a:latin typeface="+mj-lt"/>
              </a:rPr>
              <a:t>A. </a:t>
            </a:r>
            <a:r>
              <a:rPr lang="vi-VN" dirty="0" smtClean="0">
                <a:latin typeface="+mj-lt"/>
              </a:rPr>
              <a:t>Ngăn cản khí oxygen tham gia vào quá trình nảy mầm của hạt.</a:t>
            </a:r>
            <a:endParaRPr lang="en-US" dirty="0" smtClean="0">
              <a:latin typeface="+mj-lt"/>
            </a:endParaRPr>
          </a:p>
          <a:p>
            <a:pPr lvl="0">
              <a:buNone/>
            </a:pPr>
            <a:r>
              <a:rPr lang="en-US" dirty="0" smtClean="0">
                <a:latin typeface="+mj-lt"/>
              </a:rPr>
              <a:t>B. </a:t>
            </a:r>
            <a:r>
              <a:rPr lang="vi-VN" dirty="0" smtClean="0">
                <a:latin typeface="+mj-lt"/>
              </a:rPr>
              <a:t>Cung cấp độ ẩm cho hạt.</a:t>
            </a:r>
            <a:endParaRPr lang="en-US" dirty="0" smtClean="0">
              <a:latin typeface="+mj-lt"/>
            </a:endParaRPr>
          </a:p>
          <a:p>
            <a:pPr lvl="0">
              <a:buNone/>
            </a:pPr>
            <a:r>
              <a:rPr lang="en-US" dirty="0" smtClean="0">
                <a:latin typeface="+mj-lt"/>
              </a:rPr>
              <a:t>C. </a:t>
            </a:r>
            <a:r>
              <a:rPr lang="vi-VN" dirty="0" smtClean="0">
                <a:latin typeface="+mj-lt"/>
              </a:rPr>
              <a:t>Cung cấp chất dinh dưỡng cho hạt.</a:t>
            </a:r>
            <a:endParaRPr lang="en-US" dirty="0" smtClean="0">
              <a:latin typeface="+mj-lt"/>
            </a:endParaRPr>
          </a:p>
          <a:p>
            <a:pPr lvl="0">
              <a:buNone/>
            </a:pPr>
            <a:r>
              <a:rPr lang="en-US" dirty="0" smtClean="0">
                <a:latin typeface="+mj-lt"/>
              </a:rPr>
              <a:t>D. </a:t>
            </a:r>
            <a:r>
              <a:rPr lang="vi-VN" dirty="0" smtClean="0">
                <a:latin typeface="+mj-lt"/>
              </a:rPr>
              <a:t>Làm mát cho hạt.</a:t>
            </a:r>
            <a:endParaRPr lang="en-US" dirty="0" smtClean="0">
              <a:latin typeface="+mj-lt"/>
            </a:endParaRPr>
          </a:p>
          <a:p>
            <a:endParaRPr lang="en-US" dirty="0">
              <a:latin typeface="+mj-lt"/>
            </a:endParaRPr>
          </a:p>
        </p:txBody>
      </p:sp>
      <p:sp>
        <p:nvSpPr>
          <p:cNvPr id="4" name="Snip Diagonal Corner Rectangle 3"/>
          <p:cNvSpPr/>
          <p:nvPr/>
        </p:nvSpPr>
        <p:spPr>
          <a:xfrm>
            <a:off x="0" y="4951095"/>
            <a:ext cx="9040495" cy="1906905"/>
          </a:xfrm>
          <a:prstGeom prst="snip2DiagRect">
            <a:avLst/>
          </a:prstGeom>
          <a:solidFill>
            <a:srgbClr val="7030A0">
              <a:alpha val="75000"/>
            </a:srgb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800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200" b="1" noProof="0" dirty="0" smtClean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Đáp </a:t>
            </a:r>
            <a:r>
              <a:rPr lang="en-US" sz="3200" b="1" noProof="0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án</a:t>
            </a:r>
            <a:r>
              <a:rPr lang="en-US" sz="3200" b="1" noProof="0" dirty="0" smtClean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B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Left Arrow 4">
            <a:hlinkClick r:id="rId3" action="ppaction://hlinksldjump"/>
          </p:cNvPr>
          <p:cNvSpPr/>
          <p:nvPr/>
        </p:nvSpPr>
        <p:spPr>
          <a:xfrm>
            <a:off x="7772400" y="3733800"/>
            <a:ext cx="1143000" cy="83820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2" val="773c8c3d3944a8363ac8421197b62bbef97ef577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479</TotalTime>
  <Words>1355</Words>
  <Application>Microsoft Office PowerPoint</Application>
  <PresentationFormat>On-screen Show (4:3)</PresentationFormat>
  <Paragraphs>156</Paragraphs>
  <Slides>43</Slides>
  <Notes>2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51" baseType="lpstr">
      <vt:lpstr>宋体</vt:lpstr>
      <vt:lpstr>Arial</vt:lpstr>
      <vt:lpstr>Calibri</vt:lpstr>
      <vt:lpstr>inpin heiti</vt:lpstr>
      <vt:lpstr>Tahoma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H1. Trao đổi khí là gì? H2. Hoàn thành nội dung bảng:       H3. Trao đổi khí có liên quan gì với hô hấp tế bào?</dc:title>
  <dc:creator>asus</dc:creator>
  <cp:lastModifiedBy>ASUS</cp:lastModifiedBy>
  <cp:revision>34</cp:revision>
  <dcterms:created xsi:type="dcterms:W3CDTF">2022-07-18T14:29:46Z</dcterms:created>
  <dcterms:modified xsi:type="dcterms:W3CDTF">2023-03-06T13:53:26Z</dcterms:modified>
</cp:coreProperties>
</file>