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458" r:id="rId2"/>
    <p:sldId id="456" r:id="rId3"/>
    <p:sldId id="272" r:id="rId4"/>
    <p:sldId id="606" r:id="rId5"/>
    <p:sldId id="262" r:id="rId6"/>
    <p:sldId id="600" r:id="rId7"/>
    <p:sldId id="483" r:id="rId8"/>
    <p:sldId id="273" r:id="rId9"/>
    <p:sldId id="274" r:id="rId10"/>
    <p:sldId id="287" r:id="rId11"/>
    <p:sldId id="275" r:id="rId12"/>
    <p:sldId id="276" r:id="rId13"/>
    <p:sldId id="288" r:id="rId14"/>
    <p:sldId id="289" r:id="rId15"/>
    <p:sldId id="290" r:id="rId16"/>
    <p:sldId id="278" r:id="rId17"/>
    <p:sldId id="603" r:id="rId18"/>
    <p:sldId id="604" r:id="rId19"/>
    <p:sldId id="484" r:id="rId20"/>
    <p:sldId id="605" r:id="rId21"/>
    <p:sldId id="279" r:id="rId22"/>
    <p:sldId id="281" r:id="rId23"/>
    <p:sldId id="291" r:id="rId24"/>
    <p:sldId id="282" r:id="rId25"/>
    <p:sldId id="283" r:id="rId26"/>
    <p:sldId id="267" r:id="rId27"/>
    <p:sldId id="293" r:id="rId28"/>
    <p:sldId id="494" r:id="rId29"/>
    <p:sldId id="285" r:id="rId30"/>
    <p:sldId id="258" r:id="rId31"/>
    <p:sldId id="601" r:id="rId32"/>
    <p:sldId id="6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448B1B-FE43-4706-90F3-B1C1E93EF4BC}">
          <p14:sldIdLst>
            <p14:sldId id="458"/>
            <p14:sldId id="456"/>
            <p14:sldId id="272"/>
            <p14:sldId id="606"/>
            <p14:sldId id="262"/>
            <p14:sldId id="600"/>
            <p14:sldId id="483"/>
            <p14:sldId id="273"/>
            <p14:sldId id="274"/>
            <p14:sldId id="287"/>
            <p14:sldId id="275"/>
            <p14:sldId id="276"/>
            <p14:sldId id="288"/>
            <p14:sldId id="289"/>
            <p14:sldId id="290"/>
            <p14:sldId id="278"/>
            <p14:sldId id="603"/>
            <p14:sldId id="604"/>
          </p14:sldIdLst>
        </p14:section>
        <p14:section name="TIẾT 2" id="{5A6DAC2B-6776-46BB-A2AF-2681B2EC5F6B}">
          <p14:sldIdLst>
            <p14:sldId id="484"/>
            <p14:sldId id="605"/>
            <p14:sldId id="279"/>
            <p14:sldId id="281"/>
            <p14:sldId id="291"/>
            <p14:sldId id="282"/>
            <p14:sldId id="283"/>
            <p14:sldId id="267"/>
            <p14:sldId id="293"/>
            <p14:sldId id="494"/>
            <p14:sldId id="285"/>
            <p14:sldId id="258"/>
            <p14:sldId id="601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9BBE8-CB3F-409E-9A06-226DD7B92451}" type="datetimeFigureOut">
              <a:rPr lang="en-US" smtClean="0"/>
              <a:t>30/12/2023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ABDD-E082-481A-AC31-C7C2DCBFC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1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3,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co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4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22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E:\1_K&#7870;%20HO&#7840;CH%20B&#192;I%20D&#7840;Y_S&#193;CH%20K&#7870;T%20N&#7888;I.VA\L&#7898;P%206\KNTT%206_BAI7_DO%20THOI%20GIAN\&#272;&#7897;i%20ca%20karaoke.%20(C&#249;ng%20nhau%20ta%20&#273;i%20l&#234;n).%20B&#224;i%20h&#225;t%20sinh%20ho&#7841;t%20&#273;&#7897;i.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7.10+K4lPs7H94VUqPe2XwIsfPRnrXQE//QTEXxb8/8N4CNc6FpgZahzpTjFhMzSA7T/nHJa11DE8Ng2TP3iAmRczFlmslSuUNOgUeb6yRvs0=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KHOA HỌC TỰ NHIÊN 6</a:t>
            </a:r>
            <a:endParaRPr lang="en-US" dirty="0"/>
          </a:p>
        </p:txBody>
      </p:sp>
      <p:sp>
        <p:nvSpPr>
          <p:cNvPr id="4" name="Rectangl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3A1164-7A10-41E2-B160-12A8141B7E38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7199802" y="1841242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579486" y="2957602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348" y="1364188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A02670-E811-D472-4591-FB6EB87A2266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1589649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err="1">
                <a:solidFill>
                  <a:srgbClr val="002060"/>
                </a:solidFill>
              </a:rPr>
              <a:t>thời</a:t>
            </a:r>
            <a:r>
              <a:rPr lang="en-US" sz="3600" b="1">
                <a:solidFill>
                  <a:srgbClr val="002060"/>
                </a:solidFill>
              </a:rPr>
              <a:t> 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114571" y="3982223"/>
            <a:ext cx="9962857" cy="24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572" y="2477911"/>
            <a:ext cx="9962856" cy="1143000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1A3DCA-4A5E-3539-F1C5-088323A87715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1" y="1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80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1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4509" y="727359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6469161" y="727361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8298157" y="727360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4509" y="3840707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4532407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906318" y="322040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906318" y="629606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197252" y="559936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7134006" y="560214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104334" y="556819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2077171" y="62962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810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1489" y="727359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1489" y="3629688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3875991" y="26385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3881792" y="586995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7021604" y="259379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670981" y="281155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4917987" y="739660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4922250" y="3624526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6780013" y="588638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7846092" y="591618"/>
            <a:ext cx="2540578" cy="28263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7479810" y="3611999"/>
            <a:ext cx="2540578" cy="28827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9304697" y="578117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1847850" y="860372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4310918" y="419817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5056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7650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7028328" y="432670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10061202" y="431782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1943470" y="5290475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4867452" y="534646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7647914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0,01</a:t>
            </a:r>
            <a:r>
              <a:rPr lang="vi-VN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77253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1.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2.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AE97B6-0F19-C667-6837-7290B0E78D54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C036-BCD4-ED76-57BA-66CE545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34" y="172705"/>
            <a:ext cx="10058400" cy="118872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mô tả tình huống cho thấy sự cần thiết của việc ước lượng thời gian trong đời sống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6CB3-A879-87CD-831E-DAD7531D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34" y="2210096"/>
            <a:ext cx="11167672" cy="399583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nl-NL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</a:t>
            </a: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 đời sống ước lượng thời gian là rất cần thiết đối với mỗi người. Trong 1 ngày chúng ta cần phân bố thời gian một cách hợp lý như thời gian ngủ, thời gian làm việc, thời gian học tập ...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trước khi đi học chúng ta cần ước lượng xem thời gian đi từ nhà đến trường là bao nhiêu để không phải đi học muộn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6926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2909-41B6-3E63-AB7F-E95C5E87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ước lượng thời gian đi bộ 1 vòng quanh lớp học. Sau đó kiểm tra kết quả bằng 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bấm giây.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C0CC6-B330-58CC-8274-C15DEA01B592}"/>
              </a:ext>
            </a:extLst>
          </p:cNvPr>
          <p:cNvSpPr txBox="1"/>
          <p:nvPr/>
        </p:nvSpPr>
        <p:spPr>
          <a:xfrm>
            <a:off x="948129" y="2419366"/>
            <a:ext cx="106542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Ước lượng thời gian đi bộ một vòng quanh lớp học: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Bắt đầu đi quan sát đồng hồ hiện bao nhiêu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bước đi đếm 1 giây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Sau khi đi hết 1 vòng quan sát đồng hồ chỉ mấy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thời gian đã đi hết 1 vòng rồi so sánh với số bước chân đã đếm được.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 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EF85-B4B5-85BD-F65F-E7ED8BF1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6" y="52784"/>
            <a:ext cx="11757284" cy="1985878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?1.Muốn đo thời gian thực hiện các thí nghiệm trong phòng thí nghiệm và các sự kiện thể thao, người ta thường sử dụng loại đồng hồ nào ? Tại sao ?</a:t>
            </a:r>
            <a:b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0A1C1-A01C-1474-DFF2-4386B2B75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94877"/>
              </p:ext>
            </p:extLst>
          </p:nvPr>
        </p:nvGraphicFramePr>
        <p:xfrm>
          <a:off x="294807" y="2186384"/>
          <a:ext cx="11602386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543">
                  <a:extLst>
                    <a:ext uri="{9D8B030D-6E8A-4147-A177-3AD203B41FA5}">
                      <a16:colId xmlns:a16="http://schemas.microsoft.com/office/drawing/2014/main" val="4108153750"/>
                    </a:ext>
                  </a:extLst>
                </a:gridCol>
                <a:gridCol w="8907843">
                  <a:extLst>
                    <a:ext uri="{9D8B030D-6E8A-4147-A177-3AD203B41FA5}">
                      <a16:colId xmlns:a16="http://schemas.microsoft.com/office/drawing/2014/main" val="4145818355"/>
                    </a:ext>
                  </a:extLst>
                </a:gridCol>
              </a:tblGrid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Các bước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002060"/>
                          </a:solidFill>
                        </a:rPr>
                        <a:t>Các thao tác cần thiết khi dùng đồng hồ bấm giây 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19797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1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/>
                        <a:t>a) 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Nhấn nút Start (bắt đầu) để bắt đầu tính thời gian.</a:t>
                      </a:r>
                      <a:endParaRPr lang="en-US" sz="3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74822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2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Stop (dừng) đúng thời điểm kết thúc sự kiện.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52198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3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Reset (thiết lập) để đưa đồng hồ bấm giây về số 0 trước khi tiến hành đo.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0" y="2590801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73723" y="1536174"/>
            <a:ext cx="112260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B1.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261403" y="5116785"/>
            <a:ext cx="10930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37785-5CCF-95F0-8BEA-555D6ADD5898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108" y="236499"/>
            <a:ext cx="5051093" cy="5629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3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8935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066802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4001337" y="2399464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4249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733801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1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533401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1" y="1295401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4600" y="1371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0058400" y="5791201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00" y="2895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a,                                               b,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 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ta dùng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đo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/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6400" y="685801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4000" dirty="0">
              <a:solidFill>
                <a:srgbClr val="00206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862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</a:t>
            </a: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927847" y="1"/>
            <a:ext cx="104348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r>
              <a:rPr lang="en-US" sz="3600" b="1" dirty="0">
                <a:solidFill>
                  <a:srgbClr val="002060"/>
                </a:solidFill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err="1">
                <a:solidFill>
                  <a:srgbClr val="002060"/>
                </a:solidFill>
              </a:rPr>
              <a:t>dưới</a:t>
            </a:r>
            <a:r>
              <a:rPr lang="en-US" sz="3600" b="1">
                <a:solidFill>
                  <a:srgbClr val="002060"/>
                </a:solidFill>
              </a:rPr>
              <a:t> đây trên phiếu học tập?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927848" y="5548496"/>
            <a:ext cx="38985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 mặt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1219201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990601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1600" y="571500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5288" y="6191411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5757864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1524001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600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524000" y="3733801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1993900" y="1498601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2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2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AB6709-0DD2-63FF-FE68-12900E39D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5738"/>
              </p:ext>
            </p:extLst>
          </p:nvPr>
        </p:nvGraphicFramePr>
        <p:xfrm>
          <a:off x="239843" y="584616"/>
          <a:ext cx="11572406" cy="6160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51">
                  <a:extLst>
                    <a:ext uri="{9D8B030D-6E8A-4147-A177-3AD203B41FA5}">
                      <a16:colId xmlns:a16="http://schemas.microsoft.com/office/drawing/2014/main" val="4127977838"/>
                    </a:ext>
                  </a:extLst>
                </a:gridCol>
                <a:gridCol w="5751103">
                  <a:extLst>
                    <a:ext uri="{9D8B030D-6E8A-4147-A177-3AD203B41FA5}">
                      <a16:colId xmlns:a16="http://schemas.microsoft.com/office/drawing/2014/main" val="1134721388"/>
                    </a:ext>
                  </a:extLst>
                </a:gridCol>
                <a:gridCol w="4297252">
                  <a:extLst>
                    <a:ext uri="{9D8B030D-6E8A-4147-A177-3AD203B41FA5}">
                      <a16:colId xmlns:a16="http://schemas.microsoft.com/office/drawing/2014/main" val="324522848"/>
                    </a:ext>
                  </a:extLst>
                </a:gridCol>
              </a:tblGrid>
              <a:tr h="944018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67076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33620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8790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4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07427"/>
              </p:ext>
            </p:extLst>
          </p:nvPr>
        </p:nvGraphicFramePr>
        <p:xfrm>
          <a:off x="149902" y="0"/>
          <a:ext cx="11575932" cy="649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64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Chiếc đồng hồ này không thể chỉ giờ vào những ngày âm u hay vào ban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 không chính xác vì mặt trời ở những góc khác nhau vào các thời điểm khác nhau trong năm; giờ có thể ngắn hơn hoặc dài hơn tùy thuộc vào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cồng kềnh.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đo được khoảng thời gian nhất định nào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nay có thể dùng làm món quà ý nghĩa tặng người khác.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 chính xác cao, sai số ít, ít bị ảnh hưởng bởi các yếu tố bên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gọn dễ sử 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 một thời gian dùng sẽ phải thay pin và chỉnh lại đồng hồ đo.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429814-EC20-F447-3F4C-3DDF60EEC675}"/>
              </a:ext>
            </a:extLst>
          </p:cNvPr>
          <p:cNvSpPr/>
          <p:nvPr/>
        </p:nvSpPr>
        <p:spPr>
          <a:xfrm>
            <a:off x="356004" y="696738"/>
            <a:ext cx="2811147" cy="5123949"/>
          </a:xfrm>
          <a:custGeom>
            <a:avLst/>
            <a:gdLst>
              <a:gd name="connsiteX0" fmla="*/ 30996 w 2371240"/>
              <a:gd name="connsiteY0" fmla="*/ 0 h 4680488"/>
              <a:gd name="connsiteX1" fmla="*/ 2371240 w 2371240"/>
              <a:gd name="connsiteY1" fmla="*/ 2340244 h 4680488"/>
              <a:gd name="connsiteX2" fmla="*/ 30996 w 2371240"/>
              <a:gd name="connsiteY2" fmla="*/ 4680488 h 4680488"/>
              <a:gd name="connsiteX3" fmla="*/ 0 w 2371240"/>
              <a:gd name="connsiteY3" fmla="*/ 4678923 h 4680488"/>
              <a:gd name="connsiteX4" fmla="*/ 0 w 2371240"/>
              <a:gd name="connsiteY4" fmla="*/ 1565 h 46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240" h="4680488">
                <a:moveTo>
                  <a:pt x="30996" y="0"/>
                </a:moveTo>
                <a:cubicBezTo>
                  <a:pt x="1323477" y="0"/>
                  <a:pt x="2371240" y="1047763"/>
                  <a:pt x="2371240" y="2340244"/>
                </a:cubicBezTo>
                <a:cubicBezTo>
                  <a:pt x="2371240" y="3632725"/>
                  <a:pt x="1323477" y="4680488"/>
                  <a:pt x="30996" y="4680488"/>
                </a:cubicBezTo>
                <a:lnTo>
                  <a:pt x="0" y="4678923"/>
                </a:lnTo>
                <a:lnTo>
                  <a:pt x="0" y="15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9EDFA5-8EEE-5A3F-C59C-D898FFD15E21}"/>
              </a:ext>
            </a:extLst>
          </p:cNvPr>
          <p:cNvSpPr/>
          <p:nvPr/>
        </p:nvSpPr>
        <p:spPr>
          <a:xfrm>
            <a:off x="444139" y="4911176"/>
            <a:ext cx="2658944" cy="1635042"/>
          </a:xfrm>
          <a:custGeom>
            <a:avLst/>
            <a:gdLst>
              <a:gd name="connsiteX0" fmla="*/ 2276144 w 2566550"/>
              <a:gd name="connsiteY0" fmla="*/ 0 h 1540990"/>
              <a:gd name="connsiteX1" fmla="*/ 2566550 w 2566550"/>
              <a:gd name="connsiteY1" fmla="*/ 173918 h 1540990"/>
              <a:gd name="connsiteX2" fmla="*/ 2518433 w 2566550"/>
              <a:gd name="connsiteY2" fmla="*/ 245392 h 1540990"/>
              <a:gd name="connsiteX3" fmla="*/ 410197 w 2566550"/>
              <a:gd name="connsiteY3" fmla="*/ 1469752 h 1540990"/>
              <a:gd name="connsiteX4" fmla="*/ 311952 w 2566550"/>
              <a:gd name="connsiteY4" fmla="*/ 1476413 h 1540990"/>
              <a:gd name="connsiteX5" fmla="*/ 303524 w 2566550"/>
              <a:gd name="connsiteY5" fmla="*/ 1488914 h 1540990"/>
              <a:gd name="connsiteX6" fmla="*/ 177800 w 2566550"/>
              <a:gd name="connsiteY6" fmla="*/ 1540990 h 1540990"/>
              <a:gd name="connsiteX7" fmla="*/ 0 w 2566550"/>
              <a:gd name="connsiteY7" fmla="*/ 1363190 h 1540990"/>
              <a:gd name="connsiteX8" fmla="*/ 52077 w 2566550"/>
              <a:gd name="connsiteY8" fmla="*/ 1237467 h 1540990"/>
              <a:gd name="connsiteX9" fmla="*/ 93173 w 2566550"/>
              <a:gd name="connsiteY9" fmla="*/ 1209759 h 1540990"/>
              <a:gd name="connsiteX10" fmla="*/ 92169 w 2566550"/>
              <a:gd name="connsiteY10" fmla="*/ 1153604 h 1540990"/>
              <a:gd name="connsiteX11" fmla="*/ 2176965 w 2566550"/>
              <a:gd name="connsiteY11" fmla="*/ 135580 h 15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6550" h="1540990">
                <a:moveTo>
                  <a:pt x="2276144" y="0"/>
                </a:moveTo>
                <a:lnTo>
                  <a:pt x="2566550" y="173918"/>
                </a:lnTo>
                <a:lnTo>
                  <a:pt x="2518433" y="245392"/>
                </a:lnTo>
                <a:cubicBezTo>
                  <a:pt x="2027852" y="907973"/>
                  <a:pt x="1275103" y="1367252"/>
                  <a:pt x="410197" y="1469752"/>
                </a:cubicBezTo>
                <a:lnTo>
                  <a:pt x="311952" y="1476413"/>
                </a:lnTo>
                <a:lnTo>
                  <a:pt x="303524" y="1488914"/>
                </a:lnTo>
                <a:cubicBezTo>
                  <a:pt x="271348" y="1521089"/>
                  <a:pt x="226898" y="1540990"/>
                  <a:pt x="177800" y="1540990"/>
                </a:cubicBezTo>
                <a:cubicBezTo>
                  <a:pt x="79604" y="1540990"/>
                  <a:pt x="0" y="1461386"/>
                  <a:pt x="0" y="1363190"/>
                </a:cubicBezTo>
                <a:cubicBezTo>
                  <a:pt x="0" y="1314092"/>
                  <a:pt x="19901" y="1269642"/>
                  <a:pt x="52077" y="1237467"/>
                </a:cubicBezTo>
                <a:lnTo>
                  <a:pt x="93173" y="1209759"/>
                </a:lnTo>
                <a:lnTo>
                  <a:pt x="92169" y="1153604"/>
                </a:lnTo>
                <a:cubicBezTo>
                  <a:pt x="936720" y="1138639"/>
                  <a:pt x="1685678" y="744051"/>
                  <a:pt x="2176965" y="135580"/>
                </a:cubicBezTo>
                <a:close/>
              </a:path>
            </a:pathLst>
          </a:custGeom>
          <a:solidFill>
            <a:srgbClr val="FF5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046D6E-76F8-FEF2-10F4-99439E585B9F}"/>
              </a:ext>
            </a:extLst>
          </p:cNvPr>
          <p:cNvSpPr/>
          <p:nvPr/>
        </p:nvSpPr>
        <p:spPr>
          <a:xfrm>
            <a:off x="2916069" y="1582351"/>
            <a:ext cx="810482" cy="3393992"/>
          </a:xfrm>
          <a:custGeom>
            <a:avLst/>
            <a:gdLst>
              <a:gd name="connsiteX0" fmla="*/ 289007 w 810482"/>
              <a:gd name="connsiteY0" fmla="*/ 0 h 3393992"/>
              <a:gd name="connsiteX1" fmla="*/ 430569 w 810482"/>
              <a:gd name="connsiteY1" fmla="*/ 229105 h 3393992"/>
              <a:gd name="connsiteX2" fmla="*/ 810356 w 810482"/>
              <a:gd name="connsiteY2" fmla="*/ 1677153 h 3393992"/>
              <a:gd name="connsiteX3" fmla="*/ 365644 w 810482"/>
              <a:gd name="connsiteY3" fmla="*/ 3291742 h 3393992"/>
              <a:gd name="connsiteX4" fmla="*/ 296808 w 810482"/>
              <a:gd name="connsiteY4" fmla="*/ 3393992 h 3393992"/>
              <a:gd name="connsiteX5" fmla="*/ 7258 w 810482"/>
              <a:gd name="connsiteY5" fmla="*/ 3223245 h 3393992"/>
              <a:gd name="connsiteX6" fmla="*/ 24561 w 810482"/>
              <a:gd name="connsiteY6" fmla="*/ 3199592 h 3393992"/>
              <a:gd name="connsiteX7" fmla="*/ 473015 w 810482"/>
              <a:gd name="connsiteY7" fmla="*/ 1680167 h 3393992"/>
              <a:gd name="connsiteX8" fmla="*/ 51356 w 810482"/>
              <a:gd name="connsiteY8" fmla="*/ 250933 h 3393992"/>
              <a:gd name="connsiteX9" fmla="*/ 0 w 810482"/>
              <a:gd name="connsiteY9" fmla="*/ 177557 h 339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482" h="3393992">
                <a:moveTo>
                  <a:pt x="289007" y="0"/>
                </a:moveTo>
                <a:lnTo>
                  <a:pt x="430569" y="229105"/>
                </a:lnTo>
                <a:cubicBezTo>
                  <a:pt x="668439" y="659038"/>
                  <a:pt x="805627" y="1152177"/>
                  <a:pt x="810356" y="1677153"/>
                </a:cubicBezTo>
                <a:cubicBezTo>
                  <a:pt x="815677" y="2267811"/>
                  <a:pt x="652624" y="2821165"/>
                  <a:pt x="365644" y="3291742"/>
                </a:cubicBezTo>
                <a:lnTo>
                  <a:pt x="296808" y="3393992"/>
                </a:lnTo>
                <a:lnTo>
                  <a:pt x="7258" y="3223245"/>
                </a:lnTo>
                <a:lnTo>
                  <a:pt x="24561" y="3199592"/>
                </a:lnTo>
                <a:cubicBezTo>
                  <a:pt x="312578" y="2763622"/>
                  <a:pt x="478070" y="2240778"/>
                  <a:pt x="473015" y="1680167"/>
                </a:cubicBezTo>
                <a:cubicBezTo>
                  <a:pt x="468277" y="1154655"/>
                  <a:pt x="314298" y="664996"/>
                  <a:pt x="51356" y="250933"/>
                </a:cubicBezTo>
                <a:lnTo>
                  <a:pt x="0" y="177557"/>
                </a:lnTo>
                <a:close/>
              </a:path>
            </a:pathLst>
          </a:custGeom>
          <a:solidFill>
            <a:srgbClr val="FFBA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655144-EB85-7194-0BF3-75A452102604}"/>
              </a:ext>
            </a:extLst>
          </p:cNvPr>
          <p:cNvSpPr/>
          <p:nvPr/>
        </p:nvSpPr>
        <p:spPr>
          <a:xfrm>
            <a:off x="171895" y="-2265"/>
            <a:ext cx="3019826" cy="1714249"/>
          </a:xfrm>
          <a:custGeom>
            <a:avLst/>
            <a:gdLst>
              <a:gd name="connsiteX0" fmla="*/ 177800 w 2781143"/>
              <a:gd name="connsiteY0" fmla="*/ 0 h 1580907"/>
              <a:gd name="connsiteX1" fmla="*/ 195881 w 2781143"/>
              <a:gd name="connsiteY1" fmla="*/ 3651 h 1580907"/>
              <a:gd name="connsiteX2" fmla="*/ 195881 w 2781143"/>
              <a:gd name="connsiteY2" fmla="*/ 1 h 1580907"/>
              <a:gd name="connsiteX3" fmla="*/ 2734821 w 2781143"/>
              <a:gd name="connsiteY3" fmla="*/ 1335661 h 1580907"/>
              <a:gd name="connsiteX4" fmla="*/ 2781143 w 2781143"/>
              <a:gd name="connsiteY4" fmla="*/ 1410630 h 1580907"/>
              <a:gd name="connsiteX5" fmla="*/ 2491465 w 2781143"/>
              <a:gd name="connsiteY5" fmla="*/ 1580907 h 1580907"/>
              <a:gd name="connsiteX6" fmla="*/ 2369792 w 2781143"/>
              <a:gd name="connsiteY6" fmla="*/ 1407065 h 1580907"/>
              <a:gd name="connsiteX7" fmla="*/ 473897 w 2781143"/>
              <a:gd name="connsiteY7" fmla="*/ 351249 h 1580907"/>
              <a:gd name="connsiteX8" fmla="*/ 249379 w 2781143"/>
              <a:gd name="connsiteY8" fmla="*/ 340029 h 1580907"/>
              <a:gd name="connsiteX9" fmla="*/ 247008 w 2781143"/>
              <a:gd name="connsiteY9" fmla="*/ 341628 h 1580907"/>
              <a:gd name="connsiteX10" fmla="*/ 177800 w 2781143"/>
              <a:gd name="connsiteY10" fmla="*/ 355600 h 1580907"/>
              <a:gd name="connsiteX11" fmla="*/ 0 w 2781143"/>
              <a:gd name="connsiteY11" fmla="*/ 177800 h 1580907"/>
              <a:gd name="connsiteX12" fmla="*/ 177800 w 2781143"/>
              <a:gd name="connsiteY12" fmla="*/ 0 h 15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1143" h="1580907">
                <a:moveTo>
                  <a:pt x="177800" y="0"/>
                </a:moveTo>
                <a:lnTo>
                  <a:pt x="195881" y="3651"/>
                </a:lnTo>
                <a:lnTo>
                  <a:pt x="195881" y="1"/>
                </a:lnTo>
                <a:cubicBezTo>
                  <a:pt x="1250026" y="1"/>
                  <a:pt x="2181077" y="528871"/>
                  <a:pt x="2734821" y="1335661"/>
                </a:cubicBezTo>
                <a:lnTo>
                  <a:pt x="2781143" y="1410630"/>
                </a:lnTo>
                <a:lnTo>
                  <a:pt x="2491465" y="1580907"/>
                </a:lnTo>
                <a:lnTo>
                  <a:pt x="2369792" y="1407065"/>
                </a:lnTo>
                <a:cubicBezTo>
                  <a:pt x="1922577" y="825425"/>
                  <a:pt x="1245299" y="428777"/>
                  <a:pt x="473897" y="351249"/>
                </a:cubicBezTo>
                <a:lnTo>
                  <a:pt x="249379" y="340029"/>
                </a:lnTo>
                <a:lnTo>
                  <a:pt x="247008" y="341628"/>
                </a:lnTo>
                <a:cubicBezTo>
                  <a:pt x="225736" y="350625"/>
                  <a:pt x="202349" y="355600"/>
                  <a:pt x="177800" y="355600"/>
                </a:cubicBezTo>
                <a:cubicBezTo>
                  <a:pt x="79604" y="355600"/>
                  <a:pt x="0" y="275996"/>
                  <a:pt x="0" y="177800"/>
                </a:cubicBezTo>
                <a:cubicBezTo>
                  <a:pt x="0" y="79604"/>
                  <a:pt x="79604" y="0"/>
                  <a:pt x="177800" y="0"/>
                </a:cubicBezTo>
                <a:close/>
              </a:path>
            </a:pathLst>
          </a:custGeom>
          <a:solidFill>
            <a:srgbClr val="F5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12289B-4603-AA2D-E819-D581E80AF691}"/>
              </a:ext>
            </a:extLst>
          </p:cNvPr>
          <p:cNvGrpSpPr/>
          <p:nvPr/>
        </p:nvGrpSpPr>
        <p:grpSpPr>
          <a:xfrm>
            <a:off x="4341036" y="232931"/>
            <a:ext cx="492932" cy="1563704"/>
            <a:chOff x="5562600" y="980268"/>
            <a:chExt cx="492932" cy="20443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0735EC-7F4F-8101-BCB1-1C18E26EF57E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AA5475-1EFD-66DC-09BC-0A7A0BE2BFAB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D2596C-8EA2-6CAD-45D6-013BAAE648A0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2A77FD-133E-EFC4-CC8E-CC5AF5D316BD}"/>
              </a:ext>
            </a:extLst>
          </p:cNvPr>
          <p:cNvGrpSpPr/>
          <p:nvPr/>
        </p:nvGrpSpPr>
        <p:grpSpPr>
          <a:xfrm>
            <a:off x="4523811" y="5197570"/>
            <a:ext cx="492932" cy="1613008"/>
            <a:chOff x="5562600" y="980268"/>
            <a:chExt cx="492932" cy="20443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5476FE-D63B-8B09-15AA-095B5E466E24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92140-B510-511C-E006-F7717A7DEE19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B07F8A-1303-2F3F-B75F-37A7FD1A1F3A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2D8427-C271-D8EB-169C-4041A52536E5}"/>
              </a:ext>
            </a:extLst>
          </p:cNvPr>
          <p:cNvGrpSpPr/>
          <p:nvPr/>
        </p:nvGrpSpPr>
        <p:grpSpPr>
          <a:xfrm>
            <a:off x="4443693" y="1927120"/>
            <a:ext cx="492932" cy="1445633"/>
            <a:chOff x="5562600" y="980268"/>
            <a:chExt cx="492932" cy="20443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C6AFC6-9E4A-0FD6-8ACB-2A03FDEB2222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391722-88BB-E97D-DD09-4E97F058A3D8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7A8051-24F2-917C-3722-C3D9A728904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607968-85D8-3178-61EC-8141D64492F7}"/>
              </a:ext>
            </a:extLst>
          </p:cNvPr>
          <p:cNvGrpSpPr/>
          <p:nvPr/>
        </p:nvGrpSpPr>
        <p:grpSpPr>
          <a:xfrm>
            <a:off x="5173569" y="1841437"/>
            <a:ext cx="6555243" cy="1531316"/>
            <a:chOff x="4976189" y="80790"/>
            <a:chExt cx="6668162" cy="1985443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36D77945-EB30-5811-39F7-95176C52828F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3552BDD8-2EF0-610E-8730-F6764064C9F9}"/>
                </a:ext>
              </a:extLst>
            </p:cNvPr>
            <p:cNvSpPr/>
            <p:nvPr/>
          </p:nvSpPr>
          <p:spPr>
            <a:xfrm rot="5400000">
              <a:off x="8358943" y="-1800121"/>
              <a:ext cx="1218573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0F15C6-2BFF-7AF5-565F-1F94CFACEB7A}"/>
                </a:ext>
              </a:extLst>
            </p:cNvPr>
            <p:cNvSpPr txBox="1"/>
            <p:nvPr/>
          </p:nvSpPr>
          <p:spPr>
            <a:xfrm>
              <a:off x="6376245" y="80790"/>
              <a:ext cx="923676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BA48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2.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3D02B5E-33BE-C97C-90F2-236D85562E55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E2A2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7116E00-9E04-4F83-9EDF-FD46062EAE0E}"/>
                </a:ext>
              </a:extLst>
            </p:cNvPr>
            <p:cNvSpPr/>
            <p:nvPr/>
          </p:nvSpPr>
          <p:spPr>
            <a:xfrm>
              <a:off x="6380427" y="1813837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E289CE-7EBD-F35D-12BF-B12545E8A082}"/>
              </a:ext>
            </a:extLst>
          </p:cNvPr>
          <p:cNvGrpSpPr/>
          <p:nvPr/>
        </p:nvGrpSpPr>
        <p:grpSpPr>
          <a:xfrm>
            <a:off x="5128589" y="293879"/>
            <a:ext cx="6615013" cy="1502755"/>
            <a:chOff x="4976189" y="141479"/>
            <a:chExt cx="6615013" cy="1924754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0AEF0FCA-0446-1367-BA58-7422339E07B2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EAE1BB7-051D-B75B-32ED-41497CEF6E3A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51BB1C-4E03-D995-1617-3681B78321A3}"/>
                </a:ext>
              </a:extLst>
            </p:cNvPr>
            <p:cNvSpPr txBox="1"/>
            <p:nvPr/>
          </p:nvSpPr>
          <p:spPr>
            <a:xfrm>
              <a:off x="6380427" y="515551"/>
              <a:ext cx="9232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5FF66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1.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2ACB20A-ED13-11F2-033B-45B780EDC75A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F626E8B-6656-3D6A-C603-1345DC3F7E30}"/>
                </a:ext>
              </a:extLst>
            </p:cNvPr>
            <p:cNvSpPr/>
            <p:nvPr/>
          </p:nvSpPr>
          <p:spPr>
            <a:xfrm>
              <a:off x="6380427" y="1813839"/>
              <a:ext cx="4919665" cy="252394"/>
            </a:xfrm>
            <a:prstGeom prst="roundRect">
              <a:avLst>
                <a:gd name="adj" fmla="val 5000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744C4B-0C05-4662-3D08-4B35F018D217}"/>
              </a:ext>
            </a:extLst>
          </p:cNvPr>
          <p:cNvGrpSpPr/>
          <p:nvPr/>
        </p:nvGrpSpPr>
        <p:grpSpPr>
          <a:xfrm>
            <a:off x="5518245" y="5087289"/>
            <a:ext cx="6158317" cy="1613007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961EE0F-71C7-FBB3-8A96-8624122AAD63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C2407327-3E92-D6D7-6346-19E34A57B70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30E6A0-5C65-886C-6554-8412952B1719}"/>
                </a:ext>
              </a:extLst>
            </p:cNvPr>
            <p:cNvSpPr txBox="1"/>
            <p:nvPr/>
          </p:nvSpPr>
          <p:spPr>
            <a:xfrm>
              <a:off x="6380427" y="515551"/>
              <a:ext cx="1286663" cy="143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3.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63AA79EF-8999-8220-2AEC-3BF4672A70C2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967B14-0A0C-468F-E49E-62E541AB88DC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Graphic 36" descr="Classroom with solid fill">
            <a:extLst>
              <a:ext uri="{FF2B5EF4-FFF2-40B4-BE49-F238E27FC236}">
                <a16:creationId xmlns:a16="http://schemas.microsoft.com/office/drawing/2014/main" id="{C0E08F07-A013-22D8-8375-7B4B2EE660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8899" y="667951"/>
            <a:ext cx="914400" cy="914400"/>
          </a:xfrm>
          <a:prstGeom prst="rect">
            <a:avLst/>
          </a:prstGeom>
        </p:spPr>
      </p:pic>
      <p:pic>
        <p:nvPicPr>
          <p:cNvPr id="38" name="Graphic 37" descr="Lightbulb and gear with solid fill">
            <a:extLst>
              <a:ext uri="{FF2B5EF4-FFF2-40B4-BE49-F238E27FC236}">
                <a16:creationId xmlns:a16="http://schemas.microsoft.com/office/drawing/2014/main" id="{442FE48B-C858-FA15-3698-2E5BBF5D92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3187" y="2232097"/>
            <a:ext cx="914400" cy="914400"/>
          </a:xfrm>
          <a:prstGeom prst="rect">
            <a:avLst/>
          </a:prstGeom>
        </p:spPr>
      </p:pic>
      <p:pic>
        <p:nvPicPr>
          <p:cNvPr id="39" name="Graphic 38" descr="Scientific Thought with solid fill">
            <a:extLst>
              <a:ext uri="{FF2B5EF4-FFF2-40B4-BE49-F238E27FC236}">
                <a16:creationId xmlns:a16="http://schemas.microsoft.com/office/drawing/2014/main" id="{0D25F7CA-D88C-715B-E6B0-B4B0821E5A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3567" y="533411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4BBEAC-83AA-7E76-564F-D07EBC7A7EB9}"/>
              </a:ext>
            </a:extLst>
          </p:cNvPr>
          <p:cNvSpPr txBox="1"/>
          <p:nvPr/>
        </p:nvSpPr>
        <p:spPr>
          <a:xfrm>
            <a:off x="378152" y="2743999"/>
            <a:ext cx="2597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AE203-CB6A-A3A5-9946-0EF1617A631F}"/>
              </a:ext>
            </a:extLst>
          </p:cNvPr>
          <p:cNvSpPr txBox="1"/>
          <p:nvPr/>
        </p:nvSpPr>
        <p:spPr>
          <a:xfrm>
            <a:off x="621587" y="2152242"/>
            <a:ext cx="221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noProof="0">
                <a:solidFill>
                  <a:srgbClr val="5B9BD5">
                    <a:lumMod val="50000"/>
                  </a:srgb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#9Slide03 Bebas Neue Bold" panose="020B0606020202050201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D36A77-60A6-9594-A915-20607140797C}"/>
              </a:ext>
            </a:extLst>
          </p:cNvPr>
          <p:cNvSpPr txBox="1"/>
          <p:nvPr/>
        </p:nvSpPr>
        <p:spPr>
          <a:xfrm>
            <a:off x="7326010" y="726103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THỜI GIAN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22B20C-D6B0-902B-8CE2-B705DA4B8984}"/>
              </a:ext>
            </a:extLst>
          </p:cNvPr>
          <p:cNvSpPr txBox="1"/>
          <p:nvPr/>
        </p:nvSpPr>
        <p:spPr>
          <a:xfrm>
            <a:off x="7407022" y="2200120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5A7F7-C8B9-8BA1-17D8-88D03E23C05E}"/>
              </a:ext>
            </a:extLst>
          </p:cNvPr>
          <p:cNvSpPr txBox="1"/>
          <p:nvPr/>
        </p:nvSpPr>
        <p:spPr>
          <a:xfrm>
            <a:off x="7674689" y="5728390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EEDD31-C17F-909B-3430-9358D61DEB01}"/>
              </a:ext>
            </a:extLst>
          </p:cNvPr>
          <p:cNvGrpSpPr/>
          <p:nvPr/>
        </p:nvGrpSpPr>
        <p:grpSpPr>
          <a:xfrm>
            <a:off x="4541278" y="3420430"/>
            <a:ext cx="492932" cy="1613008"/>
            <a:chOff x="5562600" y="980268"/>
            <a:chExt cx="492932" cy="204434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A8B74F-FC56-6EEC-C4E8-4BB537B22580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1043E9-8116-3EAA-B504-0373995874DA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164516F-9DF8-F351-DD0B-23BF880A720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1F1B5-D852-4F6F-DE86-EF747D4DD335}"/>
              </a:ext>
            </a:extLst>
          </p:cNvPr>
          <p:cNvGrpSpPr/>
          <p:nvPr/>
        </p:nvGrpSpPr>
        <p:grpSpPr>
          <a:xfrm>
            <a:off x="5367859" y="3409761"/>
            <a:ext cx="6077216" cy="1535935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CCB26B3-C6E3-E1CA-9E62-480F4FE9EE29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BFCB7BF6-7218-9728-519C-6E73FFE4068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96C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B05511-D56E-FEA8-1167-F3A65A09EA5E}"/>
                </a:ext>
              </a:extLst>
            </p:cNvPr>
            <p:cNvSpPr txBox="1"/>
            <p:nvPr/>
          </p:nvSpPr>
          <p:spPr>
            <a:xfrm>
              <a:off x="6349967" y="296234"/>
              <a:ext cx="1320127" cy="150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3.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5C45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C1B0990-C855-4BA2-5116-71B7A1C0F0A1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6E68105-5568-C260-B50E-57A863F1D8FD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4253F05-DD08-D2F5-CFEC-3A0F21064A18}"/>
              </a:ext>
            </a:extLst>
          </p:cNvPr>
          <p:cNvSpPr txBox="1"/>
          <p:nvPr/>
        </p:nvSpPr>
        <p:spPr>
          <a:xfrm>
            <a:off x="7389030" y="3693533"/>
            <a:ext cx="406346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 THỜI GIAN BẰNG ĐỒNG 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Graphic 54" descr="Lightbulb and gear with solid fill">
            <a:extLst>
              <a:ext uri="{FF2B5EF4-FFF2-40B4-BE49-F238E27FC236}">
                <a16:creationId xmlns:a16="http://schemas.microsoft.com/office/drawing/2014/main" id="{E88D5EB9-4841-4F9D-76AF-3DB60DB3C6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960" y="363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0" grpId="0"/>
      <p:bldP spid="41" grpId="0"/>
      <p:bldP spid="42" grpId="0"/>
      <p:bldP spid="43" grpId="0"/>
      <p:bldP spid="44" grpId="0"/>
      <p:bldP spid="44" grpId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07851" y="1369606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941656" y="1916163"/>
            <a:ext cx="103086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9700" y="466332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.... phút = .......giây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7ED1E-8033-220B-FD0E-E2C89F83C225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96948" y="1115312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73833" y="1846832"/>
            <a:ext cx="102928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65141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150 phút = 9000 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ECB260-AA5D-A094-D2A7-258B785C71A6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1589</Words>
  <Application>Microsoft Office PowerPoint</Application>
  <PresentationFormat>Widescreen</PresentationFormat>
  <Paragraphs>170</Paragraphs>
  <Slides>32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#9Slide03 AllRoundGothic</vt:lpstr>
      <vt:lpstr>#9Slide03 Bebas Neue Bold</vt:lpstr>
      <vt:lpstr>.VnTimeH</vt:lpstr>
      <vt:lpstr>A3.BoosterNextFYBlackRegular-Sa</vt:lpstr>
      <vt:lpstr>A3.NotoSans-San</vt:lpstr>
      <vt:lpstr>Arial</vt:lpstr>
      <vt:lpstr>Calibri</vt:lpstr>
      <vt:lpstr>Cambria</vt:lpstr>
      <vt:lpstr>Times New Roman</vt:lpstr>
      <vt:lpstr>Wingdings</vt:lpstr>
      <vt:lpstr>Cherry Blossom 16x9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Hãy mô tả tình huống cho thấy sự cần thiết của việc ước lượng thời gian trong đời sống ?</vt:lpstr>
      <vt:lpstr>2. Hãy ước lượng thời gian đi bộ 1 vòng quanh lớp học. Sau đó kiểm tra kết quả bằng đồng hồ bấm giây.</vt:lpstr>
      <vt:lpstr>PowerPoint Presentation</vt:lpstr>
      <vt:lpstr>?1.Muốn đo thời gian thực hiện các thí nghiệm trong phòng thí nghiệm và các sự kiện thể thao, người ta thường sử dụng loại đồng hồ nào ? Tại sao ? ?2.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Hà Thị Vân Anh</dc:creator>
  <cp:lastModifiedBy>Admin</cp:lastModifiedBy>
  <cp:revision>4</cp:revision>
  <dcterms:created xsi:type="dcterms:W3CDTF">2023-09-24T09:45:13Z</dcterms:created>
  <dcterms:modified xsi:type="dcterms:W3CDTF">2023-12-30T03:44:22Z</dcterms:modified>
</cp:coreProperties>
</file>