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sldIdLst>
    <p:sldId id="256" r:id="rId2"/>
    <p:sldId id="257" r:id="rId3"/>
    <p:sldId id="260" r:id="rId4"/>
    <p:sldId id="262" r:id="rId5"/>
    <p:sldId id="263" r:id="rId6"/>
    <p:sldId id="258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6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8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0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4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8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1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6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55E50-D93D-44B7-B00A-FE4128A3D69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6A248-441A-4F58-AD11-4982DB23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0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17/06/relationships/model3d" Target="../media/model3d1.glb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17/06/relationships/model3d" Target="../media/model3d1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483214-4A98-3E59-B5A8-F8D03588788D}"/>
              </a:ext>
            </a:extLst>
          </p:cNvPr>
          <p:cNvSpPr txBox="1"/>
          <p:nvPr/>
        </p:nvSpPr>
        <p:spPr>
          <a:xfrm>
            <a:off x="1841500" y="2182505"/>
            <a:ext cx="101981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  <a:p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7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483214-4A98-3E59-B5A8-F8D03588788D}"/>
              </a:ext>
            </a:extLst>
          </p:cNvPr>
          <p:cNvSpPr txBox="1"/>
          <p:nvPr/>
        </p:nvSpPr>
        <p:spPr>
          <a:xfrm>
            <a:off x="514350" y="88070"/>
            <a:ext cx="1019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Kiểu 3D 1" descr="Animal cell">
                <a:extLst>
                  <a:ext uri="{FF2B5EF4-FFF2-40B4-BE49-F238E27FC236}">
                    <a16:creationId xmlns:a16="http://schemas.microsoft.com/office/drawing/2014/main" id="{F792FE14-B2C2-39D1-26BA-CCA89F1D3C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2807867"/>
                  </p:ext>
                </p:extLst>
              </p:nvPr>
            </p:nvGraphicFramePr>
            <p:xfrm>
              <a:off x="8074472" y="1848269"/>
              <a:ext cx="3485223" cy="31614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485223" cy="3161459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2065749" ay="-2203736" az="-133738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9039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Kiểu 3D 1" descr="Animal cell">
                <a:extLst>
                  <a:ext uri="{FF2B5EF4-FFF2-40B4-BE49-F238E27FC236}">
                    <a16:creationId xmlns:a16="http://schemas.microsoft.com/office/drawing/2014/main" id="{F792FE14-B2C2-39D1-26BA-CCA89F1D3C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74472" y="1848269"/>
                <a:ext cx="3485223" cy="3161459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B50F4C93-D203-2139-3233-84DCF0576109}"/>
              </a:ext>
            </a:extLst>
          </p:cNvPr>
          <p:cNvCxnSpPr/>
          <p:nvPr/>
        </p:nvCxnSpPr>
        <p:spPr>
          <a:xfrm>
            <a:off x="6718300" y="3429000"/>
            <a:ext cx="2108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04D6208-6413-A91B-4B1C-E619FE1406A7}"/>
              </a:ext>
            </a:extLst>
          </p:cNvPr>
          <p:cNvSpPr txBox="1"/>
          <p:nvPr/>
        </p:nvSpPr>
        <p:spPr>
          <a:xfrm>
            <a:off x="4813300" y="3152000"/>
            <a:ext cx="20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B492305-EAD8-BE33-F3C9-C5A6B67E3BAF}"/>
              </a:ext>
            </a:extLst>
          </p:cNvPr>
          <p:cNvCxnSpPr/>
          <p:nvPr/>
        </p:nvCxnSpPr>
        <p:spPr>
          <a:xfrm>
            <a:off x="7772400" y="1892300"/>
            <a:ext cx="1676400" cy="635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2F4ADF9-3CEE-A868-67F5-D3B1A90CCED2}"/>
              </a:ext>
            </a:extLst>
          </p:cNvPr>
          <p:cNvSpPr txBox="1"/>
          <p:nvPr/>
        </p:nvSpPr>
        <p:spPr>
          <a:xfrm>
            <a:off x="6718300" y="1529703"/>
            <a:ext cx="12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thể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5879FF8-AFB3-2C26-5369-D1EDCF18F53E}"/>
              </a:ext>
            </a:extLst>
          </p:cNvPr>
          <p:cNvSpPr txBox="1"/>
          <p:nvPr/>
        </p:nvSpPr>
        <p:spPr>
          <a:xfrm>
            <a:off x="4720342" y="589440"/>
            <a:ext cx="4708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a)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động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vật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10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Kiểu 3D 1" descr="Animal cell">
                <a:extLst>
                  <a:ext uri="{FF2B5EF4-FFF2-40B4-BE49-F238E27FC236}">
                    <a16:creationId xmlns:a16="http://schemas.microsoft.com/office/drawing/2014/main" id="{F792FE14-B2C2-39D1-26BA-CCA89F1D3C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0703680"/>
                  </p:ext>
                </p:extLst>
              </p:nvPr>
            </p:nvGraphicFramePr>
            <p:xfrm>
              <a:off x="6096000" y="1905405"/>
              <a:ext cx="3694716" cy="30471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94716" cy="3047190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3249800" ay="-3963931" az="-310115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9039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Kiểu 3D 1" descr="Animal cell">
                <a:extLst>
                  <a:ext uri="{FF2B5EF4-FFF2-40B4-BE49-F238E27FC236}">
                    <a16:creationId xmlns:a16="http://schemas.microsoft.com/office/drawing/2014/main" id="{F792FE14-B2C2-39D1-26BA-CCA89F1D3C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6000" y="1905405"/>
                <a:ext cx="3694716" cy="3047190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B50F4C93-D203-2139-3233-84DCF0576109}"/>
              </a:ext>
            </a:extLst>
          </p:cNvPr>
          <p:cNvCxnSpPr>
            <a:cxnSpLocks/>
          </p:cNvCxnSpPr>
          <p:nvPr/>
        </p:nvCxnSpPr>
        <p:spPr>
          <a:xfrm>
            <a:off x="4844575" y="3429002"/>
            <a:ext cx="1930400" cy="647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04D6208-6413-A91B-4B1C-E619FE1406A7}"/>
              </a:ext>
            </a:extLst>
          </p:cNvPr>
          <p:cNvSpPr txBox="1"/>
          <p:nvPr/>
        </p:nvSpPr>
        <p:spPr>
          <a:xfrm>
            <a:off x="2939575" y="3152002"/>
            <a:ext cx="20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B492305-EAD8-BE33-F3C9-C5A6B67E3BAF}"/>
              </a:ext>
            </a:extLst>
          </p:cNvPr>
          <p:cNvCxnSpPr>
            <a:cxnSpLocks/>
          </p:cNvCxnSpPr>
          <p:nvPr/>
        </p:nvCxnSpPr>
        <p:spPr>
          <a:xfrm>
            <a:off x="5898675" y="1892302"/>
            <a:ext cx="2095500" cy="622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2F4ADF9-3CEE-A868-67F5-D3B1A90CCED2}"/>
              </a:ext>
            </a:extLst>
          </p:cNvPr>
          <p:cNvSpPr txBox="1"/>
          <p:nvPr/>
        </p:nvSpPr>
        <p:spPr>
          <a:xfrm>
            <a:off x="4844575" y="1529705"/>
            <a:ext cx="12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thể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10F8EDD-5328-0CE4-FABE-0DFEE72FBFBB}"/>
              </a:ext>
            </a:extLst>
          </p:cNvPr>
          <p:cNvCxnSpPr>
            <a:cxnSpLocks/>
          </p:cNvCxnSpPr>
          <p:nvPr/>
        </p:nvCxnSpPr>
        <p:spPr>
          <a:xfrm flipV="1">
            <a:off x="4463575" y="4381502"/>
            <a:ext cx="1892300" cy="571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BE5FF7B-9666-8C61-5C39-AC9E3B3D862D}"/>
              </a:ext>
            </a:extLst>
          </p:cNvPr>
          <p:cNvSpPr txBox="1"/>
          <p:nvPr/>
        </p:nvSpPr>
        <p:spPr>
          <a:xfrm>
            <a:off x="2348551" y="4774299"/>
            <a:ext cx="223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453E3AF-0F55-9FB1-5439-1D82DBE0898A}"/>
              </a:ext>
            </a:extLst>
          </p:cNvPr>
          <p:cNvSpPr txBox="1"/>
          <p:nvPr/>
        </p:nvSpPr>
        <p:spPr>
          <a:xfrm>
            <a:off x="4720342" y="589440"/>
            <a:ext cx="4708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a)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động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vật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5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Kiểu 3D 2" descr="Plant Cell">
                <a:extLst>
                  <a:ext uri="{FF2B5EF4-FFF2-40B4-BE49-F238E27FC236}">
                    <a16:creationId xmlns:a16="http://schemas.microsoft.com/office/drawing/2014/main" id="{F5984432-EFAB-5143-B0B4-08DA4D9ACF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70729023"/>
                  </p:ext>
                </p:extLst>
              </p:nvPr>
            </p:nvGraphicFramePr>
            <p:xfrm>
              <a:off x="6488751" y="2203452"/>
              <a:ext cx="4348578" cy="316865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348578" cy="3168657"/>
                    </a:xfrm>
                    <a:prstGeom prst="rect">
                      <a:avLst/>
                    </a:prstGeom>
                  </am3d:spPr>
                  <am3d:camera>
                    <am3d:pos x="0" y="0" z="628404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276" d="1000000"/>
                    <am3d:preTrans dx="4584161" dy="-54141" dz="-779202"/>
                    <am3d:scale>
                      <am3d:sx n="1000000" d="1000000"/>
                      <am3d:sy n="1000000" d="1000000"/>
                      <am3d:sz n="1000000" d="1000000"/>
                    </am3d:scale>
                    <am3d:rot ax="6934190" ay="-406748" az="-996847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191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Kiểu 3D 2" descr="Plant Cell">
                <a:extLst>
                  <a:ext uri="{FF2B5EF4-FFF2-40B4-BE49-F238E27FC236}">
                    <a16:creationId xmlns:a16="http://schemas.microsoft.com/office/drawing/2014/main" id="{F5984432-EFAB-5143-B0B4-08DA4D9ACF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88751" y="2203452"/>
                <a:ext cx="4348578" cy="3168657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B50F4C93-D203-2139-3233-84DCF0576109}"/>
              </a:ext>
            </a:extLst>
          </p:cNvPr>
          <p:cNvCxnSpPr>
            <a:cxnSpLocks/>
          </p:cNvCxnSpPr>
          <p:nvPr/>
        </p:nvCxnSpPr>
        <p:spPr>
          <a:xfrm>
            <a:off x="4867037" y="3463930"/>
            <a:ext cx="28340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04D6208-6413-A91B-4B1C-E619FE1406A7}"/>
              </a:ext>
            </a:extLst>
          </p:cNvPr>
          <p:cNvSpPr txBox="1"/>
          <p:nvPr/>
        </p:nvSpPr>
        <p:spPr>
          <a:xfrm>
            <a:off x="2939575" y="3152002"/>
            <a:ext cx="20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B492305-EAD8-BE33-F3C9-C5A6B67E3BAF}"/>
              </a:ext>
            </a:extLst>
          </p:cNvPr>
          <p:cNvCxnSpPr>
            <a:cxnSpLocks/>
          </p:cNvCxnSpPr>
          <p:nvPr/>
        </p:nvCxnSpPr>
        <p:spPr>
          <a:xfrm>
            <a:off x="5898675" y="1892302"/>
            <a:ext cx="1669576" cy="218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2F4ADF9-3CEE-A868-67F5-D3B1A90CCED2}"/>
              </a:ext>
            </a:extLst>
          </p:cNvPr>
          <p:cNvSpPr txBox="1"/>
          <p:nvPr/>
        </p:nvSpPr>
        <p:spPr>
          <a:xfrm>
            <a:off x="4844575" y="1529705"/>
            <a:ext cx="12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thể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10F8EDD-5328-0CE4-FABE-0DFEE72FBFBB}"/>
              </a:ext>
            </a:extLst>
          </p:cNvPr>
          <p:cNvCxnSpPr>
            <a:cxnSpLocks/>
          </p:cNvCxnSpPr>
          <p:nvPr/>
        </p:nvCxnSpPr>
        <p:spPr>
          <a:xfrm flipV="1">
            <a:off x="4423057" y="4438859"/>
            <a:ext cx="3412843" cy="7061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BE5FF7B-9666-8C61-5C39-AC9E3B3D862D}"/>
              </a:ext>
            </a:extLst>
          </p:cNvPr>
          <p:cNvSpPr txBox="1"/>
          <p:nvPr/>
        </p:nvSpPr>
        <p:spPr>
          <a:xfrm>
            <a:off x="2348551" y="4774299"/>
            <a:ext cx="223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1956CEF-84F9-8ECB-A89F-3D8997E83FE9}"/>
              </a:ext>
            </a:extLst>
          </p:cNvPr>
          <p:cNvSpPr txBox="1"/>
          <p:nvPr/>
        </p:nvSpPr>
        <p:spPr>
          <a:xfrm>
            <a:off x="4720342" y="589440"/>
            <a:ext cx="4708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b)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thực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vật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50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Kiểu 3D 2" descr="Plant Cell">
                <a:extLst>
                  <a:ext uri="{FF2B5EF4-FFF2-40B4-BE49-F238E27FC236}">
                    <a16:creationId xmlns:a16="http://schemas.microsoft.com/office/drawing/2014/main" id="{F5984432-EFAB-5143-B0B4-08DA4D9ACF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8748007"/>
                  </p:ext>
                </p:extLst>
              </p:nvPr>
            </p:nvGraphicFramePr>
            <p:xfrm>
              <a:off x="4825051" y="1701800"/>
              <a:ext cx="4897598" cy="356870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897598" cy="3568709"/>
                    </a:xfrm>
                    <a:prstGeom prst="rect">
                      <a:avLst/>
                    </a:prstGeom>
                  </am3d:spPr>
                  <am3d:camera>
                    <am3d:pos x="0" y="0" z="628404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276" d="1000000"/>
                    <am3d:preTrans dx="4584161" dy="-54141" dz="-779202"/>
                    <am3d:scale>
                      <am3d:sx n="1000000" d="1000000"/>
                      <am3d:sy n="1000000" d="1000000"/>
                      <am3d:sz n="1000000" d="1000000"/>
                    </am3d:scale>
                    <am3d:rot ax="6934190" ay="-406748" az="-996847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9644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Kiểu 3D 2" descr="Plant Cell">
                <a:extLst>
                  <a:ext uri="{FF2B5EF4-FFF2-40B4-BE49-F238E27FC236}">
                    <a16:creationId xmlns:a16="http://schemas.microsoft.com/office/drawing/2014/main" id="{F5984432-EFAB-5143-B0B4-08DA4D9ACF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25051" y="1701800"/>
                <a:ext cx="4897598" cy="3568709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B50F4C93-D203-2139-3233-84DCF0576109}"/>
              </a:ext>
            </a:extLst>
          </p:cNvPr>
          <p:cNvCxnSpPr>
            <a:cxnSpLocks/>
          </p:cNvCxnSpPr>
          <p:nvPr/>
        </p:nvCxnSpPr>
        <p:spPr>
          <a:xfrm>
            <a:off x="3203337" y="3362330"/>
            <a:ext cx="2791063" cy="7524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04D6208-6413-A91B-4B1C-E619FE1406A7}"/>
              </a:ext>
            </a:extLst>
          </p:cNvPr>
          <p:cNvSpPr txBox="1"/>
          <p:nvPr/>
        </p:nvSpPr>
        <p:spPr>
          <a:xfrm>
            <a:off x="1275875" y="3050402"/>
            <a:ext cx="20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B492305-EAD8-BE33-F3C9-C5A6B67E3BAF}"/>
              </a:ext>
            </a:extLst>
          </p:cNvPr>
          <p:cNvCxnSpPr>
            <a:cxnSpLocks/>
          </p:cNvCxnSpPr>
          <p:nvPr/>
        </p:nvCxnSpPr>
        <p:spPr>
          <a:xfrm>
            <a:off x="4234975" y="1790702"/>
            <a:ext cx="1962627" cy="19938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2F4ADF9-3CEE-A868-67F5-D3B1A90CCED2}"/>
              </a:ext>
            </a:extLst>
          </p:cNvPr>
          <p:cNvSpPr txBox="1"/>
          <p:nvPr/>
        </p:nvSpPr>
        <p:spPr>
          <a:xfrm>
            <a:off x="3180875" y="1428105"/>
            <a:ext cx="12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thể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10F8EDD-5328-0CE4-FABE-0DFEE72FBFBB}"/>
              </a:ext>
            </a:extLst>
          </p:cNvPr>
          <p:cNvCxnSpPr>
            <a:cxnSpLocks/>
          </p:cNvCxnSpPr>
          <p:nvPr/>
        </p:nvCxnSpPr>
        <p:spPr>
          <a:xfrm flipV="1">
            <a:off x="2759357" y="4337259"/>
            <a:ext cx="3412843" cy="7061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BE5FF7B-9666-8C61-5C39-AC9E3B3D862D}"/>
              </a:ext>
            </a:extLst>
          </p:cNvPr>
          <p:cNvSpPr txBox="1"/>
          <p:nvPr/>
        </p:nvSpPr>
        <p:spPr>
          <a:xfrm>
            <a:off x="684851" y="4672699"/>
            <a:ext cx="223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A9AF4F66-5E6E-D2E7-6B0A-A9AA7FD49EDB}"/>
              </a:ext>
            </a:extLst>
          </p:cNvPr>
          <p:cNvCxnSpPr/>
          <p:nvPr/>
        </p:nvCxnSpPr>
        <p:spPr>
          <a:xfrm>
            <a:off x="5994400" y="1982103"/>
            <a:ext cx="889000" cy="9261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EC2FAA6-0D7F-303D-898C-D6CA080265C2}"/>
              </a:ext>
            </a:extLst>
          </p:cNvPr>
          <p:cNvSpPr txBox="1"/>
          <p:nvPr/>
        </p:nvSpPr>
        <p:spPr>
          <a:xfrm>
            <a:off x="4825051" y="1371600"/>
            <a:ext cx="16407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Lục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lạp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767A2AC2-D61B-D0BF-2FD5-3437862F5F0C}"/>
              </a:ext>
            </a:extLst>
          </p:cNvPr>
          <p:cNvCxnSpPr>
            <a:cxnSpLocks/>
          </p:cNvCxnSpPr>
          <p:nvPr/>
        </p:nvCxnSpPr>
        <p:spPr>
          <a:xfrm flipH="1">
            <a:off x="8483600" y="2273300"/>
            <a:ext cx="1239049" cy="7771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16A66DC-87C2-EE96-F3EC-ECA3284666FF}"/>
              </a:ext>
            </a:extLst>
          </p:cNvPr>
          <p:cNvSpPr txBox="1"/>
          <p:nvPr/>
        </p:nvSpPr>
        <p:spPr>
          <a:xfrm>
            <a:off x="9664927" y="1925598"/>
            <a:ext cx="2954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bào</a:t>
            </a:r>
            <a:endParaRPr lang="en-US" sz="30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4AA6B83-A1CA-DF37-DCAB-CB23B61B6A93}"/>
              </a:ext>
            </a:extLst>
          </p:cNvPr>
          <p:cNvSpPr txBox="1"/>
          <p:nvPr/>
        </p:nvSpPr>
        <p:spPr>
          <a:xfrm>
            <a:off x="4720342" y="589440"/>
            <a:ext cx="4708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b)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thực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vật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72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Kiểu 3D 2" descr="Plant Cell">
                <a:extLst>
                  <a:ext uri="{FF2B5EF4-FFF2-40B4-BE49-F238E27FC236}">
                    <a16:creationId xmlns:a16="http://schemas.microsoft.com/office/drawing/2014/main" id="{F5984432-EFAB-5143-B0B4-08DA4D9ACF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2227827"/>
                  </p:ext>
                </p:extLst>
              </p:nvPr>
            </p:nvGraphicFramePr>
            <p:xfrm>
              <a:off x="4897332" y="2148057"/>
              <a:ext cx="4708739" cy="282524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08739" cy="2825244"/>
                    </a:xfrm>
                    <a:prstGeom prst="rect">
                      <a:avLst/>
                    </a:prstGeom>
                  </am3d:spPr>
                  <am3d:camera>
                    <am3d:pos x="0" y="0" z="628404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276" d="1000000"/>
                    <am3d:preTrans dx="4584161" dy="-54141" dz="-779202"/>
                    <am3d:scale>
                      <am3d:sx n="1000000" d="1000000"/>
                      <am3d:sy n="1000000" d="1000000"/>
                      <am3d:sz n="1000000" d="1000000"/>
                    </am3d:scale>
                    <am3d:rot ax="9338097" ay="-465147" az="-1059023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9644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Kiểu 3D 2" descr="Plant Cell">
                <a:extLst>
                  <a:ext uri="{FF2B5EF4-FFF2-40B4-BE49-F238E27FC236}">
                    <a16:creationId xmlns:a16="http://schemas.microsoft.com/office/drawing/2014/main" id="{F5984432-EFAB-5143-B0B4-08DA4D9ACF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97332" y="2148057"/>
                <a:ext cx="4708739" cy="2825244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B50F4C93-D203-2139-3233-84DCF0576109}"/>
              </a:ext>
            </a:extLst>
          </p:cNvPr>
          <p:cNvCxnSpPr>
            <a:cxnSpLocks/>
          </p:cNvCxnSpPr>
          <p:nvPr/>
        </p:nvCxnSpPr>
        <p:spPr>
          <a:xfrm flipH="1">
            <a:off x="7108813" y="1852830"/>
            <a:ext cx="48121" cy="11697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04D6208-6413-A91B-4B1C-E619FE1406A7}"/>
              </a:ext>
            </a:extLst>
          </p:cNvPr>
          <p:cNvSpPr txBox="1"/>
          <p:nvPr/>
        </p:nvSpPr>
        <p:spPr>
          <a:xfrm>
            <a:off x="6470175" y="1236704"/>
            <a:ext cx="20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B492305-EAD8-BE33-F3C9-C5A6B67E3BAF}"/>
              </a:ext>
            </a:extLst>
          </p:cNvPr>
          <p:cNvCxnSpPr>
            <a:cxnSpLocks/>
          </p:cNvCxnSpPr>
          <p:nvPr/>
        </p:nvCxnSpPr>
        <p:spPr>
          <a:xfrm>
            <a:off x="4234975" y="1790702"/>
            <a:ext cx="1962627" cy="19938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2F4ADF9-3CEE-A868-67F5-D3B1A90CCED2}"/>
              </a:ext>
            </a:extLst>
          </p:cNvPr>
          <p:cNvSpPr txBox="1"/>
          <p:nvPr/>
        </p:nvSpPr>
        <p:spPr>
          <a:xfrm>
            <a:off x="3180875" y="1428105"/>
            <a:ext cx="12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thể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10F8EDD-5328-0CE4-FABE-0DFEE72FBFBB}"/>
              </a:ext>
            </a:extLst>
          </p:cNvPr>
          <p:cNvCxnSpPr>
            <a:cxnSpLocks/>
          </p:cNvCxnSpPr>
          <p:nvPr/>
        </p:nvCxnSpPr>
        <p:spPr>
          <a:xfrm flipV="1">
            <a:off x="2885132" y="3677714"/>
            <a:ext cx="3109268" cy="12955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BE5FF7B-9666-8C61-5C39-AC9E3B3D862D}"/>
              </a:ext>
            </a:extLst>
          </p:cNvPr>
          <p:cNvSpPr txBox="1"/>
          <p:nvPr/>
        </p:nvSpPr>
        <p:spPr>
          <a:xfrm>
            <a:off x="684851" y="4672699"/>
            <a:ext cx="223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A9AF4F66-5E6E-D2E7-6B0A-A9AA7FD49EDB}"/>
              </a:ext>
            </a:extLst>
          </p:cNvPr>
          <p:cNvCxnSpPr>
            <a:cxnSpLocks/>
          </p:cNvCxnSpPr>
          <p:nvPr/>
        </p:nvCxnSpPr>
        <p:spPr>
          <a:xfrm>
            <a:off x="5994400" y="1982103"/>
            <a:ext cx="685798" cy="13101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EC2FAA6-0D7F-303D-898C-D6CA080265C2}"/>
              </a:ext>
            </a:extLst>
          </p:cNvPr>
          <p:cNvSpPr txBox="1"/>
          <p:nvPr/>
        </p:nvSpPr>
        <p:spPr>
          <a:xfrm>
            <a:off x="4825051" y="1371600"/>
            <a:ext cx="16407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Lục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lạp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767A2AC2-D61B-D0BF-2FD5-3437862F5F0C}"/>
              </a:ext>
            </a:extLst>
          </p:cNvPr>
          <p:cNvCxnSpPr>
            <a:cxnSpLocks/>
          </p:cNvCxnSpPr>
          <p:nvPr/>
        </p:nvCxnSpPr>
        <p:spPr>
          <a:xfrm flipH="1">
            <a:off x="8477725" y="1852830"/>
            <a:ext cx="1239049" cy="7771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16A66DC-87C2-EE96-F3EC-ECA3284666FF}"/>
              </a:ext>
            </a:extLst>
          </p:cNvPr>
          <p:cNvSpPr txBox="1"/>
          <p:nvPr/>
        </p:nvSpPr>
        <p:spPr>
          <a:xfrm>
            <a:off x="9560218" y="1511082"/>
            <a:ext cx="2954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bào</a:t>
            </a:r>
            <a:endParaRPr lang="en-US" sz="30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2DA9302B-F1FF-9D73-6E76-A51AD41C8EF0}"/>
              </a:ext>
            </a:extLst>
          </p:cNvPr>
          <p:cNvCxnSpPr>
            <a:cxnSpLocks/>
          </p:cNvCxnSpPr>
          <p:nvPr/>
        </p:nvCxnSpPr>
        <p:spPr>
          <a:xfrm flipH="1" flipV="1">
            <a:off x="6777583" y="3835401"/>
            <a:ext cx="1417098" cy="736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1CB7934-11D4-5446-C6C8-E4258927124B}"/>
              </a:ext>
            </a:extLst>
          </p:cNvPr>
          <p:cNvSpPr txBox="1"/>
          <p:nvPr/>
        </p:nvSpPr>
        <p:spPr>
          <a:xfrm>
            <a:off x="8186030" y="4520300"/>
            <a:ext cx="24861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Thành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87DF51A-C287-B25C-1522-6D384E540C83}"/>
              </a:ext>
            </a:extLst>
          </p:cNvPr>
          <p:cNvSpPr txBox="1"/>
          <p:nvPr/>
        </p:nvSpPr>
        <p:spPr>
          <a:xfrm>
            <a:off x="4720342" y="589440"/>
            <a:ext cx="4708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b)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thực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vật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8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Kiểu 3D 2" descr="Plant Cell">
                <a:extLst>
                  <a:ext uri="{FF2B5EF4-FFF2-40B4-BE49-F238E27FC236}">
                    <a16:creationId xmlns:a16="http://schemas.microsoft.com/office/drawing/2014/main" id="{F5984432-EFAB-5143-B0B4-08DA4D9ACF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8283481"/>
                  </p:ext>
                </p:extLst>
              </p:nvPr>
            </p:nvGraphicFramePr>
            <p:xfrm>
              <a:off x="9427128" y="0"/>
              <a:ext cx="2608573" cy="358766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08573" cy="3587662"/>
                    </a:xfrm>
                    <a:prstGeom prst="rect">
                      <a:avLst/>
                    </a:prstGeom>
                  </am3d:spPr>
                  <am3d:camera>
                    <am3d:pos x="0" y="0" z="628404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276" d="1000000"/>
                    <am3d:preTrans dx="4584161" dy="-54141" dz="-779202"/>
                    <am3d:scale>
                      <am3d:sx n="1000000" d="1000000"/>
                      <am3d:sy n="1000000" d="1000000"/>
                      <am3d:sz n="1000000" d="1000000"/>
                    </am3d:scale>
                    <am3d:rot ax="5094787" ay="-2441858" az="-493356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849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Kiểu 3D 2" descr="Plant Cell">
                <a:extLst>
                  <a:ext uri="{FF2B5EF4-FFF2-40B4-BE49-F238E27FC236}">
                    <a16:creationId xmlns:a16="http://schemas.microsoft.com/office/drawing/2014/main" id="{F5984432-EFAB-5143-B0B4-08DA4D9ACF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27128" y="0"/>
                <a:ext cx="2608573" cy="3587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Kiểu 3D 1" descr="Animal cell">
                <a:extLst>
                  <a:ext uri="{FF2B5EF4-FFF2-40B4-BE49-F238E27FC236}">
                    <a16:creationId xmlns:a16="http://schemas.microsoft.com/office/drawing/2014/main" id="{7533D98F-C522-EF8B-9EF1-54E418FE72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79309282"/>
                  </p:ext>
                </p:extLst>
              </p:nvPr>
            </p:nvGraphicFramePr>
            <p:xfrm>
              <a:off x="9114301" y="3784600"/>
              <a:ext cx="3077699" cy="258077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077699" cy="2580778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2368102" ay="-3530500" az="-211013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9692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Kiểu 3D 1" descr="Animal cell">
                <a:extLst>
                  <a:ext uri="{FF2B5EF4-FFF2-40B4-BE49-F238E27FC236}">
                    <a16:creationId xmlns:a16="http://schemas.microsoft.com/office/drawing/2014/main" id="{7533D98F-C522-EF8B-9EF1-54E418FE72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14301" y="3784600"/>
                <a:ext cx="3077699" cy="258077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5EE10D7-802F-F3A3-28C5-FC8923D8112D}"/>
              </a:ext>
            </a:extLst>
          </p:cNvPr>
          <p:cNvSpPr txBox="1"/>
          <p:nvPr/>
        </p:nvSpPr>
        <p:spPr>
          <a:xfrm>
            <a:off x="1270000" y="1793831"/>
            <a:ext cx="8483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động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vật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thực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vật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đều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các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nhân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thực</a:t>
            </a:r>
            <a:r>
              <a:rPr lang="en-US" sz="3000" dirty="0">
                <a:solidFill>
                  <a:srgbClr val="FFFF00"/>
                </a:solidFill>
              </a:rPr>
              <a:t>. </a:t>
            </a:r>
            <a:r>
              <a:rPr lang="en-US" sz="3000" dirty="0" err="1">
                <a:solidFill>
                  <a:srgbClr val="FFFF00"/>
                </a:solidFill>
              </a:rPr>
              <a:t>Chúng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giống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nhau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về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một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số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thành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phần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chính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giúp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thực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hiện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các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quá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trình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sống</a:t>
            </a:r>
            <a:r>
              <a:rPr lang="en-US" sz="3000" dirty="0">
                <a:solidFill>
                  <a:srgbClr val="FFFF00"/>
                </a:solidFill>
              </a:rPr>
              <a:t>, song </a:t>
            </a:r>
            <a:r>
              <a:rPr lang="en-US" sz="3000" dirty="0" err="1">
                <a:solidFill>
                  <a:srgbClr val="FFFF00"/>
                </a:solidFill>
              </a:rPr>
              <a:t>chúng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cũng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có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những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thành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phần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khác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nhau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liên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quan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đến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chức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năng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của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từng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loại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65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BDDC29A-C253-2E8A-B499-8E9C2CD46D3D}"/>
              </a:ext>
            </a:extLst>
          </p:cNvPr>
          <p:cNvSpPr/>
          <p:nvPr/>
        </p:nvSpPr>
        <p:spPr>
          <a:xfrm>
            <a:off x="1016000" y="520699"/>
            <a:ext cx="10804525" cy="5397500"/>
          </a:xfrm>
          <a:prstGeom prst="roundRect">
            <a:avLst>
              <a:gd name="adj" fmla="val 3214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313A345-C705-07B3-F828-9DEC5D09FE22}"/>
              </a:ext>
            </a:extLst>
          </p:cNvPr>
          <p:cNvSpPr txBox="1"/>
          <p:nvPr/>
        </p:nvSpPr>
        <p:spPr>
          <a:xfrm>
            <a:off x="2044700" y="1442040"/>
            <a:ext cx="91313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FFFF00"/>
                </a:solidFill>
              </a:rPr>
              <a:t>Em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đã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học</a:t>
            </a:r>
            <a:endParaRPr lang="en-US" sz="2500" b="1" dirty="0">
              <a:solidFill>
                <a:srgbClr val="FFFF00"/>
              </a:solidFill>
            </a:endParaRPr>
          </a:p>
          <a:p>
            <a:r>
              <a:rPr lang="en-US" sz="2500" dirty="0" err="1">
                <a:solidFill>
                  <a:srgbClr val="FFFF00"/>
                </a:solidFill>
              </a:rPr>
              <a:t>Tế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có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ba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thành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phần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chính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là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màng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tế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, </a:t>
            </a:r>
            <a:r>
              <a:rPr lang="en-US" sz="2500" dirty="0" err="1">
                <a:solidFill>
                  <a:srgbClr val="FFFF00"/>
                </a:solidFill>
              </a:rPr>
              <a:t>tế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chất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và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nhân</a:t>
            </a:r>
            <a:r>
              <a:rPr lang="en-US" sz="2500" dirty="0">
                <a:solidFill>
                  <a:srgbClr val="FFFF00"/>
                </a:solidFill>
              </a:rPr>
              <a:t> (</a:t>
            </a:r>
            <a:r>
              <a:rPr lang="en-US" sz="2500" dirty="0" err="1">
                <a:solidFill>
                  <a:srgbClr val="FFFF00"/>
                </a:solidFill>
              </a:rPr>
              <a:t>hoặc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vùng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nhân</a:t>
            </a:r>
            <a:r>
              <a:rPr lang="en-US" sz="2500" dirty="0">
                <a:solidFill>
                  <a:srgbClr val="FFFF00"/>
                </a:solidFill>
              </a:rPr>
              <a:t>). Trong </a:t>
            </a:r>
            <a:r>
              <a:rPr lang="en-US" sz="2500" dirty="0" err="1">
                <a:solidFill>
                  <a:srgbClr val="FFFF00"/>
                </a:solidFill>
              </a:rPr>
              <a:t>đó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màng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tế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là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thành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phần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thiết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yếu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xác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định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sự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tồn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tại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cảu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tế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endParaRPr lang="en-US" sz="2500" dirty="0">
              <a:solidFill>
                <a:srgbClr val="FFFF00"/>
              </a:solidFill>
            </a:endParaRPr>
          </a:p>
          <a:p>
            <a:r>
              <a:rPr lang="en-US" sz="2500" dirty="0" err="1">
                <a:solidFill>
                  <a:srgbClr val="FFFF00"/>
                </a:solidFill>
              </a:rPr>
              <a:t>Có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hai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loại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tế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: </a:t>
            </a:r>
            <a:r>
              <a:rPr lang="en-US" sz="2500" dirty="0" err="1">
                <a:solidFill>
                  <a:srgbClr val="FFFF00"/>
                </a:solidFill>
              </a:rPr>
              <a:t>tế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nhân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sơ</a:t>
            </a:r>
            <a:r>
              <a:rPr lang="en-US" sz="2500" dirty="0">
                <a:solidFill>
                  <a:srgbClr val="FFFF00"/>
                </a:solidFill>
              </a:rPr>
              <a:t> (</a:t>
            </a:r>
            <a:r>
              <a:rPr lang="en-US" sz="2500" dirty="0" err="1">
                <a:solidFill>
                  <a:srgbClr val="FFFF00"/>
                </a:solidFill>
              </a:rPr>
              <a:t>chưa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có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màng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nhân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cũng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như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hệ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thống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nội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màng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và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các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quan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có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màng</a:t>
            </a:r>
            <a:r>
              <a:rPr lang="en-US" sz="2500" dirty="0">
                <a:solidFill>
                  <a:srgbClr val="FFFF00"/>
                </a:solidFill>
              </a:rPr>
              <a:t> bao </a:t>
            </a:r>
            <a:r>
              <a:rPr lang="en-US" sz="2500" dirty="0" err="1">
                <a:solidFill>
                  <a:srgbClr val="FFFF00"/>
                </a:solidFill>
              </a:rPr>
              <a:t>bọc</a:t>
            </a:r>
            <a:r>
              <a:rPr lang="en-US" sz="2500" dirty="0">
                <a:solidFill>
                  <a:srgbClr val="FFFF00"/>
                </a:solidFill>
              </a:rPr>
              <a:t>).</a:t>
            </a:r>
          </a:p>
          <a:p>
            <a:r>
              <a:rPr lang="en-US" sz="2500" dirty="0" err="1">
                <a:solidFill>
                  <a:srgbClr val="FFFF00"/>
                </a:solidFill>
              </a:rPr>
              <a:t>Tế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thực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vật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khác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tế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động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vật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là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có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thành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tế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 (</a:t>
            </a:r>
            <a:r>
              <a:rPr lang="en-US" sz="2500" dirty="0" err="1">
                <a:solidFill>
                  <a:srgbClr val="FFFF00"/>
                </a:solidFill>
              </a:rPr>
              <a:t>giữ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hình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dạng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tế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ổn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định</a:t>
            </a:r>
            <a:r>
              <a:rPr lang="en-US" sz="2500" dirty="0">
                <a:solidFill>
                  <a:srgbClr val="FFFF00"/>
                </a:solidFill>
              </a:rPr>
              <a:t>), </a:t>
            </a:r>
            <a:r>
              <a:rPr lang="en-US" sz="2500" dirty="0" err="1">
                <a:solidFill>
                  <a:srgbClr val="FFFF00"/>
                </a:solidFill>
              </a:rPr>
              <a:t>lục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lạp</a:t>
            </a:r>
            <a:r>
              <a:rPr lang="en-US" sz="2500" dirty="0">
                <a:solidFill>
                  <a:srgbClr val="FFFF00"/>
                </a:solidFill>
              </a:rPr>
              <a:t> (</a:t>
            </a:r>
            <a:r>
              <a:rPr lang="en-US" sz="2500" dirty="0" err="1">
                <a:solidFill>
                  <a:srgbClr val="FFFF00"/>
                </a:solidFill>
              </a:rPr>
              <a:t>chứa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sắc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tố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quang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hợp</a:t>
            </a:r>
            <a:r>
              <a:rPr lang="en-US" sz="2500" dirty="0">
                <a:solidFill>
                  <a:srgbClr val="FFFF00"/>
                </a:solidFill>
              </a:rPr>
              <a:t>) </a:t>
            </a:r>
            <a:r>
              <a:rPr lang="en-US" sz="2500" dirty="0" err="1">
                <a:solidFill>
                  <a:srgbClr val="FFFF00"/>
                </a:solidFill>
              </a:rPr>
              <a:t>và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không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bào</a:t>
            </a:r>
            <a:r>
              <a:rPr lang="en-US" sz="2500" dirty="0">
                <a:solidFill>
                  <a:srgbClr val="FFFF00"/>
                </a:solidFill>
              </a:rPr>
              <a:t> </a:t>
            </a:r>
            <a:r>
              <a:rPr lang="en-US" sz="2500" dirty="0" err="1">
                <a:solidFill>
                  <a:srgbClr val="FFFF00"/>
                </a:solidFill>
              </a:rPr>
              <a:t>lớn</a:t>
            </a:r>
            <a:r>
              <a:rPr lang="en-US" sz="25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2577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 tmFilter="0,0; .5, 1; 1, 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BDDC29A-C253-2E8A-B499-8E9C2CD46D3D}"/>
              </a:ext>
            </a:extLst>
          </p:cNvPr>
          <p:cNvSpPr/>
          <p:nvPr/>
        </p:nvSpPr>
        <p:spPr>
          <a:xfrm>
            <a:off x="421514" y="88898"/>
            <a:ext cx="11656186" cy="6769102"/>
          </a:xfrm>
          <a:custGeom>
            <a:avLst/>
            <a:gdLst>
              <a:gd name="connsiteX0" fmla="*/ 0 w 10804525"/>
              <a:gd name="connsiteY0" fmla="*/ 0 h 5397500"/>
              <a:gd name="connsiteX1" fmla="*/ 0 w 10804525"/>
              <a:gd name="connsiteY1" fmla="*/ 0 h 5397500"/>
              <a:gd name="connsiteX2" fmla="*/ 10804525 w 10804525"/>
              <a:gd name="connsiteY2" fmla="*/ 0 h 5397500"/>
              <a:gd name="connsiteX3" fmla="*/ 10804525 w 10804525"/>
              <a:gd name="connsiteY3" fmla="*/ 0 h 5397500"/>
              <a:gd name="connsiteX4" fmla="*/ 10804525 w 10804525"/>
              <a:gd name="connsiteY4" fmla="*/ 5397500 h 5397500"/>
              <a:gd name="connsiteX5" fmla="*/ 10804525 w 10804525"/>
              <a:gd name="connsiteY5" fmla="*/ 5397500 h 5397500"/>
              <a:gd name="connsiteX6" fmla="*/ 0 w 10804525"/>
              <a:gd name="connsiteY6" fmla="*/ 5397500 h 5397500"/>
              <a:gd name="connsiteX7" fmla="*/ 0 w 10804525"/>
              <a:gd name="connsiteY7" fmla="*/ 5397500 h 5397500"/>
              <a:gd name="connsiteX8" fmla="*/ 0 w 10804525"/>
              <a:gd name="connsiteY8" fmla="*/ 0 h 5397500"/>
              <a:gd name="connsiteX0" fmla="*/ 25400 w 10804525"/>
              <a:gd name="connsiteY0" fmla="*/ 50800 h 5397500"/>
              <a:gd name="connsiteX1" fmla="*/ 0 w 10804525"/>
              <a:gd name="connsiteY1" fmla="*/ 0 h 5397500"/>
              <a:gd name="connsiteX2" fmla="*/ 10804525 w 10804525"/>
              <a:gd name="connsiteY2" fmla="*/ 0 h 5397500"/>
              <a:gd name="connsiteX3" fmla="*/ 10804525 w 10804525"/>
              <a:gd name="connsiteY3" fmla="*/ 0 h 5397500"/>
              <a:gd name="connsiteX4" fmla="*/ 10804525 w 10804525"/>
              <a:gd name="connsiteY4" fmla="*/ 5397500 h 5397500"/>
              <a:gd name="connsiteX5" fmla="*/ 10804525 w 10804525"/>
              <a:gd name="connsiteY5" fmla="*/ 5397500 h 5397500"/>
              <a:gd name="connsiteX6" fmla="*/ 0 w 10804525"/>
              <a:gd name="connsiteY6" fmla="*/ 5397500 h 5397500"/>
              <a:gd name="connsiteX7" fmla="*/ 0 w 10804525"/>
              <a:gd name="connsiteY7" fmla="*/ 5397500 h 5397500"/>
              <a:gd name="connsiteX8" fmla="*/ 25400 w 10804525"/>
              <a:gd name="connsiteY8" fmla="*/ 50800 h 5397500"/>
              <a:gd name="connsiteX0" fmla="*/ 787400 w 10804525"/>
              <a:gd name="connsiteY0" fmla="*/ 965200 h 5397500"/>
              <a:gd name="connsiteX1" fmla="*/ 0 w 10804525"/>
              <a:gd name="connsiteY1" fmla="*/ 0 h 5397500"/>
              <a:gd name="connsiteX2" fmla="*/ 10804525 w 10804525"/>
              <a:gd name="connsiteY2" fmla="*/ 0 h 5397500"/>
              <a:gd name="connsiteX3" fmla="*/ 10804525 w 10804525"/>
              <a:gd name="connsiteY3" fmla="*/ 0 h 5397500"/>
              <a:gd name="connsiteX4" fmla="*/ 10804525 w 10804525"/>
              <a:gd name="connsiteY4" fmla="*/ 5397500 h 5397500"/>
              <a:gd name="connsiteX5" fmla="*/ 10804525 w 10804525"/>
              <a:gd name="connsiteY5" fmla="*/ 5397500 h 5397500"/>
              <a:gd name="connsiteX6" fmla="*/ 0 w 10804525"/>
              <a:gd name="connsiteY6" fmla="*/ 5397500 h 5397500"/>
              <a:gd name="connsiteX7" fmla="*/ 0 w 10804525"/>
              <a:gd name="connsiteY7" fmla="*/ 5397500 h 5397500"/>
              <a:gd name="connsiteX8" fmla="*/ 787400 w 10804525"/>
              <a:gd name="connsiteY8" fmla="*/ 965200 h 5397500"/>
              <a:gd name="connsiteX0" fmla="*/ 787400 w 10804525"/>
              <a:gd name="connsiteY0" fmla="*/ 965200 h 5397500"/>
              <a:gd name="connsiteX1" fmla="*/ 0 w 10804525"/>
              <a:gd name="connsiteY1" fmla="*/ 0 h 5397500"/>
              <a:gd name="connsiteX2" fmla="*/ 10804525 w 10804525"/>
              <a:gd name="connsiteY2" fmla="*/ 0 h 5397500"/>
              <a:gd name="connsiteX3" fmla="*/ 10804525 w 10804525"/>
              <a:gd name="connsiteY3" fmla="*/ 0 h 5397500"/>
              <a:gd name="connsiteX4" fmla="*/ 10804525 w 10804525"/>
              <a:gd name="connsiteY4" fmla="*/ 5397500 h 5397500"/>
              <a:gd name="connsiteX5" fmla="*/ 10804525 w 10804525"/>
              <a:gd name="connsiteY5" fmla="*/ 5397500 h 5397500"/>
              <a:gd name="connsiteX6" fmla="*/ 0 w 10804525"/>
              <a:gd name="connsiteY6" fmla="*/ 5397500 h 5397500"/>
              <a:gd name="connsiteX7" fmla="*/ 0 w 10804525"/>
              <a:gd name="connsiteY7" fmla="*/ 5397500 h 5397500"/>
              <a:gd name="connsiteX8" fmla="*/ 787400 w 10804525"/>
              <a:gd name="connsiteY8" fmla="*/ 965200 h 5397500"/>
              <a:gd name="connsiteX0" fmla="*/ 518286 w 11183111"/>
              <a:gd name="connsiteY0" fmla="*/ 977900 h 5397500"/>
              <a:gd name="connsiteX1" fmla="*/ 378586 w 11183111"/>
              <a:gd name="connsiteY1" fmla="*/ 0 h 5397500"/>
              <a:gd name="connsiteX2" fmla="*/ 11183111 w 11183111"/>
              <a:gd name="connsiteY2" fmla="*/ 0 h 5397500"/>
              <a:gd name="connsiteX3" fmla="*/ 11183111 w 11183111"/>
              <a:gd name="connsiteY3" fmla="*/ 0 h 5397500"/>
              <a:gd name="connsiteX4" fmla="*/ 11183111 w 11183111"/>
              <a:gd name="connsiteY4" fmla="*/ 5397500 h 5397500"/>
              <a:gd name="connsiteX5" fmla="*/ 11183111 w 11183111"/>
              <a:gd name="connsiteY5" fmla="*/ 5397500 h 5397500"/>
              <a:gd name="connsiteX6" fmla="*/ 378586 w 11183111"/>
              <a:gd name="connsiteY6" fmla="*/ 5397500 h 5397500"/>
              <a:gd name="connsiteX7" fmla="*/ 378586 w 11183111"/>
              <a:gd name="connsiteY7" fmla="*/ 5397500 h 5397500"/>
              <a:gd name="connsiteX8" fmla="*/ 518286 w 11183111"/>
              <a:gd name="connsiteY8" fmla="*/ 977900 h 5397500"/>
              <a:gd name="connsiteX0" fmla="*/ 518286 w 11509146"/>
              <a:gd name="connsiteY0" fmla="*/ 977900 h 5397500"/>
              <a:gd name="connsiteX1" fmla="*/ 378586 w 11509146"/>
              <a:gd name="connsiteY1" fmla="*/ 0 h 5397500"/>
              <a:gd name="connsiteX2" fmla="*/ 11183111 w 11509146"/>
              <a:gd name="connsiteY2" fmla="*/ 0 h 5397500"/>
              <a:gd name="connsiteX3" fmla="*/ 11183111 w 11509146"/>
              <a:gd name="connsiteY3" fmla="*/ 0 h 5397500"/>
              <a:gd name="connsiteX4" fmla="*/ 11509146 w 11509146"/>
              <a:gd name="connsiteY4" fmla="*/ 1803401 h 5397500"/>
              <a:gd name="connsiteX5" fmla="*/ 11183111 w 11509146"/>
              <a:gd name="connsiteY5" fmla="*/ 5397500 h 5397500"/>
              <a:gd name="connsiteX6" fmla="*/ 11183111 w 11509146"/>
              <a:gd name="connsiteY6" fmla="*/ 5397500 h 5397500"/>
              <a:gd name="connsiteX7" fmla="*/ 378586 w 11509146"/>
              <a:gd name="connsiteY7" fmla="*/ 5397500 h 5397500"/>
              <a:gd name="connsiteX8" fmla="*/ 378586 w 11509146"/>
              <a:gd name="connsiteY8" fmla="*/ 5397500 h 5397500"/>
              <a:gd name="connsiteX9" fmla="*/ 518286 w 11509146"/>
              <a:gd name="connsiteY9" fmla="*/ 977900 h 539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09146" h="5397500">
                <a:moveTo>
                  <a:pt x="518286" y="977900"/>
                </a:moveTo>
                <a:lnTo>
                  <a:pt x="378586" y="0"/>
                </a:lnTo>
                <a:lnTo>
                  <a:pt x="11183111" y="0"/>
                </a:lnTo>
                <a:lnTo>
                  <a:pt x="11183111" y="0"/>
                </a:lnTo>
                <a:cubicBezTo>
                  <a:pt x="11183111" y="605367"/>
                  <a:pt x="11509146" y="1198034"/>
                  <a:pt x="11509146" y="1803401"/>
                </a:cubicBezTo>
                <a:lnTo>
                  <a:pt x="11183111" y="5397500"/>
                </a:lnTo>
                <a:lnTo>
                  <a:pt x="11183111" y="5397500"/>
                </a:lnTo>
                <a:lnTo>
                  <a:pt x="378586" y="5397500"/>
                </a:lnTo>
                <a:lnTo>
                  <a:pt x="378586" y="5397500"/>
                </a:lnTo>
                <a:cubicBezTo>
                  <a:pt x="641053" y="3920067"/>
                  <a:pt x="-696681" y="2518833"/>
                  <a:pt x="518286" y="977900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4AC3539-8DDB-497D-0D3C-B77C7C1F8DD0}"/>
              </a:ext>
            </a:extLst>
          </p:cNvPr>
          <p:cNvSpPr txBox="1"/>
          <p:nvPr/>
        </p:nvSpPr>
        <p:spPr>
          <a:xfrm rot="21409447">
            <a:off x="960576" y="-263390"/>
            <a:ext cx="9846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Em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Có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thể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F7578E6-8684-1D53-0B71-139F3EFB37E0}"/>
              </a:ext>
            </a:extLst>
          </p:cNvPr>
          <p:cNvSpPr txBox="1"/>
          <p:nvPr/>
        </p:nvSpPr>
        <p:spPr>
          <a:xfrm>
            <a:off x="952791" y="394183"/>
            <a:ext cx="1081769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B0F0"/>
                </a:solidFill>
              </a:rPr>
              <a:t>Tạo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mô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hình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mô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phỏng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tế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bào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thực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vật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và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tế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bào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động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r>
              <a:rPr lang="en-US" sz="2500" b="1" dirty="0" err="1">
                <a:solidFill>
                  <a:srgbClr val="00B0F0"/>
                </a:solidFill>
              </a:rPr>
              <a:t>vật</a:t>
            </a:r>
            <a:endParaRPr lang="en-US" sz="2500" b="1" dirty="0">
              <a:solidFill>
                <a:srgbClr val="00B0F0"/>
              </a:solidFill>
            </a:endParaRPr>
          </a:p>
          <a:p>
            <a:r>
              <a:rPr lang="en-US" sz="2500" b="1" dirty="0" err="1">
                <a:solidFill>
                  <a:srgbClr val="FFFF00"/>
                </a:solidFill>
              </a:rPr>
              <a:t>Cách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tiến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hành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</a:p>
          <a:p>
            <a:r>
              <a:rPr lang="en-US" sz="2500" b="1" dirty="0" err="1">
                <a:solidFill>
                  <a:srgbClr val="FFFF00"/>
                </a:solidFill>
              </a:rPr>
              <a:t>Bước</a:t>
            </a:r>
            <a:r>
              <a:rPr lang="en-US" sz="2500" b="1" dirty="0">
                <a:solidFill>
                  <a:srgbClr val="FFFF00"/>
                </a:solidFill>
              </a:rPr>
              <a:t> 1: </a:t>
            </a:r>
            <a:r>
              <a:rPr lang="en-US" sz="2500" b="1" dirty="0" err="1">
                <a:solidFill>
                  <a:srgbClr val="FFFF00"/>
                </a:solidFill>
              </a:rPr>
              <a:t>đặt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một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túi</a:t>
            </a:r>
            <a:r>
              <a:rPr lang="en-US" sz="2500" b="1" dirty="0">
                <a:solidFill>
                  <a:srgbClr val="FFFF00"/>
                </a:solidFill>
              </a:rPr>
              <a:t> nylon </a:t>
            </a:r>
            <a:r>
              <a:rPr lang="en-US" sz="2500" b="1" dirty="0" err="1">
                <a:solidFill>
                  <a:srgbClr val="FFFF00"/>
                </a:solidFill>
              </a:rPr>
              <a:t>có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khoá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kéo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vào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một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hộp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nhựa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đựng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thực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phẩm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trong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suốt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để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mô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phỏng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tế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bào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thực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vật</a:t>
            </a:r>
            <a:r>
              <a:rPr lang="en-US" sz="2500" b="1" dirty="0">
                <a:solidFill>
                  <a:srgbClr val="FFFF00"/>
                </a:solidFill>
              </a:rPr>
              <a:t>. </a:t>
            </a:r>
            <a:r>
              <a:rPr lang="en-US" sz="2500" b="1" dirty="0" err="1">
                <a:solidFill>
                  <a:srgbClr val="FFFF00"/>
                </a:solidFill>
              </a:rPr>
              <a:t>Chuẩn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bị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một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túi</a:t>
            </a:r>
            <a:r>
              <a:rPr lang="en-US" sz="2500" b="1" dirty="0">
                <a:solidFill>
                  <a:srgbClr val="FFFF00"/>
                </a:solidFill>
              </a:rPr>
              <a:t> nylon </a:t>
            </a:r>
            <a:r>
              <a:rPr lang="en-US" sz="2500" b="1" dirty="0" err="1">
                <a:solidFill>
                  <a:srgbClr val="FFFF00"/>
                </a:solidFill>
              </a:rPr>
              <a:t>tương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tự</a:t>
            </a:r>
            <a:r>
              <a:rPr lang="en-US" sz="2500" b="1" dirty="0">
                <a:solidFill>
                  <a:srgbClr val="FFFF00"/>
                </a:solidFill>
              </a:rPr>
              <a:t> (</a:t>
            </a:r>
            <a:r>
              <a:rPr lang="en-US" sz="2500" b="1" dirty="0" err="1">
                <a:solidFill>
                  <a:srgbClr val="FFFF00"/>
                </a:solidFill>
              </a:rPr>
              <a:t>không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đặt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trong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hộp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nhựa</a:t>
            </a:r>
            <a:r>
              <a:rPr lang="en-US" sz="2500" b="1" dirty="0">
                <a:solidFill>
                  <a:srgbClr val="FFFF00"/>
                </a:solidFill>
              </a:rPr>
              <a:t>) </a:t>
            </a:r>
            <a:r>
              <a:rPr lang="en-US" sz="2500" b="1" dirty="0" err="1">
                <a:solidFill>
                  <a:srgbClr val="FFFF00"/>
                </a:solidFill>
              </a:rPr>
              <a:t>để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mô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phỏng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tế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bào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động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vật</a:t>
            </a:r>
            <a:r>
              <a:rPr lang="en-US" sz="2500" b="1" dirty="0">
                <a:solidFill>
                  <a:srgbClr val="FFFF00"/>
                </a:solidFill>
              </a:rPr>
              <a:t>.</a:t>
            </a:r>
          </a:p>
          <a:p>
            <a:r>
              <a:rPr lang="en-US" sz="2500" b="1" dirty="0" err="1">
                <a:solidFill>
                  <a:srgbClr val="FFFF00"/>
                </a:solidFill>
              </a:rPr>
              <a:t>Bước</a:t>
            </a:r>
            <a:r>
              <a:rPr lang="en-US" sz="2500" b="1" dirty="0">
                <a:solidFill>
                  <a:srgbClr val="FFFF00"/>
                </a:solidFill>
              </a:rPr>
              <a:t> 2: </a:t>
            </a:r>
            <a:r>
              <a:rPr lang="en-US" sz="2500" b="1" dirty="0" err="1">
                <a:solidFill>
                  <a:srgbClr val="FFFF00"/>
                </a:solidFill>
              </a:rPr>
              <a:t>Sử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dụng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thìa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chuyển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gelatine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dạng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lỏng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vào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mỗi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túi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cho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đến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khi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đạt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khoảng</a:t>
            </a:r>
            <a:r>
              <a:rPr lang="en-US" sz="2500" b="1" dirty="0">
                <a:solidFill>
                  <a:srgbClr val="FFFF00"/>
                </a:solidFill>
              </a:rPr>
              <a:t> ½ </a:t>
            </a:r>
            <a:r>
              <a:rPr lang="en-US" sz="2500" b="1" dirty="0" err="1">
                <a:solidFill>
                  <a:srgbClr val="FFFF00"/>
                </a:solidFill>
              </a:rPr>
              <a:t>thể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tích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mỗi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túi</a:t>
            </a:r>
            <a:r>
              <a:rPr lang="en-US" sz="2500" b="1" dirty="0">
                <a:solidFill>
                  <a:srgbClr val="FFFF00"/>
                </a:solidFill>
              </a:rPr>
              <a:t>.</a:t>
            </a:r>
          </a:p>
          <a:p>
            <a:r>
              <a:rPr lang="en-US" sz="2500" b="1" dirty="0" err="1">
                <a:solidFill>
                  <a:srgbClr val="FFFF00"/>
                </a:solidFill>
              </a:rPr>
              <a:t>Bước</a:t>
            </a:r>
            <a:r>
              <a:rPr lang="en-US" sz="2500" b="1" dirty="0">
                <a:solidFill>
                  <a:srgbClr val="FFFF00"/>
                </a:solidFill>
              </a:rPr>
              <a:t> 3: </a:t>
            </a:r>
            <a:r>
              <a:rPr lang="en-US" sz="2500" b="1" dirty="0" err="1">
                <a:solidFill>
                  <a:srgbClr val="FFFF00"/>
                </a:solidFill>
              </a:rPr>
              <a:t>Chọn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các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loại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rau</a:t>
            </a:r>
            <a:r>
              <a:rPr lang="en-US" sz="2500" b="1" dirty="0">
                <a:solidFill>
                  <a:srgbClr val="FFFF00"/>
                </a:solidFill>
              </a:rPr>
              <a:t>, </a:t>
            </a:r>
            <a:r>
              <a:rPr lang="en-US" sz="2500" b="1" dirty="0" err="1">
                <a:solidFill>
                  <a:srgbClr val="FFFF00"/>
                </a:solidFill>
              </a:rPr>
              <a:t>củ</a:t>
            </a:r>
            <a:r>
              <a:rPr lang="en-US" sz="2500" b="1" dirty="0">
                <a:solidFill>
                  <a:srgbClr val="FFFF00"/>
                </a:solidFill>
              </a:rPr>
              <a:t>, </a:t>
            </a:r>
            <a:r>
              <a:rPr lang="en-US" sz="2500" b="1" dirty="0" err="1">
                <a:solidFill>
                  <a:srgbClr val="FFFF00"/>
                </a:solidFill>
              </a:rPr>
              <a:t>quả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mà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em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thấy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có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hình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dạng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giống</a:t>
            </a:r>
            <a:r>
              <a:rPr lang="en-US" sz="2500" b="1" dirty="0">
                <a:solidFill>
                  <a:srgbClr val="FFFF00"/>
                </a:solidFill>
              </a:rPr>
              <a:t> (</a:t>
            </a:r>
            <a:r>
              <a:rPr lang="en-US" sz="2500" b="1" dirty="0" err="1">
                <a:solidFill>
                  <a:srgbClr val="FFFF00"/>
                </a:solidFill>
              </a:rPr>
              <a:t>mô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phỏng</a:t>
            </a:r>
            <a:r>
              <a:rPr lang="en-US" sz="2500" b="1" dirty="0">
                <a:solidFill>
                  <a:srgbClr val="FFFF00"/>
                </a:solidFill>
              </a:rPr>
              <a:t> ) </a:t>
            </a:r>
            <a:r>
              <a:rPr lang="en-US" sz="2500" b="1" dirty="0" err="1">
                <a:solidFill>
                  <a:srgbClr val="FFFF00"/>
                </a:solidFill>
              </a:rPr>
              <a:t>các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bào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quan</a:t>
            </a:r>
            <a:r>
              <a:rPr lang="en-US" sz="2500" b="1" dirty="0">
                <a:solidFill>
                  <a:srgbClr val="FFFF00"/>
                </a:solidFill>
              </a:rPr>
              <a:t> ở </a:t>
            </a:r>
            <a:r>
              <a:rPr lang="en-US" sz="2500" b="1" dirty="0" err="1">
                <a:solidFill>
                  <a:srgbClr val="FFFF00"/>
                </a:solidFill>
              </a:rPr>
              <a:t>tế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bào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thực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vật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và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tế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bào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động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vật</a:t>
            </a:r>
            <a:r>
              <a:rPr lang="en-US" sz="2500" b="1" dirty="0">
                <a:solidFill>
                  <a:srgbClr val="FFFF00"/>
                </a:solidFill>
              </a:rPr>
              <a:t>. </a:t>
            </a:r>
            <a:r>
              <a:rPr lang="en-US" sz="2500" b="1" dirty="0" err="1">
                <a:solidFill>
                  <a:srgbClr val="FFFF00"/>
                </a:solidFill>
              </a:rPr>
              <a:t>Bổ</a:t>
            </a:r>
            <a:r>
              <a:rPr lang="en-US" sz="2500" b="1" dirty="0">
                <a:solidFill>
                  <a:srgbClr val="FFFF00"/>
                </a:solidFill>
              </a:rPr>
              <a:t> sung </a:t>
            </a:r>
            <a:r>
              <a:rPr lang="en-US" sz="2500" b="1" dirty="0" err="1">
                <a:solidFill>
                  <a:srgbClr val="FFFF00"/>
                </a:solidFill>
              </a:rPr>
              <a:t>thêm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gelatine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đến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khi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gần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đầy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rồi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kéo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khoá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kín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miệng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túi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lại</a:t>
            </a:r>
            <a:r>
              <a:rPr lang="en-US" sz="2500" b="1" dirty="0">
                <a:solidFill>
                  <a:srgbClr val="FFFF00"/>
                </a:solidFill>
              </a:rPr>
              <a:t>.</a:t>
            </a:r>
          </a:p>
          <a:p>
            <a:r>
              <a:rPr lang="en-US" sz="2500" b="1" dirty="0" err="1">
                <a:solidFill>
                  <a:srgbClr val="FFFF00"/>
                </a:solidFill>
              </a:rPr>
              <a:t>Túi</a:t>
            </a:r>
            <a:r>
              <a:rPr lang="en-US" sz="2500" b="1" dirty="0">
                <a:solidFill>
                  <a:srgbClr val="FFFF00"/>
                </a:solidFill>
              </a:rPr>
              <a:t> nylon, </a:t>
            </a:r>
            <a:r>
              <a:rPr lang="en-US" sz="2500" b="1" dirty="0" err="1">
                <a:solidFill>
                  <a:srgbClr val="FFFF00"/>
                </a:solidFill>
              </a:rPr>
              <a:t>hộp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nhựa</a:t>
            </a:r>
            <a:r>
              <a:rPr lang="en-US" sz="2500" b="1" dirty="0">
                <a:solidFill>
                  <a:srgbClr val="FFFF00"/>
                </a:solidFill>
              </a:rPr>
              <a:t>, </a:t>
            </a:r>
            <a:r>
              <a:rPr lang="en-US" sz="2500" b="1" dirty="0" err="1">
                <a:solidFill>
                  <a:srgbClr val="FFFF00"/>
                </a:solidFill>
              </a:rPr>
              <a:t>gelatine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mô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phỏng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cho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thành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phần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nào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của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tế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bào</a:t>
            </a:r>
            <a:r>
              <a:rPr lang="en-US" sz="2500" b="1" dirty="0">
                <a:solidFill>
                  <a:srgbClr val="FFFF00"/>
                </a:solidFill>
              </a:rPr>
              <a:t> ? </a:t>
            </a:r>
            <a:r>
              <a:rPr lang="en-US" sz="2500" b="1" dirty="0" err="1">
                <a:solidFill>
                  <a:srgbClr val="FFFF00"/>
                </a:solidFill>
              </a:rPr>
              <a:t>Nhận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xét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loại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tế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bào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nào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có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thể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xếp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chặt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hơn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và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đưa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ra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lời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giải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thích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cho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nhận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xét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đó</a:t>
            </a:r>
            <a:r>
              <a:rPr lang="en-US" sz="2500" b="1" dirty="0">
                <a:solidFill>
                  <a:srgbClr val="FFFF00"/>
                </a:solidFill>
              </a:rPr>
              <a:t>  </a:t>
            </a:r>
          </a:p>
          <a:p>
            <a:r>
              <a:rPr lang="en-US" sz="2500" b="1" dirty="0" err="1">
                <a:solidFill>
                  <a:srgbClr val="FFFF00"/>
                </a:solidFill>
              </a:rPr>
              <a:t>Lưu</a:t>
            </a:r>
            <a:r>
              <a:rPr lang="en-US" sz="2500" b="1" dirty="0">
                <a:solidFill>
                  <a:srgbClr val="FFFF00"/>
                </a:solidFill>
              </a:rPr>
              <a:t> ý :</a:t>
            </a:r>
          </a:p>
          <a:p>
            <a:pPr marL="342900" indent="-342900">
              <a:buFontTx/>
              <a:buChar char="-"/>
            </a:pPr>
            <a:r>
              <a:rPr lang="en-US" sz="2500" b="1" dirty="0" err="1">
                <a:solidFill>
                  <a:srgbClr val="FFFF00"/>
                </a:solidFill>
              </a:rPr>
              <a:t>Cố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gắng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xếp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chặt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các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rau</a:t>
            </a:r>
            <a:r>
              <a:rPr lang="en-US" sz="2500" b="1" dirty="0">
                <a:solidFill>
                  <a:srgbClr val="FFFF00"/>
                </a:solidFill>
              </a:rPr>
              <a:t>, </a:t>
            </a:r>
            <a:r>
              <a:rPr lang="en-US" sz="2500" b="1" dirty="0" err="1">
                <a:solidFill>
                  <a:srgbClr val="FFFF00"/>
                </a:solidFill>
              </a:rPr>
              <a:t>củ</a:t>
            </a:r>
            <a:r>
              <a:rPr lang="en-US" sz="2500" b="1" dirty="0">
                <a:solidFill>
                  <a:srgbClr val="FFFF00"/>
                </a:solidFill>
              </a:rPr>
              <a:t>, </a:t>
            </a:r>
            <a:r>
              <a:rPr lang="en-US" sz="2500" b="1" dirty="0" err="1">
                <a:solidFill>
                  <a:srgbClr val="FFFF00"/>
                </a:solidFill>
              </a:rPr>
              <a:t>quả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trong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mỗi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túi</a:t>
            </a:r>
            <a:r>
              <a:rPr lang="en-US" sz="2500" b="1" dirty="0">
                <a:solidFill>
                  <a:srgbClr val="FFFF00"/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500" b="1" dirty="0" err="1">
                <a:solidFill>
                  <a:srgbClr val="FFFF00"/>
                </a:solidFill>
              </a:rPr>
              <a:t>Vật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liệu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tạo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mô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hình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nêu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trên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có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thể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thay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thế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bằng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đất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nặn</a:t>
            </a:r>
            <a:r>
              <a:rPr lang="en-US" sz="2500" b="1" dirty="0">
                <a:solidFill>
                  <a:srgbClr val="FFFF00"/>
                </a:solidFill>
              </a:rPr>
              <a:t>, </a:t>
            </a:r>
            <a:r>
              <a:rPr lang="en-US" sz="2500" b="1" dirty="0" err="1">
                <a:solidFill>
                  <a:srgbClr val="FFFF00"/>
                </a:solidFill>
              </a:rPr>
              <a:t>xốp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hoặc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vật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liệu</a:t>
            </a:r>
            <a:endParaRPr lang="en-US" sz="2500" b="1" dirty="0">
              <a:solidFill>
                <a:srgbClr val="FFFF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500" b="1" dirty="0" err="1">
                <a:solidFill>
                  <a:srgbClr val="FFFF00"/>
                </a:solidFill>
              </a:rPr>
              <a:t>Khác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sẵn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có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của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lớp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 err="1">
                <a:solidFill>
                  <a:srgbClr val="FFFF00"/>
                </a:solidFill>
              </a:rPr>
              <a:t>học</a:t>
            </a:r>
            <a:r>
              <a:rPr lang="en-US" sz="25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962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635444F-07DD-6835-DEB9-567ACE74F533}"/>
              </a:ext>
            </a:extLst>
          </p:cNvPr>
          <p:cNvSpPr txBox="1"/>
          <p:nvPr/>
        </p:nvSpPr>
        <p:spPr>
          <a:xfrm>
            <a:off x="3035300" y="2543314"/>
            <a:ext cx="1037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2507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483214-4A98-3E59-B5A8-F8D03588788D}"/>
              </a:ext>
            </a:extLst>
          </p:cNvPr>
          <p:cNvSpPr txBox="1"/>
          <p:nvPr/>
        </p:nvSpPr>
        <p:spPr>
          <a:xfrm>
            <a:off x="1149350" y="785505"/>
            <a:ext cx="1019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80680F0D-76BB-3B3A-2E8D-890F5B44BB18}"/>
              </a:ext>
            </a:extLst>
          </p:cNvPr>
          <p:cNvSpPr/>
          <p:nvPr/>
        </p:nvSpPr>
        <p:spPr>
          <a:xfrm>
            <a:off x="1587500" y="2108944"/>
            <a:ext cx="6108700" cy="25011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393876D-F51A-BD1D-2F6D-12E7EF5EC108}"/>
              </a:ext>
            </a:extLst>
          </p:cNvPr>
          <p:cNvSpPr txBox="1"/>
          <p:nvPr/>
        </p:nvSpPr>
        <p:spPr>
          <a:xfrm>
            <a:off x="1943100" y="2843624"/>
            <a:ext cx="523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(Trang 67,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19.1)</a:t>
            </a:r>
          </a:p>
        </p:txBody>
      </p:sp>
      <p:pic>
        <p:nvPicPr>
          <p:cNvPr id="1026" name="Picture 2" descr="Quan sát hình 19.1 SGK KHTN 6 nêu các thành phần chính của ...">
            <a:extLst>
              <a:ext uri="{FF2B5EF4-FFF2-40B4-BE49-F238E27FC236}">
                <a16:creationId xmlns:a16="http://schemas.microsoft.com/office/drawing/2014/main" id="{7F98C34E-32B9-32AB-9608-E7D354484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0" y="1731864"/>
            <a:ext cx="3416300" cy="301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1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483214-4A98-3E59-B5A8-F8D03588788D}"/>
              </a:ext>
            </a:extLst>
          </p:cNvPr>
          <p:cNvSpPr txBox="1"/>
          <p:nvPr/>
        </p:nvSpPr>
        <p:spPr>
          <a:xfrm>
            <a:off x="1149350" y="785505"/>
            <a:ext cx="1019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Quan sát hình 19.1 SGK KHTN 6 nêu các thành phần chính của ...">
            <a:extLst>
              <a:ext uri="{FF2B5EF4-FFF2-40B4-BE49-F238E27FC236}">
                <a16:creationId xmlns:a16="http://schemas.microsoft.com/office/drawing/2014/main" id="{1942001E-A76E-7826-109F-608B23F66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393" y="1048865"/>
            <a:ext cx="2400606" cy="21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F7EDC8-75E1-8EAF-11C1-A6F56D66751A}"/>
              </a:ext>
            </a:extLst>
          </p:cNvPr>
          <p:cNvSpPr txBox="1"/>
          <p:nvPr/>
        </p:nvSpPr>
        <p:spPr>
          <a:xfrm>
            <a:off x="1149350" y="1447224"/>
            <a:ext cx="8070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thành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phần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có</a:t>
            </a:r>
            <a:r>
              <a:rPr lang="en-US" sz="3000" dirty="0">
                <a:solidFill>
                  <a:srgbClr val="FFFF00"/>
                </a:solidFill>
              </a:rPr>
              <a:t> ở </a:t>
            </a:r>
            <a:r>
              <a:rPr lang="en-US" sz="3000" dirty="0" err="1">
                <a:solidFill>
                  <a:srgbClr val="FFFF00"/>
                </a:solidFill>
              </a:rPr>
              <a:t>mọi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, bao </a:t>
            </a:r>
            <a:r>
              <a:rPr lang="en-US" sz="3000" dirty="0" err="1">
                <a:solidFill>
                  <a:srgbClr val="FFFF00"/>
                </a:solidFill>
              </a:rPr>
              <a:t>bọc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.</a:t>
            </a:r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tham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gia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quá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trình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trao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đổi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giữa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môi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trường</a:t>
            </a:r>
            <a:r>
              <a:rPr lang="en-US" sz="30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396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483214-4A98-3E59-B5A8-F8D03588788D}"/>
              </a:ext>
            </a:extLst>
          </p:cNvPr>
          <p:cNvSpPr txBox="1"/>
          <p:nvPr/>
        </p:nvSpPr>
        <p:spPr>
          <a:xfrm>
            <a:off x="1149350" y="785505"/>
            <a:ext cx="1019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Quan sát hình 19.1 SGK KHTN 6 nêu các thành phần chính của ...">
            <a:extLst>
              <a:ext uri="{FF2B5EF4-FFF2-40B4-BE49-F238E27FC236}">
                <a16:creationId xmlns:a16="http://schemas.microsoft.com/office/drawing/2014/main" id="{1942001E-A76E-7826-109F-608B23F66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393" y="1048865"/>
            <a:ext cx="2400606" cy="21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F7EDC8-75E1-8EAF-11C1-A6F56D66751A}"/>
              </a:ext>
            </a:extLst>
          </p:cNvPr>
          <p:cNvSpPr txBox="1"/>
          <p:nvPr/>
        </p:nvSpPr>
        <p:spPr>
          <a:xfrm>
            <a:off x="1149350" y="1447224"/>
            <a:ext cx="8070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thành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phần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có</a:t>
            </a:r>
            <a:r>
              <a:rPr lang="en-US" sz="3000" dirty="0">
                <a:solidFill>
                  <a:srgbClr val="FFFF00"/>
                </a:solidFill>
              </a:rPr>
              <a:t> ở </a:t>
            </a:r>
            <a:r>
              <a:rPr lang="en-US" sz="3000" dirty="0" err="1">
                <a:solidFill>
                  <a:srgbClr val="FFFF00"/>
                </a:solidFill>
              </a:rPr>
              <a:t>mọi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, bao </a:t>
            </a:r>
            <a:r>
              <a:rPr lang="en-US" sz="3000" dirty="0" err="1">
                <a:solidFill>
                  <a:srgbClr val="FFFF00"/>
                </a:solidFill>
              </a:rPr>
              <a:t>bọc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.</a:t>
            </a:r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tham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gia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quá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trình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trao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đổi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giữa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môi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trường</a:t>
            </a:r>
            <a:r>
              <a:rPr lang="en-US" sz="30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D85EAFF-517B-CF1D-BFBB-4C0B1448D807}"/>
              </a:ext>
            </a:extLst>
          </p:cNvPr>
          <p:cNvSpPr txBox="1"/>
          <p:nvPr/>
        </p:nvSpPr>
        <p:spPr>
          <a:xfrm>
            <a:off x="1149350" y="2924552"/>
            <a:ext cx="9544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vùng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nằm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giữa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nhân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hoặc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vùng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nhân.Phần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lớn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các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hoạt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động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trao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đổi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(</a:t>
            </a:r>
            <a:r>
              <a:rPr lang="en-US" sz="3000" dirty="0" err="1">
                <a:solidFill>
                  <a:srgbClr val="FFFF00"/>
                </a:solidFill>
              </a:rPr>
              <a:t>hấp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thụ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dinh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dưỡng</a:t>
            </a:r>
            <a:r>
              <a:rPr lang="en-US" sz="3000" dirty="0">
                <a:solidFill>
                  <a:srgbClr val="FFFF00"/>
                </a:solidFill>
              </a:rPr>
              <a:t>, </a:t>
            </a:r>
            <a:r>
              <a:rPr lang="en-US" sz="3000" dirty="0" err="1">
                <a:solidFill>
                  <a:srgbClr val="FFFF00"/>
                </a:solidFill>
              </a:rPr>
              <a:t>chuyển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hoá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năng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lượng</a:t>
            </a:r>
            <a:r>
              <a:rPr lang="en-US" sz="3000" dirty="0">
                <a:solidFill>
                  <a:srgbClr val="FFFF00"/>
                </a:solidFill>
              </a:rPr>
              <a:t>, </a:t>
            </a:r>
            <a:r>
              <a:rPr lang="en-US" sz="3000" dirty="0" err="1">
                <a:solidFill>
                  <a:srgbClr val="FFFF00"/>
                </a:solidFill>
              </a:rPr>
              <a:t>tạo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các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để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tăng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trưởng</a:t>
            </a:r>
            <a:r>
              <a:rPr lang="en-US" sz="3000" dirty="0">
                <a:solidFill>
                  <a:srgbClr val="FFFF00"/>
                </a:solidFill>
              </a:rPr>
              <a:t>,…) </a:t>
            </a:r>
            <a:r>
              <a:rPr lang="en-US" sz="3000" dirty="0" err="1">
                <a:solidFill>
                  <a:srgbClr val="FFFF00"/>
                </a:solidFill>
              </a:rPr>
              <a:t>của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xảy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ra</a:t>
            </a:r>
            <a:r>
              <a:rPr lang="en-US" sz="3000" dirty="0">
                <a:solidFill>
                  <a:srgbClr val="FFFF00"/>
                </a:solidFill>
              </a:rPr>
              <a:t> ở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50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483214-4A98-3E59-B5A8-F8D03588788D}"/>
              </a:ext>
            </a:extLst>
          </p:cNvPr>
          <p:cNvSpPr txBox="1"/>
          <p:nvPr/>
        </p:nvSpPr>
        <p:spPr>
          <a:xfrm>
            <a:off x="1149350" y="785505"/>
            <a:ext cx="1019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Quan sát hình 19.1 SGK KHTN 6 nêu các thành phần chính của ...">
            <a:extLst>
              <a:ext uri="{FF2B5EF4-FFF2-40B4-BE49-F238E27FC236}">
                <a16:creationId xmlns:a16="http://schemas.microsoft.com/office/drawing/2014/main" id="{1942001E-A76E-7826-109F-608B23F66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393" y="1048865"/>
            <a:ext cx="2400606" cy="21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F7EDC8-75E1-8EAF-11C1-A6F56D66751A}"/>
              </a:ext>
            </a:extLst>
          </p:cNvPr>
          <p:cNvSpPr txBox="1"/>
          <p:nvPr/>
        </p:nvSpPr>
        <p:spPr>
          <a:xfrm>
            <a:off x="1149350" y="1447224"/>
            <a:ext cx="8070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thành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phần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có</a:t>
            </a:r>
            <a:r>
              <a:rPr lang="en-US" sz="3000" dirty="0">
                <a:solidFill>
                  <a:srgbClr val="FFFF00"/>
                </a:solidFill>
              </a:rPr>
              <a:t> ở </a:t>
            </a:r>
            <a:r>
              <a:rPr lang="en-US" sz="3000" dirty="0" err="1">
                <a:solidFill>
                  <a:srgbClr val="FFFF00"/>
                </a:solidFill>
              </a:rPr>
              <a:t>mọi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, bao </a:t>
            </a:r>
            <a:r>
              <a:rPr lang="en-US" sz="3000" dirty="0" err="1">
                <a:solidFill>
                  <a:srgbClr val="FFFF00"/>
                </a:solidFill>
              </a:rPr>
              <a:t>bọc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.</a:t>
            </a:r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tham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gia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quá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trình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trao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đổi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giữa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môi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trường</a:t>
            </a:r>
            <a:r>
              <a:rPr lang="en-US" sz="30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D85EAFF-517B-CF1D-BFBB-4C0B1448D807}"/>
              </a:ext>
            </a:extLst>
          </p:cNvPr>
          <p:cNvSpPr txBox="1"/>
          <p:nvPr/>
        </p:nvSpPr>
        <p:spPr>
          <a:xfrm>
            <a:off x="1149350" y="2924552"/>
            <a:ext cx="9544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vùng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nằm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giữa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màng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nhân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hoặc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vùng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nhân.Phần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lớn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các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hoạt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động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trao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đổi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(</a:t>
            </a:r>
            <a:r>
              <a:rPr lang="en-US" sz="3000" dirty="0" err="1">
                <a:solidFill>
                  <a:srgbClr val="FFFF00"/>
                </a:solidFill>
              </a:rPr>
              <a:t>hấp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thụ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dinh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dưỡng</a:t>
            </a:r>
            <a:r>
              <a:rPr lang="en-US" sz="3000" dirty="0">
                <a:solidFill>
                  <a:srgbClr val="FFFF00"/>
                </a:solidFill>
              </a:rPr>
              <a:t>, </a:t>
            </a:r>
            <a:r>
              <a:rPr lang="en-US" sz="3000" dirty="0" err="1">
                <a:solidFill>
                  <a:srgbClr val="FFFF00"/>
                </a:solidFill>
              </a:rPr>
              <a:t>chuyển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hoá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năng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lượng</a:t>
            </a:r>
            <a:r>
              <a:rPr lang="en-US" sz="3000" dirty="0">
                <a:solidFill>
                  <a:srgbClr val="FFFF00"/>
                </a:solidFill>
              </a:rPr>
              <a:t>, </a:t>
            </a:r>
            <a:r>
              <a:rPr lang="en-US" sz="3000" dirty="0" err="1">
                <a:solidFill>
                  <a:srgbClr val="FFFF00"/>
                </a:solidFill>
              </a:rPr>
              <a:t>tạo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các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để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tăng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trưởng</a:t>
            </a:r>
            <a:r>
              <a:rPr lang="en-US" sz="3000" dirty="0">
                <a:solidFill>
                  <a:srgbClr val="FFFF00"/>
                </a:solidFill>
              </a:rPr>
              <a:t>,…) </a:t>
            </a:r>
            <a:r>
              <a:rPr lang="en-US" sz="3000" dirty="0" err="1">
                <a:solidFill>
                  <a:srgbClr val="FFFF00"/>
                </a:solidFill>
              </a:rPr>
              <a:t>của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xảy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ra</a:t>
            </a:r>
            <a:r>
              <a:rPr lang="en-US" sz="3000" dirty="0">
                <a:solidFill>
                  <a:srgbClr val="FFFF00"/>
                </a:solidFill>
              </a:rPr>
              <a:t> ở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C07314D-7059-027C-1F7A-88CA1C01F9F8}"/>
              </a:ext>
            </a:extLst>
          </p:cNvPr>
          <p:cNvSpPr txBox="1"/>
          <p:nvPr/>
        </p:nvSpPr>
        <p:spPr>
          <a:xfrm>
            <a:off x="1149350" y="4768072"/>
            <a:ext cx="9036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</a:rPr>
              <a:t>Nhân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hoặc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vùng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nhân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nơi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chứa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vật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chất</a:t>
            </a:r>
            <a:r>
              <a:rPr lang="en-US" sz="3000" dirty="0">
                <a:solidFill>
                  <a:srgbClr val="FFFF00"/>
                </a:solidFill>
              </a:rPr>
              <a:t> di </a:t>
            </a:r>
            <a:r>
              <a:rPr lang="en-US" sz="3000" dirty="0" err="1">
                <a:solidFill>
                  <a:srgbClr val="FFFF00"/>
                </a:solidFill>
              </a:rPr>
              <a:t>chuyền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là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trung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tâm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điều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khiển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các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hoạt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động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sống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của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tế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bào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4100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483214-4A98-3E59-B5A8-F8D03588788D}"/>
              </a:ext>
            </a:extLst>
          </p:cNvPr>
          <p:cNvSpPr txBox="1"/>
          <p:nvPr/>
        </p:nvSpPr>
        <p:spPr>
          <a:xfrm>
            <a:off x="1149350" y="266198"/>
            <a:ext cx="1019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Kiểu 3D 1" descr="Animal cell">
                <a:extLst>
                  <a:ext uri="{FF2B5EF4-FFF2-40B4-BE49-F238E27FC236}">
                    <a16:creationId xmlns:a16="http://schemas.microsoft.com/office/drawing/2014/main" id="{D77D207C-92F8-2E05-3AA8-1704786981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1543430"/>
                  </p:ext>
                </p:extLst>
              </p:nvPr>
            </p:nvGraphicFramePr>
            <p:xfrm>
              <a:off x="6594660" y="1939344"/>
              <a:ext cx="3228790" cy="28097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28790" cy="2809713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2636747" ay="-3054825" az="-220811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860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Kiểu 3D 1" descr="Animal cell">
                <a:extLst>
                  <a:ext uri="{FF2B5EF4-FFF2-40B4-BE49-F238E27FC236}">
                    <a16:creationId xmlns:a16="http://schemas.microsoft.com/office/drawing/2014/main" id="{D77D207C-92F8-2E05-3AA8-1704786981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94660" y="1939344"/>
                <a:ext cx="3228790" cy="2809713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1AB0AA22-B82E-67F8-CC19-872BEC507E2F}"/>
              </a:ext>
            </a:extLst>
          </p:cNvPr>
          <p:cNvCxnSpPr/>
          <p:nvPr/>
        </p:nvCxnSpPr>
        <p:spPr>
          <a:xfrm>
            <a:off x="5533841" y="2209427"/>
            <a:ext cx="2552700" cy="10533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7531146-89A2-4FC2-2551-CD3622F86F81}"/>
              </a:ext>
            </a:extLst>
          </p:cNvPr>
          <p:cNvSpPr txBox="1"/>
          <p:nvPr/>
        </p:nvSpPr>
        <p:spPr>
          <a:xfrm>
            <a:off x="4143559" y="1585401"/>
            <a:ext cx="2104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Nhân</a:t>
            </a:r>
            <a:endParaRPr lang="en-US" sz="4000" dirty="0">
              <a:solidFill>
                <a:srgbClr val="FFFF00"/>
              </a:solidFill>
            </a:endParaRP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5DC2F3CF-A464-ABA7-CEC5-9C6C5E07ACA1}"/>
              </a:ext>
            </a:extLst>
          </p:cNvPr>
          <p:cNvCxnSpPr>
            <a:cxnSpLocks/>
          </p:cNvCxnSpPr>
          <p:nvPr/>
        </p:nvCxnSpPr>
        <p:spPr>
          <a:xfrm>
            <a:off x="4383364" y="2908840"/>
            <a:ext cx="2426827" cy="8830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5A45C33-0222-ABB5-C65D-4F908367CA17}"/>
              </a:ext>
            </a:extLst>
          </p:cNvPr>
          <p:cNvSpPr txBox="1"/>
          <p:nvPr/>
        </p:nvSpPr>
        <p:spPr>
          <a:xfrm>
            <a:off x="1394008" y="2554897"/>
            <a:ext cx="3444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TẾ BÀO CHẤT</a:t>
            </a:r>
          </a:p>
        </p:txBody>
      </p:sp>
    </p:spTree>
    <p:extLst>
      <p:ext uri="{BB962C8B-B14F-4D97-AF65-F5344CB8AC3E}">
        <p14:creationId xmlns:p14="http://schemas.microsoft.com/office/powerpoint/2010/main" val="2219651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483214-4A98-3E59-B5A8-F8D03588788D}"/>
              </a:ext>
            </a:extLst>
          </p:cNvPr>
          <p:cNvSpPr txBox="1"/>
          <p:nvPr/>
        </p:nvSpPr>
        <p:spPr>
          <a:xfrm>
            <a:off x="1149350" y="219178"/>
            <a:ext cx="10198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Kiểu 3D 1" descr="Animal cell">
                <a:extLst>
                  <a:ext uri="{FF2B5EF4-FFF2-40B4-BE49-F238E27FC236}">
                    <a16:creationId xmlns:a16="http://schemas.microsoft.com/office/drawing/2014/main" id="{D77D207C-92F8-2E05-3AA8-1704786981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4870782"/>
                  </p:ext>
                </p:extLst>
              </p:nvPr>
            </p:nvGraphicFramePr>
            <p:xfrm>
              <a:off x="6547038" y="1996490"/>
              <a:ext cx="3324032" cy="26954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24032" cy="2695419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5807512" ay="-4563737" az="-581975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860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Kiểu 3D 1" descr="Animal cell">
                <a:extLst>
                  <a:ext uri="{FF2B5EF4-FFF2-40B4-BE49-F238E27FC236}">
                    <a16:creationId xmlns:a16="http://schemas.microsoft.com/office/drawing/2014/main" id="{D77D207C-92F8-2E05-3AA8-1704786981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7038" y="1996490"/>
                <a:ext cx="3324032" cy="2695419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1AB0AA22-B82E-67F8-CC19-872BEC507E2F}"/>
              </a:ext>
            </a:extLst>
          </p:cNvPr>
          <p:cNvCxnSpPr/>
          <p:nvPr/>
        </p:nvCxnSpPr>
        <p:spPr>
          <a:xfrm>
            <a:off x="5533841" y="2209427"/>
            <a:ext cx="2552700" cy="10533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7531146-89A2-4FC2-2551-CD3622F86F81}"/>
              </a:ext>
            </a:extLst>
          </p:cNvPr>
          <p:cNvSpPr txBox="1"/>
          <p:nvPr/>
        </p:nvSpPr>
        <p:spPr>
          <a:xfrm>
            <a:off x="4143559" y="1585401"/>
            <a:ext cx="2104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Nhân</a:t>
            </a:r>
            <a:endParaRPr lang="en-US" sz="4000" dirty="0">
              <a:solidFill>
                <a:srgbClr val="FFFF00"/>
              </a:solidFill>
            </a:endParaRP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5DC2F3CF-A464-ABA7-CEC5-9C6C5E07ACA1}"/>
              </a:ext>
            </a:extLst>
          </p:cNvPr>
          <p:cNvCxnSpPr>
            <a:cxnSpLocks/>
          </p:cNvCxnSpPr>
          <p:nvPr/>
        </p:nvCxnSpPr>
        <p:spPr>
          <a:xfrm>
            <a:off x="4383364" y="2908840"/>
            <a:ext cx="2563536" cy="863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5A45C33-0222-ABB5-C65D-4F908367CA17}"/>
              </a:ext>
            </a:extLst>
          </p:cNvPr>
          <p:cNvSpPr txBox="1"/>
          <p:nvPr/>
        </p:nvSpPr>
        <p:spPr>
          <a:xfrm>
            <a:off x="1394008" y="2554897"/>
            <a:ext cx="3444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TẾ BÀO CHẤT</a:t>
            </a:r>
          </a:p>
        </p:txBody>
      </p:sp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4C760212-E408-38D7-77A7-6D2539F78366}"/>
              </a:ext>
            </a:extLst>
          </p:cNvPr>
          <p:cNvCxnSpPr/>
          <p:nvPr/>
        </p:nvCxnSpPr>
        <p:spPr>
          <a:xfrm flipV="1">
            <a:off x="3848100" y="4292600"/>
            <a:ext cx="3276600" cy="3993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45B9C0F-B225-C77C-10D0-1E4A1CC301A8}"/>
              </a:ext>
            </a:extLst>
          </p:cNvPr>
          <p:cNvSpPr txBox="1"/>
          <p:nvPr/>
        </p:nvSpPr>
        <p:spPr>
          <a:xfrm>
            <a:off x="598404" y="4395114"/>
            <a:ext cx="332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MÀNG TẾ BÀO </a:t>
            </a:r>
          </a:p>
        </p:txBody>
      </p:sp>
    </p:spTree>
    <p:extLst>
      <p:ext uri="{BB962C8B-B14F-4D97-AF65-F5344CB8AC3E}">
        <p14:creationId xmlns:p14="http://schemas.microsoft.com/office/powerpoint/2010/main" val="862610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Kiểu 3D 2" descr="Influenza">
                <a:extLst>
                  <a:ext uri="{FF2B5EF4-FFF2-40B4-BE49-F238E27FC236}">
                    <a16:creationId xmlns:a16="http://schemas.microsoft.com/office/drawing/2014/main" id="{9E2AF20B-0A4F-00C5-A015-1DA152F962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789894"/>
                  </p:ext>
                </p:extLst>
              </p:nvPr>
            </p:nvGraphicFramePr>
            <p:xfrm>
              <a:off x="7433108" y="2513041"/>
              <a:ext cx="2941288" cy="29222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41288" cy="2922251"/>
                    </a:xfrm>
                    <a:prstGeom prst="rect">
                      <a:avLst/>
                    </a:prstGeom>
                  </am3d:spPr>
                  <am3d:camera>
                    <am3d:pos x="0" y="0" z="8090330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500" d="1000000"/>
                    <am3d:preTrans dx="58537" dy="4393" dz="-9789"/>
                    <am3d:scale>
                      <am3d:sx n="1000000" d="1000000"/>
                      <am3d:sy n="1000000" d="1000000"/>
                      <am3d:sz n="1000000" d="1000000"/>
                    </am3d:scale>
                    <am3d:rot ax="395298" ay="1414475" az="15868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19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Kiểu 3D 2" descr="Influenza">
                <a:extLst>
                  <a:ext uri="{FF2B5EF4-FFF2-40B4-BE49-F238E27FC236}">
                    <a16:creationId xmlns:a16="http://schemas.microsoft.com/office/drawing/2014/main" id="{9E2AF20B-0A4F-00C5-A015-1DA152F962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33108" y="2513041"/>
                <a:ext cx="2941288" cy="2922251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4C760212-E408-38D7-77A7-6D2539F78366}"/>
              </a:ext>
            </a:extLst>
          </p:cNvPr>
          <p:cNvCxnSpPr>
            <a:cxnSpLocks/>
          </p:cNvCxnSpPr>
          <p:nvPr/>
        </p:nvCxnSpPr>
        <p:spPr>
          <a:xfrm flipV="1">
            <a:off x="3848100" y="4395114"/>
            <a:ext cx="4064000" cy="2967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483214-4A98-3E59-B5A8-F8D03588788D}"/>
              </a:ext>
            </a:extLst>
          </p:cNvPr>
          <p:cNvSpPr txBox="1"/>
          <p:nvPr/>
        </p:nvSpPr>
        <p:spPr>
          <a:xfrm>
            <a:off x="1149350" y="219178"/>
            <a:ext cx="10198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1AB0AA22-B82E-67F8-CC19-872BEC507E2F}"/>
              </a:ext>
            </a:extLst>
          </p:cNvPr>
          <p:cNvCxnSpPr>
            <a:cxnSpLocks/>
          </p:cNvCxnSpPr>
          <p:nvPr/>
        </p:nvCxnSpPr>
        <p:spPr>
          <a:xfrm>
            <a:off x="5533841" y="2209427"/>
            <a:ext cx="2962459" cy="13149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7531146-89A2-4FC2-2551-CD3622F86F81}"/>
              </a:ext>
            </a:extLst>
          </p:cNvPr>
          <p:cNvSpPr txBox="1"/>
          <p:nvPr/>
        </p:nvSpPr>
        <p:spPr>
          <a:xfrm>
            <a:off x="4143559" y="1585401"/>
            <a:ext cx="2104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Nhân</a:t>
            </a:r>
            <a:endParaRPr lang="en-US" sz="4000" dirty="0">
              <a:solidFill>
                <a:srgbClr val="FFFF00"/>
              </a:solidFill>
            </a:endParaRP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5DC2F3CF-A464-ABA7-CEC5-9C6C5E07ACA1}"/>
              </a:ext>
            </a:extLst>
          </p:cNvPr>
          <p:cNvCxnSpPr>
            <a:cxnSpLocks/>
          </p:cNvCxnSpPr>
          <p:nvPr/>
        </p:nvCxnSpPr>
        <p:spPr>
          <a:xfrm>
            <a:off x="4383364" y="2908840"/>
            <a:ext cx="3770216" cy="1065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5A45C33-0222-ABB5-C65D-4F908367CA17}"/>
              </a:ext>
            </a:extLst>
          </p:cNvPr>
          <p:cNvSpPr txBox="1"/>
          <p:nvPr/>
        </p:nvSpPr>
        <p:spPr>
          <a:xfrm>
            <a:off x="1394008" y="2554897"/>
            <a:ext cx="3444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TẾ BÀO CHẤT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45B9C0F-B225-C77C-10D0-1E4A1CC301A8}"/>
              </a:ext>
            </a:extLst>
          </p:cNvPr>
          <p:cNvSpPr txBox="1"/>
          <p:nvPr/>
        </p:nvSpPr>
        <p:spPr>
          <a:xfrm>
            <a:off x="598404" y="4395114"/>
            <a:ext cx="332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MÀNG TẾ BÀO </a:t>
            </a:r>
          </a:p>
        </p:txBody>
      </p:sp>
    </p:spTree>
    <p:extLst>
      <p:ext uri="{BB962C8B-B14F-4D97-AF65-F5344CB8AC3E}">
        <p14:creationId xmlns:p14="http://schemas.microsoft.com/office/powerpoint/2010/main" val="1084295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Kiểu 3D 2" descr="Influenza">
                <a:extLst>
                  <a:ext uri="{FF2B5EF4-FFF2-40B4-BE49-F238E27FC236}">
                    <a16:creationId xmlns:a16="http://schemas.microsoft.com/office/drawing/2014/main" id="{9E2AF20B-0A4F-00C5-A015-1DA152F962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7621343"/>
                  </p:ext>
                </p:extLst>
              </p:nvPr>
            </p:nvGraphicFramePr>
            <p:xfrm>
              <a:off x="7937469" y="999192"/>
              <a:ext cx="2019362" cy="200629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19362" cy="2006292"/>
                    </a:xfrm>
                    <a:prstGeom prst="rect">
                      <a:avLst/>
                    </a:prstGeom>
                  </am3d:spPr>
                  <am3d:camera>
                    <am3d:pos x="0" y="0" z="8090330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500" d="1000000"/>
                    <am3d:preTrans dx="58537" dy="4393" dz="-9789"/>
                    <am3d:scale>
                      <am3d:sx n="1000000" d="1000000"/>
                      <am3d:sy n="1000000" d="1000000"/>
                      <am3d:sz n="1000000" d="1000000"/>
                    </am3d:scale>
                    <am3d:rot ax="395298" ay="1414475" az="15868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5274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Kiểu 3D 2" descr="Influenza">
                <a:extLst>
                  <a:ext uri="{FF2B5EF4-FFF2-40B4-BE49-F238E27FC236}">
                    <a16:creationId xmlns:a16="http://schemas.microsoft.com/office/drawing/2014/main" id="{9E2AF20B-0A4F-00C5-A015-1DA152F962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37469" y="999192"/>
                <a:ext cx="2019362" cy="200629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483214-4A98-3E59-B5A8-F8D03588788D}"/>
              </a:ext>
            </a:extLst>
          </p:cNvPr>
          <p:cNvSpPr txBox="1"/>
          <p:nvPr/>
        </p:nvSpPr>
        <p:spPr>
          <a:xfrm>
            <a:off x="514350" y="88070"/>
            <a:ext cx="10198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Kiểu 3D 1" descr="Animal cell">
                <a:extLst>
                  <a:ext uri="{FF2B5EF4-FFF2-40B4-BE49-F238E27FC236}">
                    <a16:creationId xmlns:a16="http://schemas.microsoft.com/office/drawing/2014/main" id="{F792FE14-B2C2-39D1-26BA-CCA89F1D3C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7924295"/>
                  </p:ext>
                </p:extLst>
              </p:nvPr>
            </p:nvGraphicFramePr>
            <p:xfrm>
              <a:off x="7742537" y="3390070"/>
              <a:ext cx="2290432" cy="210035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90432" cy="2100354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2099665" ay="-2147902" az="-133611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8680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Kiểu 3D 1" descr="Animal cell">
                <a:extLst>
                  <a:ext uri="{FF2B5EF4-FFF2-40B4-BE49-F238E27FC236}">
                    <a16:creationId xmlns:a16="http://schemas.microsoft.com/office/drawing/2014/main" id="{F792FE14-B2C2-39D1-26BA-CCA89F1D3C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2537" y="3390070"/>
                <a:ext cx="2290432" cy="210035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CA80072-294F-8953-CA7D-E8B7753B9226}"/>
              </a:ext>
            </a:extLst>
          </p:cNvPr>
          <p:cNvSpPr txBox="1"/>
          <p:nvPr/>
        </p:nvSpPr>
        <p:spPr>
          <a:xfrm>
            <a:off x="1149350" y="999192"/>
            <a:ext cx="609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FF00"/>
                </a:solidFill>
              </a:rPr>
              <a:t>Tế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bào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nhân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sơ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chưa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có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nhân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hoàn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chỉnh</a:t>
            </a:r>
            <a:r>
              <a:rPr lang="en-US" sz="2200" dirty="0">
                <a:solidFill>
                  <a:srgbClr val="FFFF00"/>
                </a:solidFill>
              </a:rPr>
              <a:t>(</a:t>
            </a:r>
            <a:r>
              <a:rPr lang="en-US" sz="2200" dirty="0" err="1">
                <a:solidFill>
                  <a:srgbClr val="FFFF00"/>
                </a:solidFill>
              </a:rPr>
              <a:t>không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có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màng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nhân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ngăn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cách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giữa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chất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nhân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và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tế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bào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chất</a:t>
            </a:r>
            <a:r>
              <a:rPr lang="en-US" sz="2200" dirty="0">
                <a:solidFill>
                  <a:srgbClr val="FFFF00"/>
                </a:solidFill>
              </a:rPr>
              <a:t>). </a:t>
            </a:r>
            <a:r>
              <a:rPr lang="en-US" sz="2200" dirty="0" err="1">
                <a:solidFill>
                  <a:srgbClr val="FFFF00"/>
                </a:solidFill>
              </a:rPr>
              <a:t>Vùng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chứa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vật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chất</a:t>
            </a:r>
            <a:r>
              <a:rPr lang="en-US" sz="2200" dirty="0">
                <a:solidFill>
                  <a:srgbClr val="FFFF00"/>
                </a:solidFill>
              </a:rPr>
              <a:t> di </a:t>
            </a:r>
            <a:r>
              <a:rPr lang="en-US" sz="2200" dirty="0" err="1">
                <a:solidFill>
                  <a:srgbClr val="FFFF00"/>
                </a:solidFill>
              </a:rPr>
              <a:t>truyền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được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gọi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là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vùng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nhân</a:t>
            </a:r>
            <a:r>
              <a:rPr lang="en-US" sz="2200" dirty="0">
                <a:solidFill>
                  <a:srgbClr val="FFFF00"/>
                </a:solidFill>
              </a:rPr>
              <a:t>. </a:t>
            </a:r>
            <a:r>
              <a:rPr lang="en-US" sz="2200" dirty="0" err="1">
                <a:solidFill>
                  <a:srgbClr val="FFFF00"/>
                </a:solidFill>
              </a:rPr>
              <a:t>Tế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bào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chất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không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có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hệ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thống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nội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màng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cúng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như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các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bào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quan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có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màng</a:t>
            </a:r>
            <a:r>
              <a:rPr lang="en-US" sz="2200" dirty="0">
                <a:solidFill>
                  <a:srgbClr val="FFFF00"/>
                </a:solidFill>
              </a:rPr>
              <a:t> bao </a:t>
            </a:r>
            <a:r>
              <a:rPr lang="en-US" sz="2200" dirty="0" err="1">
                <a:solidFill>
                  <a:srgbClr val="FFFF00"/>
                </a:solidFill>
              </a:rPr>
              <a:t>bọc</a:t>
            </a:r>
            <a:r>
              <a:rPr lang="en-US" sz="2200" dirty="0">
                <a:solidFill>
                  <a:srgbClr val="FFFF00"/>
                </a:solidFill>
              </a:rPr>
              <a:t>, </a:t>
            </a:r>
            <a:r>
              <a:rPr lang="en-US" sz="2200" dirty="0" err="1">
                <a:solidFill>
                  <a:srgbClr val="FFFF00"/>
                </a:solidFill>
              </a:rPr>
              <a:t>chỉ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cần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có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bào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quan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duy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nhất</a:t>
            </a:r>
            <a:r>
              <a:rPr lang="en-US" sz="2200" dirty="0">
                <a:solidFill>
                  <a:srgbClr val="FFFF00"/>
                </a:solidFill>
              </a:rPr>
              <a:t> ribosome. </a:t>
            </a:r>
            <a:r>
              <a:rPr lang="en-US" sz="2200" dirty="0" err="1">
                <a:solidFill>
                  <a:srgbClr val="FFFF00"/>
                </a:solidFill>
              </a:rPr>
              <a:t>Tế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bào</a:t>
            </a:r>
            <a:r>
              <a:rPr lang="en-US" sz="2200" dirty="0">
                <a:solidFill>
                  <a:srgbClr val="FFFF00"/>
                </a:solidFill>
              </a:rPr>
              <a:t> vi </a:t>
            </a:r>
            <a:r>
              <a:rPr lang="en-US" sz="2200" dirty="0" err="1">
                <a:solidFill>
                  <a:srgbClr val="FFFF00"/>
                </a:solidFill>
              </a:rPr>
              <a:t>khuẩn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là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tế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bào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nhân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sơ</a:t>
            </a:r>
            <a:endParaRPr lang="en-US" sz="2200" dirty="0">
              <a:solidFill>
                <a:srgbClr val="FFFF00"/>
              </a:solidFill>
            </a:endParaRPr>
          </a:p>
          <a:p>
            <a:r>
              <a:rPr lang="en-US" sz="2200" dirty="0" err="1">
                <a:solidFill>
                  <a:srgbClr val="FFFF00"/>
                </a:solidFill>
              </a:rPr>
              <a:t>Tế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bào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nhân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thực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đã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có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nhân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hoàn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chỉnh</a:t>
            </a:r>
            <a:r>
              <a:rPr lang="en-US" sz="2200" dirty="0">
                <a:solidFill>
                  <a:srgbClr val="FFFF00"/>
                </a:solidFill>
              </a:rPr>
              <a:t>, </a:t>
            </a:r>
            <a:r>
              <a:rPr lang="en-US" sz="2200" dirty="0" err="1">
                <a:solidFill>
                  <a:srgbClr val="FFFF00"/>
                </a:solidFill>
              </a:rPr>
              <a:t>vật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chất</a:t>
            </a:r>
            <a:r>
              <a:rPr lang="en-US" sz="2200" dirty="0">
                <a:solidFill>
                  <a:srgbClr val="FFFF00"/>
                </a:solidFill>
              </a:rPr>
              <a:t> di </a:t>
            </a:r>
            <a:r>
              <a:rPr lang="en-US" sz="2200" dirty="0" err="1">
                <a:solidFill>
                  <a:srgbClr val="FFFF00"/>
                </a:solidFill>
              </a:rPr>
              <a:t>chuyền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nằm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trong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nhân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được</a:t>
            </a:r>
            <a:r>
              <a:rPr lang="en-US" sz="2200" dirty="0">
                <a:solidFill>
                  <a:srgbClr val="FFFF00"/>
                </a:solidFill>
              </a:rPr>
              <a:t> bao </a:t>
            </a:r>
            <a:r>
              <a:rPr lang="en-US" sz="2200" dirty="0" err="1">
                <a:solidFill>
                  <a:srgbClr val="FFFF00"/>
                </a:solidFill>
              </a:rPr>
              <a:t>bọc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bởi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màng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nhân</a:t>
            </a:r>
            <a:r>
              <a:rPr lang="en-US" sz="2200" dirty="0">
                <a:solidFill>
                  <a:srgbClr val="FFFF00"/>
                </a:solidFill>
              </a:rPr>
              <a:t>. </a:t>
            </a:r>
            <a:r>
              <a:rPr lang="en-US" sz="2200" dirty="0" err="1">
                <a:solidFill>
                  <a:srgbClr val="FFFF00"/>
                </a:solidFill>
              </a:rPr>
              <a:t>Tế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bào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chất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được</a:t>
            </a:r>
            <a:r>
              <a:rPr lang="en-US" sz="2200" dirty="0">
                <a:solidFill>
                  <a:srgbClr val="FFFF00"/>
                </a:solidFill>
              </a:rPr>
              <a:t> chia </a:t>
            </a:r>
            <a:r>
              <a:rPr lang="en-US" sz="2200" dirty="0" err="1">
                <a:solidFill>
                  <a:srgbClr val="FFFF00"/>
                </a:solidFill>
              </a:rPr>
              <a:t>thành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nhiều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khoang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bởi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hệ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thống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nội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màng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và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có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bào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quan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có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màng</a:t>
            </a:r>
            <a:r>
              <a:rPr lang="en-US" sz="2200" dirty="0">
                <a:solidFill>
                  <a:srgbClr val="FFFF00"/>
                </a:solidFill>
              </a:rPr>
              <a:t> bao </a:t>
            </a:r>
            <a:r>
              <a:rPr lang="en-US" sz="2200" dirty="0" err="1">
                <a:solidFill>
                  <a:srgbClr val="FFFF00"/>
                </a:solidFill>
              </a:rPr>
              <a:t>bọc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58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KHTN bài 19</Template>
  <TotalTime>1</TotalTime>
  <Words>970</Words>
  <Application>Microsoft Office PowerPoint</Application>
  <PresentationFormat>Màn hình rộng</PresentationFormat>
  <Paragraphs>82</Paragraphs>
  <Slides>18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zin bùi</dc:creator>
  <cp:lastModifiedBy>zin bùi</cp:lastModifiedBy>
  <cp:revision>1</cp:revision>
  <dcterms:created xsi:type="dcterms:W3CDTF">2023-10-09T15:47:15Z</dcterms:created>
  <dcterms:modified xsi:type="dcterms:W3CDTF">2023-10-09T15:48:25Z</dcterms:modified>
</cp:coreProperties>
</file>