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6" r:id="rId4"/>
    <p:sldId id="267" r:id="rId5"/>
    <p:sldId id="268" r:id="rId6"/>
    <p:sldId id="270" r:id="rId7"/>
    <p:sldId id="271" r:id="rId8"/>
    <p:sldId id="273" r:id="rId9"/>
    <p:sldId id="274" r:id="rId10"/>
    <p:sldId id="463" r:id="rId11"/>
    <p:sldId id="275" r:id="rId12"/>
    <p:sldId id="276" r:id="rId13"/>
    <p:sldId id="295" r:id="rId14"/>
    <p:sldId id="296" r:id="rId15"/>
    <p:sldId id="277" r:id="rId16"/>
    <p:sldId id="464" r:id="rId17"/>
    <p:sldId id="278" r:id="rId18"/>
    <p:sldId id="279" r:id="rId19"/>
    <p:sldId id="281" r:id="rId20"/>
    <p:sldId id="283" r:id="rId21"/>
    <p:sldId id="282" r:id="rId22"/>
    <p:sldId id="280" r:id="rId23"/>
    <p:sldId id="285" r:id="rId24"/>
    <p:sldId id="284" r:id="rId25"/>
    <p:sldId id="294" r:id="rId26"/>
    <p:sldId id="272" r:id="rId27"/>
    <p:sldId id="287" r:id="rId28"/>
    <p:sldId id="288" r:id="rId29"/>
    <p:sldId id="289" r:id="rId30"/>
    <p:sldId id="290" r:id="rId31"/>
    <p:sldId id="291" r:id="rId32"/>
    <p:sldId id="29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3T11:32:1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35 0 0 0,'-24'-14'2682'0'0,"13"10"-2024"0"0,10 4-591 0 0,-1 0 0 0 0,1-1-1 0 0,-1 1 1 0 0,1-1-1 0 0,0 1 1 0 0,-1-1-1 0 0,1 1 1 0 0,-1-1-1 0 0,1 1 1 0 0,0-2-1 0 0,0 2 1 0 0,-1-1-1 0 0,1 0 1 0 0,0 0-1 0 0,0 0 1 0 0,0 0 0 0 0,0 0-1 0 0,0 0 1 0 0,-1-2-1 0 0,0 2-131 0 0,1 1 0 0 0,-1 0 1 0 0,1 0-1 0 0,-1 0 0 0 0,1 0 0 0 0,-1 1 0 0 0,1-1 1 0 0,-1 0-1 0 0,1 1 0 0 0,-1-1 0 0 0,1 0 0 0 0,-1 1 0 0 0,-1 1 1 0 0,3-1-49 0 0,0-1 45 0 0,0 0 0 0 0,0 1 0 0 0,0-1 0 0 0,0 0 0 0 0,0 1 0 0 0,0-1 0 0 0,0 0 0 0 0,0 0 0 0 0,0 0 0 0 0,0 0 0 0 0,0 1 0 0 0,0-1 0 0 0,0 0 0 0 0,0 1 0 0 0,0-1 0 0 0,0 0 1 0 0,0 1-1 0 0,0-1 0 0 0,-1 0 0 0 0,1 0 0 0 0,0 0 0 0 0,0 0 0 0 0,0 0 0 0 0,-1 0 0 0 0,1 1 0 0 0,0-1 0 0 0,0 0 0 0 0,0 0 0 0 0,-1 0 0 0 0,1 1 0 0 0,0-1 0 0 0,0 0 0 0 0,0 0 0 0 0,0 0 0 0 0,-1 0 0 0 0,1 0 0 0 0,0 0 0 0 0,0 1 0 0 0,-1-1 0 0 0,1 0 0 0 0,0 0 0 0 0,-1 0 0 0 0,1 0 0 0 0,0 0 0 0 0,0 0 0 0 0,0 0 0 0 0,0 0 0 0 0,-1-1 0 0 0,1 1 0 0 0,0 0 0 0 0,-1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3T11:31:5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0 0 0,'-17'50'2955'0'0,"11"4"3504"0"0,-2-11 1195 0 0,8-43-7663 0 0,0 1 1 0 0,0-1 0 0 0,0 0 0 0 0,0 0-1 0 0,0 1 1 0 0,0-1 0 0 0,0 0 0 0 0,0 0-1 0 0,0 0 1 0 0,0 0 0 0 0,0 0 0 0 0,0 1-1 0 0,0-1 1 0 0,0 0 0 0 0,0 0 0 0 0,0 1-1 0 0,0-1 1 0 0,0 0 0 0 0,0 0 0 0 0,0 1-1 0 0,0-1 1 0 0,0 0 0 0 0,0 0 0 0 0,1 0-1 0 0,-1 0 1 0 0,0 0 0 0 0,0 0 0 0 0,0 1-1 0 0,0-1 1 0 0,1 0 0 0 0,-1 0 0 0 0,0 0-1 0 0,0 0 1 0 0,0 1 0 0 0,0-1 0 0 0,0 0-1 0 0,0 0 1 0 0,0 0 0 0 0,1 0 0 0 0,-1 0-1 0 0,0 0 1 0 0,1 0 0 0 0,-1 0 0 0 0,0 0-1 0 0,0 1 1 0 0,1-1 0 0 0,-1 0 0 0 0,0 0-1 0 0,0-1 1 0 0,11-8-3496 0 0,-9 7 2730 0 0,0-1-1 0 0,0 0 1 0 0,-1 1 0 0 0,1-1-1 0 0,-1 0 1 0 0,1 0 0 0 0,-1 1-1 0 0,1-6 1 0 0,7-18-4276 0 0,-2 19 4126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3T11:32:4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4 296 0 0,'0'0'5523'0'0,"0"-3"-5434"0"0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3T11:32:4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0 0 0,'0'0'191'0'0,"1"17"2881"0"0,-1-17-2882 0 0,0 0 0 0 0,1 0 1 0 0,0 1-1 0 0,-1-1 0 0 0,1 0 0 0 0,-1 1 0 0 0,0-1 1 0 0,0 1-1 0 0,1-1 0 0 0,-1 0 0 0 0,1 0 0 0 0,-1 0 1 0 0,1 1-1 0 0,-1-1 0 0 0,0 1 0 0 0,0 0 1 0 0,0-1-1 0 0,0 0 0 0 0,1 0 0 0 0,-1 1 0 0 0,0 0 1 0 0,0-1-1 0 0,0 1 0 0 0,0-1 0 0 0,1 0 0 0 0,-1 1 1 0 0,0-1-1 0 0,0 1 0 0 0,0 0 0 0 0,0-1 0 0 0,0 0 1 0 0,-1 1-1 0 0,1-1 0 0 0,0 1 0 0 0,0 0 0 0 0,0-1 1 0 0,-1 1-1 0 0,1 5 489 0 0,-1-6-1100 0 0,-1 0-1 0 0,1 0 0 0 0,-1 0 0 0 0,2 0 0 0 0,-2-1 0 0 0,1 1 0 0 0,-1 0 1 0 0,1 0-1 0 0,0 0 0 0 0,-1-1 0 0 0,1 0 0 0 0,-1 1 0 0 0,0-1 0 0 0,1 0-302 0 0,-15-11-3428 0 0,15 12 3764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5T02:22:56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20 64 0 0,'-11'-13'2290'0'0,"5"7"-760"0"0,9 8-325 0 0,-1-2-1249 0 0,1 9-273 0 0,4-4 96 0 0,-4-3-173 0 0,0 0 1 0 0,0 0-1 0 0,1-1 0 0 0,-1 1 1 0 0,1-1-1 0 0,-1 1 0 0 0,5 0 0 0 0,-6 4-863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0-15T02:25:02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1 211 356 0 0,'0'0'794'0'0,"11"-17"1424"0"0,-11 16-2150 0 0,0-1-1 0 0,0 2 0 0 0,0-2 1 0 0,1 1-1 0 0,0-1 0 0 0,0 1 0 0 0,-1 0 1 0 0,1 0-1 0 0,0 0 0 0 0,0-1 1 0 0,-1 1-1 0 0,1 1 0 0 0,0-2 1 0 0,1 1-1 0 0,-1-1-40 0 0,0 1 1 0 0,0 1-1 0 0,0-1 1 0 0,0-1-1 0 0,-1 2 0 0 0,1-1 1 0 0,0-1-1 0 0,0 2 1 0 0,-1-2-1 0 0,0 1 1 0 0,1 0-1 0 0,-1-1 0 0 0,1-1 1 0 0,0 0 8 0 0,0 0-1 0 0,0 0 1 0 0,0 1 0 0 0,1-1 0 0 0,-1 1 0 0 0,1-1-1 0 0,0 1 1 0 0,0-1 0 0 0,0 0 0 0 0,4-3 0 0 0,-4 4-20 0 0,2-2-10 0 0,0 0-1 0 0,1-1 0 0 0,-1 2 0 0 0,1-1 0 0 0,0 1 0 0 0,6-4 0 0 0,10-9-237 0 0,6-4-245 0 0,-26 19 411 0 0,1 0-1 0 0,-1-1 0 0 0,1 1 0 0 0,-2-1 0 0 0,2 1 0 0 0,-1-1 1 0 0,0 0-1 0 0,0 1 0 0 0,0-1 0 0 0,0 1 0 0 0,0-2 0 0 0,0 2 1 0 0,-1-1-1 0 0,1-3 0 0 0,3 1-436 0 0,-3 3 411 0 0,-1 1 0 0 0,0-1 1 0 0,1 0-1 0 0,-1 1 0 0 0,1 0 0 0 0,0-1 0 0 0,-1 0 1 0 0,0 1-1 0 0,0-1 0 0 0,1 1 0 0 0,-1-1 1 0 0,0 0-1 0 0,1 0 0 0 0,-1 1 0 0 0,0 0 0 0 0,1-1 1 0 0,-1 0-1 0 0,0 0 0 0 0,0 1 0 0 0,0-1 1 0 0,0-1-1 0 0,0-4-641 0 0,0 1 491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22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04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06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362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03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041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96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75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64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75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AC64DB1-06C8-41F4-8E0C-77A182FA4D5E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59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62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5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15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48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10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6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17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0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93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60E3-EB88-4223-91E8-6E75E9945EB6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08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AC64DB1-06C8-41F4-8E0C-77A182FA4D5E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3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gif"/><Relationship Id="rId18" Type="http://schemas.openxmlformats.org/officeDocument/2006/relationships/slide" Target="slide19.xml"/><Relationship Id="rId26" Type="http://schemas.openxmlformats.org/officeDocument/2006/relationships/image" Target="../media/image54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26.xml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gif"/><Relationship Id="rId25" Type="http://schemas.openxmlformats.org/officeDocument/2006/relationships/slide" Target="slide28.xml"/><Relationship Id="rId2" Type="http://schemas.openxmlformats.org/officeDocument/2006/relationships/audio" Target="../media/media1.wma"/><Relationship Id="rId16" Type="http://schemas.openxmlformats.org/officeDocument/2006/relationships/image" Target="../media/image48.png"/><Relationship Id="rId20" Type="http://schemas.openxmlformats.org/officeDocument/2006/relationships/image" Target="../media/image51.png"/><Relationship Id="rId29" Type="http://schemas.openxmlformats.org/officeDocument/2006/relationships/slide" Target="slide30.xml"/><Relationship Id="rId1" Type="http://schemas.microsoft.com/office/2007/relationships/media" Target="../media/media1.wma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3.png"/><Relationship Id="rId32" Type="http://schemas.openxmlformats.org/officeDocument/2006/relationships/image" Target="../media/image57.png"/><Relationship Id="rId5" Type="http://schemas.openxmlformats.org/officeDocument/2006/relationships/image" Target="../media/image37.png"/><Relationship Id="rId15" Type="http://schemas.openxmlformats.org/officeDocument/2006/relationships/image" Target="../media/image47.gif"/><Relationship Id="rId23" Type="http://schemas.openxmlformats.org/officeDocument/2006/relationships/slide" Target="slide27.xml"/><Relationship Id="rId28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image" Target="../media/image50.png"/><Relationship Id="rId31" Type="http://schemas.openxmlformats.org/officeDocument/2006/relationships/slide" Target="slide31.xml"/><Relationship Id="rId4" Type="http://schemas.openxmlformats.org/officeDocument/2006/relationships/audio" Target="../media/audio1.wav"/><Relationship Id="rId9" Type="http://schemas.openxmlformats.org/officeDocument/2006/relationships/image" Target="../media/image41.png"/><Relationship Id="rId14" Type="http://schemas.openxmlformats.org/officeDocument/2006/relationships/image" Target="../media/image46.gif"/><Relationship Id="rId22" Type="http://schemas.openxmlformats.org/officeDocument/2006/relationships/image" Target="../media/image52.png"/><Relationship Id="rId27" Type="http://schemas.openxmlformats.org/officeDocument/2006/relationships/slide" Target="slide29.xml"/><Relationship Id="rId30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98D4-FD80-4655-A19E-3BDF84C34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577" y="50488"/>
            <a:ext cx="10856864" cy="139506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IV: HỖN HỢP – </a:t>
            </a:r>
            <a:b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CHẤT RA KHỎI HỖN HỢP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032C0-F81F-4D0B-99A3-15758BFBE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6682" y="1684693"/>
            <a:ext cx="9144000" cy="517885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16: HỖN HỢP CÁC CHẤT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9E2DC8-A15D-4F8E-B07B-3188F0525B7C}"/>
              </a:ext>
            </a:extLst>
          </p:cNvPr>
          <p:cNvSpPr txBox="1"/>
          <p:nvPr/>
        </p:nvSpPr>
        <p:spPr>
          <a:xfrm>
            <a:off x="905786" y="2649364"/>
            <a:ext cx="11051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tan.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529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>
            <a:extLst>
              <a:ext uri="{FF2B5EF4-FFF2-40B4-BE49-F238E27FC236}">
                <a16:creationId xmlns:a16="http://schemas.microsoft.com/office/drawing/2014/main" id="{C2833199-ABEB-410A-A87A-F411A43FF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770" y="540365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D4D40FFD-6116-4BD5-85EB-C94BF6BFE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845" y="5308168"/>
            <a:ext cx="167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altLang="en-US" sz="2400" b="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E914C253-DB75-4F45-981F-6300826C4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42" y="5403655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altLang="en-US" sz="2400" b="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2">
            <a:extLst>
              <a:ext uri="{FF2B5EF4-FFF2-40B4-BE49-F238E27FC236}">
                <a16:creationId xmlns:a16="http://schemas.microsoft.com/office/drawing/2014/main" id="{B32217DE-FD19-49AD-AE69-5370F9F5A0A0}"/>
              </a:ext>
            </a:extLst>
          </p:cNvPr>
          <p:cNvSpPr>
            <a:spLocks/>
          </p:cNvSpPr>
          <p:nvPr/>
        </p:nvSpPr>
        <p:spPr bwMode="auto">
          <a:xfrm>
            <a:off x="3691610" y="3540126"/>
            <a:ext cx="685800" cy="8382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0" y="528"/>
              </a:cxn>
              <a:cxn ang="0">
                <a:pos x="384" y="528"/>
              </a:cxn>
              <a:cxn ang="0">
                <a:pos x="384" y="48"/>
              </a:cxn>
              <a:cxn ang="0">
                <a:pos x="432" y="0"/>
              </a:cxn>
            </a:cxnLst>
            <a:rect l="0" t="0" r="r" b="b"/>
            <a:pathLst>
              <a:path w="432" h="528">
                <a:moveTo>
                  <a:pt x="0" y="48"/>
                </a:moveTo>
                <a:lnTo>
                  <a:pt x="0" y="528"/>
                </a:lnTo>
                <a:lnTo>
                  <a:pt x="384" y="528"/>
                </a:lnTo>
                <a:lnTo>
                  <a:pt x="384" y="48"/>
                </a:lnTo>
                <a:lnTo>
                  <a:pt x="43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73">
            <a:extLst>
              <a:ext uri="{FF2B5EF4-FFF2-40B4-BE49-F238E27FC236}">
                <a16:creationId xmlns:a16="http://schemas.microsoft.com/office/drawing/2014/main" id="{C62D7269-9F42-47EC-A773-50A29DC64D99}"/>
              </a:ext>
            </a:extLst>
          </p:cNvPr>
          <p:cNvGrpSpPr>
            <a:grpSpLocks/>
          </p:cNvGrpSpPr>
          <p:nvPr/>
        </p:nvGrpSpPr>
        <p:grpSpPr bwMode="auto">
          <a:xfrm>
            <a:off x="6489037" y="3590555"/>
            <a:ext cx="685800" cy="838200"/>
            <a:chOff x="3120" y="2256"/>
            <a:chExt cx="432" cy="528"/>
          </a:xfrm>
        </p:grpSpPr>
        <p:sp>
          <p:nvSpPr>
            <p:cNvPr id="10" name="Freeform 74">
              <a:extLst>
                <a:ext uri="{FF2B5EF4-FFF2-40B4-BE49-F238E27FC236}">
                  <a16:creationId xmlns:a16="http://schemas.microsoft.com/office/drawing/2014/main" id="{3667538B-8488-4198-843A-AAADAC57C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2256"/>
              <a:ext cx="432" cy="52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528"/>
                </a:cxn>
                <a:cxn ang="0">
                  <a:pos x="384" y="528"/>
                </a:cxn>
                <a:cxn ang="0">
                  <a:pos x="384" y="48"/>
                </a:cxn>
                <a:cxn ang="0">
                  <a:pos x="432" y="0"/>
                </a:cxn>
              </a:cxnLst>
              <a:rect l="0" t="0" r="r" b="b"/>
              <a:pathLst>
                <a:path w="432" h="528">
                  <a:moveTo>
                    <a:pt x="0" y="48"/>
                  </a:moveTo>
                  <a:lnTo>
                    <a:pt x="0" y="528"/>
                  </a:lnTo>
                  <a:lnTo>
                    <a:pt x="384" y="528"/>
                  </a:lnTo>
                  <a:lnTo>
                    <a:pt x="384" y="48"/>
                  </a:lnTo>
                  <a:lnTo>
                    <a:pt x="432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75" descr="25%">
              <a:extLst>
                <a:ext uri="{FF2B5EF4-FFF2-40B4-BE49-F238E27FC236}">
                  <a16:creationId xmlns:a16="http://schemas.microsoft.com/office/drawing/2014/main" id="{0710AF15-DFB7-42BA-A93E-CE4BC692C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48"/>
              <a:ext cx="378" cy="336"/>
            </a:xfrm>
            <a:prstGeom prst="rect">
              <a:avLst/>
            </a:prstGeom>
            <a:solidFill>
              <a:srgbClr val="EEF8A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Rectangle 76" descr="25%">
            <a:extLst>
              <a:ext uri="{FF2B5EF4-FFF2-40B4-BE49-F238E27FC236}">
                <a16:creationId xmlns:a16="http://schemas.microsoft.com/office/drawing/2014/main" id="{2696620B-E3A0-4B6B-B45A-403740CBC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1610" y="3824288"/>
            <a:ext cx="600075" cy="53340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Line 77">
            <a:extLst>
              <a:ext uri="{FF2B5EF4-FFF2-40B4-BE49-F238E27FC236}">
                <a16:creationId xmlns:a16="http://schemas.microsoft.com/office/drawing/2014/main" id="{30E15687-B54F-472F-87DA-83EEE4C4F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9794" y="4186238"/>
            <a:ext cx="685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stealth" w="sm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ine 78">
            <a:extLst>
              <a:ext uri="{FF2B5EF4-FFF2-40B4-BE49-F238E27FC236}">
                <a16:creationId xmlns:a16="http://schemas.microsoft.com/office/drawing/2014/main" id="{514A4E7D-FCCF-48B1-955A-3F5734ADA8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77676" y="3349655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79">
            <a:extLst>
              <a:ext uri="{FF2B5EF4-FFF2-40B4-BE49-F238E27FC236}">
                <a16:creationId xmlns:a16="http://schemas.microsoft.com/office/drawing/2014/main" id="{F993D446-B744-4861-AF39-33348894378B}"/>
              </a:ext>
            </a:extLst>
          </p:cNvPr>
          <p:cNvGrpSpPr>
            <a:grpSpLocks/>
          </p:cNvGrpSpPr>
          <p:nvPr/>
        </p:nvGrpSpPr>
        <p:grpSpPr bwMode="auto">
          <a:xfrm>
            <a:off x="1918120" y="3894264"/>
            <a:ext cx="657225" cy="552450"/>
            <a:chOff x="864" y="2448"/>
            <a:chExt cx="414" cy="348"/>
          </a:xfrm>
        </p:grpSpPr>
        <p:sp>
          <p:nvSpPr>
            <p:cNvPr id="16" name="Arc 80">
              <a:extLst>
                <a:ext uri="{FF2B5EF4-FFF2-40B4-BE49-F238E27FC236}">
                  <a16:creationId xmlns:a16="http://schemas.microsoft.com/office/drawing/2014/main" id="{CB884C3E-F498-4F39-8E72-5439A7201B56}"/>
                </a:ext>
              </a:extLst>
            </p:cNvPr>
            <p:cNvSpPr>
              <a:spLocks/>
            </p:cNvSpPr>
            <p:nvPr/>
          </p:nvSpPr>
          <p:spPr bwMode="auto">
            <a:xfrm rot="8455164">
              <a:off x="864" y="2448"/>
              <a:ext cx="414" cy="348"/>
            </a:xfrm>
            <a:custGeom>
              <a:avLst/>
              <a:gdLst>
                <a:gd name="G0" fmla="+- 7036 0 0"/>
                <a:gd name="G1" fmla="+- 21600 0 0"/>
                <a:gd name="G2" fmla="+- 21600 0 0"/>
                <a:gd name="T0" fmla="*/ 0 w 28636"/>
                <a:gd name="T1" fmla="*/ 1178 h 25426"/>
                <a:gd name="T2" fmla="*/ 28294 w 28636"/>
                <a:gd name="T3" fmla="*/ 25426 h 25426"/>
                <a:gd name="T4" fmla="*/ 7036 w 28636"/>
                <a:gd name="T5" fmla="*/ 21600 h 25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636" h="25426" fill="none" extrusionOk="0">
                  <a:moveTo>
                    <a:pt x="0" y="1178"/>
                  </a:moveTo>
                  <a:cubicBezTo>
                    <a:pt x="2263" y="398"/>
                    <a:pt x="4641" y="-1"/>
                    <a:pt x="7036" y="0"/>
                  </a:cubicBezTo>
                  <a:cubicBezTo>
                    <a:pt x="18965" y="0"/>
                    <a:pt x="28636" y="9670"/>
                    <a:pt x="28636" y="21600"/>
                  </a:cubicBezTo>
                  <a:cubicBezTo>
                    <a:pt x="28636" y="22882"/>
                    <a:pt x="28521" y="24163"/>
                    <a:pt x="28294" y="25426"/>
                  </a:cubicBezTo>
                </a:path>
                <a:path w="28636" h="25426" stroke="0" extrusionOk="0">
                  <a:moveTo>
                    <a:pt x="0" y="1178"/>
                  </a:moveTo>
                  <a:cubicBezTo>
                    <a:pt x="2263" y="398"/>
                    <a:pt x="4641" y="-1"/>
                    <a:pt x="7036" y="0"/>
                  </a:cubicBezTo>
                  <a:cubicBezTo>
                    <a:pt x="18965" y="0"/>
                    <a:pt x="28636" y="9670"/>
                    <a:pt x="28636" y="21600"/>
                  </a:cubicBezTo>
                  <a:cubicBezTo>
                    <a:pt x="28636" y="22882"/>
                    <a:pt x="28521" y="24163"/>
                    <a:pt x="28294" y="25426"/>
                  </a:cubicBezTo>
                  <a:lnTo>
                    <a:pt x="7036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Line 81">
              <a:extLst>
                <a:ext uri="{FF2B5EF4-FFF2-40B4-BE49-F238E27FC236}">
                  <a16:creationId xmlns:a16="http://schemas.microsoft.com/office/drawing/2014/main" id="{3532DBB0-70E7-41B2-BDFD-CEADC5CB6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64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Line 82">
              <a:extLst>
                <a:ext uri="{FF2B5EF4-FFF2-40B4-BE49-F238E27FC236}">
                  <a16:creationId xmlns:a16="http://schemas.microsoft.com/office/drawing/2014/main" id="{7A3FF60D-8AB8-4823-855C-74826B639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700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Line 83">
              <a:extLst>
                <a:ext uri="{FF2B5EF4-FFF2-40B4-BE49-F238E27FC236}">
                  <a16:creationId xmlns:a16="http://schemas.microsoft.com/office/drawing/2014/main" id="{B97BCC16-DB01-4225-9054-6C6FE4F22D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4" y="2724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Line 84">
              <a:extLst>
                <a:ext uri="{FF2B5EF4-FFF2-40B4-BE49-F238E27FC236}">
                  <a16:creationId xmlns:a16="http://schemas.microsoft.com/office/drawing/2014/main" id="{C2A3FBD7-6279-4DFF-9607-5C5CEB47A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" y="2742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Line 85">
              <a:extLst>
                <a:ext uri="{FF2B5EF4-FFF2-40B4-BE49-F238E27FC236}">
                  <a16:creationId xmlns:a16="http://schemas.microsoft.com/office/drawing/2014/main" id="{545023D1-7B7D-48C0-9956-2946A4E807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730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Line 86">
              <a:extLst>
                <a:ext uri="{FF2B5EF4-FFF2-40B4-BE49-F238E27FC236}">
                  <a16:creationId xmlns:a16="http://schemas.microsoft.com/office/drawing/2014/main" id="{91E9CCDB-1BC2-4563-ADFF-2642AFB450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4" y="2730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Line 87">
              <a:extLst>
                <a:ext uri="{FF2B5EF4-FFF2-40B4-BE49-F238E27FC236}">
                  <a16:creationId xmlns:a16="http://schemas.microsoft.com/office/drawing/2014/main" id="{9FA412F2-D86C-4DCE-A48B-D749DE0091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706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Line 88">
              <a:extLst>
                <a:ext uri="{FF2B5EF4-FFF2-40B4-BE49-F238E27FC236}">
                  <a16:creationId xmlns:a16="http://schemas.microsoft.com/office/drawing/2014/main" id="{A8A664F4-8A67-4F4F-A311-6A7119B027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" y="2748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Line 89">
              <a:extLst>
                <a:ext uri="{FF2B5EF4-FFF2-40B4-BE49-F238E27FC236}">
                  <a16:creationId xmlns:a16="http://schemas.microsoft.com/office/drawing/2014/main" id="{4511B62F-4177-494D-9DEE-BF8292717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0" y="2724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Line 90">
              <a:extLst>
                <a:ext uri="{FF2B5EF4-FFF2-40B4-BE49-F238E27FC236}">
                  <a16:creationId xmlns:a16="http://schemas.microsoft.com/office/drawing/2014/main" id="{7B9A282C-0B36-4257-8BDF-AABB3EDB75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712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Line 91">
              <a:extLst>
                <a:ext uri="{FF2B5EF4-FFF2-40B4-BE49-F238E27FC236}">
                  <a16:creationId xmlns:a16="http://schemas.microsoft.com/office/drawing/2014/main" id="{719D4B42-D9D6-418F-B8C1-AE42A37545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8" y="2712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Line 92">
              <a:extLst>
                <a:ext uri="{FF2B5EF4-FFF2-40B4-BE49-F238E27FC236}">
                  <a16:creationId xmlns:a16="http://schemas.microsoft.com/office/drawing/2014/main" id="{5C55057B-2796-4370-B1E8-4CFD736512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2" y="2712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Line 93">
              <a:extLst>
                <a:ext uri="{FF2B5EF4-FFF2-40B4-BE49-F238E27FC236}">
                  <a16:creationId xmlns:a16="http://schemas.microsoft.com/office/drawing/2014/main" id="{C8FEDE55-BB73-4294-BCC0-5E6C52068C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2" y="2682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Line 94">
              <a:extLst>
                <a:ext uri="{FF2B5EF4-FFF2-40B4-BE49-F238E27FC236}">
                  <a16:creationId xmlns:a16="http://schemas.microsoft.com/office/drawing/2014/main" id="{7DF171E0-D242-4D43-9C75-6AA2833B6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736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Line 95">
              <a:extLst>
                <a:ext uri="{FF2B5EF4-FFF2-40B4-BE49-F238E27FC236}">
                  <a16:creationId xmlns:a16="http://schemas.microsoft.com/office/drawing/2014/main" id="{0E30EB56-4E47-43F4-A03D-6DB6FDD8E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670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Line 96">
              <a:extLst>
                <a:ext uri="{FF2B5EF4-FFF2-40B4-BE49-F238E27FC236}">
                  <a16:creationId xmlns:a16="http://schemas.microsoft.com/office/drawing/2014/main" id="{4A3667A9-DAC3-4BC2-8783-FD26A38EB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664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Line 97">
              <a:extLst>
                <a:ext uri="{FF2B5EF4-FFF2-40B4-BE49-F238E27FC236}">
                  <a16:creationId xmlns:a16="http://schemas.microsoft.com/office/drawing/2014/main" id="{76C722C8-00FB-4E72-9709-FD474B7FBF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688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Line 98">
              <a:extLst>
                <a:ext uri="{FF2B5EF4-FFF2-40B4-BE49-F238E27FC236}">
                  <a16:creationId xmlns:a16="http://schemas.microsoft.com/office/drawing/2014/main" id="{8B3ADD02-FDB4-4B2D-9813-2D12F1C23C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" y="2718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Line 99">
              <a:extLst>
                <a:ext uri="{FF2B5EF4-FFF2-40B4-BE49-F238E27FC236}">
                  <a16:creationId xmlns:a16="http://schemas.microsoft.com/office/drawing/2014/main" id="{0B7EF0BF-0C82-428D-A3ED-2A861F050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8" y="2694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Line 100">
              <a:extLst>
                <a:ext uri="{FF2B5EF4-FFF2-40B4-BE49-F238E27FC236}">
                  <a16:creationId xmlns:a16="http://schemas.microsoft.com/office/drawing/2014/main" id="{4C282F31-A96D-4214-A32A-3D9F3D826E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676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Line 101">
              <a:extLst>
                <a:ext uri="{FF2B5EF4-FFF2-40B4-BE49-F238E27FC236}">
                  <a16:creationId xmlns:a16="http://schemas.microsoft.com/office/drawing/2014/main" id="{54D02340-E9EC-4D44-9BC4-81173A9733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" y="2718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Line 102">
              <a:extLst>
                <a:ext uri="{FF2B5EF4-FFF2-40B4-BE49-F238E27FC236}">
                  <a16:creationId xmlns:a16="http://schemas.microsoft.com/office/drawing/2014/main" id="{5C7886AE-C9F3-4EA3-A1F1-5E41F62C5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6" y="2694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Line 103">
              <a:extLst>
                <a:ext uri="{FF2B5EF4-FFF2-40B4-BE49-F238E27FC236}">
                  <a16:creationId xmlns:a16="http://schemas.microsoft.com/office/drawing/2014/main" id="{B29889AA-D760-4DCB-9E21-2E7F19F7F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6" y="2682"/>
              <a:ext cx="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" name="Group 104">
            <a:extLst>
              <a:ext uri="{FF2B5EF4-FFF2-40B4-BE49-F238E27FC236}">
                <a16:creationId xmlns:a16="http://schemas.microsoft.com/office/drawing/2014/main" id="{7BEEA46E-401A-497C-9CB2-BE46871A390C}"/>
              </a:ext>
            </a:extLst>
          </p:cNvPr>
          <p:cNvGrpSpPr>
            <a:grpSpLocks/>
          </p:cNvGrpSpPr>
          <p:nvPr/>
        </p:nvGrpSpPr>
        <p:grpSpPr bwMode="auto">
          <a:xfrm>
            <a:off x="2433780" y="3400480"/>
            <a:ext cx="1255713" cy="609600"/>
            <a:chOff x="1104" y="900"/>
            <a:chExt cx="791" cy="384"/>
          </a:xfrm>
        </p:grpSpPr>
        <p:sp>
          <p:nvSpPr>
            <p:cNvPr id="41" name="Arc 105">
              <a:extLst>
                <a:ext uri="{FF2B5EF4-FFF2-40B4-BE49-F238E27FC236}">
                  <a16:creationId xmlns:a16="http://schemas.microsoft.com/office/drawing/2014/main" id="{CAEBA741-D3C0-44BB-9AA0-23A62522094D}"/>
                </a:ext>
              </a:extLst>
            </p:cNvPr>
            <p:cNvSpPr>
              <a:spLocks/>
            </p:cNvSpPr>
            <p:nvPr/>
          </p:nvSpPr>
          <p:spPr bwMode="auto">
            <a:xfrm rot="11316083" flipV="1">
              <a:off x="1104" y="900"/>
              <a:ext cx="769" cy="384"/>
            </a:xfrm>
            <a:custGeom>
              <a:avLst/>
              <a:gdLst>
                <a:gd name="G0" fmla="+- 4994 0 0"/>
                <a:gd name="G1" fmla="+- 21600 0 0"/>
                <a:gd name="G2" fmla="+- 21600 0 0"/>
                <a:gd name="T0" fmla="*/ 0 w 26594"/>
                <a:gd name="T1" fmla="*/ 585 h 21600"/>
                <a:gd name="T2" fmla="*/ 26594 w 26594"/>
                <a:gd name="T3" fmla="*/ 21600 h 21600"/>
                <a:gd name="T4" fmla="*/ 4994 w 2659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594" h="21600" fill="none" extrusionOk="0">
                  <a:moveTo>
                    <a:pt x="0" y="585"/>
                  </a:moveTo>
                  <a:cubicBezTo>
                    <a:pt x="1636" y="196"/>
                    <a:pt x="3312" y="-1"/>
                    <a:pt x="4994" y="0"/>
                  </a:cubicBezTo>
                  <a:cubicBezTo>
                    <a:pt x="16923" y="0"/>
                    <a:pt x="26594" y="9670"/>
                    <a:pt x="26594" y="21600"/>
                  </a:cubicBezTo>
                </a:path>
                <a:path w="26594" h="21600" stroke="0" extrusionOk="0">
                  <a:moveTo>
                    <a:pt x="0" y="585"/>
                  </a:moveTo>
                  <a:cubicBezTo>
                    <a:pt x="1636" y="196"/>
                    <a:pt x="3312" y="-1"/>
                    <a:pt x="4994" y="0"/>
                  </a:cubicBezTo>
                  <a:cubicBezTo>
                    <a:pt x="16923" y="0"/>
                    <a:pt x="26594" y="9670"/>
                    <a:pt x="26594" y="21600"/>
                  </a:cubicBezTo>
                  <a:lnTo>
                    <a:pt x="4994" y="21600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Line 106">
              <a:extLst>
                <a:ext uri="{FF2B5EF4-FFF2-40B4-BE49-F238E27FC236}">
                  <a16:creationId xmlns:a16="http://schemas.microsoft.com/office/drawing/2014/main" id="{6F09D2A1-E342-4831-B626-B08BF177F2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47" y="935"/>
              <a:ext cx="48" cy="4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Line 107">
              <a:extLst>
                <a:ext uri="{FF2B5EF4-FFF2-40B4-BE49-F238E27FC236}">
                  <a16:creationId xmlns:a16="http://schemas.microsoft.com/office/drawing/2014/main" id="{2AC8C423-74D5-40E6-906D-88AC1A7920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45" y="983"/>
              <a:ext cx="4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Group 108">
            <a:extLst>
              <a:ext uri="{FF2B5EF4-FFF2-40B4-BE49-F238E27FC236}">
                <a16:creationId xmlns:a16="http://schemas.microsoft.com/office/drawing/2014/main" id="{2B428BB1-6021-435E-B280-74500A03D3A2}"/>
              </a:ext>
            </a:extLst>
          </p:cNvPr>
          <p:cNvGrpSpPr>
            <a:grpSpLocks/>
          </p:cNvGrpSpPr>
          <p:nvPr/>
        </p:nvGrpSpPr>
        <p:grpSpPr bwMode="auto">
          <a:xfrm>
            <a:off x="3877348" y="3853336"/>
            <a:ext cx="304800" cy="228600"/>
            <a:chOff x="3072" y="1104"/>
            <a:chExt cx="432" cy="193"/>
          </a:xfrm>
        </p:grpSpPr>
        <p:sp>
          <p:nvSpPr>
            <p:cNvPr id="45" name="Arc 109">
              <a:extLst>
                <a:ext uri="{FF2B5EF4-FFF2-40B4-BE49-F238E27FC236}">
                  <a16:creationId xmlns:a16="http://schemas.microsoft.com/office/drawing/2014/main" id="{6628D834-2B3B-4BE6-8975-5087B39CF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104"/>
              <a:ext cx="383" cy="19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1643 w 43200"/>
                <a:gd name="T3" fmla="*/ 13337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8764"/>
                    <a:pt x="558" y="15956"/>
                    <a:pt x="1642" y="13336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8764"/>
                    <a:pt x="558" y="15956"/>
                    <a:pt x="1642" y="13336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Line 110">
              <a:extLst>
                <a:ext uri="{FF2B5EF4-FFF2-40B4-BE49-F238E27FC236}">
                  <a16:creationId xmlns:a16="http://schemas.microsoft.com/office/drawing/2014/main" id="{2E3F1C59-02B7-4114-9099-C999A559B4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1176"/>
              <a:ext cx="47" cy="4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Line 111">
              <a:extLst>
                <a:ext uri="{FF2B5EF4-FFF2-40B4-BE49-F238E27FC236}">
                  <a16:creationId xmlns:a16="http://schemas.microsoft.com/office/drawing/2014/main" id="{5B1F1948-8AF7-4941-9166-E28DC0ADAB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9" y="1164"/>
              <a:ext cx="50" cy="4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2800" i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8" name="Text Box 113">
            <a:extLst>
              <a:ext uri="{FF2B5EF4-FFF2-40B4-BE49-F238E27FC236}">
                <a16:creationId xmlns:a16="http://schemas.microsoft.com/office/drawing/2014/main" id="{D53ABEB8-F34D-40A7-94CC-29035D97A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708" y="4435656"/>
            <a:ext cx="1447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N­ước</a:t>
            </a:r>
            <a:endParaRPr lang="en-US" sz="2400" i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114">
            <a:extLst>
              <a:ext uri="{FF2B5EF4-FFF2-40B4-BE49-F238E27FC236}">
                <a16:creationId xmlns:a16="http://schemas.microsoft.com/office/drawing/2014/main" id="{DFF2B5B9-D687-476D-9B80-550C73710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6483" y="4446714"/>
            <a:ext cx="2057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0" name="Line 118">
            <a:extLst>
              <a:ext uri="{FF2B5EF4-FFF2-40B4-BE49-F238E27FC236}">
                <a16:creationId xmlns:a16="http://schemas.microsoft.com/office/drawing/2014/main" id="{6D84D30A-1B76-4858-AF91-BFC0B30CF0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5697" y="4793821"/>
            <a:ext cx="0" cy="533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stealth" w="sm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Line 119">
            <a:extLst>
              <a:ext uri="{FF2B5EF4-FFF2-40B4-BE49-F238E27FC236}">
                <a16:creationId xmlns:a16="http://schemas.microsoft.com/office/drawing/2014/main" id="{6A7C070E-233A-46B3-852B-5718C3B96A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1647" y="4864879"/>
            <a:ext cx="0" cy="533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stealth" w="sm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Line 120">
            <a:extLst>
              <a:ext uri="{FF2B5EF4-FFF2-40B4-BE49-F238E27FC236}">
                <a16:creationId xmlns:a16="http://schemas.microsoft.com/office/drawing/2014/main" id="{6D19DC45-F9D7-45A8-981B-0291028CE3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7907" y="4876800"/>
            <a:ext cx="0" cy="609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stealth" w="sm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2800" i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8A16AF9B-81BB-4D1F-898A-84EF338AF647}"/>
              </a:ext>
            </a:extLst>
          </p:cNvPr>
          <p:cNvSpPr txBox="1">
            <a:spLocks/>
          </p:cNvSpPr>
          <p:nvPr/>
        </p:nvSpPr>
        <p:spPr>
          <a:xfrm>
            <a:off x="1281376" y="161290"/>
            <a:ext cx="10515600" cy="4835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DUNG DỊCH:</a:t>
            </a:r>
          </a:p>
        </p:txBody>
      </p:sp>
      <p:sp>
        <p:nvSpPr>
          <p:cNvPr id="54" name="Flowchart: Card 53">
            <a:extLst>
              <a:ext uri="{FF2B5EF4-FFF2-40B4-BE49-F238E27FC236}">
                <a16:creationId xmlns:a16="http://schemas.microsoft.com/office/drawing/2014/main" id="{DF0929A8-0110-41E7-833D-EF917C895CC4}"/>
              </a:ext>
            </a:extLst>
          </p:cNvPr>
          <p:cNvSpPr/>
          <p:nvPr/>
        </p:nvSpPr>
        <p:spPr>
          <a:xfrm>
            <a:off x="1328923" y="1682124"/>
            <a:ext cx="8005809" cy="744912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Flowchart: Alternate Process 54">
            <a:extLst>
              <a:ext uri="{FF2B5EF4-FFF2-40B4-BE49-F238E27FC236}">
                <a16:creationId xmlns:a16="http://schemas.microsoft.com/office/drawing/2014/main" id="{65FCA4F3-371E-41D7-8CE3-F7D841FD4E1B}"/>
              </a:ext>
            </a:extLst>
          </p:cNvPr>
          <p:cNvSpPr/>
          <p:nvPr/>
        </p:nvSpPr>
        <p:spPr>
          <a:xfrm>
            <a:off x="1207279" y="577813"/>
            <a:ext cx="10085281" cy="24764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Nhận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xét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: 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-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Đường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tan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trong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nước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tạo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thành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nước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đường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-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Nước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đường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là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chất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lỏng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đồng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nhất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(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không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phân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biệt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được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đâu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là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đường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,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đâu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là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nước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).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623C6E2-402E-4434-8FC0-FFC3CC7CEBBE}"/>
              </a:ext>
            </a:extLst>
          </p:cNvPr>
          <p:cNvSpPr txBox="1"/>
          <p:nvPr/>
        </p:nvSpPr>
        <p:spPr>
          <a:xfrm>
            <a:off x="1403770" y="2585445"/>
            <a:ext cx="8909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Dung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tan.</a:t>
            </a:r>
          </a:p>
        </p:txBody>
      </p:sp>
    </p:spTree>
    <p:extLst>
      <p:ext uri="{BB962C8B-B14F-4D97-AF65-F5344CB8AC3E}">
        <p14:creationId xmlns:p14="http://schemas.microsoft.com/office/powerpoint/2010/main" val="47210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50" grpId="0" animBg="1"/>
      <p:bldP spid="51" grpId="0" animBg="1"/>
      <p:bldP spid="52" grpId="0" animBg="1"/>
      <p:bldP spid="55" grpId="0" animBg="1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76AA9978-F285-41A1-AE84-160AF358CE87}"/>
              </a:ext>
            </a:extLst>
          </p:cNvPr>
          <p:cNvSpPr/>
          <p:nvPr/>
        </p:nvSpPr>
        <p:spPr>
          <a:xfrm>
            <a:off x="1290791" y="136631"/>
            <a:ext cx="10085281" cy="317515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THẢO LUẬN: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Khi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hòa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tan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đường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vào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nước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,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đường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có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bị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biến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đổi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thành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chất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khác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không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?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Nước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muối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,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giấm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ăn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,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nước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giải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khát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có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gas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là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các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dung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dịch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.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Em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hãy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chỉ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ra dung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môi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và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chất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tan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trong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các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trường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hợp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đó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.</a:t>
            </a:r>
          </a:p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sz="2400" b="1" kern="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Chỉ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ra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loại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nước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nào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là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hỗn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hợp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đồng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nhất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?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không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đồng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nhất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?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6EE12-3470-4558-AF35-D0B0B1FCA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292" t="62986" r="11457" b="16483"/>
          <a:stretch/>
        </p:blipFill>
        <p:spPr>
          <a:xfrm>
            <a:off x="5250038" y="3231254"/>
            <a:ext cx="1958361" cy="26458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19721E-5412-4A7E-8FCF-7F3901F240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90" t="19338" r="6928" b="9846"/>
          <a:stretch/>
        </p:blipFill>
        <p:spPr>
          <a:xfrm>
            <a:off x="7365689" y="3231254"/>
            <a:ext cx="4010383" cy="26927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25E08E-441A-4F29-B665-5D4AEBAA05CA}"/>
              </a:ext>
            </a:extLst>
          </p:cNvPr>
          <p:cNvSpPr txBox="1"/>
          <p:nvPr/>
        </p:nvSpPr>
        <p:spPr>
          <a:xfrm>
            <a:off x="2316853" y="5955133"/>
            <a:ext cx="212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E3F494-8296-4C4D-9590-D0E160B6591D}"/>
              </a:ext>
            </a:extLst>
          </p:cNvPr>
          <p:cNvSpPr txBox="1"/>
          <p:nvPr/>
        </p:nvSpPr>
        <p:spPr>
          <a:xfrm>
            <a:off x="8311661" y="6006451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84796B-7140-430D-9B01-E707BAAFD3C2}"/>
              </a:ext>
            </a:extLst>
          </p:cNvPr>
          <p:cNvSpPr txBox="1"/>
          <p:nvPr/>
        </p:nvSpPr>
        <p:spPr>
          <a:xfrm>
            <a:off x="5454610" y="6024112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2C3F98-E910-4B9D-9C9B-AB2807F37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058" y="3311785"/>
            <a:ext cx="304826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6B0B38C8-DF14-4A11-97ED-1271491C7D15}"/>
              </a:ext>
            </a:extLst>
          </p:cNvPr>
          <p:cNvSpPr/>
          <p:nvPr/>
        </p:nvSpPr>
        <p:spPr>
          <a:xfrm>
            <a:off x="1148165" y="791038"/>
            <a:ext cx="10085281" cy="14276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THẢO LUẬN: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b="1" kern="0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1. Khi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hòa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tan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đường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vào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nước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,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đường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có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bị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biến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đổi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thành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chất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khác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không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?</a:t>
            </a:r>
            <a:r>
              <a:rPr lang="en-US" alt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endParaRPr lang="en-US" altLang="en-US" sz="2400" b="1" kern="0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                </a:t>
            </a:r>
            <a:endParaRPr lang="en-US" altLang="en-US" sz="2400" b="1" kern="0" dirty="0">
              <a:solidFill>
                <a:srgbClr val="C00000"/>
              </a:solidFill>
              <a:latin typeface="Times New Roman" panose="02020603050405020304" pitchFamily="18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algn="ctr"/>
            <a:endParaRPr lang="en-US" dirty="0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553D0291-F09B-4F04-B1BC-0E4E4FA27C37}"/>
              </a:ext>
            </a:extLst>
          </p:cNvPr>
          <p:cNvSpPr/>
          <p:nvPr/>
        </p:nvSpPr>
        <p:spPr>
          <a:xfrm>
            <a:off x="1148165" y="2567232"/>
            <a:ext cx="10085281" cy="207203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b="1" kern="0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Đường</a:t>
            </a:r>
            <a:r>
              <a:rPr lang="en-US" alt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không</a:t>
            </a:r>
            <a:r>
              <a:rPr lang="en-US" alt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bị</a:t>
            </a:r>
            <a:r>
              <a:rPr lang="en-US" alt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biến</a:t>
            </a:r>
            <a:r>
              <a:rPr lang="en-US" alt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đổi</a:t>
            </a:r>
            <a:r>
              <a:rPr lang="en-US" alt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thành</a:t>
            </a:r>
            <a:r>
              <a:rPr lang="en-US" alt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chất</a:t>
            </a:r>
            <a:r>
              <a:rPr lang="en-US" alt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khác</a:t>
            </a:r>
            <a:r>
              <a:rPr lang="en-US" alt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chia nhỏ thành các hạt mà mắt ta không nhìn thấy được, trộn lẫn vào trong nước. Nếm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đường, ta thấy vị ngọt của đường. Để cốc nước đường lâu ngày, nước bay hơi đi, đường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 một phần thành chất rắn ở đáy cốc. </a:t>
            </a:r>
            <a:b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                </a:t>
            </a:r>
            <a:endParaRPr lang="en-US" altLang="en-US" sz="2400" b="1" kern="0" dirty="0">
              <a:solidFill>
                <a:srgbClr val="C00000"/>
              </a:solidFill>
              <a:latin typeface="Times New Roman" panose="02020603050405020304" pitchFamily="18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34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833E2E8E-DAEE-47AE-9FA8-5D56F1FFAA36}"/>
              </a:ext>
            </a:extLst>
          </p:cNvPr>
          <p:cNvSpPr/>
          <p:nvPr/>
        </p:nvSpPr>
        <p:spPr>
          <a:xfrm>
            <a:off x="1188506" y="713077"/>
            <a:ext cx="10085281" cy="97891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b="1" kern="0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2.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Nước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muối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,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giấm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ăn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,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nước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giải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khát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có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gas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là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các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dung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dịch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.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Em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hãy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chỉ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ra dung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môi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và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chất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tan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trong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các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trường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hợp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en-US" altLang="en-US" sz="24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đó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.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algn="ctr"/>
            <a:endParaRPr lang="en-US" dirty="0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B800401B-31E0-4DA7-890E-18001254D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523869"/>
              </p:ext>
            </p:extLst>
          </p:nvPr>
        </p:nvGraphicFramePr>
        <p:xfrm>
          <a:off x="981635" y="2312097"/>
          <a:ext cx="1093245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659">
                  <a:extLst>
                    <a:ext uri="{9D8B030D-6E8A-4147-A177-3AD203B41FA5}">
                      <a16:colId xmlns:a16="http://schemas.microsoft.com/office/drawing/2014/main" val="1988930622"/>
                    </a:ext>
                  </a:extLst>
                </a:gridCol>
                <a:gridCol w="2729753">
                  <a:extLst>
                    <a:ext uri="{9D8B030D-6E8A-4147-A177-3AD203B41FA5}">
                      <a16:colId xmlns:a16="http://schemas.microsoft.com/office/drawing/2014/main" val="1380567464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2139274701"/>
                    </a:ext>
                  </a:extLst>
                </a:gridCol>
                <a:gridCol w="3307976">
                  <a:extLst>
                    <a:ext uri="{9D8B030D-6E8A-4147-A177-3AD203B41FA5}">
                      <a16:colId xmlns:a16="http://schemas.microsoft.com/office/drawing/2014/main" val="3376294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 </a:t>
                      </a:r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muối</a:t>
                      </a:r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Dấm</a:t>
                      </a: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khát</a:t>
                      </a: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222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 </a:t>
                      </a:r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561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tan</a:t>
                      </a:r>
                    </a:p>
                    <a:p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56772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BC91250-3DB5-4AFA-9EC2-020E7F3D914C}"/>
              </a:ext>
            </a:extLst>
          </p:cNvPr>
          <p:cNvSpPr txBox="1"/>
          <p:nvPr/>
        </p:nvSpPr>
        <p:spPr>
          <a:xfrm>
            <a:off x="4101353" y="3244334"/>
            <a:ext cx="112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Nướ</a:t>
            </a:r>
            <a:r>
              <a:rPr lang="en-US" sz="2400" b="1" dirty="0">
                <a:latin typeface="+mj-lt"/>
              </a:rPr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2A2FD8-04CA-4FC7-9BAD-18968594F9E5}"/>
              </a:ext>
            </a:extLst>
          </p:cNvPr>
          <p:cNvSpPr txBox="1"/>
          <p:nvPr/>
        </p:nvSpPr>
        <p:spPr>
          <a:xfrm>
            <a:off x="6741459" y="3244334"/>
            <a:ext cx="112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Nướ</a:t>
            </a:r>
            <a:r>
              <a:rPr lang="en-US" sz="2400" b="1" dirty="0">
                <a:latin typeface="+mj-lt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004B76-243D-4180-889D-528EDABC8553}"/>
              </a:ext>
            </a:extLst>
          </p:cNvPr>
          <p:cNvSpPr txBox="1"/>
          <p:nvPr/>
        </p:nvSpPr>
        <p:spPr>
          <a:xfrm>
            <a:off x="9099176" y="3244334"/>
            <a:ext cx="112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Nướ</a:t>
            </a:r>
            <a:r>
              <a:rPr lang="en-US" sz="2400" b="1" dirty="0">
                <a:latin typeface="+mj-lt"/>
              </a:rPr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CFEA4F-6D5C-4C93-BEEA-E49C904AB8D6}"/>
              </a:ext>
            </a:extLst>
          </p:cNvPr>
          <p:cNvSpPr txBox="1"/>
          <p:nvPr/>
        </p:nvSpPr>
        <p:spPr>
          <a:xfrm>
            <a:off x="4101353" y="4200000"/>
            <a:ext cx="112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68AE4-A1CA-4947-AECC-6AE0CEF661BE}"/>
              </a:ext>
            </a:extLst>
          </p:cNvPr>
          <p:cNvSpPr txBox="1"/>
          <p:nvPr/>
        </p:nvSpPr>
        <p:spPr>
          <a:xfrm>
            <a:off x="6822142" y="4326106"/>
            <a:ext cx="104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1DC98E-180A-487E-AB76-68D4D294FE25}"/>
              </a:ext>
            </a:extLst>
          </p:cNvPr>
          <p:cNvSpPr txBox="1"/>
          <p:nvPr/>
        </p:nvSpPr>
        <p:spPr>
          <a:xfrm>
            <a:off x="8711453" y="4015333"/>
            <a:ext cx="3186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9904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D3BD65DA-37BF-4DE8-AC12-B2C1FD97100C}"/>
              </a:ext>
            </a:extLst>
          </p:cNvPr>
          <p:cNvSpPr/>
          <p:nvPr/>
        </p:nvSpPr>
        <p:spPr>
          <a:xfrm>
            <a:off x="1150012" y="504060"/>
            <a:ext cx="10085281" cy="11128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400" b="1" kern="0" baseline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3.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Chỉ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ra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loại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nước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nào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là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hỗn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hợp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đồng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nhất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?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không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đồng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altLang="en-US" sz="24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nhất</a:t>
            </a:r>
            <a:r>
              <a:rPr lang="en-US" altLang="en-US" sz="2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?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BE623A-0F84-41C9-A164-5DC8140CB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504" y="1823625"/>
            <a:ext cx="3018082" cy="25591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96E2C6-40F4-4B14-AF24-2134995E9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007" y="1800059"/>
            <a:ext cx="4011516" cy="2694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21ADA0-7B9B-43DA-917F-7B7E102F23C7}"/>
              </a:ext>
            </a:extLst>
          </p:cNvPr>
          <p:cNvSpPr txBox="1"/>
          <p:nvPr/>
        </p:nvSpPr>
        <p:spPr>
          <a:xfrm>
            <a:off x="1150012" y="4643170"/>
            <a:ext cx="2462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óa học 8 cách tách hỗn hợp nước và dầu ăn - YouTube">
            <a:extLst>
              <a:ext uri="{FF2B5EF4-FFF2-40B4-BE49-F238E27FC236}">
                <a16:creationId xmlns:a16="http://schemas.microsoft.com/office/drawing/2014/main" id="{C41890BA-87F6-4026-8AA0-66B2CC5BC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1" t="12851" b="30694"/>
          <a:stretch/>
        </p:blipFill>
        <p:spPr bwMode="auto">
          <a:xfrm>
            <a:off x="1024185" y="1782712"/>
            <a:ext cx="3045319" cy="26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5EEF3F-AECE-4D34-8EE7-5FBEA4B3D88D}"/>
              </a:ext>
            </a:extLst>
          </p:cNvPr>
          <p:cNvSpPr txBox="1"/>
          <p:nvPr/>
        </p:nvSpPr>
        <p:spPr>
          <a:xfrm>
            <a:off x="4476947" y="4494725"/>
            <a:ext cx="2462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47F07C-FDF5-4199-ACD0-73893AF3E950}"/>
              </a:ext>
            </a:extLst>
          </p:cNvPr>
          <p:cNvSpPr txBox="1"/>
          <p:nvPr/>
        </p:nvSpPr>
        <p:spPr>
          <a:xfrm>
            <a:off x="8073304" y="4526754"/>
            <a:ext cx="2803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5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63D4F5-FB17-4268-A907-9DFDB36BBD4B}"/>
              </a:ext>
            </a:extLst>
          </p:cNvPr>
          <p:cNvSpPr txBox="1"/>
          <p:nvPr/>
        </p:nvSpPr>
        <p:spPr>
          <a:xfrm>
            <a:off x="1596119" y="1039976"/>
            <a:ext cx="9295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Dung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tan.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B01FF8-A68D-4656-A971-6613C64A0514}"/>
              </a:ext>
            </a:extLst>
          </p:cNvPr>
          <p:cNvSpPr txBox="1"/>
          <p:nvPr/>
        </p:nvSpPr>
        <p:spPr>
          <a:xfrm>
            <a:off x="1759404" y="3562217"/>
            <a:ext cx="89684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Khi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Khi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tan,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A5FFC8-9BC3-415F-9EA0-FE343EA53BE1}"/>
              </a:ext>
            </a:extLst>
          </p:cNvPr>
          <p:cNvSpPr txBox="1">
            <a:spLocks/>
          </p:cNvSpPr>
          <p:nvPr/>
        </p:nvSpPr>
        <p:spPr>
          <a:xfrm>
            <a:off x="1281376" y="242795"/>
            <a:ext cx="10515600" cy="4835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DUNG DỊCH: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E7E0D8-39C4-4441-95A2-291FB9300CD7}"/>
              </a:ext>
            </a:extLst>
          </p:cNvPr>
          <p:cNvSpPr txBox="1"/>
          <p:nvPr/>
        </p:nvSpPr>
        <p:spPr>
          <a:xfrm>
            <a:off x="1730829" y="1714500"/>
            <a:ext cx="8147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A1927-1CE8-45C6-9470-E8C94E48A626}"/>
              </a:ext>
            </a:extLst>
          </p:cNvPr>
          <p:cNvSpPr txBox="1"/>
          <p:nvPr/>
        </p:nvSpPr>
        <p:spPr>
          <a:xfrm>
            <a:off x="1759404" y="2800994"/>
            <a:ext cx="8147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182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28EFEF66-0FEF-4434-BBAB-134AE1D62BB8}"/>
              </a:ext>
            </a:extLst>
          </p:cNvPr>
          <p:cNvSpPr/>
          <p:nvPr/>
        </p:nvSpPr>
        <p:spPr>
          <a:xfrm>
            <a:off x="1049036" y="122154"/>
            <a:ext cx="6956172" cy="164367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14DEA2-6352-491E-B946-B54621035DC7}"/>
              </a:ext>
            </a:extLst>
          </p:cNvPr>
          <p:cNvSpPr txBox="1"/>
          <p:nvPr/>
        </p:nvSpPr>
        <p:spPr>
          <a:xfrm>
            <a:off x="1267819" y="2030753"/>
            <a:ext cx="10041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– 5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ml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inox,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nguội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nếm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047A6D-3E34-43C3-98C6-5A823A236C9B}"/>
              </a:ext>
            </a:extLst>
          </p:cNvPr>
          <p:cNvSpPr txBox="1"/>
          <p:nvPr/>
        </p:nvSpPr>
        <p:spPr>
          <a:xfrm>
            <a:off x="1312697" y="3690170"/>
            <a:ext cx="4341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AA26FD-FC5E-4B23-84E2-13D85AFF4C60}"/>
              </a:ext>
            </a:extLst>
          </p:cNvPr>
          <p:cNvSpPr txBox="1"/>
          <p:nvPr/>
        </p:nvSpPr>
        <p:spPr>
          <a:xfrm>
            <a:off x="1312697" y="5060055"/>
            <a:ext cx="9044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494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5220A-16FC-4CC0-904D-97D7DE2CDD5B}"/>
              </a:ext>
            </a:extLst>
          </p:cNvPr>
          <p:cNvSpPr txBox="1">
            <a:spLocks/>
          </p:cNvSpPr>
          <p:nvPr/>
        </p:nvSpPr>
        <p:spPr>
          <a:xfrm>
            <a:off x="1281376" y="179514"/>
            <a:ext cx="8266251" cy="4653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HUYỀN PHÙ VÀ NHŨ TƯƠNG:</a:t>
            </a:r>
          </a:p>
        </p:txBody>
      </p:sp>
      <p:pic>
        <p:nvPicPr>
          <p:cNvPr id="1026" name="Picture 2" descr="Sông Hồng – Wikipedia tiếng Việt">
            <a:extLst>
              <a:ext uri="{FF2B5EF4-FFF2-40B4-BE49-F238E27FC236}">
                <a16:creationId xmlns:a16="http://schemas.microsoft.com/office/drawing/2014/main" id="{41267A4D-8208-45D5-A0D8-832762A68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70" y="1352471"/>
            <a:ext cx="3183571" cy="28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ướng dẫn uống bột sắn dây đúng cách để tốt cho sức khoẻ">
            <a:extLst>
              <a:ext uri="{FF2B5EF4-FFF2-40B4-BE49-F238E27FC236}">
                <a16:creationId xmlns:a16="http://schemas.microsoft.com/office/drawing/2014/main" id="{4133F8AF-AA59-41D4-8F12-FFE73C6C7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539" y="1229479"/>
            <a:ext cx="2844175" cy="299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cam tại nhiều nước tăng giá vì dịch COVID-19 | Ăn sạch sống khỏe | PLO">
            <a:extLst>
              <a:ext uri="{FF2B5EF4-FFF2-40B4-BE49-F238E27FC236}">
                <a16:creationId xmlns:a16="http://schemas.microsoft.com/office/drawing/2014/main" id="{5FB34FE1-4EEB-4F6A-AB3E-87E144C4F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833" y="1261067"/>
            <a:ext cx="3183571" cy="309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BFC5DF-AAFA-492C-BEA7-0F94AFBF575B}"/>
              </a:ext>
            </a:extLst>
          </p:cNvPr>
          <p:cNvSpPr txBox="1"/>
          <p:nvPr/>
        </p:nvSpPr>
        <p:spPr>
          <a:xfrm>
            <a:off x="778191" y="545407"/>
            <a:ext cx="9102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0AF723-B1B1-4943-8675-BFE08A1AEF10}"/>
              </a:ext>
            </a:extLst>
          </p:cNvPr>
          <p:cNvSpPr txBox="1"/>
          <p:nvPr/>
        </p:nvSpPr>
        <p:spPr>
          <a:xfrm>
            <a:off x="1578228" y="4494408"/>
            <a:ext cx="3049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D6B268-217B-4C60-96C3-F8F17A14B008}"/>
              </a:ext>
            </a:extLst>
          </p:cNvPr>
          <p:cNvSpPr txBox="1"/>
          <p:nvPr/>
        </p:nvSpPr>
        <p:spPr>
          <a:xfrm>
            <a:off x="5211224" y="4396604"/>
            <a:ext cx="2628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vitamin…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218E38-C906-48C4-9A7B-1F18FD7ACDE6}"/>
              </a:ext>
            </a:extLst>
          </p:cNvPr>
          <p:cNvSpPr txBox="1"/>
          <p:nvPr/>
        </p:nvSpPr>
        <p:spPr>
          <a:xfrm>
            <a:off x="8713912" y="4507793"/>
            <a:ext cx="2169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F3ECD-AA85-43D7-A2BC-07416EB99373}"/>
              </a:ext>
            </a:extLst>
          </p:cNvPr>
          <p:cNvSpPr txBox="1"/>
          <p:nvPr/>
        </p:nvSpPr>
        <p:spPr>
          <a:xfrm>
            <a:off x="1281376" y="5750061"/>
            <a:ext cx="6987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189CEC-027F-4FCF-AC9A-CA6E8220EA11}"/>
              </a:ext>
            </a:extLst>
          </p:cNvPr>
          <p:cNvSpPr/>
          <p:nvPr/>
        </p:nvSpPr>
        <p:spPr>
          <a:xfrm>
            <a:off x="1197228" y="5772924"/>
            <a:ext cx="9097251" cy="7645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77936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CB964-F5D1-4828-BE3E-4B36CD641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149" y="12802"/>
            <a:ext cx="2225233" cy="16277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3B2D63-85CF-4343-9D21-2CCB24F5537D}"/>
              </a:ext>
            </a:extLst>
          </p:cNvPr>
          <p:cNvSpPr txBox="1"/>
          <p:nvPr/>
        </p:nvSpPr>
        <p:spPr>
          <a:xfrm>
            <a:off x="3764188" y="-47388"/>
            <a:ext cx="7954718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7553A-06D7-45DD-9006-AE07A2E7ABBE}"/>
              </a:ext>
            </a:extLst>
          </p:cNvPr>
          <p:cNvSpPr txBox="1"/>
          <p:nvPr/>
        </p:nvSpPr>
        <p:spPr>
          <a:xfrm>
            <a:off x="1338876" y="2708880"/>
            <a:ext cx="9749860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Cho 1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3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Quan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2- 3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290E4-6A6E-4D41-9139-9F937CEA0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31" y="703260"/>
            <a:ext cx="3144125" cy="2168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39A629-2BD3-4FEA-B80C-384487259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967" y="703261"/>
            <a:ext cx="2977975" cy="216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8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0790E-9A53-44DF-9B14-93924C6B8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043" y="0"/>
            <a:ext cx="3678670" cy="24728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B40A23-D416-428B-98ED-01A05CFA9C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54" r="14647" b="2913"/>
          <a:stretch/>
        </p:blipFill>
        <p:spPr>
          <a:xfrm>
            <a:off x="6389586" y="1"/>
            <a:ext cx="3427593" cy="24728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A96D24-B7A5-478B-A4FA-2B82E692F83E}"/>
              </a:ext>
            </a:extLst>
          </p:cNvPr>
          <p:cNvSpPr txBox="1"/>
          <p:nvPr/>
        </p:nvSpPr>
        <p:spPr>
          <a:xfrm>
            <a:off x="6275516" y="2472830"/>
            <a:ext cx="4590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869F5-65B1-497D-9555-215EF5080FA1}"/>
              </a:ext>
            </a:extLst>
          </p:cNvPr>
          <p:cNvSpPr txBox="1"/>
          <p:nvPr/>
        </p:nvSpPr>
        <p:spPr>
          <a:xfrm>
            <a:off x="1415043" y="2472830"/>
            <a:ext cx="4056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F1250F-0B8D-44F0-ABAB-CE7E6E9D2751}"/>
              </a:ext>
            </a:extLst>
          </p:cNvPr>
          <p:cNvSpPr txBox="1"/>
          <p:nvPr/>
        </p:nvSpPr>
        <p:spPr>
          <a:xfrm>
            <a:off x="1245380" y="2891411"/>
            <a:ext cx="98283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dung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Sau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CDEE9571-EEC1-4617-AA45-EE740EBB96C6}"/>
              </a:ext>
            </a:extLst>
          </p:cNvPr>
          <p:cNvSpPr/>
          <p:nvPr/>
        </p:nvSpPr>
        <p:spPr>
          <a:xfrm>
            <a:off x="774154" y="4830403"/>
            <a:ext cx="10243525" cy="166050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Qua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1B08E8F9-1FFC-4A43-B1E6-BC3C93033754}"/>
              </a:ext>
            </a:extLst>
          </p:cNvPr>
          <p:cNvSpPr/>
          <p:nvPr/>
        </p:nvSpPr>
        <p:spPr>
          <a:xfrm>
            <a:off x="784740" y="4855199"/>
            <a:ext cx="10243525" cy="166050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ctr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059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86100" y="80387"/>
            <a:ext cx="11651587" cy="6692202"/>
          </a:xfrm>
          <a:prstGeom prst="rect">
            <a:avLst/>
          </a:prstGeom>
          <a:noFill/>
          <a:ln>
            <a:solidFill>
              <a:srgbClr val="FFA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>
              <a:solidFill>
                <a:prstClr val="white"/>
              </a:solidFill>
              <a:latin typeface="Calibri"/>
              <a:ea typeface="等线" panose="02010600030101010101" pitchFamily="2" charset="-122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3358887" y="668356"/>
            <a:ext cx="5353157" cy="498614"/>
          </a:xfrm>
          <a:prstGeom prst="rect">
            <a:avLst/>
          </a:prstGeom>
          <a:noFill/>
          <a:ln>
            <a:solidFill>
              <a:srgbClr val="FFA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457200"/>
            <a:r>
              <a:rPr lang="en-US" altLang="zh-CN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NỘI DUNG CHÍNH CỦA BÀI</a:t>
            </a:r>
            <a:endParaRPr lang="zh-CN" altLang="en-US" sz="28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MH_Other_1"/>
          <p:cNvSpPr/>
          <p:nvPr>
            <p:custDataLst>
              <p:tags r:id="rId2"/>
            </p:custDataLst>
          </p:nvPr>
        </p:nvSpPr>
        <p:spPr>
          <a:xfrm rot="16200000">
            <a:off x="2569912" y="3496007"/>
            <a:ext cx="3297990" cy="514350"/>
          </a:xfrm>
          <a:prstGeom prst="parallelogram">
            <a:avLst>
              <a:gd name="adj" fmla="val 156667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457200">
              <a:defRPr/>
            </a:pPr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MH_Other_2"/>
          <p:cNvSpPr/>
          <p:nvPr>
            <p:custDataLst>
              <p:tags r:id="rId3"/>
            </p:custDataLst>
          </p:nvPr>
        </p:nvSpPr>
        <p:spPr>
          <a:xfrm>
            <a:off x="3132138" y="1929563"/>
            <a:ext cx="184150" cy="174625"/>
          </a:xfrm>
          <a:prstGeom prst="rtTriangl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457200">
              <a:defRPr/>
            </a:pPr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MH_SubTitle_1"/>
          <p:cNvSpPr/>
          <p:nvPr>
            <p:custDataLst>
              <p:tags r:id="rId4"/>
            </p:custDataLst>
          </p:nvPr>
        </p:nvSpPr>
        <p:spPr>
          <a:xfrm>
            <a:off x="2591720" y="2104188"/>
            <a:ext cx="1377950" cy="3297989"/>
          </a:xfrm>
          <a:prstGeom prst="rect">
            <a:avLst/>
          </a:prstGeom>
          <a:solidFill>
            <a:srgbClr val="FEFFFF"/>
          </a:solidFill>
          <a:ln w="3175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44000" rIns="72000" bIns="0" anchor="ctr">
            <a:normAutofit/>
          </a:bodyPr>
          <a:lstStyle/>
          <a:p>
            <a:pPr algn="ctr" defTabSz="457200">
              <a:lnSpc>
                <a:spcPct val="120000"/>
              </a:lnSpc>
              <a:defRPr/>
            </a:pPr>
            <a:endParaRPr lang="zh-CN" altLang="en-US" sz="2400" b="1" dirty="0">
              <a:solidFill>
                <a:srgbClr val="FFA91B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MH_Other_3"/>
          <p:cNvSpPr/>
          <p:nvPr>
            <p:custDataLst>
              <p:tags r:id="rId5"/>
            </p:custDataLst>
          </p:nvPr>
        </p:nvSpPr>
        <p:spPr>
          <a:xfrm>
            <a:off x="2658395" y="1929563"/>
            <a:ext cx="476250" cy="542925"/>
          </a:xfrm>
          <a:custGeom>
            <a:avLst/>
            <a:gdLst>
              <a:gd name="connsiteX0" fmla="*/ 0 w 466725"/>
              <a:gd name="connsiteY0" fmla="*/ 0 h 533401"/>
              <a:gd name="connsiteX1" fmla="*/ 466725 w 466725"/>
              <a:gd name="connsiteY1" fmla="*/ 0 h 533401"/>
              <a:gd name="connsiteX2" fmla="*/ 466725 w 466725"/>
              <a:gd name="connsiteY2" fmla="*/ 300038 h 533401"/>
              <a:gd name="connsiteX3" fmla="*/ 233362 w 466725"/>
              <a:gd name="connsiteY3" fmla="*/ 533401 h 533401"/>
              <a:gd name="connsiteX4" fmla="*/ 233363 w 466725"/>
              <a:gd name="connsiteY4" fmla="*/ 533400 h 533401"/>
              <a:gd name="connsiteX5" fmla="*/ 0 w 466725"/>
              <a:gd name="connsiteY5" fmla="*/ 300037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457200">
              <a:defRPr/>
            </a:pPr>
            <a:r>
              <a:rPr lang="en-US" altLang="zh-CN" sz="2400" b="1" dirty="0">
                <a:solidFill>
                  <a:srgbClr val="FEFF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</a:t>
            </a:r>
            <a:endParaRPr lang="zh-CN" altLang="en-US" sz="2400" b="1" dirty="0">
              <a:solidFill>
                <a:srgbClr val="FEFFFF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MH_Other_4"/>
          <p:cNvSpPr/>
          <p:nvPr>
            <p:custDataLst>
              <p:tags r:id="rId6"/>
            </p:custDataLst>
          </p:nvPr>
        </p:nvSpPr>
        <p:spPr>
          <a:xfrm rot="16200000">
            <a:off x="4455863" y="3496006"/>
            <a:ext cx="3297988" cy="514350"/>
          </a:xfrm>
          <a:prstGeom prst="parallelogram">
            <a:avLst>
              <a:gd name="adj" fmla="val 156667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457200">
              <a:defRPr/>
            </a:pPr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MH_Other_5"/>
          <p:cNvSpPr/>
          <p:nvPr>
            <p:custDataLst>
              <p:tags r:id="rId7"/>
            </p:custDataLst>
          </p:nvPr>
        </p:nvSpPr>
        <p:spPr>
          <a:xfrm>
            <a:off x="5019487" y="1929563"/>
            <a:ext cx="184150" cy="174625"/>
          </a:xfrm>
          <a:prstGeom prst="rtTriangl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457200">
              <a:defRPr/>
            </a:pPr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MH_SubTitle_2"/>
          <p:cNvSpPr/>
          <p:nvPr>
            <p:custDataLst>
              <p:tags r:id="rId8"/>
            </p:custDataLst>
          </p:nvPr>
        </p:nvSpPr>
        <p:spPr>
          <a:xfrm>
            <a:off x="4476082" y="2104188"/>
            <a:ext cx="1377950" cy="3297989"/>
          </a:xfrm>
          <a:prstGeom prst="rect">
            <a:avLst/>
          </a:prstGeom>
          <a:solidFill>
            <a:srgbClr val="FEFFFF"/>
          </a:solidFill>
          <a:ln w="3175">
            <a:solidFill>
              <a:schemeClr val="accent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44000" rIns="72000" bIns="0" anchor="ctr">
            <a:normAutofit/>
          </a:bodyPr>
          <a:lstStyle/>
          <a:p>
            <a:pPr algn="ctr" defTabSz="457200">
              <a:lnSpc>
                <a:spcPct val="120000"/>
              </a:lnSpc>
              <a:defRPr/>
            </a:pPr>
            <a:endParaRPr lang="zh-CN" altLang="en-US" sz="2400" b="1" dirty="0">
              <a:solidFill>
                <a:srgbClr val="2E3E52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MH_Other_6"/>
          <p:cNvSpPr/>
          <p:nvPr>
            <p:custDataLst>
              <p:tags r:id="rId9"/>
            </p:custDataLst>
          </p:nvPr>
        </p:nvSpPr>
        <p:spPr>
          <a:xfrm>
            <a:off x="4544345" y="1929563"/>
            <a:ext cx="476250" cy="542925"/>
          </a:xfrm>
          <a:custGeom>
            <a:avLst/>
            <a:gdLst>
              <a:gd name="connsiteX0" fmla="*/ 0 w 466725"/>
              <a:gd name="connsiteY0" fmla="*/ 0 h 533401"/>
              <a:gd name="connsiteX1" fmla="*/ 466725 w 466725"/>
              <a:gd name="connsiteY1" fmla="*/ 0 h 533401"/>
              <a:gd name="connsiteX2" fmla="*/ 466725 w 466725"/>
              <a:gd name="connsiteY2" fmla="*/ 300038 h 533401"/>
              <a:gd name="connsiteX3" fmla="*/ 233362 w 466725"/>
              <a:gd name="connsiteY3" fmla="*/ 533401 h 533401"/>
              <a:gd name="connsiteX4" fmla="*/ 233363 w 466725"/>
              <a:gd name="connsiteY4" fmla="*/ 533400 h 533401"/>
              <a:gd name="connsiteX5" fmla="*/ 0 w 466725"/>
              <a:gd name="connsiteY5" fmla="*/ 300037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II</a:t>
            </a:r>
            <a:endParaRPr lang="zh-CN" altLang="en-US" sz="2400" b="1" dirty="0">
              <a:solidFill>
                <a:srgbClr val="FFFFFF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MH_Other_7"/>
          <p:cNvSpPr/>
          <p:nvPr>
            <p:custDataLst>
              <p:tags r:id="rId10"/>
            </p:custDataLst>
          </p:nvPr>
        </p:nvSpPr>
        <p:spPr>
          <a:xfrm rot="16200000">
            <a:off x="6340226" y="3496006"/>
            <a:ext cx="3297988" cy="514350"/>
          </a:xfrm>
          <a:prstGeom prst="parallelogram">
            <a:avLst>
              <a:gd name="adj" fmla="val 156667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457200">
              <a:defRPr/>
            </a:pPr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MH_Other_8"/>
          <p:cNvSpPr/>
          <p:nvPr>
            <p:custDataLst>
              <p:tags r:id="rId11"/>
            </p:custDataLst>
          </p:nvPr>
        </p:nvSpPr>
        <p:spPr>
          <a:xfrm>
            <a:off x="6902450" y="1929563"/>
            <a:ext cx="184150" cy="174625"/>
          </a:xfrm>
          <a:prstGeom prst="rtTriangl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457200">
              <a:defRPr/>
            </a:pPr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MH_SubTitle_3"/>
          <p:cNvSpPr/>
          <p:nvPr>
            <p:custDataLst>
              <p:tags r:id="rId12"/>
            </p:custDataLst>
          </p:nvPr>
        </p:nvSpPr>
        <p:spPr>
          <a:xfrm>
            <a:off x="6362032" y="2104188"/>
            <a:ext cx="1377950" cy="3297989"/>
          </a:xfrm>
          <a:prstGeom prst="rect">
            <a:avLst/>
          </a:prstGeom>
          <a:solidFill>
            <a:srgbClr val="FEFFFF"/>
          </a:solidFill>
          <a:ln w="3175">
            <a:solidFill>
              <a:schemeClr val="accent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44000" rIns="72000" bIns="0" anchor="ctr">
            <a:normAutofit/>
          </a:bodyPr>
          <a:lstStyle/>
          <a:p>
            <a:pPr algn="ctr" defTabSz="457200">
              <a:lnSpc>
                <a:spcPct val="120000"/>
              </a:lnSpc>
              <a:defRPr/>
            </a:pPr>
            <a:endParaRPr lang="zh-CN" altLang="en-US" sz="2400" b="1" dirty="0">
              <a:solidFill>
                <a:srgbClr val="FF7C55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MH_Other_9"/>
          <p:cNvSpPr/>
          <p:nvPr>
            <p:custDataLst>
              <p:tags r:id="rId13"/>
            </p:custDataLst>
          </p:nvPr>
        </p:nvSpPr>
        <p:spPr>
          <a:xfrm>
            <a:off x="6430295" y="1929563"/>
            <a:ext cx="575782" cy="542925"/>
          </a:xfrm>
          <a:custGeom>
            <a:avLst/>
            <a:gdLst>
              <a:gd name="connsiteX0" fmla="*/ 0 w 466725"/>
              <a:gd name="connsiteY0" fmla="*/ 0 h 533401"/>
              <a:gd name="connsiteX1" fmla="*/ 466725 w 466725"/>
              <a:gd name="connsiteY1" fmla="*/ 0 h 533401"/>
              <a:gd name="connsiteX2" fmla="*/ 466725 w 466725"/>
              <a:gd name="connsiteY2" fmla="*/ 300038 h 533401"/>
              <a:gd name="connsiteX3" fmla="*/ 233362 w 466725"/>
              <a:gd name="connsiteY3" fmla="*/ 533401 h 533401"/>
              <a:gd name="connsiteX4" fmla="*/ 233363 w 466725"/>
              <a:gd name="connsiteY4" fmla="*/ 533400 h 533401"/>
              <a:gd name="connsiteX5" fmla="*/ 0 w 466725"/>
              <a:gd name="connsiteY5" fmla="*/ 300037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457200">
              <a:defRPr/>
            </a:pPr>
            <a:r>
              <a:rPr lang="en-US" altLang="zh-CN" sz="2400" b="1" dirty="0">
                <a:solidFill>
                  <a:srgbClr val="FEFF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III</a:t>
            </a:r>
            <a:endParaRPr lang="zh-CN" altLang="en-US" sz="2400" b="1" dirty="0">
              <a:solidFill>
                <a:srgbClr val="FEFFFF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MH_Other_10"/>
          <p:cNvSpPr/>
          <p:nvPr>
            <p:custDataLst>
              <p:tags r:id="rId14"/>
            </p:custDataLst>
          </p:nvPr>
        </p:nvSpPr>
        <p:spPr>
          <a:xfrm>
            <a:off x="8788400" y="1929563"/>
            <a:ext cx="184150" cy="174625"/>
          </a:xfrm>
          <a:prstGeom prst="rtTriangl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457200">
              <a:defRPr/>
            </a:pPr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MH_SubTitle_4"/>
          <p:cNvSpPr/>
          <p:nvPr>
            <p:custDataLst>
              <p:tags r:id="rId15"/>
            </p:custDataLst>
          </p:nvPr>
        </p:nvSpPr>
        <p:spPr>
          <a:xfrm>
            <a:off x="8246395" y="2104188"/>
            <a:ext cx="1377950" cy="3297989"/>
          </a:xfrm>
          <a:prstGeom prst="rect">
            <a:avLst/>
          </a:prstGeom>
          <a:solidFill>
            <a:srgbClr val="FEFFFF"/>
          </a:solidFill>
          <a:ln w="3175">
            <a:solidFill>
              <a:schemeClr val="accent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44000" rIns="72000" bIns="0" anchor="ctr">
            <a:normAutofit/>
          </a:bodyPr>
          <a:lstStyle/>
          <a:p>
            <a:pPr algn="ctr" defTabSz="457200">
              <a:lnSpc>
                <a:spcPct val="120000"/>
              </a:lnSpc>
              <a:defRPr/>
            </a:pPr>
            <a:endParaRPr lang="zh-CN" altLang="en-US" sz="2400" b="1" dirty="0">
              <a:solidFill>
                <a:srgbClr val="00CCCC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MH_Other_11"/>
          <p:cNvSpPr/>
          <p:nvPr>
            <p:custDataLst>
              <p:tags r:id="rId16"/>
            </p:custDataLst>
          </p:nvPr>
        </p:nvSpPr>
        <p:spPr>
          <a:xfrm>
            <a:off x="8314656" y="1929563"/>
            <a:ext cx="577183" cy="542925"/>
          </a:xfrm>
          <a:custGeom>
            <a:avLst/>
            <a:gdLst>
              <a:gd name="connsiteX0" fmla="*/ 0 w 466725"/>
              <a:gd name="connsiteY0" fmla="*/ 0 h 533401"/>
              <a:gd name="connsiteX1" fmla="*/ 466725 w 466725"/>
              <a:gd name="connsiteY1" fmla="*/ 0 h 533401"/>
              <a:gd name="connsiteX2" fmla="*/ 466725 w 466725"/>
              <a:gd name="connsiteY2" fmla="*/ 300038 h 533401"/>
              <a:gd name="connsiteX3" fmla="*/ 233362 w 466725"/>
              <a:gd name="connsiteY3" fmla="*/ 533401 h 533401"/>
              <a:gd name="connsiteX4" fmla="*/ 233363 w 466725"/>
              <a:gd name="connsiteY4" fmla="*/ 533400 h 533401"/>
              <a:gd name="connsiteX5" fmla="*/ 0 w 466725"/>
              <a:gd name="connsiteY5" fmla="*/ 300037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defTabSz="457200">
              <a:defRPr/>
            </a:pPr>
            <a:r>
              <a:rPr lang="en-US" altLang="zh-CN" sz="2400" b="1" dirty="0">
                <a:solidFill>
                  <a:srgbClr val="FEFF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IV</a:t>
            </a:r>
            <a:endParaRPr lang="zh-CN" altLang="en-US" sz="2400" b="1" dirty="0">
              <a:solidFill>
                <a:srgbClr val="FEFFFF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711824" y="2630820"/>
            <a:ext cx="1145548" cy="24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30000"/>
              </a:lnSpc>
              <a:defRPr/>
            </a:pP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Chất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tinh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khiết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hỗn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hợp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88649" y="2630820"/>
            <a:ext cx="1145548" cy="10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Dung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dịch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478233" y="2630820"/>
            <a:ext cx="1145548" cy="196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30000"/>
              </a:lnSpc>
              <a:defRPr/>
            </a:pP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Huyền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phù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nhũ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tương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85427" y="2630820"/>
            <a:ext cx="1145548" cy="14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30000"/>
              </a:lnSpc>
              <a:defRPr/>
            </a:pP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hòa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tan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chất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D30FA3-A12C-4F0D-875A-A6C03F3F2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631" y="5038888"/>
            <a:ext cx="8907028" cy="12680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39BC27-B5F8-4D01-BA97-187D7938C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484" y="1488664"/>
            <a:ext cx="6901270" cy="32860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458DE2-7AD9-4147-B36E-A98918266B37}"/>
              </a:ext>
            </a:extLst>
          </p:cNvPr>
          <p:cNvSpPr txBox="1"/>
          <p:nvPr/>
        </p:nvSpPr>
        <p:spPr>
          <a:xfrm>
            <a:off x="1212655" y="336589"/>
            <a:ext cx="9766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Khi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218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D62134-36A4-475C-993A-93393CAEC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458" y="1549158"/>
            <a:ext cx="3974937" cy="30238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3D0107-A45F-4031-AC3A-2B99A5D0E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077" y="1528121"/>
            <a:ext cx="3743268" cy="3145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5F42D-F40C-4FAA-AA5F-3BD04FD8D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49" y="93413"/>
            <a:ext cx="8358340" cy="646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57FE49-CD93-4050-BBB0-C799C798CCCC}"/>
              </a:ext>
            </a:extLst>
          </p:cNvPr>
          <p:cNvSpPr txBox="1"/>
          <p:nvPr/>
        </p:nvSpPr>
        <p:spPr>
          <a:xfrm>
            <a:off x="1525869" y="589130"/>
            <a:ext cx="913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A4DA99-9552-44C0-B665-8A17559F08C3}"/>
              </a:ext>
            </a:extLst>
          </p:cNvPr>
          <p:cNvSpPr txBox="1"/>
          <p:nvPr/>
        </p:nvSpPr>
        <p:spPr>
          <a:xfrm>
            <a:off x="1623106" y="4789023"/>
            <a:ext cx="4255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498BC-D364-4AAE-875F-6AA2039EDCCA}"/>
              </a:ext>
            </a:extLst>
          </p:cNvPr>
          <p:cNvSpPr txBox="1"/>
          <p:nvPr/>
        </p:nvSpPr>
        <p:spPr>
          <a:xfrm>
            <a:off x="6851456" y="4841786"/>
            <a:ext cx="3808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2A136-C742-4A2D-8613-346201392BF1}"/>
              </a:ext>
            </a:extLst>
          </p:cNvPr>
          <p:cNvSpPr txBox="1"/>
          <p:nvPr/>
        </p:nvSpPr>
        <p:spPr>
          <a:xfrm>
            <a:off x="1525870" y="5974506"/>
            <a:ext cx="6965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060344F-0B69-45B0-929D-3B558F6EF276}"/>
              </a:ext>
            </a:extLst>
          </p:cNvPr>
          <p:cNvSpPr/>
          <p:nvPr/>
        </p:nvSpPr>
        <p:spPr>
          <a:xfrm>
            <a:off x="1356808" y="5999989"/>
            <a:ext cx="9097251" cy="7645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mayonnaise,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7768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630A37-EF67-48AB-BC3C-A58EDC7FE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81" y="51427"/>
            <a:ext cx="2225233" cy="16277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5ADE88-66FE-4E44-A27B-C126ECB45261}"/>
              </a:ext>
            </a:extLst>
          </p:cNvPr>
          <p:cNvSpPr txBox="1"/>
          <p:nvPr/>
        </p:nvSpPr>
        <p:spPr>
          <a:xfrm>
            <a:off x="3646382" y="325369"/>
            <a:ext cx="766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mayonnaise,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(5 -10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919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37557D-0A75-435E-BE8B-EBF37B94F06F}"/>
              </a:ext>
            </a:extLst>
          </p:cNvPr>
          <p:cNvSpPr txBox="1"/>
          <p:nvPr/>
        </p:nvSpPr>
        <p:spPr>
          <a:xfrm>
            <a:off x="5052284" y="186707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C7D877-8E89-4AB5-8524-866C81B0DF36}"/>
              </a:ext>
            </a:extLst>
          </p:cNvPr>
          <p:cNvGrpSpPr/>
          <p:nvPr/>
        </p:nvGrpSpPr>
        <p:grpSpPr>
          <a:xfrm>
            <a:off x="786650" y="448317"/>
            <a:ext cx="8943109" cy="6648817"/>
            <a:chOff x="124691" y="132983"/>
            <a:chExt cx="8943109" cy="6648817"/>
          </a:xfrm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AE08E2CE-18EA-4269-8E43-377CD0D7C5CE}"/>
                </a:ext>
              </a:extLst>
            </p:cNvPr>
            <p:cNvSpPr/>
            <p:nvPr/>
          </p:nvSpPr>
          <p:spPr>
            <a:xfrm>
              <a:off x="124691" y="1674681"/>
              <a:ext cx="1447800" cy="1955107"/>
            </a:xfrm>
            <a:prstGeom prst="roundRect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HỒN HỢP CÁC CHẤT</a:t>
              </a:r>
            </a:p>
          </p:txBody>
        </p:sp>
        <p:sp>
          <p:nvSpPr>
            <p:cNvPr id="26" name="Rounded Rectangle 6">
              <a:extLst>
                <a:ext uri="{FF2B5EF4-FFF2-40B4-BE49-F238E27FC236}">
                  <a16:creationId xmlns:a16="http://schemas.microsoft.com/office/drawing/2014/main" id="{E329DF26-1162-472A-A8C9-32C294219BA0}"/>
                </a:ext>
              </a:extLst>
            </p:cNvPr>
            <p:cNvSpPr/>
            <p:nvPr/>
          </p:nvSpPr>
          <p:spPr>
            <a:xfrm>
              <a:off x="2057400" y="132983"/>
              <a:ext cx="2057400" cy="1068589"/>
            </a:xfrm>
            <a:prstGeom prst="roundRect">
              <a:avLst/>
            </a:prstGeom>
            <a:ln w="381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khiết</a:t>
              </a:r>
              <a:endPara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ounded Rectangle 16">
              <a:extLst>
                <a:ext uri="{FF2B5EF4-FFF2-40B4-BE49-F238E27FC236}">
                  <a16:creationId xmlns:a16="http://schemas.microsoft.com/office/drawing/2014/main" id="{DF6BF24C-9293-4A01-99F6-820C550B8B27}"/>
                </a:ext>
              </a:extLst>
            </p:cNvPr>
            <p:cNvSpPr/>
            <p:nvPr/>
          </p:nvSpPr>
          <p:spPr>
            <a:xfrm>
              <a:off x="4042064" y="2435995"/>
              <a:ext cx="1981200" cy="1374005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Hỗn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endPara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ounded Rectangle 20">
              <a:extLst>
                <a:ext uri="{FF2B5EF4-FFF2-40B4-BE49-F238E27FC236}">
                  <a16:creationId xmlns:a16="http://schemas.microsoft.com/office/drawing/2014/main" id="{B0157B36-FF93-47B8-AD70-134F9B47E8D2}"/>
                </a:ext>
              </a:extLst>
            </p:cNvPr>
            <p:cNvSpPr/>
            <p:nvPr/>
          </p:nvSpPr>
          <p:spPr>
            <a:xfrm>
              <a:off x="4267200" y="5646259"/>
              <a:ext cx="1905000" cy="1135541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Hỗn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endPara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ounded Rectangle 21">
              <a:extLst>
                <a:ext uri="{FF2B5EF4-FFF2-40B4-BE49-F238E27FC236}">
                  <a16:creationId xmlns:a16="http://schemas.microsoft.com/office/drawing/2014/main" id="{F1F3D074-57F0-48AB-A562-D683911F6AF8}"/>
                </a:ext>
              </a:extLst>
            </p:cNvPr>
            <p:cNvSpPr/>
            <p:nvPr/>
          </p:nvSpPr>
          <p:spPr>
            <a:xfrm>
              <a:off x="1991591" y="4114800"/>
              <a:ext cx="2057400" cy="1068589"/>
            </a:xfrm>
            <a:prstGeom prst="roundRect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Hỗn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endPara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C12106D-0787-457E-907D-BFBBF28FFE16}"/>
                </a:ext>
              </a:extLst>
            </p:cNvPr>
            <p:cNvCxnSpPr>
              <a:endCxn id="26" idx="1"/>
            </p:cNvCxnSpPr>
            <p:nvPr/>
          </p:nvCxnSpPr>
          <p:spPr>
            <a:xfrm>
              <a:off x="848591" y="667277"/>
              <a:ext cx="1208809" cy="1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9">
              <a:extLst>
                <a:ext uri="{FF2B5EF4-FFF2-40B4-BE49-F238E27FC236}">
                  <a16:creationId xmlns:a16="http://schemas.microsoft.com/office/drawing/2014/main" id="{C4E5BDA8-0DEF-41F8-AAE4-35BFF490AC11}"/>
                </a:ext>
              </a:extLst>
            </p:cNvPr>
            <p:cNvSpPr/>
            <p:nvPr/>
          </p:nvSpPr>
          <p:spPr>
            <a:xfrm>
              <a:off x="7010400" y="1545904"/>
              <a:ext cx="2057400" cy="587696"/>
            </a:xfrm>
            <a:prstGeom prst="roundRect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Huyền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phù</a:t>
              </a:r>
              <a:endPara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ounded Rectangle 45">
              <a:extLst>
                <a:ext uri="{FF2B5EF4-FFF2-40B4-BE49-F238E27FC236}">
                  <a16:creationId xmlns:a16="http://schemas.microsoft.com/office/drawing/2014/main" id="{49DB85C0-1359-428B-8443-AAA03BE9993B}"/>
                </a:ext>
              </a:extLst>
            </p:cNvPr>
            <p:cNvSpPr/>
            <p:nvPr/>
          </p:nvSpPr>
          <p:spPr>
            <a:xfrm>
              <a:off x="7010400" y="4049551"/>
              <a:ext cx="2057400" cy="587696"/>
            </a:xfrm>
            <a:prstGeom prst="roundRect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Nhũ</a:t>
              </a:r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tương</a:t>
              </a:r>
              <a:endPara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E68D269-8823-4743-9F32-74C18DCAACD7}"/>
                </a:ext>
              </a:extLst>
            </p:cNvPr>
            <p:cNvCxnSpPr>
              <a:endCxn id="25" idx="0"/>
            </p:cNvCxnSpPr>
            <p:nvPr/>
          </p:nvCxnSpPr>
          <p:spPr>
            <a:xfrm>
              <a:off x="848591" y="667278"/>
              <a:ext cx="0" cy="100740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ABFA9CE-B342-43F3-BAFD-8B5EAC20B8B4}"/>
                </a:ext>
              </a:extLst>
            </p:cNvPr>
            <p:cNvCxnSpPr/>
            <p:nvPr/>
          </p:nvCxnSpPr>
          <p:spPr>
            <a:xfrm>
              <a:off x="838200" y="3629845"/>
              <a:ext cx="0" cy="100740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B908665-C2FD-41AF-942B-90A12E11DE28}"/>
                </a:ext>
              </a:extLst>
            </p:cNvPr>
            <p:cNvCxnSpPr/>
            <p:nvPr/>
          </p:nvCxnSpPr>
          <p:spPr>
            <a:xfrm>
              <a:off x="838200" y="4637247"/>
              <a:ext cx="1208809" cy="1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895D663-A9B8-43E4-8E10-C1566E7416CB}"/>
                </a:ext>
              </a:extLst>
            </p:cNvPr>
            <p:cNvCxnSpPr/>
            <p:nvPr/>
          </p:nvCxnSpPr>
          <p:spPr>
            <a:xfrm>
              <a:off x="4804064" y="1828799"/>
              <a:ext cx="0" cy="607195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3350A2A-C073-40BA-BC0D-BFCEF84CEB3B}"/>
                </a:ext>
              </a:extLst>
            </p:cNvPr>
            <p:cNvCxnSpPr/>
            <p:nvPr/>
          </p:nvCxnSpPr>
          <p:spPr>
            <a:xfrm>
              <a:off x="3020291" y="5183389"/>
              <a:ext cx="0" cy="100740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0F964FB-9E64-427B-B59A-C66D9C765286}"/>
                </a:ext>
              </a:extLst>
            </p:cNvPr>
            <p:cNvCxnSpPr/>
            <p:nvPr/>
          </p:nvCxnSpPr>
          <p:spPr>
            <a:xfrm>
              <a:off x="3020291" y="3084397"/>
              <a:ext cx="1028700" cy="1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A83F218-036C-4BA2-BB9D-3F8B0FAA859C}"/>
                </a:ext>
              </a:extLst>
            </p:cNvPr>
            <p:cNvCxnSpPr/>
            <p:nvPr/>
          </p:nvCxnSpPr>
          <p:spPr>
            <a:xfrm>
              <a:off x="3020291" y="6190791"/>
              <a:ext cx="1208809" cy="1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8E8D991-4778-49A2-8DBD-1D0C8DA4B8A4}"/>
                </a:ext>
              </a:extLst>
            </p:cNvPr>
            <p:cNvCxnSpPr/>
            <p:nvPr/>
          </p:nvCxnSpPr>
          <p:spPr>
            <a:xfrm>
              <a:off x="3020291" y="3107397"/>
              <a:ext cx="0" cy="100740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F879CAE-1A28-4E5C-8C70-5C5866362D99}"/>
                </a:ext>
              </a:extLst>
            </p:cNvPr>
            <p:cNvCxnSpPr/>
            <p:nvPr/>
          </p:nvCxnSpPr>
          <p:spPr>
            <a:xfrm>
              <a:off x="4800600" y="4417195"/>
              <a:ext cx="2209800" cy="10952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D6AC85E-4AA4-4DCE-8848-AD01E821E892}"/>
                </a:ext>
              </a:extLst>
            </p:cNvPr>
            <p:cNvCxnSpPr/>
            <p:nvPr/>
          </p:nvCxnSpPr>
          <p:spPr>
            <a:xfrm>
              <a:off x="4800600" y="3785623"/>
              <a:ext cx="0" cy="607195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9D20ABB-F1FA-491A-B7B1-347D3CABD819}"/>
                </a:ext>
              </a:extLst>
            </p:cNvPr>
            <p:cNvCxnSpPr/>
            <p:nvPr/>
          </p:nvCxnSpPr>
          <p:spPr>
            <a:xfrm>
              <a:off x="4800600" y="1828799"/>
              <a:ext cx="2209800" cy="4156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CDEC1AB-7AC3-4BE5-8DD3-17427B38A4A1}"/>
                </a:ext>
              </a:extLst>
            </p:cNvPr>
            <p:cNvSpPr txBox="1"/>
            <p:nvPr/>
          </p:nvSpPr>
          <p:spPr>
            <a:xfrm>
              <a:off x="4821382" y="1331893"/>
              <a:ext cx="2209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rắn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lỏng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1FBE238-7AF6-45FB-8743-23E23C54337E}"/>
                </a:ext>
              </a:extLst>
            </p:cNvPr>
            <p:cNvSpPr txBox="1"/>
            <p:nvPr/>
          </p:nvSpPr>
          <p:spPr>
            <a:xfrm>
              <a:off x="4856018" y="3940141"/>
              <a:ext cx="22513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lỏng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lỏng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639AA1A5-CB2D-4F7A-99A9-D231CDFFA29A}"/>
                </a:ext>
              </a:extLst>
            </p:cNvPr>
            <p:cNvCxnSpPr/>
            <p:nvPr/>
          </p:nvCxnSpPr>
          <p:spPr>
            <a:xfrm>
              <a:off x="6172200" y="6190790"/>
              <a:ext cx="1028700" cy="1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ounded Rectangle 72">
              <a:extLst>
                <a:ext uri="{FF2B5EF4-FFF2-40B4-BE49-F238E27FC236}">
                  <a16:creationId xmlns:a16="http://schemas.microsoft.com/office/drawing/2014/main" id="{3B7F1648-8AE3-46F7-A777-B63C8BD7B58C}"/>
                </a:ext>
              </a:extLst>
            </p:cNvPr>
            <p:cNvSpPr/>
            <p:nvPr/>
          </p:nvSpPr>
          <p:spPr>
            <a:xfrm>
              <a:off x="7239000" y="5896942"/>
              <a:ext cx="1828800" cy="587696"/>
            </a:xfrm>
            <a:prstGeom prst="roundRect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Dung </a:t>
              </a:r>
              <a:r>
                <a:rPr lang="en-US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dịch</a:t>
              </a:r>
              <a:endPara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763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A058F8-1B05-40B4-9F65-600E0822F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250" y="4513173"/>
            <a:ext cx="8303472" cy="1835055"/>
          </a:xfrm>
          <a:prstGeom prst="rect">
            <a:avLst/>
          </a:prstGeom>
        </p:spPr>
      </p:pic>
      <p:pic>
        <p:nvPicPr>
          <p:cNvPr id="1026" name="Picture 2" descr="Lốc 4 hộp sữa tiệt trùng socola Dutch Lady 180ml">
            <a:extLst>
              <a:ext uri="{FF2B5EF4-FFF2-40B4-BE49-F238E27FC236}">
                <a16:creationId xmlns:a16="http://schemas.microsoft.com/office/drawing/2014/main" id="{2557EC84-2BEA-4319-894D-6B7EF772C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50" y="1182268"/>
            <a:ext cx="4110125" cy="308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795B42-0842-498A-94F2-FC0D6DE34A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89" t="4172" r="14963" b="4212"/>
          <a:stretch/>
        </p:blipFill>
        <p:spPr>
          <a:xfrm>
            <a:off x="7268451" y="270673"/>
            <a:ext cx="2910052" cy="399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6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43D66A-8F9A-49EE-94C5-D62FD1CF6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959" y="718263"/>
            <a:ext cx="7677150" cy="5325495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Câu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hỏi</a:t>
            </a:r>
            <a:r>
              <a:rPr lang="en-US" sz="3200" b="1" dirty="0">
                <a:solidFill>
                  <a:schemeClr val="bg1"/>
                </a:solidFill>
              </a:rPr>
              <a:t> 1 : Oxy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chất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tinh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khiết</a:t>
            </a:r>
            <a:r>
              <a:rPr lang="en-US" sz="3200" b="1" dirty="0">
                <a:solidFill>
                  <a:schemeClr val="bg1"/>
                </a:solidFill>
              </a:rPr>
              <a:t> hay </a:t>
            </a:r>
            <a:r>
              <a:rPr lang="en-US" sz="3200" b="1" dirty="0" err="1">
                <a:solidFill>
                  <a:schemeClr val="bg1"/>
                </a:solidFill>
              </a:rPr>
              <a:t>hỗn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Oxy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chất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tinh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khiết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1" y="253860"/>
            <a:ext cx="10522857" cy="3942282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: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Khi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ml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rượu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etylic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 ml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Rượu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etylic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dung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môi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.			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Nước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dung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môi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Nước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hoặc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rượu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có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thể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chất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tan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hoặc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dung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môi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Cả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hai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chất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nước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và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rượu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etylic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vừa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chất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tan,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vừa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dung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môi</a:t>
            </a:r>
            <a:endParaRPr lang="en-US" sz="32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34570" y="4196142"/>
            <a:ext cx="10522857" cy="1185920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: B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324105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Dung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dịch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hỗn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hợp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chất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rắn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chất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lỏng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.			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B.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chất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khí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chất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lỏng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đồng</a:t>
            </a: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nhất</a:t>
            </a: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của</a:t>
            </a: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chất</a:t>
            </a: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rắn</a:t>
            </a: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và</a:t>
            </a: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 dung </a:t>
            </a:r>
            <a:r>
              <a:rPr lang="en-US" sz="3200" b="1" noProof="0" dirty="0" err="1">
                <a:solidFill>
                  <a:prstClr val="white"/>
                </a:solidFill>
                <a:latin typeface="Calibri" panose="020F0502020204030204"/>
              </a:rPr>
              <a:t>môi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		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dung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3825894"/>
            <a:ext cx="10522857" cy="1234672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: 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4: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huyền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phù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Nước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phù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sa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.		B.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Sữa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Kem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da.		D. Mayonnaise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: 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7B1D4-DAD7-40CF-B041-3A1D2C593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160" y="753598"/>
            <a:ext cx="8750845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8" name="Picture 4" descr="Nước cất pha tiêm 5 ml">
            <a:extLst>
              <a:ext uri="{FF2B5EF4-FFF2-40B4-BE49-F238E27FC236}">
                <a16:creationId xmlns:a16="http://schemas.microsoft.com/office/drawing/2014/main" id="{B5846950-5496-4E25-8455-CA0A6E7D3E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05639"/>
            <a:ext cx="5645345" cy="375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rd seagull">
            <a:extLst>
              <a:ext uri="{FF2B5EF4-FFF2-40B4-BE49-F238E27FC236}">
                <a16:creationId xmlns:a16="http://schemas.microsoft.com/office/drawing/2014/main" id="{4B72B47F-8003-4CA6-9E63-33E059098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47" y="2805640"/>
            <a:ext cx="5571227" cy="375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Minh Họa Dấu Hỏi">
            <a:extLst>
              <a:ext uri="{FF2B5EF4-FFF2-40B4-BE49-F238E27FC236}">
                <a16:creationId xmlns:a16="http://schemas.microsoft.com/office/drawing/2014/main" id="{8B2858FE-9EE6-4D11-A268-85C7DD780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4" y="58323"/>
            <a:ext cx="2228441" cy="163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9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5: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Nước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bột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sắn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. 	 	B.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Nước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cam.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	D. 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Kem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: 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784390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6: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Đặc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suốt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đồng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nhất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Không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suốt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bị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phân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lớp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sau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1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thời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gian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ngắn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suốt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200" b="1" baseline="0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suốt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bị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phân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lớp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sau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1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thời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gian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ngắn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3522964"/>
            <a:ext cx="10522857" cy="1537602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: C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05C12-DA1F-4A62-828A-C672E8FC0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48353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CHẤT TINH KHIẾT VÀ HỖN HỢP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510AE8-8010-42C5-8497-DFE675203897}"/>
              </a:ext>
            </a:extLst>
          </p:cNvPr>
          <p:cNvSpPr txBox="1"/>
          <p:nvPr/>
        </p:nvSpPr>
        <p:spPr>
          <a:xfrm>
            <a:off x="1434354" y="944844"/>
            <a:ext cx="6793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2DB3C3-EC20-43B5-989F-C84425BE3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07" t="11574" r="16654" b="15597"/>
          <a:stretch/>
        </p:blipFill>
        <p:spPr>
          <a:xfrm>
            <a:off x="1434353" y="1759321"/>
            <a:ext cx="3663575" cy="2649164"/>
          </a:xfrm>
          <a:prstGeom prst="rect">
            <a:avLst/>
          </a:prstGeom>
        </p:spPr>
      </p:pic>
      <p:pic>
        <p:nvPicPr>
          <p:cNvPr id="2050" name="Picture 2" descr="Vùng Nước Gần Núi Xanh">
            <a:extLst>
              <a:ext uri="{FF2B5EF4-FFF2-40B4-BE49-F238E27FC236}">
                <a16:creationId xmlns:a16="http://schemas.microsoft.com/office/drawing/2014/main" id="{43A41B75-049A-442A-BE7B-5B6D7DE533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6" t="27838" r="6455"/>
          <a:stretch/>
        </p:blipFill>
        <p:spPr bwMode="auto">
          <a:xfrm>
            <a:off x="6741458" y="1759321"/>
            <a:ext cx="3830917" cy="264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17A743-4C60-4BF7-9D35-BED90CFC9183}"/>
              </a:ext>
            </a:extLst>
          </p:cNvPr>
          <p:cNvSpPr txBox="1"/>
          <p:nvPr/>
        </p:nvSpPr>
        <p:spPr>
          <a:xfrm>
            <a:off x="2486212" y="4643717"/>
            <a:ext cx="117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D6E971-45AF-4605-947E-38A633E82AB1}"/>
              </a:ext>
            </a:extLst>
          </p:cNvPr>
          <p:cNvSpPr txBox="1"/>
          <p:nvPr/>
        </p:nvSpPr>
        <p:spPr>
          <a:xfrm>
            <a:off x="7903882" y="4643717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55C431-1614-421F-BD7F-E4D3F1CD06DA}"/>
              </a:ext>
            </a:extLst>
          </p:cNvPr>
          <p:cNvSpPr txBox="1"/>
          <p:nvPr/>
        </p:nvSpPr>
        <p:spPr>
          <a:xfrm>
            <a:off x="1295095" y="5043827"/>
            <a:ext cx="4478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B67D2-F471-4C79-A9DA-51BA67101AE0}"/>
              </a:ext>
            </a:extLst>
          </p:cNvPr>
          <p:cNvSpPr txBox="1"/>
          <p:nvPr/>
        </p:nvSpPr>
        <p:spPr>
          <a:xfrm>
            <a:off x="6527495" y="5108739"/>
            <a:ext cx="4478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4722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05C12-DA1F-4A62-828A-C672E8FC0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48353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CHẤT TINH KHIẾT VÀ HỖN HỢP</a:t>
            </a: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4A07C067-A0CF-466D-92F8-024BF14B7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766403"/>
              </p:ext>
            </p:extLst>
          </p:nvPr>
        </p:nvGraphicFramePr>
        <p:xfrm>
          <a:off x="1452282" y="884518"/>
          <a:ext cx="9185835" cy="2846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431">
                  <a:extLst>
                    <a:ext uri="{9D8B030D-6E8A-4147-A177-3AD203B41FA5}">
                      <a16:colId xmlns:a16="http://schemas.microsoft.com/office/drawing/2014/main" val="2588044020"/>
                    </a:ext>
                  </a:extLst>
                </a:gridCol>
                <a:gridCol w="3787908">
                  <a:extLst>
                    <a:ext uri="{9D8B030D-6E8A-4147-A177-3AD203B41FA5}">
                      <a16:colId xmlns:a16="http://schemas.microsoft.com/office/drawing/2014/main" val="2114028816"/>
                    </a:ext>
                  </a:extLst>
                </a:gridCol>
                <a:gridCol w="3569496">
                  <a:extLst>
                    <a:ext uri="{9D8B030D-6E8A-4147-A177-3AD203B41FA5}">
                      <a16:colId xmlns:a16="http://schemas.microsoft.com/office/drawing/2014/main" val="3246203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1627"/>
                  </a:ext>
                </a:extLst>
              </a:tr>
              <a:tr h="344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5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282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266465"/>
                  </a:ext>
                </a:extLst>
              </a:tr>
            </a:tbl>
          </a:graphicData>
        </a:graphic>
      </p:graphicFrame>
      <p:sp>
        <p:nvSpPr>
          <p:cNvPr id="10" name="Cloud 9">
            <a:extLst>
              <a:ext uri="{FF2B5EF4-FFF2-40B4-BE49-F238E27FC236}">
                <a16:creationId xmlns:a16="http://schemas.microsoft.com/office/drawing/2014/main" id="{F6CDB23F-EA97-40AC-A634-F38459CF7BD9}"/>
              </a:ext>
            </a:extLst>
          </p:cNvPr>
          <p:cNvSpPr/>
          <p:nvPr/>
        </p:nvSpPr>
        <p:spPr>
          <a:xfrm>
            <a:off x="2342776" y="4518212"/>
            <a:ext cx="5922683" cy="225312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EE617C98-53C1-4651-85B8-FC4565540EAF}"/>
              </a:ext>
            </a:extLst>
          </p:cNvPr>
          <p:cNvSpPr/>
          <p:nvPr/>
        </p:nvSpPr>
        <p:spPr>
          <a:xfrm>
            <a:off x="2277035" y="4239743"/>
            <a:ext cx="6078071" cy="26182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F4FED5-F7C2-411A-ADAC-0412C1FBDEDA}"/>
              </a:ext>
            </a:extLst>
          </p:cNvPr>
          <p:cNvSpPr txBox="1"/>
          <p:nvPr/>
        </p:nvSpPr>
        <p:spPr>
          <a:xfrm>
            <a:off x="3304988" y="2067859"/>
            <a:ext cx="2228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oxy….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D07CB6-ADA1-49A7-9BBE-4E8106D470C3}"/>
              </a:ext>
            </a:extLst>
          </p:cNvPr>
          <p:cNvSpPr txBox="1"/>
          <p:nvPr/>
        </p:nvSpPr>
        <p:spPr>
          <a:xfrm>
            <a:off x="7144870" y="2067858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021752-408C-4674-B331-57E45733FF3C}"/>
              </a:ext>
            </a:extLst>
          </p:cNvPr>
          <p:cNvSpPr txBox="1"/>
          <p:nvPr/>
        </p:nvSpPr>
        <p:spPr>
          <a:xfrm>
            <a:off x="3304988" y="2692501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E8AB08-5C18-41D6-868E-107BB1F1C07E}"/>
              </a:ext>
            </a:extLst>
          </p:cNvPr>
          <p:cNvSpPr txBox="1"/>
          <p:nvPr/>
        </p:nvSpPr>
        <p:spPr>
          <a:xfrm>
            <a:off x="7169763" y="2692501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67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C9F6AC-1EEF-4B41-B842-513D2B9DE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028" y="455334"/>
            <a:ext cx="2225233" cy="1627773"/>
          </a:xfrm>
          <a:prstGeom prst="rect">
            <a:avLst/>
          </a:prstGeom>
        </p:spPr>
      </p:pic>
      <p:sp>
        <p:nvSpPr>
          <p:cNvPr id="5" name="Wave 4">
            <a:extLst>
              <a:ext uri="{FF2B5EF4-FFF2-40B4-BE49-F238E27FC236}">
                <a16:creationId xmlns:a16="http://schemas.microsoft.com/office/drawing/2014/main" id="{B5CBD0F1-4E54-45BB-B5DE-D59EC1AA0379}"/>
              </a:ext>
            </a:extLst>
          </p:cNvPr>
          <p:cNvSpPr/>
          <p:nvPr/>
        </p:nvSpPr>
        <p:spPr>
          <a:xfrm>
            <a:off x="3825894" y="678787"/>
            <a:ext cx="7309590" cy="15427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loãng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cam?</a:t>
            </a:r>
          </a:p>
          <a:p>
            <a:pPr algn="ctr"/>
            <a:endParaRPr lang="en-US" dirty="0"/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16E4E3F1-8CF7-49D2-B0F1-B46F4692A40E}"/>
              </a:ext>
            </a:extLst>
          </p:cNvPr>
          <p:cNvSpPr/>
          <p:nvPr/>
        </p:nvSpPr>
        <p:spPr>
          <a:xfrm>
            <a:off x="3748292" y="2519742"/>
            <a:ext cx="7309590" cy="15427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586A7262-2EB9-4D26-A58C-23FE50161164}"/>
              </a:ext>
            </a:extLst>
          </p:cNvPr>
          <p:cNvSpPr/>
          <p:nvPr/>
        </p:nvSpPr>
        <p:spPr>
          <a:xfrm>
            <a:off x="3691261" y="4981517"/>
            <a:ext cx="7444223" cy="13631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089DC3D3-D7BE-4439-BC0B-F2530DAEF485}"/>
              </a:ext>
            </a:extLst>
          </p:cNvPr>
          <p:cNvSpPr/>
          <p:nvPr/>
        </p:nvSpPr>
        <p:spPr>
          <a:xfrm>
            <a:off x="7713497" y="2083107"/>
            <a:ext cx="263661" cy="64887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408AE062-C3E7-401E-AE85-3875A9892D80}"/>
              </a:ext>
            </a:extLst>
          </p:cNvPr>
          <p:cNvSpPr/>
          <p:nvPr/>
        </p:nvSpPr>
        <p:spPr>
          <a:xfrm>
            <a:off x="7842523" y="3915652"/>
            <a:ext cx="381467" cy="106586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2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C9F6AC-1EEF-4B41-B842-513D2B9DE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028" y="455334"/>
            <a:ext cx="2225233" cy="1627773"/>
          </a:xfrm>
          <a:prstGeom prst="rect">
            <a:avLst/>
          </a:prstGeom>
        </p:spPr>
      </p:pic>
      <p:sp>
        <p:nvSpPr>
          <p:cNvPr id="5" name="Wave 4">
            <a:extLst>
              <a:ext uri="{FF2B5EF4-FFF2-40B4-BE49-F238E27FC236}">
                <a16:creationId xmlns:a16="http://schemas.microsoft.com/office/drawing/2014/main" id="{B5CBD0F1-4E54-45BB-B5DE-D59EC1AA0379}"/>
              </a:ext>
            </a:extLst>
          </p:cNvPr>
          <p:cNvSpPr/>
          <p:nvPr/>
        </p:nvSpPr>
        <p:spPr>
          <a:xfrm>
            <a:off x="3825894" y="455334"/>
            <a:ext cx="7309590" cy="176615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oxygen?</a:t>
            </a:r>
          </a:p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Wave 5">
                <a:extLst>
                  <a:ext uri="{FF2B5EF4-FFF2-40B4-BE49-F238E27FC236}">
                    <a16:creationId xmlns:a16="http://schemas.microsoft.com/office/drawing/2014/main" id="{16E4E3F1-8CF7-49D2-B0F1-B46F4692A40E}"/>
                  </a:ext>
                </a:extLst>
              </p:cNvPr>
              <p:cNvSpPr/>
              <p:nvPr/>
            </p:nvSpPr>
            <p:spPr>
              <a:xfrm>
                <a:off x="3748292" y="2519742"/>
                <a:ext cx="7309590" cy="1542700"/>
              </a:xfrm>
              <a:prstGeom prst="wav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Nước: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sôi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100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nóng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chảy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0</a:t>
                </a:r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Oxygen: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lỏng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-183</a:t>
                </a:r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rắn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-218</a:t>
                </a:r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6" name="Wave 5">
                <a:extLst>
                  <a:ext uri="{FF2B5EF4-FFF2-40B4-BE49-F238E27FC236}">
                    <a16:creationId xmlns:a16="http://schemas.microsoft.com/office/drawing/2014/main" id="{16E4E3F1-8CF7-49D2-B0F1-B46F4692A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292" y="2519742"/>
                <a:ext cx="7309590" cy="1542700"/>
              </a:xfrm>
              <a:prstGeom prst="wav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586A7262-2EB9-4D26-A58C-23FE50161164}"/>
              </a:ext>
            </a:extLst>
          </p:cNvPr>
          <p:cNvSpPr/>
          <p:nvPr/>
        </p:nvSpPr>
        <p:spPr>
          <a:xfrm>
            <a:off x="3691261" y="4981517"/>
            <a:ext cx="7444223" cy="13631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089DC3D3-D7BE-4439-BC0B-F2530DAEF485}"/>
              </a:ext>
            </a:extLst>
          </p:cNvPr>
          <p:cNvSpPr/>
          <p:nvPr/>
        </p:nvSpPr>
        <p:spPr>
          <a:xfrm>
            <a:off x="7713497" y="2083107"/>
            <a:ext cx="263661" cy="64887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408AE062-C3E7-401E-AE85-3875A9892D80}"/>
              </a:ext>
            </a:extLst>
          </p:cNvPr>
          <p:cNvSpPr/>
          <p:nvPr/>
        </p:nvSpPr>
        <p:spPr>
          <a:xfrm>
            <a:off x="7842523" y="3915652"/>
            <a:ext cx="381467" cy="106586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7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05C12-DA1F-4A62-828A-C672E8FC0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376" y="161290"/>
            <a:ext cx="10515600" cy="48353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CHẤT TINH KHIẾT VÀ HỖN HỢP</a:t>
            </a: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4A07C067-A0CF-466D-92F8-024BF14B7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370251"/>
              </p:ext>
            </p:extLst>
          </p:nvPr>
        </p:nvGraphicFramePr>
        <p:xfrm>
          <a:off x="1452282" y="884518"/>
          <a:ext cx="9185835" cy="339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431">
                  <a:extLst>
                    <a:ext uri="{9D8B030D-6E8A-4147-A177-3AD203B41FA5}">
                      <a16:colId xmlns:a16="http://schemas.microsoft.com/office/drawing/2014/main" val="2588044020"/>
                    </a:ext>
                  </a:extLst>
                </a:gridCol>
                <a:gridCol w="3787908">
                  <a:extLst>
                    <a:ext uri="{9D8B030D-6E8A-4147-A177-3AD203B41FA5}">
                      <a16:colId xmlns:a16="http://schemas.microsoft.com/office/drawing/2014/main" val="2114028816"/>
                    </a:ext>
                  </a:extLst>
                </a:gridCol>
                <a:gridCol w="3569496">
                  <a:extLst>
                    <a:ext uri="{9D8B030D-6E8A-4147-A177-3AD203B41FA5}">
                      <a16:colId xmlns:a16="http://schemas.microsoft.com/office/drawing/2014/main" val="3246203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1627"/>
                  </a:ext>
                </a:extLst>
              </a:tr>
              <a:tr h="344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5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282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26646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EF4FED5-F7C2-411A-ADAC-0412C1FBDEDA}"/>
              </a:ext>
            </a:extLst>
          </p:cNvPr>
          <p:cNvSpPr txBox="1"/>
          <p:nvPr/>
        </p:nvSpPr>
        <p:spPr>
          <a:xfrm>
            <a:off x="3304988" y="2067859"/>
            <a:ext cx="2228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oxy….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D07CB6-ADA1-49A7-9BBE-4E8106D470C3}"/>
              </a:ext>
            </a:extLst>
          </p:cNvPr>
          <p:cNvSpPr txBox="1"/>
          <p:nvPr/>
        </p:nvSpPr>
        <p:spPr>
          <a:xfrm>
            <a:off x="7144870" y="2067858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cam,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sữa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021752-408C-4674-B331-57E45733FF3C}"/>
              </a:ext>
            </a:extLst>
          </p:cNvPr>
          <p:cNvSpPr txBox="1"/>
          <p:nvPr/>
        </p:nvSpPr>
        <p:spPr>
          <a:xfrm>
            <a:off x="3304988" y="2692501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E8AB08-5C18-41D6-868E-107BB1F1C07E}"/>
              </a:ext>
            </a:extLst>
          </p:cNvPr>
          <p:cNvSpPr txBox="1"/>
          <p:nvPr/>
        </p:nvSpPr>
        <p:spPr>
          <a:xfrm>
            <a:off x="7169763" y="2692501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633F8EF-AB49-422A-8105-45E119190ABD}"/>
                  </a:ext>
                </a:extLst>
              </p14:cNvPr>
              <p14:cNvContentPartPr/>
              <p14:nvPr/>
            </p14:nvContentPartPr>
            <p14:xfrm>
              <a:off x="5850480" y="1370271"/>
              <a:ext cx="33480" cy="1269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633F8EF-AB49-422A-8105-45E119190A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41480" y="1361458"/>
                <a:ext cx="51120" cy="29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9149827-0491-4D44-A104-37353C0E6626}"/>
                  </a:ext>
                </a:extLst>
              </p14:cNvPr>
              <p14:cNvContentPartPr/>
              <p14:nvPr/>
            </p14:nvContentPartPr>
            <p14:xfrm>
              <a:off x="3553590" y="1765821"/>
              <a:ext cx="17010" cy="5589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9149827-0491-4D44-A104-37353C0E66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4731" y="1756864"/>
                <a:ext cx="34374" cy="73445"/>
              </a:xfrm>
              <a:prstGeom prst="rect">
                <a:avLst/>
              </a:prstGeom>
            </p:spPr>
          </p:pic>
        </mc:Fallback>
      </mc:AlternateContent>
      <p:grpSp>
        <p:nvGrpSpPr>
          <p:cNvPr id="9221" name="Group 79">
            <a:extLst>
              <a:ext uri="{FF2B5EF4-FFF2-40B4-BE49-F238E27FC236}">
                <a16:creationId xmlns:a16="http://schemas.microsoft.com/office/drawing/2014/main" id="{88C69EDA-DCFB-472F-9247-70B925DDC047}"/>
              </a:ext>
            </a:extLst>
          </p:cNvPr>
          <p:cNvGrpSpPr>
            <a:grpSpLocks/>
          </p:cNvGrpSpPr>
          <p:nvPr/>
        </p:nvGrpSpPr>
        <p:grpSpPr bwMode="auto">
          <a:xfrm>
            <a:off x="3714751" y="2327275"/>
            <a:ext cx="17463" cy="14288"/>
            <a:chOff x="2920680" y="1960948"/>
            <a:chExt cx="22680" cy="1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8C813C5-2DDB-434B-9152-60A1B126C13E}"/>
                    </a:ext>
                  </a:extLst>
                </p14:cNvPr>
                <p14:cNvContentPartPr/>
                <p14:nvPr/>
              </p14:nvContentPartPr>
              <p14:xfrm>
                <a:off x="2943000" y="1963468"/>
                <a:ext cx="360" cy="2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8C813C5-2DDB-434B-9152-60A1B126C1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34000" y="1949968"/>
                  <a:ext cx="18000" cy="286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AF33C48-381C-4F2D-A15E-4BD963C2A14D}"/>
                    </a:ext>
                  </a:extLst>
                </p14:cNvPr>
                <p14:cNvContentPartPr/>
                <p14:nvPr/>
              </p14:nvContentPartPr>
              <p14:xfrm>
                <a:off x="2920680" y="1960948"/>
                <a:ext cx="19440" cy="19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AF33C48-381C-4F2D-A15E-4BD963C2A14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08826" y="1949023"/>
                  <a:ext cx="42673" cy="4245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729" name="Ink 30728">
                <a:extLst>
                  <a:ext uri="{FF2B5EF4-FFF2-40B4-BE49-F238E27FC236}">
                    <a16:creationId xmlns:a16="http://schemas.microsoft.com/office/drawing/2014/main" id="{C3C99AC7-5537-4613-8618-54B678EB80A0}"/>
                  </a:ext>
                </a:extLst>
              </p14:cNvPr>
              <p14:cNvContentPartPr/>
              <p14:nvPr/>
            </p14:nvContentPartPr>
            <p14:xfrm>
              <a:off x="8015453" y="1604093"/>
              <a:ext cx="17280" cy="13230"/>
            </p14:xfrm>
          </p:contentPart>
        </mc:Choice>
        <mc:Fallback xmlns="">
          <p:pic>
            <p:nvPicPr>
              <p:cNvPr id="30729" name="Ink 30728">
                <a:extLst>
                  <a:ext uri="{FF2B5EF4-FFF2-40B4-BE49-F238E27FC236}">
                    <a16:creationId xmlns:a16="http://schemas.microsoft.com/office/drawing/2014/main" id="{C3C99AC7-5537-4613-8618-54B678EB80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06637" y="1595154"/>
                <a:ext cx="34560" cy="30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786" name="Ink 30785">
                <a:extLst>
                  <a:ext uri="{FF2B5EF4-FFF2-40B4-BE49-F238E27FC236}">
                    <a16:creationId xmlns:a16="http://schemas.microsoft.com/office/drawing/2014/main" id="{A5140D75-734A-4A7A-95C7-1330F4BFB15C}"/>
                  </a:ext>
                </a:extLst>
              </p14:cNvPr>
              <p14:cNvContentPartPr/>
              <p14:nvPr/>
            </p14:nvContentPartPr>
            <p14:xfrm>
              <a:off x="9326843" y="1448573"/>
              <a:ext cx="60210" cy="76140"/>
            </p14:xfrm>
          </p:contentPart>
        </mc:Choice>
        <mc:Fallback xmlns="">
          <p:pic>
            <p:nvPicPr>
              <p:cNvPr id="30786" name="Ink 30785">
                <a:extLst>
                  <a:ext uri="{FF2B5EF4-FFF2-40B4-BE49-F238E27FC236}">
                    <a16:creationId xmlns:a16="http://schemas.microsoft.com/office/drawing/2014/main" id="{A5140D75-734A-4A7A-95C7-1330F4BFB15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17883" y="1439594"/>
                <a:ext cx="77771" cy="93738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91EDDFE-F958-4C1B-89C4-0BBE79FF6942}"/>
              </a:ext>
            </a:extLst>
          </p:cNvPr>
          <p:cNvSpPr txBox="1"/>
          <p:nvPr/>
        </p:nvSpPr>
        <p:spPr>
          <a:xfrm>
            <a:off x="1306563" y="359229"/>
            <a:ext cx="9550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E5748A-5FBF-43E6-B90E-A55DD000391F}"/>
              </a:ext>
            </a:extLst>
          </p:cNvPr>
          <p:cNvSpPr txBox="1"/>
          <p:nvPr/>
        </p:nvSpPr>
        <p:spPr>
          <a:xfrm>
            <a:off x="1366773" y="1524713"/>
            <a:ext cx="9490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100</a:t>
            </a:r>
            <a:r>
              <a:rPr lang="en-US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0</a:t>
            </a:r>
            <a:r>
              <a:rPr lang="en-US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726F0E-1110-4B1A-A76D-0858A5CD26B4}"/>
              </a:ext>
            </a:extLst>
          </p:cNvPr>
          <p:cNvSpPr txBox="1"/>
          <p:nvPr/>
        </p:nvSpPr>
        <p:spPr>
          <a:xfrm>
            <a:off x="1530803" y="2820959"/>
            <a:ext cx="97032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lên.Tính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tùy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737989-AF3D-45E9-BECA-A455971941AF}"/>
              </a:ext>
            </a:extLst>
          </p:cNvPr>
          <p:cNvSpPr txBox="1"/>
          <p:nvPr/>
        </p:nvSpPr>
        <p:spPr>
          <a:xfrm>
            <a:off x="1530803" y="4125765"/>
            <a:ext cx="97032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),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cam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axit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5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SubTitle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SubTitle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Office 主题​​">
  <a:themeElements>
    <a:clrScheme name="教育讲座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A91B"/>
      </a:accent1>
      <a:accent2>
        <a:srgbClr val="2E3E52"/>
      </a:accent2>
      <a:accent3>
        <a:srgbClr val="FF7C55"/>
      </a:accent3>
      <a:accent4>
        <a:srgbClr val="00CCCC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1877</Words>
  <Application>Microsoft Office PowerPoint</Application>
  <PresentationFormat>Widescreen</PresentationFormat>
  <Paragraphs>198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Times New Roman</vt:lpstr>
      <vt:lpstr>Office 主题​​</vt:lpstr>
      <vt:lpstr>Retrospect</vt:lpstr>
      <vt:lpstr>CHƯƠNG IV: HỖN HỢP –  TÁCH CHẤT RA KHỎI HỖN HỢP</vt:lpstr>
      <vt:lpstr>PowerPoint Presentation</vt:lpstr>
      <vt:lpstr>Tại sao nước biển có vị mặn còn nước cất (nước tinh khiết) thì không?</vt:lpstr>
      <vt:lpstr>I. CHẤT TINH KHIẾT VÀ HỖN HỢP</vt:lpstr>
      <vt:lpstr>I. CHẤT TINH KHIẾT VÀ HỖN HỢP</vt:lpstr>
      <vt:lpstr>PowerPoint Presentation</vt:lpstr>
      <vt:lpstr>PowerPoint Presentation</vt:lpstr>
      <vt:lpstr>I. CHẤT TINH KHIẾT VÀ HỖN HỢP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IV: HỖN HỢP –  TÁCH CHẤT RA KHỎI HỖN HỢP</dc:title>
  <dc:creator>Administrator</dc:creator>
  <cp:lastModifiedBy>khanh nhat</cp:lastModifiedBy>
  <cp:revision>13</cp:revision>
  <dcterms:created xsi:type="dcterms:W3CDTF">2021-08-06T03:39:01Z</dcterms:created>
  <dcterms:modified xsi:type="dcterms:W3CDTF">2022-10-31T13:29:25Z</dcterms:modified>
</cp:coreProperties>
</file>