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9" r:id="rId3"/>
  </p:sldMasterIdLst>
  <p:notesMasterIdLst>
    <p:notesMasterId r:id="rId30"/>
  </p:notesMasterIdLst>
  <p:sldIdLst>
    <p:sldId id="256" r:id="rId4"/>
    <p:sldId id="257" r:id="rId5"/>
    <p:sldId id="283" r:id="rId6"/>
    <p:sldId id="714" r:id="rId7"/>
    <p:sldId id="715" r:id="rId8"/>
    <p:sldId id="716" r:id="rId9"/>
    <p:sldId id="717" r:id="rId10"/>
    <p:sldId id="718" r:id="rId11"/>
    <p:sldId id="284" r:id="rId12"/>
    <p:sldId id="719" r:id="rId13"/>
    <p:sldId id="720" r:id="rId14"/>
    <p:sldId id="725" r:id="rId15"/>
    <p:sldId id="724" r:id="rId16"/>
    <p:sldId id="723" r:id="rId17"/>
    <p:sldId id="333" r:id="rId18"/>
    <p:sldId id="308" r:id="rId19"/>
    <p:sldId id="334" r:id="rId20"/>
    <p:sldId id="335" r:id="rId21"/>
    <p:sldId id="338" r:id="rId22"/>
    <p:sldId id="340" r:id="rId23"/>
    <p:sldId id="337" r:id="rId24"/>
    <p:sldId id="339" r:id="rId25"/>
    <p:sldId id="342" r:id="rId26"/>
    <p:sldId id="336" r:id="rId27"/>
    <p:sldId id="341" r:id="rId28"/>
    <p:sldId id="4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967"/>
    <a:srgbClr val="F49602"/>
    <a:srgbClr val="EA7395"/>
    <a:srgbClr val="45741B"/>
    <a:srgbClr val="1E429A"/>
    <a:srgbClr val="127239"/>
    <a:srgbClr val="E61818"/>
    <a:srgbClr val="7DC79E"/>
    <a:srgbClr val="FFB224"/>
    <a:srgbClr val="4D6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2525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10AE-5E6B-4D54-882A-AAFAC8292E2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6091-B64E-46A7-B1D7-CFE523FA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6091-B64E-46A7-B1D7-CFE523FACE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E5B-4A2F-4356-B5EE-21111063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A37A-4D2E-48D4-BDC3-4C3C9115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4007-A6C0-4151-B1AE-7FD9EDD3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1A3C-43F5-4575-9E5B-3605DE1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4ADE-ABE6-4620-965E-C78FDDE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639-C0EB-4C7D-9321-2F3E3B3E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3159A-98D2-4F5B-8937-4B2E06790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E6FF-A2D8-48C8-9E97-DCDE5462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AF2D-1DEB-409F-AC56-A5F913B8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8DE72-44E5-4495-BFFC-F76443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7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63E7F-3C13-45E1-A899-A4A4FFB1F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63195-3BDD-48BC-8324-A3DE8AEA0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00DC-FC80-4162-9F72-D380E457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EB5F-9869-4D3F-80EC-CB57E8D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F8A3-398B-49CB-8B92-74C79B4A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572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2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04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454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186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7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72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73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7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D34A-FAFD-419D-8FB8-1D06B874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B032-E3D9-4156-8159-661EA440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47C9-5F8D-4909-9373-D2C2C412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528A-B6EB-429C-BF37-DBBC8D21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72E6-FD22-416F-B400-8010603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0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0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054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210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37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922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924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5293-4415-44FA-B154-EDA2B65B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0E20C71-48CA-405C-983E-778607BEDC43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5DC7-E27E-471C-9029-ADBA551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A634C-F20F-42E9-B266-3B2383A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CF45BD92-55BD-411C-97DD-DFE70217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9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11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0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17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9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2B8B-4F5D-44C2-BC9C-3B9CD66D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CCD7-7B31-46B4-8B7F-2781B1E9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9472-6B42-4842-B4C6-0B0BC13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7493-ED56-485F-9D89-690DEFAE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F9139-DCDE-405E-A33A-0B0B2772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1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629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0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42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75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49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26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25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2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B7BD-DE73-4850-8035-24C6BD6F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C737-BA39-40C7-B421-1AF5CFC5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1B87C-9DCB-4EA4-B0A7-E16426EA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C58AE-1AD4-4A6B-AABA-4F46F391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DB0F2-F34B-4C5C-80A1-40314E0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8BF3-27B6-47EF-AB04-D32A899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6344-2535-473A-AA08-77A07259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3EFB-B157-427B-916D-BAB88B0C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F970E-8A80-4B7E-83CD-4AFE1CB2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C3266-5FD8-4B7D-9952-9C0735B5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352DE-BB46-495A-BCD6-E3465A02D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BE3B6-753C-47F2-BE40-A8E0D33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36CDE-E5CA-4AF7-8968-AB0B19B8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DEE9-6E2E-4B68-B654-7967DDB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EE02-12D2-4718-8E16-26CD207A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74A3F-9966-4530-AFA8-910FDF4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1945-9219-4958-992C-E0B8F316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082DC-5C1B-438D-ACF8-8F82FE37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9AE87-A58E-407D-BE0A-47D730D3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9CEB5-407A-48B3-81EB-90825C3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9577-C2F7-4310-B704-3BFA92B2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F314-2852-40C9-A66A-C52762A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1066-56A7-4B2F-9736-743BD348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97D9-6F6F-4E5C-8930-8C64340A1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DDCF7-2135-4E7B-AEAB-00201C5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7788-8079-4716-91EA-5A39AE31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DD70-693F-4461-908C-916E8117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096-DFBB-4CDF-8AF2-525CBBB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CE26-4F9A-4E45-A007-A4049B1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B9DF-BFCD-4EEE-AC30-859DC9CE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AF29-3633-49CC-BC70-FC8338C9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D78B-1AF3-4CEB-A4C7-0BD7557E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C806-5156-4B4E-A089-F215BBB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AC788-0452-423B-9CF8-6F469719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DA0A-04C7-4CE0-B7DD-FB92EE6C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8A83-79C2-47D6-9338-90EEB953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E2DB-8395-4503-B602-089754E900F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B601-F07B-4D39-9DA5-4DC7D1F52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7A7-6F5C-4BE0-BEC1-C780B430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525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66A1-6C97-463A-8211-CB501D476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355"/>
            <a:ext cx="9144000" cy="127820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14 – MỘT SỐ NHIÊN LIỆU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EEBC3-6E5E-4E5A-8AB1-283CC579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784" y="445378"/>
            <a:ext cx="2547380" cy="2574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91FE0-2526-4E90-A428-C6259E85DB92}"/>
              </a:ext>
            </a:extLst>
          </p:cNvPr>
          <p:cNvSpPr txBox="1"/>
          <p:nvPr/>
        </p:nvSpPr>
        <p:spPr>
          <a:xfrm>
            <a:off x="6417283" y="2682321"/>
            <a:ext cx="5035963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D8D65-E7E0-4746-A459-3595EF3F4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4" y="3967708"/>
            <a:ext cx="1829293" cy="171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3B995-A508-45E4-BE3E-DB584B4D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64" y="3003413"/>
            <a:ext cx="1829293" cy="1773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55707-D5AD-475B-8FD7-217478B08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674" y="404004"/>
            <a:ext cx="1829293" cy="17548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418974-74EF-4F0F-91C8-505C63801303}"/>
              </a:ext>
            </a:extLst>
          </p:cNvPr>
          <p:cNvSpPr/>
          <p:nvPr/>
        </p:nvSpPr>
        <p:spPr>
          <a:xfrm>
            <a:off x="2572719" y="480447"/>
            <a:ext cx="7594169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LỢI ÍCH CỦA VIỆC SỬ DỤNG NHIÊN LIỆU AN TOÀN, HIỆU QUẢ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88FBC-EE8A-4EED-9D87-934C9F3B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89" y="1825330"/>
            <a:ext cx="2630906" cy="2599026"/>
          </a:xfrm>
          <a:prstGeom prst="ellipse">
            <a:avLst/>
          </a:prstGeom>
          <a:ln w="63500" cap="rnd">
            <a:solidFill>
              <a:srgbClr val="F4960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20F31-F562-49C8-BD45-8D2E65A6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43" y="1825330"/>
            <a:ext cx="2630906" cy="2581550"/>
          </a:xfrm>
          <a:prstGeom prst="ellipse">
            <a:avLst/>
          </a:prstGeom>
          <a:ln w="63500" cap="rnd">
            <a:solidFill>
              <a:srgbClr val="EA739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20F23-4320-4C86-9D82-3DEB527CB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097" y="1825330"/>
            <a:ext cx="2453836" cy="255893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218F59-64A0-4B8A-839C-497BBD39F9CA}"/>
              </a:ext>
            </a:extLst>
          </p:cNvPr>
          <p:cNvSpPr txBox="1"/>
          <p:nvPr/>
        </p:nvSpPr>
        <p:spPr>
          <a:xfrm>
            <a:off x="387293" y="4792845"/>
            <a:ext cx="3943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Tránh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nổ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gây</a:t>
            </a:r>
            <a:r>
              <a:rPr lang="en-US" sz="24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nguy</a:t>
            </a:r>
            <a:r>
              <a:rPr lang="en-US" sz="24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hiểm</a:t>
            </a:r>
            <a:r>
              <a:rPr lang="en-US" sz="2400" b="1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sản</a:t>
            </a:r>
            <a:endParaRPr lang="en-US" sz="3600" b="1" dirty="0">
              <a:solidFill>
                <a:srgbClr val="2C496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433471-F02C-4D07-8765-46DED7A66613}"/>
              </a:ext>
            </a:extLst>
          </p:cNvPr>
          <p:cNvSpPr txBox="1"/>
          <p:nvPr/>
        </p:nvSpPr>
        <p:spPr>
          <a:xfrm>
            <a:off x="4801641" y="4792845"/>
            <a:ext cx="2843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Giảm</a:t>
            </a:r>
            <a:r>
              <a:rPr lang="en-US" sz="24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thiểu</a:t>
            </a:r>
            <a:endParaRPr lang="en-US" sz="2400" b="1" dirty="0">
              <a:solidFill>
                <a:srgbClr val="E61818"/>
              </a:solidFill>
              <a:effectLst/>
              <a:ea typeface="Arial" panose="020B0604020202020204" pitchFamily="34" charset="0"/>
            </a:endParaRPr>
          </a:p>
          <a:p>
            <a:pPr algn="ctr"/>
            <a:r>
              <a:rPr lang="en-US" sz="2400" b="1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ô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nhiễm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trường</a:t>
            </a:r>
            <a:endParaRPr lang="en-US" sz="3600" b="1" dirty="0">
              <a:solidFill>
                <a:srgbClr val="2C49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A0497-682A-492C-8C44-CB02EB08D46E}"/>
              </a:ext>
            </a:extLst>
          </p:cNvPr>
          <p:cNvSpPr txBox="1"/>
          <p:nvPr/>
        </p:nvSpPr>
        <p:spPr>
          <a:xfrm>
            <a:off x="8605161" y="4792845"/>
            <a:ext cx="31234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24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toàn</a:t>
            </a:r>
            <a:r>
              <a:rPr lang="en-US" sz="2400" b="1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tận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quá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ra</a:t>
            </a:r>
            <a:endParaRPr lang="en-US" sz="36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71B68C-21F6-4309-A9FA-F5DBD8858628}"/>
              </a:ext>
            </a:extLst>
          </p:cNvPr>
          <p:cNvSpPr/>
          <p:nvPr/>
        </p:nvSpPr>
        <p:spPr>
          <a:xfrm>
            <a:off x="2572718" y="41569"/>
            <a:ext cx="7594169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MỘT SỐ NGUỒN NĂNG LƯỢNG TÁI TẠO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02AF-1600-4111-BF4E-1032933B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8" y="4237407"/>
            <a:ext cx="3783451" cy="1983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7648E-CC09-490E-B04C-68AF27F3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85" y="1344437"/>
            <a:ext cx="3783451" cy="208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5C10D-A13E-4E04-B9BD-03E09784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" y="1344437"/>
            <a:ext cx="3783451" cy="208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FC715-CF43-48DA-AA6B-D75E9F695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385" y="4237408"/>
            <a:ext cx="3783451" cy="198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685DC-51B4-4741-864E-87C936104962}"/>
              </a:ext>
            </a:extLst>
          </p:cNvPr>
          <p:cNvSpPr txBox="1"/>
          <p:nvPr/>
        </p:nvSpPr>
        <p:spPr>
          <a:xfrm>
            <a:off x="881537" y="359560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27239"/>
                </a:solidFill>
              </a:rPr>
              <a:t>Năng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lượng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địa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nhiệt</a:t>
            </a:r>
            <a:endParaRPr lang="en-US" sz="2400" b="1" dirty="0">
              <a:solidFill>
                <a:srgbClr val="12723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AF57F-064B-4035-A7D7-A3D2511388E0}"/>
              </a:ext>
            </a:extLst>
          </p:cNvPr>
          <p:cNvSpPr txBox="1"/>
          <p:nvPr/>
        </p:nvSpPr>
        <p:spPr>
          <a:xfrm>
            <a:off x="6848385" y="3692439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E429A"/>
                </a:solidFill>
              </a:rPr>
              <a:t>Năng</a:t>
            </a:r>
            <a:r>
              <a:rPr lang="en-US" sz="2400" b="1" dirty="0">
                <a:solidFill>
                  <a:srgbClr val="1E429A"/>
                </a:solidFill>
              </a:rPr>
              <a:t> </a:t>
            </a:r>
            <a:r>
              <a:rPr lang="en-US" sz="2400" b="1" dirty="0" err="1">
                <a:solidFill>
                  <a:srgbClr val="1E429A"/>
                </a:solidFill>
              </a:rPr>
              <a:t>lượng</a:t>
            </a:r>
            <a:r>
              <a:rPr lang="en-US" sz="2400" b="1" dirty="0">
                <a:solidFill>
                  <a:srgbClr val="1E429A"/>
                </a:solidFill>
              </a:rPr>
              <a:t> </a:t>
            </a:r>
            <a:r>
              <a:rPr lang="en-US" sz="2400" b="1" dirty="0" err="1">
                <a:solidFill>
                  <a:srgbClr val="1E429A"/>
                </a:solidFill>
              </a:rPr>
              <a:t>gió</a:t>
            </a:r>
            <a:endParaRPr lang="en-US" sz="2400" b="1" dirty="0">
              <a:solidFill>
                <a:srgbClr val="1E429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439F2-13CC-4729-83A8-B14C87FADDD3}"/>
              </a:ext>
            </a:extLst>
          </p:cNvPr>
          <p:cNvSpPr txBox="1"/>
          <p:nvPr/>
        </p:nvSpPr>
        <p:spPr>
          <a:xfrm>
            <a:off x="835974" y="633926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27239"/>
                </a:solidFill>
              </a:rPr>
              <a:t>Năng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lượng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mặt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trời</a:t>
            </a:r>
            <a:endParaRPr lang="en-US" sz="2400" b="1" dirty="0">
              <a:solidFill>
                <a:srgbClr val="12723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A2137-E400-42D4-A624-8B53B701EA59}"/>
              </a:ext>
            </a:extLst>
          </p:cNvPr>
          <p:cNvSpPr txBox="1"/>
          <p:nvPr/>
        </p:nvSpPr>
        <p:spPr>
          <a:xfrm>
            <a:off x="7003366" y="633926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741B"/>
                </a:solidFill>
              </a:rPr>
              <a:t>Năng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lượng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sinh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học</a:t>
            </a:r>
            <a:endParaRPr lang="en-US" sz="2400" b="1" dirty="0">
              <a:solidFill>
                <a:srgbClr val="457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nêu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ưu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điểm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nguồn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năng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lượng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tái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tạo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thể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thay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nguồn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năng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lượng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nhiên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hóa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thạch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phiếu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tập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.</a:t>
            </a:r>
            <a:endParaRPr lang="en-US" b="1" dirty="0">
              <a:solidFill>
                <a:srgbClr val="205479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C7FFB3-5D6D-4BFD-BEB0-D3EF3067C952}"/>
              </a:ext>
            </a:extLst>
          </p:cNvPr>
          <p:cNvSpPr/>
          <p:nvPr/>
        </p:nvSpPr>
        <p:spPr>
          <a:xfrm>
            <a:off x="2479729" y="413527"/>
            <a:ext cx="7594169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ƯU ĐIỂM CỦA NGUỒN NĂNG LƯỢNG TÁI TẠO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F8C46-693B-44E8-B40D-4720CC5B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19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004B95-5001-486C-9CED-7FC576DA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27FF0-6ABF-4AE6-8BE2-DA78D8D4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081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B97E-6534-4E03-AA58-8556D790699C}"/>
              </a:ext>
            </a:extLst>
          </p:cNvPr>
          <p:cNvSpPr txBox="1"/>
          <p:nvPr/>
        </p:nvSpPr>
        <p:spPr>
          <a:xfrm>
            <a:off x="838846" y="4711485"/>
            <a:ext cx="285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5B27B-F1D6-45E7-BE5E-EA52A5791ABF}"/>
              </a:ext>
            </a:extLst>
          </p:cNvPr>
          <p:cNvSpPr txBox="1"/>
          <p:nvPr/>
        </p:nvSpPr>
        <p:spPr>
          <a:xfrm>
            <a:off x="4666927" y="4711484"/>
            <a:ext cx="37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môi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42303-77E9-476F-B7B1-88D77F756064}"/>
              </a:ext>
            </a:extLst>
          </p:cNvPr>
          <p:cNvSpPr txBox="1"/>
          <p:nvPr/>
        </p:nvSpPr>
        <p:spPr>
          <a:xfrm>
            <a:off x="8781081" y="4711483"/>
            <a:ext cx="285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Chi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phí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D2BD41-EEA2-4249-AE9E-EB9FEA0B8F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2E822-AEC1-4F07-BFD9-6188BEA40C7B}"/>
              </a:ext>
            </a:extLst>
          </p:cNvPr>
          <p:cNvSpPr txBox="1"/>
          <p:nvPr/>
        </p:nvSpPr>
        <p:spPr>
          <a:xfrm>
            <a:off x="1529930" y="2617685"/>
            <a:ext cx="991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0A7BA-326D-4CB4-B4B5-EA26E81F6A01}"/>
              </a:ext>
            </a:extLst>
          </p:cNvPr>
          <p:cNvGrpSpPr/>
          <p:nvPr/>
        </p:nvGrpSpPr>
        <p:grpSpPr>
          <a:xfrm>
            <a:off x="2682240" y="346550"/>
            <a:ext cx="7772400" cy="1333500"/>
            <a:chOff x="4362450" y="346550"/>
            <a:chExt cx="4248150" cy="133350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664ABB25-6026-49D1-A90C-B4AB42032157}"/>
                </a:ext>
              </a:extLst>
            </p:cNvPr>
            <p:cNvSpPr/>
            <p:nvPr/>
          </p:nvSpPr>
          <p:spPr>
            <a:xfrm>
              <a:off x="4362450" y="346550"/>
              <a:ext cx="4248150" cy="1333500"/>
            </a:xfrm>
            <a:prstGeom prst="homePlate">
              <a:avLst/>
            </a:prstGeom>
            <a:solidFill>
              <a:srgbClr val="F3DE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D5ED05-29BE-4B77-B825-5CE814282C65}"/>
                </a:ext>
              </a:extLst>
            </p:cNvPr>
            <p:cNvSpPr txBox="1"/>
            <p:nvPr/>
          </p:nvSpPr>
          <p:spPr>
            <a:xfrm>
              <a:off x="4929187" y="505468"/>
              <a:ext cx="284797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Bebas Neue Bold" panose="020B0606020202050201" pitchFamily="34" charset="0"/>
                  <a:ea typeface="+mn-ea"/>
                  <a:cs typeface="+mn-c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41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3B8A2-D55B-4EC7-807D-AD0291AE3D1A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Bánh gai      		B. Giả cầy		C. Giò lụa      	D. Sữa chua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+mn-lt"/>
              </a:rPr>
              <a:t> 1.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định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là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sai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434391" y="4172666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9EF43-81AB-4C51-A2B5-D0E7BECA58B2}"/>
              </a:ext>
            </a:extLst>
          </p:cNvPr>
          <p:cNvSpPr txBox="1"/>
          <p:nvPr/>
        </p:nvSpPr>
        <p:spPr>
          <a:xfrm>
            <a:off x="747234" y="2248346"/>
            <a:ext cx="1069753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C4967"/>
                </a:solidFill>
              </a:rPr>
              <a:t>A. </a:t>
            </a:r>
            <a:r>
              <a:rPr lang="en-US" sz="2800" b="1" dirty="0" err="1">
                <a:solidFill>
                  <a:srgbClr val="2C4967"/>
                </a:solidFill>
              </a:rPr>
              <a:t>Nhiên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liệu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là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những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chất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cháy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được</a:t>
            </a:r>
            <a:r>
              <a:rPr lang="en-US" sz="2800" b="1" dirty="0">
                <a:solidFill>
                  <a:srgbClr val="2C4967"/>
                </a:solidFill>
              </a:rPr>
              <a:t>, </a:t>
            </a:r>
            <a:r>
              <a:rPr lang="en-US" sz="2800" b="1" dirty="0" err="1">
                <a:solidFill>
                  <a:srgbClr val="2C4967"/>
                </a:solidFill>
              </a:rPr>
              <a:t>khi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cháy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tỏa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nhiệt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và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phát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sáng</a:t>
            </a:r>
            <a:r>
              <a:rPr lang="en-US" sz="2800" b="1" dirty="0">
                <a:solidFill>
                  <a:srgbClr val="2C4967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C4967"/>
                </a:solidFill>
              </a:rPr>
              <a:t>B. </a:t>
            </a:r>
            <a:r>
              <a:rPr lang="en-US" sz="2800" b="1" dirty="0" err="1">
                <a:solidFill>
                  <a:srgbClr val="2C4967"/>
                </a:solidFill>
              </a:rPr>
              <a:t>Nhiên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liệu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đóng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vai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trò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quan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trọng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trong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đời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sống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và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sản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xuất</a:t>
            </a:r>
            <a:r>
              <a:rPr lang="en-US" sz="2800" b="1" dirty="0">
                <a:solidFill>
                  <a:srgbClr val="2C4967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C4967"/>
                </a:solidFill>
              </a:rPr>
              <a:t>C. </a:t>
            </a:r>
            <a:r>
              <a:rPr lang="en-US" sz="2800" b="1" dirty="0" err="1">
                <a:solidFill>
                  <a:srgbClr val="2C4967"/>
                </a:solidFill>
              </a:rPr>
              <a:t>Nhiên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liệu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rắn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gồm</a:t>
            </a:r>
            <a:r>
              <a:rPr lang="en-US" sz="2800" b="1" dirty="0">
                <a:solidFill>
                  <a:srgbClr val="2C4967"/>
                </a:solidFill>
              </a:rPr>
              <a:t> than </a:t>
            </a:r>
            <a:r>
              <a:rPr lang="en-US" sz="2800" b="1" dirty="0" err="1">
                <a:solidFill>
                  <a:srgbClr val="2C4967"/>
                </a:solidFill>
              </a:rPr>
              <a:t>mỏ</a:t>
            </a:r>
            <a:r>
              <a:rPr lang="en-US" sz="2800" b="1" dirty="0">
                <a:solidFill>
                  <a:srgbClr val="2C4967"/>
                </a:solidFill>
              </a:rPr>
              <a:t>, </a:t>
            </a:r>
            <a:r>
              <a:rPr lang="en-US" sz="2800" b="1" dirty="0" err="1">
                <a:solidFill>
                  <a:srgbClr val="2C4967"/>
                </a:solidFill>
              </a:rPr>
              <a:t>gỗ</a:t>
            </a:r>
            <a:r>
              <a:rPr lang="en-US" sz="2800" b="1" dirty="0">
                <a:solidFill>
                  <a:srgbClr val="2C4967"/>
                </a:solidFill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C4967"/>
                </a:solidFill>
              </a:rPr>
              <a:t>D. </a:t>
            </a:r>
            <a:r>
              <a:rPr lang="en-US" sz="2800" b="1" dirty="0" err="1">
                <a:solidFill>
                  <a:srgbClr val="2C4967"/>
                </a:solidFill>
              </a:rPr>
              <a:t>Nhiên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liệu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khí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có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năng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suất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tỏa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nhiệt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thấp</a:t>
            </a:r>
            <a:r>
              <a:rPr lang="en-US" sz="2800" b="1" dirty="0">
                <a:solidFill>
                  <a:srgbClr val="2C4967"/>
                </a:solidFill>
              </a:rPr>
              <a:t>, </a:t>
            </a:r>
            <a:r>
              <a:rPr lang="en-US" sz="2800" b="1" dirty="0" err="1">
                <a:solidFill>
                  <a:srgbClr val="2C4967"/>
                </a:solidFill>
              </a:rPr>
              <a:t>gây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độc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hại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cho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môi</a:t>
            </a:r>
            <a:r>
              <a:rPr lang="en-US" sz="2800" b="1" dirty="0">
                <a:solidFill>
                  <a:srgbClr val="2C4967"/>
                </a:solidFill>
              </a:rPr>
              <a:t> </a:t>
            </a:r>
            <a:r>
              <a:rPr lang="en-US" sz="2800" b="1" dirty="0" err="1">
                <a:solidFill>
                  <a:srgbClr val="2C4967"/>
                </a:solidFill>
              </a:rPr>
              <a:t>trường</a:t>
            </a:r>
            <a:r>
              <a:rPr lang="en-US" sz="2800" b="1" dirty="0">
                <a:solidFill>
                  <a:srgbClr val="2C496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88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D13BC1-0479-4C3A-AA27-7D0AB87A1957}"/>
              </a:ext>
            </a:extLst>
          </p:cNvPr>
          <p:cNvSpPr/>
          <p:nvPr/>
        </p:nvSpPr>
        <p:spPr>
          <a:xfrm>
            <a:off x="-22353" y="112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A. Tất cả các phương án đưa ra			B. Sấy khô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C. Ướp muối						D. Ướp lạnh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3849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đảm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bảo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yêu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cầu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557455" y="5514546"/>
            <a:ext cx="892120" cy="8675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7DAFF-74E0-438F-AD2F-E7FAADAC00D0}"/>
              </a:ext>
            </a:extLst>
          </p:cNvPr>
          <p:cNvSpPr txBox="1"/>
          <p:nvPr/>
        </p:nvSpPr>
        <p:spPr>
          <a:xfrm>
            <a:off x="1003515" y="2302097"/>
            <a:ext cx="8592092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A839D2-C67D-40A6-AA4F-2BFF1EE2171C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233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3.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Loại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suất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tỏa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nhiệt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cao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dễ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cháy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346135" y="2218559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03A2C-D72D-4052-A17B-072953F82E8F}"/>
              </a:ext>
            </a:extLst>
          </p:cNvPr>
          <p:cNvSpPr txBox="1"/>
          <p:nvPr/>
        </p:nvSpPr>
        <p:spPr>
          <a:xfrm>
            <a:off x="1346135" y="2178820"/>
            <a:ext cx="6346556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2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67CBFB-0345-4B9A-9449-2E7FE962B8DB}"/>
              </a:ext>
            </a:extLst>
          </p:cNvPr>
          <p:cNvSpPr/>
          <p:nvPr/>
        </p:nvSpPr>
        <p:spPr>
          <a:xfrm>
            <a:off x="-4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39756" y="2344356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5EC920-495A-44C1-AD4A-79EE1431BA3E}"/>
              </a:ext>
            </a:extLst>
          </p:cNvPr>
          <p:cNvSpPr txBox="1">
            <a:spLocks/>
          </p:cNvSpPr>
          <p:nvPr/>
        </p:nvSpPr>
        <p:spPr>
          <a:xfrm rot="10800000" flipV="1">
            <a:off x="-5" y="17247"/>
            <a:ext cx="12191999" cy="1501587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4.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phải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cung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cấp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không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khí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hoặc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oxi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F7EE7-5371-4302-8824-926F8F938719}"/>
              </a:ext>
            </a:extLst>
          </p:cNvPr>
          <p:cNvSpPr txBox="1"/>
          <p:nvPr/>
        </p:nvSpPr>
        <p:spPr>
          <a:xfrm>
            <a:off x="1279462" y="2185997"/>
            <a:ext cx="6253566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Vừa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đủ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Dư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C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39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1B62-7F0B-4615-8B03-53409AC4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CDEA5A-39CB-4683-AD0E-46EBB626C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3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FA64D-6B1F-4354-A80F-B4051FDEBED1}"/>
              </a:ext>
            </a:extLst>
          </p:cNvPr>
          <p:cNvSpPr txBox="1"/>
          <p:nvPr/>
        </p:nvSpPr>
        <p:spPr>
          <a:xfrm>
            <a:off x="4594293" y="181743"/>
            <a:ext cx="6657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“NHANH NHƯ CHỚP”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A8BBFE-D641-4B78-8F13-83F7F0D25AF4}"/>
              </a:ext>
            </a:extLst>
          </p:cNvPr>
          <p:cNvGrpSpPr/>
          <p:nvPr/>
        </p:nvGrpSpPr>
        <p:grpSpPr>
          <a:xfrm>
            <a:off x="1286356" y="1687745"/>
            <a:ext cx="9965411" cy="4601624"/>
            <a:chOff x="1286356" y="1687745"/>
            <a:chExt cx="9965411" cy="46016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A1E2783-53F1-4575-B629-4D74D6A5C0D7}"/>
                </a:ext>
              </a:extLst>
            </p:cNvPr>
            <p:cNvSpPr/>
            <p:nvPr/>
          </p:nvSpPr>
          <p:spPr>
            <a:xfrm>
              <a:off x="1286356" y="1687745"/>
              <a:ext cx="9965411" cy="4601624"/>
            </a:xfrm>
            <a:prstGeom prst="roundRect">
              <a:avLst/>
            </a:prstGeom>
            <a:solidFill>
              <a:srgbClr val="F1FDFD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A45E3D-E496-48C0-872E-2C08042AE285}"/>
                </a:ext>
              </a:extLst>
            </p:cNvPr>
            <p:cNvSpPr txBox="1"/>
            <p:nvPr/>
          </p:nvSpPr>
          <p:spPr>
            <a:xfrm>
              <a:off x="1673816" y="1870717"/>
              <a:ext cx="9190493" cy="4088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450215" algn="l"/>
                </a:tabLst>
              </a:pPr>
              <a:r>
                <a:rPr lang="en-US" sz="3600" b="1" u="sng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en-US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u="sng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R="0" lv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450215" algn="l"/>
                </a:tabLst>
              </a:pP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+ Chia </a:t>
              </a:r>
              <a:r>
                <a:rPr lang="en-US" sz="28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R="0" lv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450215" algn="l"/>
                </a:tabLst>
              </a:pPr>
              <a:r>
                <a:rPr lang="en-US" sz="28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thúc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thắng</a:t>
              </a:r>
              <a:r>
                <a:rPr lang="en-US" sz="28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b="1" dirty="0">
                <a:solidFill>
                  <a:srgbClr val="6622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5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7CC2A7-3A7D-49AB-93FC-6F2CB0936CCD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15080" y="2430804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C98773-26D6-4DC6-9731-59AAD9FABCA9}"/>
              </a:ext>
            </a:extLst>
          </p:cNvPr>
          <p:cNvSpPr txBox="1">
            <a:spLocks/>
          </p:cNvSpPr>
          <p:nvPr/>
        </p:nvSpPr>
        <p:spPr>
          <a:xfrm>
            <a:off x="0" y="-11957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5.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Nhận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định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là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đúng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khi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nói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về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ưu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điểm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tái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tạo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D0802-2409-4CDA-A062-79D4648A2F8E}"/>
              </a:ext>
            </a:extLst>
          </p:cNvPr>
          <p:cNvSpPr txBox="1"/>
          <p:nvPr/>
        </p:nvSpPr>
        <p:spPr>
          <a:xfrm>
            <a:off x="1034511" y="2245873"/>
            <a:ext cx="9783305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hậu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2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B018C-E6BA-4087-B3B6-43D3FC754220}"/>
              </a:ext>
            </a:extLst>
          </p:cNvPr>
          <p:cNvSpPr/>
          <p:nvPr/>
        </p:nvSpPr>
        <p:spPr>
          <a:xfrm>
            <a:off x="0" y="1782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589461" y="4036963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191CDE-72DD-4512-8322-4BA0BCC19FB4}"/>
              </a:ext>
            </a:extLst>
          </p:cNvPr>
          <p:cNvSpPr txBox="1">
            <a:spLocks/>
          </p:cNvSpPr>
          <p:nvPr/>
        </p:nvSpPr>
        <p:spPr>
          <a:xfrm>
            <a:off x="17252" y="17822"/>
            <a:ext cx="12192000" cy="1923804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6.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Hãy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giải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thích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tại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các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khí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dễ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cháy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hơn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các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rắn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lỏng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3AFD4-7FC3-48FF-9B0C-3B1EE500C591}"/>
              </a:ext>
            </a:extLst>
          </p:cNvPr>
          <p:cNvSpPr txBox="1"/>
          <p:nvPr/>
        </p:nvSpPr>
        <p:spPr>
          <a:xfrm>
            <a:off x="961875" y="2266878"/>
            <a:ext cx="9761252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riêng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rắn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lỏng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A4895B-1591-46C1-9611-8A00A054BBB2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19CFA6-2505-4A88-9614-D5093F70CD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05467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7.  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Dãy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thuộc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nhóm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lỏng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62561" y="2549588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9B96D-2E28-4D32-BCEC-BC6AAC3486AF}"/>
              </a:ext>
            </a:extLst>
          </p:cNvPr>
          <p:cNvSpPr txBox="1"/>
          <p:nvPr/>
        </p:nvSpPr>
        <p:spPr>
          <a:xfrm>
            <a:off x="1202267" y="1719622"/>
            <a:ext cx="6096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  <a:tabLst>
                <a:tab pos="450215" algn="l"/>
              </a:tabLst>
            </a:pP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biogas.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Biogas,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gas,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than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sáp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29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2DE894-E2DB-4D5B-A5BF-220DECA9021F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73775" y="2071464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6F50D2-8D27-4AC9-85F5-B5CFBE659F2F}"/>
              </a:ext>
            </a:extLst>
          </p:cNvPr>
          <p:cNvSpPr txBox="1">
            <a:spLocks/>
          </p:cNvSpPr>
          <p:nvPr/>
        </p:nvSpPr>
        <p:spPr>
          <a:xfrm>
            <a:off x="0" y="-20240"/>
            <a:ext cx="12192000" cy="129110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8.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thể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thay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thế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từ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hóa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thạch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10941-C28F-406C-B0A5-DACAC633BAF2}"/>
              </a:ext>
            </a:extLst>
          </p:cNvPr>
          <p:cNvSpPr txBox="1"/>
          <p:nvPr/>
        </p:nvSpPr>
        <p:spPr>
          <a:xfrm>
            <a:off x="1313481" y="1907870"/>
            <a:ext cx="78486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92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BE646C-8F06-4065-9AFE-47BC4B4FD354}"/>
              </a:ext>
            </a:extLst>
          </p:cNvPr>
          <p:cNvSpPr/>
          <p:nvPr/>
        </p:nvSpPr>
        <p:spPr>
          <a:xfrm>
            <a:off x="0" y="3047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033494" y="2342678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064D51-CD60-47D6-B448-B79E5BF9B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9.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Tính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chung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F2EE5-0513-4B39-9B12-FB54551CC20F}"/>
              </a:ext>
            </a:extLst>
          </p:cNvPr>
          <p:cNvSpPr txBox="1"/>
          <p:nvPr/>
        </p:nvSpPr>
        <p:spPr>
          <a:xfrm>
            <a:off x="1473200" y="2046960"/>
            <a:ext cx="6096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04DEFD-BD24-4A80-AFC1-1EB7512232CD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596822" y="4019051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7346DD-B7BC-4F43-9892-919BD506294C}"/>
              </a:ext>
            </a:extLst>
          </p:cNvPr>
          <p:cNvSpPr txBox="1">
            <a:spLocks/>
          </p:cNvSpPr>
          <p:nvPr/>
        </p:nvSpPr>
        <p:spPr>
          <a:xfrm>
            <a:off x="-3594" y="19782"/>
            <a:ext cx="12192000" cy="990778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10.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Lợi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ích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việc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, an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0180F-215C-4749-9D9F-0FDF68BA31C8}"/>
              </a:ext>
            </a:extLst>
          </p:cNvPr>
          <p:cNvSpPr txBox="1"/>
          <p:nvPr/>
        </p:nvSpPr>
        <p:spPr>
          <a:xfrm>
            <a:off x="1029339" y="1279916"/>
            <a:ext cx="10126133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42900" algn="l"/>
                <a:tab pos="51435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ra.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32C-77D3-41D7-A442-21402362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24" y="347662"/>
            <a:ext cx="4153547" cy="1325563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1867-3139-4D3A-AB4A-3AACA7903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233" y="2183870"/>
            <a:ext cx="9389533" cy="337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2C4967"/>
                </a:solidFill>
                <a:latin typeface="Calibri (Body)"/>
              </a:rPr>
              <a:t>1.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Hãy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Đề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xuất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phương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án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kiểm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chứng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xăng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nhẹ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hơn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nước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và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không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tan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trong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2C4967"/>
                </a:solidFill>
                <a:latin typeface="Calibri (Body)"/>
              </a:rPr>
              <a:t>nước</a:t>
            </a:r>
            <a:r>
              <a:rPr lang="en-US" b="1" dirty="0">
                <a:solidFill>
                  <a:srgbClr val="2C4967"/>
                </a:solidFill>
                <a:latin typeface="Calibri (Body)"/>
              </a:rPr>
              <a:t>.</a:t>
            </a:r>
            <a:endParaRPr lang="en-US" b="1" dirty="0">
              <a:solidFill>
                <a:srgbClr val="2C4967"/>
              </a:solidFill>
              <a:effectLst/>
              <a:latin typeface="Calibri (Body)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2C4967"/>
                </a:solidFill>
                <a:latin typeface="Calibri (Body)"/>
              </a:rPr>
              <a:t>2. 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Trong gia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đun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2C4967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08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6DAA0-583A-40EA-A6BB-73B92239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484517"/>
            <a:ext cx="3114498" cy="24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D4B11-DAF9-4AE4-8E7F-9F710CD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8" y="3209545"/>
            <a:ext cx="324772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D0CC3-92F8-457B-A78F-27C6D69D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17" y="3648455"/>
            <a:ext cx="2865678" cy="2778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DD2C37-9F92-4B32-903D-C43BC663D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161" y="603389"/>
            <a:ext cx="2865678" cy="236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C2447B-2989-49EA-95C7-1BB0CD7E48C3}"/>
              </a:ext>
            </a:extLst>
          </p:cNvPr>
          <p:cNvSpPr txBox="1"/>
          <p:nvPr/>
        </p:nvSpPr>
        <p:spPr>
          <a:xfrm>
            <a:off x="8339962" y="3429000"/>
            <a:ext cx="316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?</a:t>
            </a:r>
            <a:endParaRPr lang="en-US" sz="4400" b="1" dirty="0">
              <a:solidFill>
                <a:srgbClr val="E6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1C803-1CCA-4E3E-BD3E-7BBA09D5C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A6BC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A6BCC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Light"/>
            </a:endParaRPr>
          </a:p>
        </p:txBody>
      </p:sp>
      <p:grpSp>
        <p:nvGrpSpPr>
          <p:cNvPr id="6" name="Group 45">
            <a:extLst>
              <a:ext uri="{FF2B5EF4-FFF2-40B4-BE49-F238E27FC236}">
                <a16:creationId xmlns:a16="http://schemas.microsoft.com/office/drawing/2014/main" id="{A5AFDE4D-4F78-4033-B662-CAF12A8E987F}"/>
              </a:ext>
            </a:extLst>
          </p:cNvPr>
          <p:cNvGrpSpPr>
            <a:grpSpLocks/>
          </p:cNvGrpSpPr>
          <p:nvPr/>
        </p:nvGrpSpPr>
        <p:grpSpPr bwMode="auto">
          <a:xfrm>
            <a:off x="9231570" y="4646747"/>
            <a:ext cx="1801813" cy="1616075"/>
            <a:chOff x="4548" y="1023"/>
            <a:chExt cx="1020" cy="1052"/>
          </a:xfrm>
        </p:grpSpPr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ADBF7F2D-E21B-4AB8-800C-57C1640DD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9" name="Picture 25">
                <a:extLst>
                  <a:ext uri="{FF2B5EF4-FFF2-40B4-BE49-F238E27FC236}">
                    <a16:creationId xmlns:a16="http://schemas.microsoft.com/office/drawing/2014/main" id="{A6E7D9A1-2415-4DFF-B347-1FF6A08B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26">
                <a:extLst>
                  <a:ext uri="{FF2B5EF4-FFF2-40B4-BE49-F238E27FC236}">
                    <a16:creationId xmlns:a16="http://schemas.microsoft.com/office/drawing/2014/main" id="{1B48C451-2402-4D52-8696-80380574A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17CB5070-38B3-4555-ADA4-029EFE468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20"/>
              <a:ext cx="5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90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32B4C863-D620-4CFF-AAF6-B6324BE0F58B}"/>
              </a:ext>
            </a:extLst>
          </p:cNvPr>
          <p:cNvGrpSpPr>
            <a:grpSpLocks/>
          </p:cNvGrpSpPr>
          <p:nvPr/>
        </p:nvGrpSpPr>
        <p:grpSpPr bwMode="auto">
          <a:xfrm>
            <a:off x="9233809" y="2384004"/>
            <a:ext cx="1818927" cy="1478453"/>
            <a:chOff x="3348" y="146"/>
            <a:chExt cx="1008" cy="826"/>
          </a:xfrm>
        </p:grpSpPr>
        <p:pic>
          <p:nvPicPr>
            <p:cNvPr id="15" name="Picture 4" descr="250px-Coal_anthracite">
              <a:extLst>
                <a:ext uri="{FF2B5EF4-FFF2-40B4-BE49-F238E27FC236}">
                  <a16:creationId xmlns:a16="http://schemas.microsoft.com/office/drawing/2014/main" id="{D94E682D-5F86-4B54-82BF-3B9C96CE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146"/>
              <a:ext cx="1008" cy="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7250F2F-099D-407D-B9ED-255A206E1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480"/>
              <a:ext cx="57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đá</a:t>
              </a: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70D3B621-CD85-4B1A-9957-A54650220489}"/>
              </a:ext>
            </a:extLst>
          </p:cNvPr>
          <p:cNvGrpSpPr>
            <a:grpSpLocks/>
          </p:cNvGrpSpPr>
          <p:nvPr/>
        </p:nvGrpSpPr>
        <p:grpSpPr bwMode="auto">
          <a:xfrm>
            <a:off x="6295173" y="2384004"/>
            <a:ext cx="2381250" cy="1478453"/>
            <a:chOff x="4452" y="144"/>
            <a:chExt cx="1500" cy="821"/>
          </a:xfrm>
        </p:grpSpPr>
        <p:pic>
          <p:nvPicPr>
            <p:cNvPr id="18" name="Picture 6" descr="cui">
              <a:extLst>
                <a:ext uri="{FF2B5EF4-FFF2-40B4-BE49-F238E27FC236}">
                  <a16:creationId xmlns:a16="http://schemas.microsoft.com/office/drawing/2014/main" id="{92CF6057-1E66-4CBD-B6D6-15B08CA25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144"/>
              <a:ext cx="1296" cy="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32">
              <a:extLst>
                <a:ext uri="{FF2B5EF4-FFF2-40B4-BE49-F238E27FC236}">
                  <a16:creationId xmlns:a16="http://schemas.microsoft.com/office/drawing/2014/main" id="{53C11655-561B-4E7E-BFB8-7167160B9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720"/>
              <a:ext cx="57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Củi</a:t>
              </a:r>
            </a:p>
          </p:txBody>
        </p: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0EF0363C-DC70-4D80-AC4E-4DA43E1A86D4}"/>
              </a:ext>
            </a:extLst>
          </p:cNvPr>
          <p:cNvGrpSpPr>
            <a:grpSpLocks/>
          </p:cNvGrpSpPr>
          <p:nvPr/>
        </p:nvGrpSpPr>
        <p:grpSpPr bwMode="auto">
          <a:xfrm>
            <a:off x="1081837" y="4626031"/>
            <a:ext cx="1905000" cy="1593850"/>
            <a:chOff x="2064" y="2064"/>
            <a:chExt cx="1248" cy="913"/>
          </a:xfrm>
        </p:grpSpPr>
        <p:pic>
          <p:nvPicPr>
            <p:cNvPr id="21" name="Picture 13" descr="than to ong">
              <a:extLst>
                <a:ext uri="{FF2B5EF4-FFF2-40B4-BE49-F238E27FC236}">
                  <a16:creationId xmlns:a16="http://schemas.microsoft.com/office/drawing/2014/main" id="{4B4C8CFE-F308-4A9E-839D-29FD6FD9C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64"/>
              <a:ext cx="1200" cy="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59B49F65-7EFB-420C-8BEB-E2926DB13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86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8D97B74D-ED95-4568-BD74-47454851BA03}"/>
              </a:ext>
            </a:extLst>
          </p:cNvPr>
          <p:cNvGrpSpPr>
            <a:grpSpLocks/>
          </p:cNvGrpSpPr>
          <p:nvPr/>
        </p:nvGrpSpPr>
        <p:grpSpPr bwMode="auto">
          <a:xfrm>
            <a:off x="3567389" y="4626989"/>
            <a:ext cx="1905000" cy="1593850"/>
            <a:chOff x="3456" y="2100"/>
            <a:chExt cx="912" cy="843"/>
          </a:xfrm>
        </p:grpSpPr>
        <p:pic>
          <p:nvPicPr>
            <p:cNvPr id="24" name="Picture 10" descr="ga chay">
              <a:extLst>
                <a:ext uri="{FF2B5EF4-FFF2-40B4-BE49-F238E27FC236}">
                  <a16:creationId xmlns:a16="http://schemas.microsoft.com/office/drawing/2014/main" id="{A456C1C1-B568-47A2-BF9F-F4E83ABEB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 Box 34">
              <a:extLst>
                <a:ext uri="{FF2B5EF4-FFF2-40B4-BE49-F238E27FC236}">
                  <a16:creationId xmlns:a16="http://schemas.microsoft.com/office/drawing/2014/main" id="{2920A907-AABA-4E94-9002-6E720B3D3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5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gas</a:t>
              </a: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FD55243D-4971-41A7-8698-89CDA7A10FC5}"/>
              </a:ext>
            </a:extLst>
          </p:cNvPr>
          <p:cNvGrpSpPr>
            <a:grpSpLocks/>
          </p:cNvGrpSpPr>
          <p:nvPr/>
        </p:nvGrpSpPr>
        <p:grpSpPr bwMode="auto">
          <a:xfrm>
            <a:off x="1143750" y="2334880"/>
            <a:ext cx="1781175" cy="1447800"/>
            <a:chOff x="2199" y="1044"/>
            <a:chExt cx="897" cy="912"/>
          </a:xfrm>
        </p:grpSpPr>
        <p:pic>
          <p:nvPicPr>
            <p:cNvPr id="31" name="Picture 5" descr="bep con kho">
              <a:extLst>
                <a:ext uri="{FF2B5EF4-FFF2-40B4-BE49-F238E27FC236}">
                  <a16:creationId xmlns:a16="http://schemas.microsoft.com/office/drawing/2014/main" id="{D7447091-B97C-4957-B0BE-F19C792FC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DE7BA23B-C069-437B-AE49-1DB72A381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056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 khô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404413-189D-46AF-8EAD-DAFFA8FFA5DC}"/>
              </a:ext>
            </a:extLst>
          </p:cNvPr>
          <p:cNvGrpSpPr/>
          <p:nvPr/>
        </p:nvGrpSpPr>
        <p:grpSpPr>
          <a:xfrm>
            <a:off x="6244922" y="4624515"/>
            <a:ext cx="2082477" cy="1593849"/>
            <a:chOff x="7580381" y="4659059"/>
            <a:chExt cx="2082477" cy="1593849"/>
          </a:xfrm>
        </p:grpSpPr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12F31977-5583-47EF-B36F-6627ABAE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81" y="4659059"/>
              <a:ext cx="2082477" cy="1593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6FA5275-32FB-4C73-AE3A-D5427131F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8045" y="5904638"/>
              <a:ext cx="10390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bùn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FE2ACE-FB70-46A2-9F2F-A72E693E5BFC}"/>
              </a:ext>
            </a:extLst>
          </p:cNvPr>
          <p:cNvGrpSpPr/>
          <p:nvPr/>
        </p:nvGrpSpPr>
        <p:grpSpPr>
          <a:xfrm>
            <a:off x="3514679" y="2337009"/>
            <a:ext cx="2010421" cy="1510032"/>
            <a:chOff x="5075541" y="2321220"/>
            <a:chExt cx="2010421" cy="15100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33E18FC-B3C7-41B3-9808-C68165F2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41" y="2321220"/>
              <a:ext cx="2010421" cy="1510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Text Box 30">
              <a:extLst>
                <a:ext uri="{FF2B5EF4-FFF2-40B4-BE49-F238E27FC236}">
                  <a16:creationId xmlns:a16="http://schemas.microsoft.com/office/drawing/2014/main" id="{3E53C953-8EE1-4E69-AC69-1549493E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872" y="3048001"/>
              <a:ext cx="67777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349238B-D7A1-4ABB-8CC7-051E221E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53064"/>
              </p:ext>
            </p:extLst>
          </p:nvPr>
        </p:nvGraphicFramePr>
        <p:xfrm>
          <a:off x="1994101" y="913890"/>
          <a:ext cx="9618730" cy="626211"/>
        </p:xfrm>
        <a:graphic>
          <a:graphicData uri="http://schemas.openxmlformats.org/drawingml/2006/table">
            <a:tbl>
              <a:tblPr/>
              <a:tblGrid>
                <a:gridCol w="9618730">
                  <a:extLst>
                    <a:ext uri="{9D8B030D-6E8A-4147-A177-3AD203B41FA5}">
                      <a16:colId xmlns:a16="http://schemas.microsoft.com/office/drawing/2014/main" val="1303563640"/>
                    </a:ext>
                  </a:extLst>
                </a:gridCol>
              </a:tblGrid>
              <a:tr h="6262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Nhiên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chia </a:t>
                      </a: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mấy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32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GB" sz="32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 b="1" dirty="0">
                        <a:solidFill>
                          <a:srgbClr val="FC406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9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>
            <a:extLst>
              <a:ext uri="{FF2B5EF4-FFF2-40B4-BE49-F238E27FC236}">
                <a16:creationId xmlns:a16="http://schemas.microsoft.com/office/drawing/2014/main" id="{7C0EB8D8-0AF8-4890-A740-47B0EAF5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3208050"/>
            <a:ext cx="13181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loại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Line 47">
            <a:extLst>
              <a:ext uri="{FF2B5EF4-FFF2-40B4-BE49-F238E27FC236}">
                <a16:creationId xmlns:a16="http://schemas.microsoft.com/office/drawing/2014/main" id="{1439FD48-3C60-4216-8CF2-1E807FA95B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9050" y="1393825"/>
            <a:ext cx="770113" cy="2120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48">
            <a:extLst>
              <a:ext uri="{FF2B5EF4-FFF2-40B4-BE49-F238E27FC236}">
                <a16:creationId xmlns:a16="http://schemas.microsoft.com/office/drawing/2014/main" id="{031D0FE6-0571-41AB-B4EC-BBCD2975AF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7463" y="3505199"/>
            <a:ext cx="981841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Line 49">
            <a:extLst>
              <a:ext uri="{FF2B5EF4-FFF2-40B4-BE49-F238E27FC236}">
                <a16:creationId xmlns:a16="http://schemas.microsoft.com/office/drawing/2014/main" id="{23E3275A-134D-45F6-B2DE-7E4BE85C9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62" y="3540125"/>
            <a:ext cx="994295" cy="2114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C21EABAF-F4F3-4CF3-8D39-36DB743E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163" y="1169128"/>
            <a:ext cx="2713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rắn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D2C26E25-4DDB-4DF4-B914-2FD3A21B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015" y="3208051"/>
            <a:ext cx="2957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lỏng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6E7701AE-9740-4DEC-B644-8F36C4CF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57" y="5401974"/>
            <a:ext cx="29102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39">
            <a:extLst>
              <a:ext uri="{FF2B5EF4-FFF2-40B4-BE49-F238E27FC236}">
                <a16:creationId xmlns:a16="http://schemas.microsoft.com/office/drawing/2014/main" id="{714F5C46-C995-472E-8090-527F70D32D1C}"/>
              </a:ext>
            </a:extLst>
          </p:cNvPr>
          <p:cNvGrpSpPr>
            <a:grpSpLocks/>
          </p:cNvGrpSpPr>
          <p:nvPr/>
        </p:nvGrpSpPr>
        <p:grpSpPr bwMode="auto">
          <a:xfrm>
            <a:off x="4720849" y="637372"/>
            <a:ext cx="1452007" cy="1116531"/>
            <a:chOff x="4452" y="144"/>
            <a:chExt cx="1410" cy="821"/>
          </a:xfrm>
        </p:grpSpPr>
        <p:pic>
          <p:nvPicPr>
            <p:cNvPr id="12" name="Picture 6" descr="cui">
              <a:extLst>
                <a:ext uri="{FF2B5EF4-FFF2-40B4-BE49-F238E27FC236}">
                  <a16:creationId xmlns:a16="http://schemas.microsoft.com/office/drawing/2014/main" id="{D51956FD-EC18-4FCF-8155-570817F78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144"/>
              <a:ext cx="1296" cy="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id="{9CCC99B3-2A40-48CE-8320-4EE5C72BE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" y="720"/>
              <a:ext cx="57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Củi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5338FDA8-5CC1-49DE-A695-5A1AB8DFC75E}"/>
              </a:ext>
            </a:extLst>
          </p:cNvPr>
          <p:cNvGrpSpPr>
            <a:grpSpLocks/>
          </p:cNvGrpSpPr>
          <p:nvPr/>
        </p:nvGrpSpPr>
        <p:grpSpPr bwMode="auto">
          <a:xfrm>
            <a:off x="9082840" y="652483"/>
            <a:ext cx="1400218" cy="1116530"/>
            <a:chOff x="2064" y="2064"/>
            <a:chExt cx="1248" cy="913"/>
          </a:xfrm>
        </p:grpSpPr>
        <p:pic>
          <p:nvPicPr>
            <p:cNvPr id="15" name="Picture 13" descr="than to ong">
              <a:extLst>
                <a:ext uri="{FF2B5EF4-FFF2-40B4-BE49-F238E27FC236}">
                  <a16:creationId xmlns:a16="http://schemas.microsoft.com/office/drawing/2014/main" id="{CEBD928C-2577-4B1D-B9A0-5C658C2E2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64"/>
              <a:ext cx="1200" cy="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id="{F6D084BA-F1F4-4B0D-8D0B-7DBDCBB0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107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40">
            <a:extLst>
              <a:ext uri="{FF2B5EF4-FFF2-40B4-BE49-F238E27FC236}">
                <a16:creationId xmlns:a16="http://schemas.microsoft.com/office/drawing/2014/main" id="{4CD6E331-21CB-403E-B792-9845E7504F7C}"/>
              </a:ext>
            </a:extLst>
          </p:cNvPr>
          <p:cNvGrpSpPr>
            <a:grpSpLocks/>
          </p:cNvGrpSpPr>
          <p:nvPr/>
        </p:nvGrpSpPr>
        <p:grpSpPr bwMode="auto">
          <a:xfrm>
            <a:off x="6285243" y="652483"/>
            <a:ext cx="1155426" cy="1093382"/>
            <a:chOff x="2199" y="1044"/>
            <a:chExt cx="897" cy="912"/>
          </a:xfrm>
        </p:grpSpPr>
        <p:pic>
          <p:nvPicPr>
            <p:cNvPr id="18" name="Picture 5" descr="bep con kho">
              <a:extLst>
                <a:ext uri="{FF2B5EF4-FFF2-40B4-BE49-F238E27FC236}">
                  <a16:creationId xmlns:a16="http://schemas.microsoft.com/office/drawing/2014/main" id="{8EE17EA2-A203-4532-B02E-37E350FA6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3B428634-9816-4E89-A659-B8DC54569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056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 khô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C0AFED-6B3B-461C-AADF-FA981C8E2BCD}"/>
              </a:ext>
            </a:extLst>
          </p:cNvPr>
          <p:cNvGrpSpPr/>
          <p:nvPr/>
        </p:nvGrpSpPr>
        <p:grpSpPr>
          <a:xfrm>
            <a:off x="7621969" y="652483"/>
            <a:ext cx="1350877" cy="1121894"/>
            <a:chOff x="7580381" y="4659059"/>
            <a:chExt cx="2082477" cy="1601505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B611AEA0-6327-4B7C-9BFE-15A5AFE1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81" y="4659059"/>
              <a:ext cx="2082477" cy="1593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20F96659-A817-439D-9498-2CF089130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356" y="5777278"/>
              <a:ext cx="1805780" cy="483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bùn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970BEDB2-7B1E-4B85-A393-BD06C8C13C3A}"/>
              </a:ext>
            </a:extLst>
          </p:cNvPr>
          <p:cNvGrpSpPr>
            <a:grpSpLocks/>
          </p:cNvGrpSpPr>
          <p:nvPr/>
        </p:nvGrpSpPr>
        <p:grpSpPr bwMode="auto">
          <a:xfrm>
            <a:off x="7621969" y="2778813"/>
            <a:ext cx="1801813" cy="1563053"/>
            <a:chOff x="4548" y="1023"/>
            <a:chExt cx="1020" cy="1052"/>
          </a:xfrm>
        </p:grpSpPr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7C37B9E1-6902-4CCE-9F86-DD616C697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35" name="Picture 25">
                <a:extLst>
                  <a:ext uri="{FF2B5EF4-FFF2-40B4-BE49-F238E27FC236}">
                    <a16:creationId xmlns:a16="http://schemas.microsoft.com/office/drawing/2014/main" id="{F16E209F-B1C5-4C38-98C7-AC2CA0D0A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8C0B634A-B568-4386-8874-04A8DF21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E054BE-B6D2-4D28-B7BB-A78C5583D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20"/>
              <a:ext cx="5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90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A4A096-0E77-4338-A53C-6EC4CCE20EC8}"/>
              </a:ext>
            </a:extLst>
          </p:cNvPr>
          <p:cNvGrpSpPr/>
          <p:nvPr/>
        </p:nvGrpSpPr>
        <p:grpSpPr>
          <a:xfrm>
            <a:off x="5099182" y="2778813"/>
            <a:ext cx="2010421" cy="1510032"/>
            <a:chOff x="5075541" y="2321220"/>
            <a:chExt cx="2010421" cy="151003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2245506-70F1-4289-874F-17435F45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41" y="2321220"/>
              <a:ext cx="2010421" cy="1510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6661B218-F24A-45E3-B0E0-3D0BD00D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872" y="3048001"/>
              <a:ext cx="67777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id="{65C5BCD5-426D-4FCC-A6C7-14F6DBB61919}"/>
              </a:ext>
            </a:extLst>
          </p:cNvPr>
          <p:cNvGrpSpPr>
            <a:grpSpLocks/>
          </p:cNvGrpSpPr>
          <p:nvPr/>
        </p:nvGrpSpPr>
        <p:grpSpPr bwMode="auto">
          <a:xfrm>
            <a:off x="5033091" y="4775113"/>
            <a:ext cx="1905000" cy="1593850"/>
            <a:chOff x="3456" y="2100"/>
            <a:chExt cx="912" cy="843"/>
          </a:xfrm>
        </p:grpSpPr>
        <p:pic>
          <p:nvPicPr>
            <p:cNvPr id="41" name="Picture 10" descr="ga chay">
              <a:extLst>
                <a:ext uri="{FF2B5EF4-FFF2-40B4-BE49-F238E27FC236}">
                  <a16:creationId xmlns:a16="http://schemas.microsoft.com/office/drawing/2014/main" id="{F1D15CB7-0B5A-42FC-BC07-4C38592BC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Text Box 34">
              <a:extLst>
                <a:ext uri="{FF2B5EF4-FFF2-40B4-BE49-F238E27FC236}">
                  <a16:creationId xmlns:a16="http://schemas.microsoft.com/office/drawing/2014/main" id="{A023993A-192B-46A8-943D-440708F3D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5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75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4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E2B97-7F57-4299-8E16-DD4954E023B0}"/>
              </a:ext>
            </a:extLst>
          </p:cNvPr>
          <p:cNvSpPr txBox="1"/>
          <p:nvPr/>
        </p:nvSpPr>
        <p:spPr>
          <a:xfrm>
            <a:off x="3817145" y="50582"/>
            <a:ext cx="47018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 LIỆU LỎNG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GỒM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6C6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C5978D-7421-49C7-A489-A77C6CE09EF7}"/>
              </a:ext>
            </a:extLst>
          </p:cNvPr>
          <p:cNvGrpSpPr/>
          <p:nvPr/>
        </p:nvGrpSpPr>
        <p:grpSpPr>
          <a:xfrm>
            <a:off x="2243933" y="722313"/>
            <a:ext cx="3146425" cy="2536550"/>
            <a:chOff x="2243933" y="722313"/>
            <a:chExt cx="3146425" cy="2536550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38AB014F-A5F5-498C-B0F1-AAC7CCD62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933" y="722313"/>
              <a:ext cx="3146425" cy="25365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935F49-DFA2-4A92-9F0B-D6D7D2FAE024}"/>
                </a:ext>
              </a:extLst>
            </p:cNvPr>
            <p:cNvSpPr txBox="1"/>
            <p:nvPr/>
          </p:nvSpPr>
          <p:spPr>
            <a:xfrm>
              <a:off x="2243933" y="722313"/>
              <a:ext cx="8018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RƯỢU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34BAD5-E75A-46F2-B9AC-272550EBF89A}"/>
              </a:ext>
            </a:extLst>
          </p:cNvPr>
          <p:cNvGrpSpPr/>
          <p:nvPr/>
        </p:nvGrpSpPr>
        <p:grpSpPr>
          <a:xfrm>
            <a:off x="2172495" y="3752850"/>
            <a:ext cx="3217863" cy="2705100"/>
            <a:chOff x="2172495" y="3752850"/>
            <a:chExt cx="3217863" cy="270510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06049D3F-2120-4D58-9EF2-66398EA5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95" y="3752850"/>
              <a:ext cx="3217863" cy="2705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FBBCD0-7747-4767-866F-80D39D6057AB}"/>
                </a:ext>
              </a:extLst>
            </p:cNvPr>
            <p:cNvSpPr txBox="1"/>
            <p:nvPr/>
          </p:nvSpPr>
          <p:spPr>
            <a:xfrm>
              <a:off x="2243933" y="6000651"/>
              <a:ext cx="13946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DẦU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HỎA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7205F-B25B-4A7A-92BC-F2136EE3AB00}"/>
              </a:ext>
            </a:extLst>
          </p:cNvPr>
          <p:cNvGrpSpPr/>
          <p:nvPr/>
        </p:nvGrpSpPr>
        <p:grpSpPr>
          <a:xfrm>
            <a:off x="6800849" y="696913"/>
            <a:ext cx="2893221" cy="2605110"/>
            <a:chOff x="6800849" y="696913"/>
            <a:chExt cx="2893221" cy="260511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198B72D-37A6-4325-B8FA-09FB9B74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49" y="696913"/>
              <a:ext cx="2893221" cy="26051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72B2EC-C418-4D09-B1DA-E1DC0D7FBBEA}"/>
                </a:ext>
              </a:extLst>
            </p:cNvPr>
            <p:cNvSpPr txBox="1"/>
            <p:nvPr/>
          </p:nvSpPr>
          <p:spPr>
            <a:xfrm>
              <a:off x="6826249" y="696913"/>
              <a:ext cx="75052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4A0F04-3260-40D0-844E-3F226EF3CC3C}"/>
              </a:ext>
            </a:extLst>
          </p:cNvPr>
          <p:cNvGrpSpPr/>
          <p:nvPr/>
        </p:nvGrpSpPr>
        <p:grpSpPr>
          <a:xfrm>
            <a:off x="6730205" y="3768726"/>
            <a:ext cx="2963865" cy="2783630"/>
            <a:chOff x="6730205" y="3768726"/>
            <a:chExt cx="2963865" cy="2783630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795AA85C-4468-4A5A-A659-F706749D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205" y="3768726"/>
              <a:ext cx="2963865" cy="27836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955593-FAA8-41C4-9844-4B9028B563B2}"/>
                </a:ext>
              </a:extLst>
            </p:cNvPr>
            <p:cNvSpPr txBox="1"/>
            <p:nvPr/>
          </p:nvSpPr>
          <p:spPr>
            <a:xfrm>
              <a:off x="6730205" y="3768726"/>
              <a:ext cx="61427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9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AE8A1-86E5-4507-989B-2280FE99B1D2}"/>
              </a:ext>
            </a:extLst>
          </p:cNvPr>
          <p:cNvSpPr txBox="1"/>
          <p:nvPr/>
        </p:nvSpPr>
        <p:spPr>
          <a:xfrm>
            <a:off x="4102100" y="87744"/>
            <a:ext cx="3155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 LIỆU KHÍ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A0B4-F2C1-436B-8C62-81CDBE1D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50" y="1113631"/>
            <a:ext cx="2133600" cy="333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hethonglocao_jpg">
            <a:extLst>
              <a:ext uri="{FF2B5EF4-FFF2-40B4-BE49-F238E27FC236}">
                <a16:creationId xmlns:a16="http://schemas.microsoft.com/office/drawing/2014/main" id="{740C8ABD-3C8A-4872-B311-1AA945F1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78" y="1191418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A7B4A5-9BAC-40FA-9B58-63AB6252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047464"/>
            <a:ext cx="8409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thiên nhiên,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mỏ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dầu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lò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cốc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lò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cao, </a:t>
            </a: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6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790AD-6144-4A63-8093-740714087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648"/>
          <a:stretch/>
        </p:blipFill>
        <p:spPr>
          <a:xfrm>
            <a:off x="2013510" y="707735"/>
            <a:ext cx="7877167" cy="405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8B3BC5-49C2-4414-A13A-D80402D9AE87}"/>
              </a:ext>
            </a:extLst>
          </p:cNvPr>
          <p:cNvSpPr txBox="1"/>
          <p:nvPr/>
        </p:nvSpPr>
        <p:spPr>
          <a:xfrm>
            <a:off x="2013511" y="5215031"/>
            <a:ext cx="791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Biogas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5A7C3ED-C651-469F-9011-61329F3F3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83575"/>
              </p:ext>
            </p:extLst>
          </p:nvPr>
        </p:nvGraphicFramePr>
        <p:xfrm>
          <a:off x="647055" y="1465187"/>
          <a:ext cx="10897890" cy="288408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05579">
                  <a:extLst>
                    <a:ext uri="{9D8B030D-6E8A-4147-A177-3AD203B41FA5}">
                      <a16:colId xmlns:a16="http://schemas.microsoft.com/office/drawing/2014/main" val="1088690485"/>
                    </a:ext>
                  </a:extLst>
                </a:gridCol>
                <a:gridCol w="1503335">
                  <a:extLst>
                    <a:ext uri="{9D8B030D-6E8A-4147-A177-3AD203B41FA5}">
                      <a16:colId xmlns:a16="http://schemas.microsoft.com/office/drawing/2014/main" val="1940112884"/>
                    </a:ext>
                  </a:extLst>
                </a:gridCol>
                <a:gridCol w="1689315">
                  <a:extLst>
                    <a:ext uri="{9D8B030D-6E8A-4147-A177-3AD203B41FA5}">
                      <a16:colId xmlns:a16="http://schemas.microsoft.com/office/drawing/2014/main" val="4058587455"/>
                    </a:ext>
                  </a:extLst>
                </a:gridCol>
                <a:gridCol w="1503336">
                  <a:extLst>
                    <a:ext uri="{9D8B030D-6E8A-4147-A177-3AD203B41FA5}">
                      <a16:colId xmlns:a16="http://schemas.microsoft.com/office/drawing/2014/main" val="1118784624"/>
                    </a:ext>
                  </a:extLst>
                </a:gridCol>
                <a:gridCol w="1596325">
                  <a:extLst>
                    <a:ext uri="{9D8B030D-6E8A-4147-A177-3AD203B41FA5}">
                      <a16:colId xmlns:a16="http://schemas.microsoft.com/office/drawing/2014/main" val="534915097"/>
                    </a:ext>
                  </a:extLst>
                </a:gridCol>
              </a:tblGrid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/>
                        <a:t>Củi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Than </a:t>
                      </a:r>
                      <a:r>
                        <a:rPr lang="en-US" sz="2800" dirty="0" err="1"/>
                        <a:t>đá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/>
                        <a:t>Xăng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Gas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931110"/>
                  </a:ext>
                </a:extLst>
              </a:tr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Trạng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thái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Rắn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Rắn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Lỏng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Khí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741217"/>
                  </a:ext>
                </a:extLst>
              </a:tr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Khả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cháy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Có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029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4729CD-758D-4F23-B279-38E82C6B7381}"/>
              </a:ext>
            </a:extLst>
          </p:cNvPr>
          <p:cNvSpPr txBox="1"/>
          <p:nvPr/>
        </p:nvSpPr>
        <p:spPr>
          <a:xfrm>
            <a:off x="1172623" y="4808038"/>
            <a:ext cx="7374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ea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Arial" panose="020B0604020202020204" pitchFamily="34" charset="0"/>
              </a:rPr>
              <a:t>t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ính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8C570-297D-4591-947A-849C88E33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648"/>
          <a:stretch/>
        </p:blipFill>
        <p:spPr>
          <a:xfrm>
            <a:off x="9192126" y="4349273"/>
            <a:ext cx="2563873" cy="2385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113C87E-AE6B-458E-8FF9-D19FA36C6CF7}"/>
              </a:ext>
            </a:extLst>
          </p:cNvPr>
          <p:cNvGrpSpPr/>
          <p:nvPr/>
        </p:nvGrpSpPr>
        <p:grpSpPr>
          <a:xfrm>
            <a:off x="3042742" y="315310"/>
            <a:ext cx="5864773" cy="927203"/>
            <a:chOff x="3121572" y="315310"/>
            <a:chExt cx="5864773" cy="9272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0F586CA-3949-46B5-8DF2-4151F64C3FBB}"/>
                </a:ext>
              </a:extLst>
            </p:cNvPr>
            <p:cNvSpPr/>
            <p:nvPr/>
          </p:nvSpPr>
          <p:spPr>
            <a:xfrm>
              <a:off x="3121572" y="315310"/>
              <a:ext cx="5864773" cy="927203"/>
            </a:xfrm>
            <a:prstGeom prst="roundRect">
              <a:avLst/>
            </a:prstGeom>
            <a:solidFill>
              <a:srgbClr val="7DC79E">
                <a:alpha val="32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3670D9-A563-4E3A-8B84-89F16228F5FD}"/>
                </a:ext>
              </a:extLst>
            </p:cNvPr>
            <p:cNvSpPr txBox="1"/>
            <p:nvPr/>
          </p:nvSpPr>
          <p:spPr>
            <a:xfrm>
              <a:off x="3347544" y="455745"/>
              <a:ext cx="5412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3 Bebas Neue Bold" panose="020B0606020202050201" pitchFamily="34" charset="0"/>
                </a:rPr>
                <a:t>TÍNH CHẤT CỦA MỘT SỐ NHIÊN LIỆU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A7ABBE-5C4B-47D1-9B3E-0AE3CB1DDFED}"/>
              </a:ext>
            </a:extLst>
          </p:cNvPr>
          <p:cNvGrpSpPr/>
          <p:nvPr/>
        </p:nvGrpSpPr>
        <p:grpSpPr>
          <a:xfrm>
            <a:off x="647055" y="1465186"/>
            <a:ext cx="4636145" cy="1104087"/>
            <a:chOff x="647055" y="1465187"/>
            <a:chExt cx="4618628" cy="78967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CF1344-DF8E-40CD-9387-58E0DA3BEFB1}"/>
                </a:ext>
              </a:extLst>
            </p:cNvPr>
            <p:cNvCxnSpPr/>
            <p:nvPr/>
          </p:nvCxnSpPr>
          <p:spPr>
            <a:xfrm>
              <a:off x="647055" y="1465187"/>
              <a:ext cx="4618628" cy="663158"/>
            </a:xfrm>
            <a:prstGeom prst="line">
              <a:avLst/>
            </a:prstGeom>
            <a:ln w="28575">
              <a:solidFill>
                <a:srgbClr val="2C496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E9313-F3BA-48CF-B40F-E443C8ECA302}"/>
                </a:ext>
              </a:extLst>
            </p:cNvPr>
            <p:cNvSpPr txBox="1"/>
            <p:nvPr/>
          </p:nvSpPr>
          <p:spPr>
            <a:xfrm rot="480078">
              <a:off x="3497809" y="1606269"/>
              <a:ext cx="1728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Nhiên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liệu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554FDF-FB77-4C8C-9AD7-D52170C5B6CA}"/>
                </a:ext>
              </a:extLst>
            </p:cNvPr>
            <p:cNvSpPr txBox="1"/>
            <p:nvPr/>
          </p:nvSpPr>
          <p:spPr>
            <a:xfrm>
              <a:off x="796650" y="1793193"/>
              <a:ext cx="1728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Đặc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điểm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16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1096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맑은 고딕</vt:lpstr>
      <vt:lpstr>#9Slide03 Bebas Neue Bold</vt:lpstr>
      <vt:lpstr>Arial</vt:lpstr>
      <vt:lpstr>Calibri</vt:lpstr>
      <vt:lpstr>Calibri (Body)</vt:lpstr>
      <vt:lpstr>Calibri Light</vt:lpstr>
      <vt:lpstr>Lato Light</vt:lpstr>
      <vt:lpstr>Roboto Slab Regular</vt:lpstr>
      <vt:lpstr>Times New Roman</vt:lpstr>
      <vt:lpstr>Office Theme</vt:lpstr>
      <vt:lpstr>Kent template</vt:lpstr>
      <vt:lpstr>2_Office Theme</vt:lpstr>
      <vt:lpstr>BÀI 14 – MỘT SỐ NHIÊN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Huong</dc:creator>
  <cp:lastModifiedBy>tienld.vtp@gmail.com</cp:lastModifiedBy>
  <cp:revision>140</cp:revision>
  <dcterms:created xsi:type="dcterms:W3CDTF">2021-04-26T01:01:05Z</dcterms:created>
  <dcterms:modified xsi:type="dcterms:W3CDTF">2023-11-01T09:56:24Z</dcterms:modified>
</cp:coreProperties>
</file>