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94" r:id="rId2"/>
    <p:sldId id="295" r:id="rId3"/>
    <p:sldId id="258" r:id="rId4"/>
    <p:sldId id="259" r:id="rId5"/>
    <p:sldId id="260" r:id="rId6"/>
    <p:sldId id="276" r:id="rId7"/>
    <p:sldId id="261" r:id="rId8"/>
    <p:sldId id="277" r:id="rId9"/>
    <p:sldId id="278" r:id="rId10"/>
    <p:sldId id="279" r:id="rId11"/>
    <p:sldId id="263" r:id="rId12"/>
    <p:sldId id="281" r:id="rId13"/>
    <p:sldId id="264" r:id="rId14"/>
    <p:sldId id="282" r:id="rId15"/>
    <p:sldId id="265" r:id="rId16"/>
    <p:sldId id="266" r:id="rId17"/>
    <p:sldId id="283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DB28-5B88-4BB3-A27D-CE95781F3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118C-1010-4E25-BF4F-1AA7D2AB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B118C-1010-4E25-BF4F-1AA7D2ABA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22EE5-B775-4370-B347-06661891B40E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6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77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2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700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700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700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700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700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7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01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1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90710"/>
            <a:ext cx="11887200" cy="74749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38200"/>
            <a:ext cx="11887200" cy="593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730AD6C-05A9-4DF6-8141-09F67ACF0A9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E91B42CA-4B87-4EA8-93FD-49D1FA5B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84" y="89397"/>
            <a:ext cx="11765216" cy="74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02" y="1026782"/>
            <a:ext cx="11783298" cy="583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-1,27,Slide 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-1,27,Slide 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13.png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.docx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Copy%20of%20New%20Microsoft%20PowerPoint%20Presentation.ppt#-1,27,Slide 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1"/>
            <a:ext cx="12192000" cy="6856389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304800" y="1480114"/>
            <a:ext cx="7213600" cy="2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53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KHỞI ĐỘNG</a:t>
            </a:r>
            <a:r>
              <a:rPr lang="en-US" sz="53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53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863" y="5230157"/>
            <a:ext cx="2604081" cy="14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9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09"/>
            <a:ext cx="12103100" cy="1301993"/>
          </a:xfrm>
        </p:spPr>
        <p:txBody>
          <a:bodyPr>
            <a:normAutofit/>
          </a:bodyPr>
          <a:lstStyle/>
          <a:p>
            <a:pPr algn="ctr"/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TÌM HIỂU KHẢ NĂNG DẪN ĐIỆN, DẪN NHIỆT CỦA  MỘT SỐ VẬT LIỆU THÔNG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91" y="1280161"/>
            <a:ext cx="7915226" cy="53763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 Tìm hiểu về khả năng dẫn điện của vật liệu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1.1. Chuẩn bị</a:t>
            </a:r>
          </a:p>
          <a:p>
            <a:pPr algn="just">
              <a:buFontTx/>
              <a:buChar char="-"/>
            </a:pPr>
            <a:r>
              <a:rPr lang="en-US"/>
              <a:t>Bộ dụng cụ sơ đồ</a:t>
            </a:r>
          </a:p>
          <a:p>
            <a:pPr lvl="0" algn="just">
              <a:buFontTx/>
              <a:buChar char="-"/>
            </a:pPr>
            <a:r>
              <a:rPr lang="en-US"/>
              <a:t>Các vật dụng bằng kim loại, nhựa, gỗ, cao su, thủy tinh, gốm sứ.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1.2. Tiến hành</a:t>
            </a:r>
          </a:p>
          <a:p>
            <a:pPr algn="just">
              <a:buFontTx/>
              <a:buChar char="-"/>
            </a:pPr>
            <a:r>
              <a:rPr lang="en-US"/>
              <a:t>Kiểm tra dụng cụ: Kẹp 2 đầu kẹp trực tiếp vào nhau xem có sáng không.</a:t>
            </a:r>
          </a:p>
          <a:p>
            <a:pPr algn="just">
              <a:buFontTx/>
              <a:buChar char="-"/>
            </a:pPr>
            <a:r>
              <a:rPr lang="en-US"/>
              <a:t>Kẹp lần lượt từng đồ vật vào hai chiếc kẹp.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PHIẾU HT SỐ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26" y="2002206"/>
            <a:ext cx="3756074" cy="24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63013"/>
              </p:ext>
            </p:extLst>
          </p:nvPr>
        </p:nvGraphicFramePr>
        <p:xfrm>
          <a:off x="838200" y="990603"/>
          <a:ext cx="10401299" cy="5486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pc="-3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Gốm,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650" y="178504"/>
            <a:ext cx="1224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3650" y="58864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34" y="1779350"/>
            <a:ext cx="4211392" cy="25151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129" y="789973"/>
            <a:ext cx="7512285" cy="646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2.1. Chuẩn bị</a:t>
            </a:r>
          </a:p>
          <a:p>
            <a:pPr marL="0" lvl="0" indent="0">
              <a:buNone/>
            </a:pPr>
            <a:r>
              <a:rPr lang="en-US"/>
              <a:t>- Bát sứ, các thìa bằng kim loại, gỗ, sứ, nhựa.</a:t>
            </a:r>
          </a:p>
          <a:p>
            <a:pPr marL="0" indent="0" algn="just">
              <a:buFont typeface="Wingdings 3" charset="2"/>
              <a:buNone/>
            </a:pPr>
            <a:r>
              <a:rPr lang="en-US" b="1">
                <a:solidFill>
                  <a:srgbClr val="FF0000"/>
                </a:solidFill>
              </a:rPr>
              <a:t>2.2. Tiến hành</a:t>
            </a:r>
          </a:p>
          <a:p>
            <a:pPr algn="just">
              <a:buFontTx/>
              <a:buChar char="-"/>
            </a:pPr>
            <a:r>
              <a:rPr lang="en-US"/>
              <a:t>Đổ nước nóng già (khoảng 90</a:t>
            </a:r>
            <a:r>
              <a:rPr lang="en-US" baseline="30000"/>
              <a:t>o</a:t>
            </a:r>
            <a:r>
              <a:rPr lang="en-US"/>
              <a:t>C) vào 2/3 bát và đặt 4 chiếc thìa vào bát. Sau khoảng 2 – 3 phút, dùng tay cầm vào cán từng chiếc thìa.</a:t>
            </a:r>
          </a:p>
          <a:p>
            <a:pPr algn="just">
              <a:buFontTx/>
              <a:buChar char="-"/>
            </a:pPr>
            <a:r>
              <a:rPr lang="en-US"/>
              <a:t>Lặp lại thí nghiệm nhưng thay nước nóng bằng nước đá.</a:t>
            </a:r>
          </a:p>
          <a:p>
            <a:pPr algn="just">
              <a:buFontTx/>
              <a:buChar char="-"/>
            </a:pPr>
            <a:r>
              <a:rPr lang="en-US"/>
              <a:t>Quan sát và ghi kết quả vào PHT SỐ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29" y="257577"/>
            <a:ext cx="896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hiểu về khả năng dẫn nhiệt của vật liệu</a:t>
            </a:r>
          </a:p>
        </p:txBody>
      </p:sp>
    </p:spTree>
    <p:extLst>
      <p:ext uri="{BB962C8B-B14F-4D97-AF65-F5344CB8AC3E}">
        <p14:creationId xmlns:p14="http://schemas.microsoft.com/office/powerpoint/2010/main" val="38286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677942"/>
              </p:ext>
            </p:extLst>
          </p:nvPr>
        </p:nvGraphicFramePr>
        <p:xfrm>
          <a:off x="950277" y="1084574"/>
          <a:ext cx="10784524" cy="539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3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 thìa nóng hơn/lạnh hơn/ không nhận thấy thay đổi?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 liệu dẫn nhiệt tốt hay không?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Nhúng vào nước lạnh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Nhựa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Gốm sứ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3" y="-61128"/>
            <a:ext cx="115098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Đếm ngược 3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6050" y="5848350"/>
            <a:ext cx="1692664" cy="9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TÍNH CHẤT CỦA MỘT SỐ VẬT LIỆU THÔNG DỤNG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5" y="838200"/>
            <a:ext cx="11918915" cy="56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ÁP DỤNG: PHIẾU HỌC TẬP SỐ 3 (theo cặp)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83653"/>
            <a:ext cx="11887200" cy="59309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/>
              <a:t>Câu 1.</a:t>
            </a:r>
            <a:r>
              <a:rPr lang="en-US"/>
              <a:t> Để làm chiếc ấm điện đun nước, người ta đã sử dụng vật liệu nào? Giải thích.</a:t>
            </a:r>
          </a:p>
          <a:p>
            <a:pPr marL="0" indent="0" algn="just">
              <a:buNone/>
            </a:pPr>
            <a:r>
              <a:rPr lang="en-US" b="1"/>
              <a:t>Câu 2:</a:t>
            </a:r>
            <a:r>
              <a:rPr lang="en-US"/>
              <a:t> Quan sát hình ảnh các đồ vật, nêu vật liệu và tính chất của vật liệu tạo ra chúng. Công dụng của nó là gì?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just">
              <a:buNone/>
            </a:pPr>
            <a:endParaRPr lang="en-US" b="1"/>
          </a:p>
          <a:p>
            <a:pPr marL="0" indent="0" algn="just">
              <a:buNone/>
            </a:pPr>
            <a:r>
              <a:rPr lang="en-US" b="1"/>
              <a:t>Câu 3.</a:t>
            </a:r>
            <a:r>
              <a:rPr lang="en-US"/>
              <a:t> Hãy cho biết sử dụng một số đồ dùng trong gia đình sao cho an toàn (tránh bị bỏng, tránh bị điện giật,…).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4" y="2625770"/>
            <a:ext cx="1778805" cy="177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66" y="2625770"/>
            <a:ext cx="2041030" cy="177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62" y="2625770"/>
            <a:ext cx="1778805" cy="177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59" y="2625770"/>
            <a:ext cx="1778805" cy="177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04" y="2625770"/>
            <a:ext cx="1760440" cy="177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23" y="2679956"/>
            <a:ext cx="1696189" cy="16961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9366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314234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18212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157721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187284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1086177" y="4499925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6" name="Đồng hồ đếm ngược 5 phút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66923" y="5891221"/>
            <a:ext cx="1636177" cy="9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13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22301" y="1889682"/>
            <a:ext cx="2743200" cy="266168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3365500" y="1822450"/>
            <a:ext cx="2933699" cy="952500"/>
          </a:xfrm>
          <a:custGeom>
            <a:avLst/>
            <a:gdLst>
              <a:gd name="T0" fmla="*/ 0 w 1086"/>
              <a:gd name="T1" fmla="*/ 592 h 592"/>
              <a:gd name="T2" fmla="*/ 66 w 1086"/>
              <a:gd name="T3" fmla="*/ 256 h 592"/>
              <a:gd name="T4" fmla="*/ 366 w 1086"/>
              <a:gd name="T5" fmla="*/ 40 h 592"/>
              <a:gd name="T6" fmla="*/ 1086 w 1086"/>
              <a:gd name="T7" fmla="*/ 1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6" h="592">
                <a:moveTo>
                  <a:pt x="0" y="592"/>
                </a:moveTo>
                <a:cubicBezTo>
                  <a:pt x="11" y="536"/>
                  <a:pt x="5" y="348"/>
                  <a:pt x="66" y="256"/>
                </a:cubicBezTo>
                <a:cubicBezTo>
                  <a:pt x="127" y="164"/>
                  <a:pt x="196" y="80"/>
                  <a:pt x="366" y="40"/>
                </a:cubicBezTo>
                <a:cubicBezTo>
                  <a:pt x="536" y="0"/>
                  <a:pt x="936" y="21"/>
                  <a:pt x="1086" y="1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352799" y="3708401"/>
            <a:ext cx="2854325" cy="887413"/>
          </a:xfrm>
          <a:custGeom>
            <a:avLst/>
            <a:gdLst>
              <a:gd name="T0" fmla="*/ 0 w 1320"/>
              <a:gd name="T1" fmla="*/ 0 h 559"/>
              <a:gd name="T2" fmla="*/ 105 w 1320"/>
              <a:gd name="T3" fmla="*/ 350 h 559"/>
              <a:gd name="T4" fmla="*/ 422 w 1320"/>
              <a:gd name="T5" fmla="*/ 525 h 559"/>
              <a:gd name="T6" fmla="*/ 1320 w 1320"/>
              <a:gd name="T7" fmla="*/ 55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0" h="559">
                <a:moveTo>
                  <a:pt x="0" y="0"/>
                </a:moveTo>
                <a:cubicBezTo>
                  <a:pt x="18" y="58"/>
                  <a:pt x="35" y="263"/>
                  <a:pt x="105" y="350"/>
                </a:cubicBezTo>
                <a:cubicBezTo>
                  <a:pt x="176" y="438"/>
                  <a:pt x="220" y="491"/>
                  <a:pt x="422" y="525"/>
                </a:cubicBezTo>
                <a:cubicBezTo>
                  <a:pt x="624" y="559"/>
                  <a:pt x="1133" y="546"/>
                  <a:pt x="1320" y="552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67200" y="1441451"/>
            <a:ext cx="203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Tính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chất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67200" y="4184651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Ứng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11150" y="621091"/>
            <a:ext cx="721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</a:rPr>
              <a:t>Củng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cố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726" y="1993484"/>
            <a:ext cx="229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2999" y="3708401"/>
            <a:ext cx="2182814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>
            <a:off x="6146799" y="910828"/>
            <a:ext cx="2136775" cy="1823244"/>
          </a:xfrm>
          <a:prstGeom prst="snip2Same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Uứng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34919" y="970076"/>
            <a:ext cx="182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4" grpId="0"/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685800"/>
            <a:ext cx="98552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12800" y="1219200"/>
            <a:ext cx="904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Trong các vật liệu sau, vật liệu nào dẫn điện tốt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.VnVogue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743200" y="23622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5" name="Rectangle 7"/>
          <p:cNvSpPr>
            <a:spLocks noRot="1" noChangeArrowheads="1"/>
          </p:cNvSpPr>
          <p:nvPr/>
        </p:nvSpPr>
        <p:spPr bwMode="auto">
          <a:xfrm>
            <a:off x="3149600" y="25908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Thủy tinh</a:t>
            </a:r>
            <a:endParaRPr lang="en-US" sz="2800" dirty="0"/>
          </a:p>
          <a:p>
            <a:pPr eaLnBrk="0" hangingPunct="0"/>
            <a:endParaRPr lang="en-US" sz="2800" b="1" dirty="0">
              <a:solidFill>
                <a:srgbClr val="000099"/>
              </a:solidFill>
              <a:latin typeface=".VnArial" pitchFamily="34" charset="0"/>
            </a:endParaRPr>
          </a:p>
        </p:txBody>
      </p:sp>
      <p:pic>
        <p:nvPicPr>
          <p:cNvPr id="28" name="Picture 33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9144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304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68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743200" y="33528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7" name="Rectangle 7"/>
          <p:cNvSpPr>
            <a:spLocks noRot="1" noChangeArrowheads="1"/>
          </p:cNvSpPr>
          <p:nvPr/>
        </p:nvSpPr>
        <p:spPr bwMode="auto">
          <a:xfrm>
            <a:off x="3149600" y="3581400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solidFill>
                <a:srgbClr val="000099"/>
              </a:solidFill>
              <a:latin typeface=".Vn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44800" y="4419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9" name="Rectangle 7"/>
          <p:cNvSpPr>
            <a:spLocks noRot="1" noChangeArrowheads="1"/>
          </p:cNvSpPr>
          <p:nvPr/>
        </p:nvSpPr>
        <p:spPr bwMode="auto">
          <a:xfrm>
            <a:off x="3149600" y="4495800"/>
            <a:ext cx="39624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/>
              <a:t>Kim loại</a:t>
            </a:r>
            <a:endParaRPr lang="en-US" sz="2800" dirty="0"/>
          </a:p>
        </p:txBody>
      </p:sp>
      <p:sp>
        <p:nvSpPr>
          <p:cNvPr id="10" name="Rectangle 7"/>
          <p:cNvSpPr>
            <a:spLocks noRot="1" noChangeArrowheads="1"/>
          </p:cNvSpPr>
          <p:nvPr/>
        </p:nvSpPr>
        <p:spPr bwMode="auto">
          <a:xfrm>
            <a:off x="3454400" y="8151813"/>
            <a:ext cx="40640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600" b="1">
                <a:solidFill>
                  <a:srgbClr val="000099"/>
                </a:solidFill>
                <a:latin typeface=".VnArial" pitchFamily="34" charset="0"/>
              </a:rPr>
              <a:t> C¶ A vµ B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7851" y="3362325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814918" y="3340100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58800" y="4494213"/>
            <a:ext cx="2032000" cy="685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05317" y="4483100"/>
            <a:ext cx="2062976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09600" y="2268539"/>
            <a:ext cx="2032000" cy="712787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83167" y="2251075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0" name="Oval 23"/>
          <p:cNvGrpSpPr>
            <a:grpSpLocks/>
          </p:cNvGrpSpPr>
          <p:nvPr/>
        </p:nvGrpSpPr>
        <p:grpSpPr bwMode="auto">
          <a:xfrm>
            <a:off x="546101" y="3335339"/>
            <a:ext cx="2095500" cy="738187"/>
            <a:chOff x="849" y="2246"/>
            <a:chExt cx="990" cy="465"/>
          </a:xfrm>
        </p:grpSpPr>
        <p:pic>
          <p:nvPicPr>
            <p:cNvPr id="168985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86" name="Oval 26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17600" y="3200400"/>
            <a:ext cx="802920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000099"/>
                </a:solidFill>
                <a:latin typeface=".VnCooperH" pitchFamily="34" charset="0"/>
              </a:rPr>
              <a:t>b</a:t>
            </a:r>
          </a:p>
        </p:txBody>
      </p:sp>
      <p:grpSp>
        <p:nvGrpSpPr>
          <p:cNvPr id="22" name="Oval 25"/>
          <p:cNvGrpSpPr>
            <a:grpSpLocks/>
          </p:cNvGrpSpPr>
          <p:nvPr/>
        </p:nvGrpSpPr>
        <p:grpSpPr bwMode="auto">
          <a:xfrm>
            <a:off x="508001" y="4495800"/>
            <a:ext cx="2095500" cy="731838"/>
            <a:chOff x="822" y="1624"/>
            <a:chExt cx="990" cy="461"/>
          </a:xfrm>
        </p:grpSpPr>
        <p:pic>
          <p:nvPicPr>
            <p:cNvPr id="168989" name="Oval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1624"/>
              <a:ext cx="990" cy="46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0" name="Oval 30"/>
            <p:cNvSpPr>
              <a:spLocks noChangeArrowheads="1"/>
            </p:cNvSpPr>
            <p:nvPr/>
          </p:nvSpPr>
          <p:spPr bwMode="auto">
            <a:xfrm>
              <a:off x="980" y="1702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16001" y="4267200"/>
            <a:ext cx="805174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c</a:t>
            </a:r>
          </a:p>
        </p:txBody>
      </p:sp>
      <p:grpSp>
        <p:nvGrpSpPr>
          <p:cNvPr id="26" name="Oval 29"/>
          <p:cNvGrpSpPr>
            <a:grpSpLocks/>
          </p:cNvGrpSpPr>
          <p:nvPr/>
        </p:nvGrpSpPr>
        <p:grpSpPr bwMode="auto">
          <a:xfrm>
            <a:off x="609601" y="2333625"/>
            <a:ext cx="1993900" cy="609600"/>
            <a:chOff x="849" y="3491"/>
            <a:chExt cx="990" cy="460"/>
          </a:xfrm>
        </p:grpSpPr>
        <p:pic>
          <p:nvPicPr>
            <p:cNvPr id="168993" name="Oval 2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3491"/>
              <a:ext cx="990" cy="4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8994" name="Oval 34"/>
            <p:cNvSpPr>
              <a:spLocks noChangeArrowheads="1"/>
            </p:cNvSpPr>
            <p:nvPr/>
          </p:nvSpPr>
          <p:spPr bwMode="auto">
            <a:xfrm>
              <a:off x="1005" y="3567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016000" y="2062164"/>
            <a:ext cx="886322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743200" y="5562600"/>
            <a:ext cx="81280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.VnTime" pitchFamily="34" charset="0"/>
            </a:endParaRPr>
          </a:p>
        </p:txBody>
      </p:sp>
      <p:sp>
        <p:nvSpPr>
          <p:cNvPr id="16" name="Rectangle 7"/>
          <p:cNvSpPr>
            <a:spLocks noRot="1" noChangeArrowheads="1"/>
          </p:cNvSpPr>
          <p:nvPr/>
        </p:nvSpPr>
        <p:spPr bwMode="auto">
          <a:xfrm>
            <a:off x="3166533" y="5526088"/>
            <a:ext cx="7721600" cy="6858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Cao su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94784" y="5535613"/>
            <a:ext cx="2032000" cy="685800"/>
          </a:xfrm>
          <a:prstGeom prst="ellipse">
            <a:avLst/>
          </a:prstGeom>
          <a:solidFill>
            <a:srgbClr val="000099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831851" y="5513389"/>
            <a:ext cx="1280795" cy="77902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000">
                <a:solidFill>
                  <a:srgbClr val="FFFF00"/>
                </a:solidFill>
                <a:latin typeface=".VnBlackH" pitchFamily="34" charset="0"/>
              </a:rPr>
              <a:t>Sai</a:t>
            </a:r>
          </a:p>
        </p:txBody>
      </p:sp>
      <p:grpSp>
        <p:nvGrpSpPr>
          <p:cNvPr id="25" name="Oval 23"/>
          <p:cNvGrpSpPr>
            <a:grpSpLocks/>
          </p:cNvGrpSpPr>
          <p:nvPr/>
        </p:nvGrpSpPr>
        <p:grpSpPr bwMode="auto">
          <a:xfrm>
            <a:off x="563034" y="5508625"/>
            <a:ext cx="2095500" cy="738188"/>
            <a:chOff x="849" y="2246"/>
            <a:chExt cx="990" cy="465"/>
          </a:xfrm>
        </p:grpSpPr>
        <p:pic>
          <p:nvPicPr>
            <p:cNvPr id="169001" name="Oval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" y="2246"/>
              <a:ext cx="990" cy="4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</p:spPr>
        </p:pic>
        <p:sp>
          <p:nvSpPr>
            <p:cNvPr id="169002" name="Oval 42"/>
            <p:cNvSpPr>
              <a:spLocks noChangeArrowheads="1"/>
            </p:cNvSpPr>
            <p:nvPr/>
          </p:nvSpPr>
          <p:spPr bwMode="auto">
            <a:xfrm>
              <a:off x="1005" y="2326"/>
              <a:ext cx="678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vi-VN" sz="1800">
                <a:latin typeface=".VnTime" pitchFamily="34" charset="0"/>
              </a:endParaRPr>
            </a:p>
          </p:txBody>
        </p:sp>
      </p:grpSp>
      <p:sp>
        <p:nvSpPr>
          <p:cNvPr id="168960" name="Oval 24"/>
          <p:cNvSpPr>
            <a:spLocks noChangeArrowheads="1"/>
          </p:cNvSpPr>
          <p:nvPr/>
        </p:nvSpPr>
        <p:spPr bwMode="auto">
          <a:xfrm>
            <a:off x="1104901" y="5410200"/>
            <a:ext cx="868289" cy="99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64758" dir="678596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169004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5" name="Rectangle 45"/>
          <p:cNvSpPr>
            <a:spLocks noChangeArrowheads="1"/>
          </p:cNvSpPr>
          <p:nvPr/>
        </p:nvSpPr>
        <p:spPr bwMode="auto">
          <a:xfrm>
            <a:off x="5670430" y="228600"/>
            <a:ext cx="31496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 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1000"/>
                                        <p:tgtEl>
                                          <p:spTgt spid="168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21" grpId="0" animBg="1"/>
      <p:bldP spid="23" grpId="0" animBg="1"/>
      <p:bldP spid="27" grpId="0" animBg="1"/>
      <p:bldP spid="168960" grpId="0" animBg="1"/>
      <p:bldP spid="169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6000" y="762000"/>
            <a:ext cx="9855200" cy="4572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1600" y="1219201"/>
            <a:ext cx="1188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3275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6175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800">
              <a:latin typeface=".VnVogue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641600" y="2438400"/>
            <a:ext cx="8737600" cy="7620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5" name="Rectangle 9"/>
          <p:cNvSpPr>
            <a:spLocks noRot="1" noChangeArrowheads="1"/>
          </p:cNvSpPr>
          <p:nvPr/>
        </p:nvSpPr>
        <p:spPr bwMode="auto">
          <a:xfrm>
            <a:off x="3149600" y="25146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743200" y="3429000"/>
            <a:ext cx="86360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7" name="Rectangle 11"/>
          <p:cNvSpPr>
            <a:spLocks noRot="1" noChangeArrowheads="1"/>
          </p:cNvSpPr>
          <p:nvPr/>
        </p:nvSpPr>
        <p:spPr bwMode="auto">
          <a:xfrm>
            <a:off x="3149600" y="3505200"/>
            <a:ext cx="83312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975" indent="-53975" eaLnBrk="0" hangingPunct="0">
              <a:lnSpc>
                <a:spcPct val="90000"/>
              </a:lnSpc>
            </a:pPr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743200" y="4495800"/>
            <a:ext cx="8534400" cy="8382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9" name="Rectangle 13"/>
          <p:cNvSpPr>
            <a:spLocks noRot="1" noChangeArrowheads="1"/>
          </p:cNvSpPr>
          <p:nvPr/>
        </p:nvSpPr>
        <p:spPr bwMode="auto">
          <a:xfrm>
            <a:off x="3251200" y="4572000"/>
            <a:ext cx="70104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743200" y="5486400"/>
            <a:ext cx="8534400" cy="914400"/>
          </a:xfrm>
          <a:prstGeom prst="flowChartTerminator">
            <a:avLst/>
          </a:prstGeom>
          <a:gradFill rotWithShape="1">
            <a:gsLst>
              <a:gs pos="0">
                <a:srgbClr val="FFD9B3"/>
              </a:gs>
              <a:gs pos="50000">
                <a:srgbClr val="FFFFFF"/>
              </a:gs>
              <a:gs pos="100000">
                <a:srgbClr val="FFD9B3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27000" dir="221219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vi-VN" sz="1800">
              <a:latin typeface=".VnTime" pitchFamily="34" charset="0"/>
            </a:endParaRPr>
          </a:p>
        </p:txBody>
      </p:sp>
      <p:sp>
        <p:nvSpPr>
          <p:cNvPr id="11" name="Rectangle 15"/>
          <p:cNvSpPr>
            <a:spLocks noRot="1" noChangeArrowheads="1"/>
          </p:cNvSpPr>
          <p:nvPr/>
        </p:nvSpPr>
        <p:spPr bwMode="auto">
          <a:xfrm>
            <a:off x="3352800" y="5638800"/>
            <a:ext cx="5384800" cy="68580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8163" indent="-538163" eaLnBrk="0" hangingPunct="0"/>
            <a:r>
              <a:rPr lang="vi-VN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29218" y="2543176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08000" y="5621339"/>
            <a:ext cx="14670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®óng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14400" y="457200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65718" y="3549651"/>
            <a:ext cx="9108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chemeClr val="accent1"/>
                </a:solidFill>
                <a:latin typeface=".VnBlackH" pitchFamily="34" charset="0"/>
              </a:rPr>
              <a:t>Sai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08000" y="24765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134534" y="2476501"/>
            <a:ext cx="630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00" y="55403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117601" y="5486401"/>
            <a:ext cx="617477" cy="707886"/>
          </a:xfrm>
          <a:prstGeom prst="rect">
            <a:avLst/>
          </a:prstGeom>
          <a:noFill/>
          <a:ln>
            <a:noFill/>
          </a:ln>
          <a:effectLst>
            <a:outerShdw dist="52363" dir="842175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D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8000" y="4495800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172634" y="4419601"/>
            <a:ext cx="572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c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08000" y="3482975"/>
            <a:ext cx="20320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5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214967" y="3467101"/>
            <a:ext cx="57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678596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0000"/>
                </a:solidFill>
                <a:latin typeface=".VnCooperH" pitchFamily="34" charset="0"/>
              </a:rPr>
              <a:t>B</a:t>
            </a:r>
          </a:p>
        </p:txBody>
      </p:sp>
      <p:pic>
        <p:nvPicPr>
          <p:cNvPr id="28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4495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00" y="48768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9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200" y="5334001"/>
            <a:ext cx="2032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flow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5481638"/>
            <a:ext cx="20320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16000" y="1371600"/>
            <a:ext cx="10160000" cy="95410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 các vật liệu sau: Nhựa, thủy tinh, gốm, đá, thép số vật liệu nhân tạo là: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020" name="AutoShape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277600" y="6248400"/>
            <a:ext cx="914400" cy="609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4" grpId="0" animBg="1"/>
      <p:bldP spid="15" grpId="0"/>
      <p:bldP spid="16" grpId="0" animBg="1"/>
      <p:bldP spid="18" grpId="0" animBg="1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2371594" y="1549476"/>
            <a:ext cx="771652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5400" b="1" dirty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MỘT SỐ VẬT </a:t>
            </a:r>
            <a:r>
              <a:rPr lang="en-US" sz="5400" b="1" dirty="0" smtClean="0">
                <a:solidFill>
                  <a:srgbClr val="00B05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endParaRPr lang="en-US" sz="5400" b="1" dirty="0">
              <a:solidFill>
                <a:srgbClr val="00B05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351" y="1176011"/>
            <a:ext cx="9910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Người ta dùng vật liệu gì để làm chốt phích cắm,tay cầm và dây điện của phích cắm điện, dựa vào tính chất nào của vật liệu?Lưu ý an toàn sử dụng điện.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22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3" y="0"/>
            <a:ext cx="10972800" cy="1143000"/>
          </a:xfrm>
        </p:spPr>
        <p:txBody>
          <a:bodyPr>
            <a:normAutofit/>
          </a:bodyPr>
          <a:lstStyle/>
          <a:p>
            <a:r>
              <a:rPr lang="vi-VN" sz="4600" dirty="0" smtClean="0"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594361"/>
            <a:ext cx="11785600" cy="452596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power point)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chế,trong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video quay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poster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tuyên truyền thu gom rác thải, tái sử dụng đồ trong gia 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892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46915"/>
              </p:ext>
            </p:extLst>
          </p:nvPr>
        </p:nvGraphicFramePr>
        <p:xfrm>
          <a:off x="203202" y="219456"/>
          <a:ext cx="11988799" cy="6583680"/>
        </p:xfrm>
        <a:graphic>
          <a:graphicData uri="http://schemas.openxmlformats.org/drawingml/2006/table">
            <a:tbl>
              <a:tblPr bandRow="1"/>
              <a:tblGrid>
                <a:gridCol w="90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tối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Bố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sắc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 grid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Poster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tái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Kĩ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Trả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đóng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9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0" marB="0">
                    <a:lnL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9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2" y="485126"/>
            <a:ext cx="12857871" cy="7474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/>
              <a:t>Quan sát các hình ảnh sau và cho biết các vật liệu tạo ra chúng</a:t>
            </a:r>
            <a:br>
              <a:rPr lang="en-US" sz="3000"/>
            </a:br>
            <a:endParaRPr lang="en-US" sz="3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461158"/>
            <a:ext cx="3795676" cy="2524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1461158"/>
            <a:ext cx="3593205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4" y="1461158"/>
            <a:ext cx="3810000" cy="2524125"/>
          </a:xfrm>
          <a:prstGeom prst="rect">
            <a:avLst/>
          </a:prstGeom>
        </p:spPr>
      </p:pic>
      <p:pic>
        <p:nvPicPr>
          <p:cNvPr id="9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96990" y="5390912"/>
            <a:ext cx="2604081" cy="14670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13646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700422" y="4501662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399031" y="4501661"/>
            <a:ext cx="669900" cy="669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900" y="4442367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Rìu làm bằng đá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2070" y="4442366"/>
            <a:ext cx="3635710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làm bằng đồng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6324" y="4442366"/>
            <a:ext cx="3795676" cy="787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lao động bằng sắt</a:t>
            </a:r>
          </a:p>
        </p:txBody>
      </p:sp>
    </p:spTree>
    <p:extLst>
      <p:ext uri="{BB962C8B-B14F-4D97-AF65-F5344CB8AC3E}">
        <p14:creationId xmlns:p14="http://schemas.microsoft.com/office/powerpoint/2010/main" val="32396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1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791"/>
            <a:ext cx="11887200" cy="74749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LỊCH SỬ PHÁT TRIỂN CỦA CON NGƯỜI QUA CÁC THỜI ĐẠI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1099" y="5493671"/>
            <a:ext cx="5272706" cy="1208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đá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1099" y="4152122"/>
            <a:ext cx="5272706" cy="1208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đồng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1098" y="2810571"/>
            <a:ext cx="5272706" cy="12085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đại đồ sắt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1097" y="1456141"/>
            <a:ext cx="5272706" cy="1208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nay thời đại vật liệu composite - nano</a:t>
            </a:r>
          </a:p>
        </p:txBody>
      </p:sp>
    </p:spTree>
    <p:extLst>
      <p:ext uri="{BB962C8B-B14F-4D97-AF65-F5344CB8AC3E}">
        <p14:creationId xmlns:p14="http://schemas.microsoft.com/office/powerpoint/2010/main" val="10522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3" y="547919"/>
            <a:ext cx="11887200" cy="1010620"/>
          </a:xfrm>
        </p:spPr>
        <p:txBody>
          <a:bodyPr>
            <a:normAutofit fontScale="90000"/>
          </a:bodyPr>
          <a:lstStyle/>
          <a:p>
            <a:pPr algn="just"/>
            <a:r>
              <a:rPr lang="en-US"/>
              <a:t>Câu 1: </a:t>
            </a:r>
            <a:r>
              <a:rPr lang="en-US" b="0"/>
              <a:t>Quan sát hình ảnh, cho biết </a:t>
            </a:r>
            <a:r>
              <a:rPr lang="en-US">
                <a:solidFill>
                  <a:srgbClr val="FF0000"/>
                </a:solidFill>
              </a:rPr>
              <a:t>vật liệu làm ra chúng </a:t>
            </a:r>
            <a:r>
              <a:rPr lang="en-US" b="0"/>
              <a:t>và xác định những </a:t>
            </a:r>
            <a:r>
              <a:rPr lang="en-US">
                <a:solidFill>
                  <a:srgbClr val="FF0000"/>
                </a:solidFill>
              </a:rPr>
              <a:t>vật liệu này có sẵn trong tự nhiên hay do con người làm ra</a:t>
            </a:r>
            <a:r>
              <a:rPr lang="en-US" b="0"/>
              <a:t>.</a:t>
            </a:r>
            <a:br>
              <a:rPr lang="en-US" b="0"/>
            </a:br>
            <a:endParaRPr lang="en-US" b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2380"/>
            <a:ext cx="1960098" cy="1960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9" y="1622380"/>
            <a:ext cx="3063980" cy="1960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0" y="1622380"/>
            <a:ext cx="1933416" cy="202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6" y="1622380"/>
            <a:ext cx="2065973" cy="2027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14028"/>
            <a:ext cx="2585192" cy="193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39" y="4250488"/>
            <a:ext cx="2096336" cy="20024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4123" y="379563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321476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538829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0394013" y="3701728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087248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800783" y="6338121"/>
            <a:ext cx="457679" cy="4331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33884" y="108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SỐ 1</a:t>
            </a:r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3p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PHT1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20303"/>
              </p:ext>
            </p:extLst>
          </p:nvPr>
        </p:nvGraphicFramePr>
        <p:xfrm>
          <a:off x="476250" y="838200"/>
          <a:ext cx="11049000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6078322" imgH="6639264" progId="Word.Document.12">
                  <p:embed/>
                </p:oleObj>
              </mc:Choice>
              <mc:Fallback>
                <p:oleObj name="Document" r:id="rId5" imgW="6078322" imgH="6639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838200"/>
                        <a:ext cx="11049000" cy="591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Đếm ngược 3 phút có tiến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9884" y="5485968"/>
            <a:ext cx="2068830" cy="11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-1"/>
            <a:ext cx="101536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1424"/>
            <a:ext cx="11887200" cy="643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KẾT </a:t>
            </a:r>
            <a:r>
              <a:rPr lang="en-US" sz="4000" b="1" dirty="0">
                <a:solidFill>
                  <a:srgbClr val="FF0000"/>
                </a:solidFill>
              </a:rPr>
              <a:t>LUẬN: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- </a:t>
            </a:r>
            <a:r>
              <a:rPr lang="en-US" sz="4000" dirty="0" err="1" smtClean="0"/>
              <a:t>Vật</a:t>
            </a:r>
            <a:r>
              <a:rPr lang="en-US" sz="4000" dirty="0" smtClean="0"/>
              <a:t> </a:t>
            </a:r>
            <a:r>
              <a:rPr lang="en-US" sz="4000" dirty="0" err="1" smtClean="0"/>
              <a:t>liệu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con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phẩm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đá</a:t>
            </a:r>
            <a:r>
              <a:rPr lang="en-US" sz="4000" dirty="0"/>
              <a:t>, </a:t>
            </a:r>
            <a:r>
              <a:rPr lang="en-US" sz="4000" dirty="0" err="1"/>
              <a:t>gỗ</a:t>
            </a:r>
            <a:r>
              <a:rPr lang="en-US" sz="4000" dirty="0"/>
              <a:t>, </a:t>
            </a:r>
            <a:r>
              <a:rPr lang="en-US" sz="4000" dirty="0" err="1"/>
              <a:t>đất</a:t>
            </a:r>
            <a:r>
              <a:rPr lang="en-US" sz="4000" dirty="0"/>
              <a:t>,…</a:t>
            </a:r>
          </a:p>
          <a:p>
            <a:pPr marL="0" indent="0">
              <a:buNone/>
            </a:pPr>
            <a:r>
              <a:rPr lang="en-US" sz="4000" dirty="0"/>
              <a:t>	+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do con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(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nhiên</a:t>
            </a:r>
            <a:r>
              <a:rPr lang="en-US" sz="4000" dirty="0"/>
              <a:t>) </a:t>
            </a:r>
            <a:r>
              <a:rPr lang="en-US" sz="4000" dirty="0" err="1"/>
              <a:t>như</a:t>
            </a:r>
            <a:r>
              <a:rPr lang="en-US" sz="4000" dirty="0"/>
              <a:t>: </a:t>
            </a:r>
            <a:r>
              <a:rPr lang="en-US" sz="4000" dirty="0" err="1"/>
              <a:t>cao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, </a:t>
            </a:r>
            <a:r>
              <a:rPr lang="en-US" sz="4000" dirty="0" err="1"/>
              <a:t>thủy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, </a:t>
            </a:r>
            <a:r>
              <a:rPr lang="en-US" sz="4000" dirty="0" err="1"/>
              <a:t>nhựa</a:t>
            </a:r>
            <a:r>
              <a:rPr lang="en-US" sz="4000" dirty="0"/>
              <a:t>, </a:t>
            </a:r>
            <a:r>
              <a:rPr lang="en-US" sz="4000" dirty="0" err="1"/>
              <a:t>gốm</a:t>
            </a:r>
            <a:r>
              <a:rPr lang="en-US" sz="4000" dirty="0"/>
              <a:t> </a:t>
            </a:r>
            <a:r>
              <a:rPr lang="en-US" sz="4000" dirty="0" err="1"/>
              <a:t>sứ</a:t>
            </a:r>
            <a:r>
              <a:rPr lang="en-US" sz="4000" dirty="0"/>
              <a:t>, </a:t>
            </a:r>
            <a:r>
              <a:rPr lang="en-US" sz="4000" dirty="0" err="1"/>
              <a:t>kim</a:t>
            </a:r>
            <a:r>
              <a:rPr lang="en-US" sz="4000" dirty="0"/>
              <a:t> </a:t>
            </a:r>
            <a:r>
              <a:rPr lang="en-US" sz="4000" dirty="0" err="1"/>
              <a:t>loại</a:t>
            </a:r>
            <a:r>
              <a:rPr lang="en-US" sz="4000" dirty="0"/>
              <a:t>,…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858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AutoShape 3"/>
          <p:cNvSpPr>
            <a:spLocks noChangeArrowheads="1"/>
          </p:cNvSpPr>
          <p:nvPr/>
        </p:nvSpPr>
        <p:spPr bwMode="auto">
          <a:xfrm flipH="1">
            <a:off x="0" y="762000"/>
            <a:ext cx="12192000" cy="3962400"/>
          </a:xfrm>
          <a:prstGeom prst="cloudCallout">
            <a:avLst>
              <a:gd name="adj1" fmla="val 21806"/>
              <a:gd name="adj2" fmla="val 58972"/>
            </a:avLst>
          </a:prstGeom>
          <a:gradFill rotWithShape="1">
            <a:gsLst>
              <a:gs pos="0">
                <a:srgbClr val="FF9933"/>
              </a:gs>
              <a:gs pos="50000">
                <a:srgbClr val="FFFFFF"/>
              </a:gs>
              <a:gs pos="100000">
                <a:srgbClr val="FF9933"/>
              </a:gs>
            </a:gsLst>
            <a:lin ang="5400000" scaled="1"/>
          </a:gradFill>
          <a:ln w="28575">
            <a:solidFill>
              <a:srgbClr val="F10F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latin typeface="Arial" pitchFamily="34" charset="0"/>
              </a:rPr>
              <a:t> </a:t>
            </a:r>
            <a:endParaRPr lang="vi-VN" sz="1800">
              <a:latin typeface="Arial" pitchFamily="34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74752"/>
            <a:ext cx="148149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4" name="Picture 6" descr="catanim[1]">
            <a:hlinkClick r:id="rId2" action="ppaction://hlinkpres?slideindex=27&amp;slidetitle=Slide 27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19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3400" y="1658034"/>
            <a:ext cx="755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68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768</TotalTime>
  <Words>1055</Words>
  <Application>Microsoft Office PowerPoint</Application>
  <PresentationFormat>Widescreen</PresentationFormat>
  <Paragraphs>199</Paragraphs>
  <Slides>22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.VnArial</vt:lpstr>
      <vt:lpstr>.VnBlackH</vt:lpstr>
      <vt:lpstr>.VnCooperH</vt:lpstr>
      <vt:lpstr>.VnTime</vt:lpstr>
      <vt:lpstr>.VnVogue</vt:lpstr>
      <vt:lpstr>Amatic SC</vt:lpstr>
      <vt:lpstr>Arial</vt:lpstr>
      <vt:lpstr>Calibri</vt:lpstr>
      <vt:lpstr>Century Gothic</vt:lpstr>
      <vt:lpstr>Palatino Linotype</vt:lpstr>
      <vt:lpstr>Tahoma</vt:lpstr>
      <vt:lpstr>Times New Roman</vt:lpstr>
      <vt:lpstr>Wingdings</vt:lpstr>
      <vt:lpstr>Wingdings 3</vt:lpstr>
      <vt:lpstr>Wisp</vt:lpstr>
      <vt:lpstr>Document</vt:lpstr>
      <vt:lpstr>PowerPoint Presentation</vt:lpstr>
      <vt:lpstr>Bài 12:  MỘT SỐ VẬT LIỆU</vt:lpstr>
      <vt:lpstr>Quan sát các hình ảnh sau và cho biết các vật liệu tạo ra chúng </vt:lpstr>
      <vt:lpstr>LỊCH SỬ PHÁT TRIỂN CỦA CON NGƯỜI QUA CÁC THỜI ĐẠI</vt:lpstr>
      <vt:lpstr>Câu 1: Quan sát hình ảnh, cho biết vật liệu làm ra chúng và xác định những vật liệu này có sẵn trong tự nhiên hay do con người làm ra. </vt:lpstr>
      <vt:lpstr>                  Thảo luận theo cặp 3p hoàn thành PHT1</vt:lpstr>
      <vt:lpstr>PowerPoint Presentation</vt:lpstr>
      <vt:lpstr>PowerPoint Presentation</vt:lpstr>
      <vt:lpstr>PowerPoint Presentation</vt:lpstr>
      <vt:lpstr>PowerPoint Presentation</vt:lpstr>
      <vt:lpstr> TÌM HIỂU KHẢ NĂNG DẪN ĐIỆN, DẪN NHIỆT CỦA  MỘT SỐ VẬT LIỆU THÔNG DỤNG</vt:lpstr>
      <vt:lpstr>PowerPoint Presentation</vt:lpstr>
      <vt:lpstr>PowerPoint Presentation</vt:lpstr>
      <vt:lpstr>PowerPoint Presentation</vt:lpstr>
      <vt:lpstr>TÍNH CHẤT CỦA MỘT SỐ VẬT LIỆU THÔNG DỤNG </vt:lpstr>
      <vt:lpstr>ÁP DỤNG: PHIẾU HỌC TẬP SỐ 3 (theo cặp)</vt:lpstr>
      <vt:lpstr>PowerPoint Presentation</vt:lpstr>
      <vt:lpstr>PowerPoint Presentation</vt:lpstr>
      <vt:lpstr>PowerPoint Presentation</vt:lpstr>
      <vt:lpstr>PowerPoint Presentation</vt:lpstr>
      <vt:lpstr>DẶN DÒ: Nhiệm vụ của các nhóm: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UserName</dc:creator>
  <cp:lastModifiedBy>ADMIN</cp:lastModifiedBy>
  <cp:revision>62</cp:revision>
  <dcterms:created xsi:type="dcterms:W3CDTF">2021-05-28T03:27:19Z</dcterms:created>
  <dcterms:modified xsi:type="dcterms:W3CDTF">2022-10-16T23:57:00Z</dcterms:modified>
</cp:coreProperties>
</file>