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67" r:id="rId6"/>
    <p:sldId id="268" r:id="rId7"/>
    <p:sldId id="270" r:id="rId8"/>
    <p:sldId id="269" r:id="rId9"/>
    <p:sldId id="271" r:id="rId10"/>
    <p:sldId id="272" r:id="rId11"/>
    <p:sldId id="258" r:id="rId12"/>
    <p:sldId id="259" r:id="rId13"/>
    <p:sldId id="260" r:id="rId14"/>
    <p:sldId id="275" r:id="rId15"/>
    <p:sldId id="276" r:id="rId16"/>
    <p:sldId id="278" r:id="rId17"/>
    <p:sldId id="277" r:id="rId18"/>
    <p:sldId id="286" r:id="rId19"/>
    <p:sldId id="280" r:id="rId20"/>
    <p:sldId id="281" r:id="rId21"/>
    <p:sldId id="282" r:id="rId22"/>
    <p:sldId id="283" r:id="rId23"/>
    <p:sldId id="285" r:id="rId24"/>
    <p:sldId id="263" r:id="rId25"/>
    <p:sldId id="274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28/11/2022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11" Type="http://schemas.openxmlformats.org/officeDocument/2006/relationships/image" Target="../media/image29.png"/><Relationship Id="rId5" Type="http://schemas.openxmlformats.org/officeDocument/2006/relationships/audio" Target="../media/audio1.wav"/><Relationship Id="rId10" Type="http://schemas.openxmlformats.org/officeDocument/2006/relationships/image" Target="../media/image28.jpeg"/><Relationship Id="rId4" Type="http://schemas.openxmlformats.org/officeDocument/2006/relationships/audio" Target="NULL"/><Relationship Id="rId9" Type="http://schemas.openxmlformats.org/officeDocument/2006/relationships/image" Target="../media/image2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emf"/><Relationship Id="rId2" Type="http://schemas.openxmlformats.org/officeDocument/2006/relationships/video" Target="NULL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audio" Target="NUL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8171" y="1267097"/>
            <a:ext cx="8804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VI: TỪ TẾ BÀO ĐẾN CƠ THỂ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11678" y="2259874"/>
            <a:ext cx="87085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err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88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22: </a:t>
            </a:r>
            <a:r>
              <a:rPr lang="en-US" sz="88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</p:spTree>
    <p:extLst>
      <p:ext uri="{BB962C8B-B14F-4D97-AF65-F5344CB8AC3E}">
        <p14:creationId xmlns:p14="http://schemas.microsoft.com/office/powerpoint/2010/main" val="121898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80252" cy="2926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05" y="0"/>
            <a:ext cx="3670664" cy="40067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1" y="39189"/>
            <a:ext cx="4206934" cy="35075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7782" y="3953490"/>
            <a:ext cx="4654731" cy="2482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06" y="3043646"/>
            <a:ext cx="3615207" cy="37515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4468" y="3641872"/>
            <a:ext cx="4197532" cy="2902931"/>
          </a:xfrm>
          <a:prstGeom prst="rect">
            <a:avLst/>
          </a:prstGeom>
        </p:spPr>
      </p:pic>
      <p:sp>
        <p:nvSpPr>
          <p:cNvPr id="21" name="Rounded Rectangular Callout 20"/>
          <p:cNvSpPr/>
          <p:nvPr/>
        </p:nvSpPr>
        <p:spPr>
          <a:xfrm>
            <a:off x="5754383" y="2474524"/>
            <a:ext cx="4020671" cy="2554941"/>
          </a:xfrm>
          <a:prstGeom prst="wedgeRoundRectCallout">
            <a:avLst>
              <a:gd name="adj1" fmla="val -80365"/>
              <a:gd name="adj2" fmla="val 20395"/>
              <a:gd name="adj3" fmla="val 1666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tượng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mấy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49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Tấn công voi con, dân làng hứng nộ khí từ voi m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604" y="783772"/>
            <a:ext cx="8705396" cy="607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1" y="1337771"/>
            <a:ext cx="4284617" cy="4475200"/>
            <a:chOff x="-1" y="1337771"/>
            <a:chExt cx="4284617" cy="4475200"/>
          </a:xfrm>
        </p:grpSpPr>
        <p:sp>
          <p:nvSpPr>
            <p:cNvPr id="4" name="Cloud Callout 3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53850"/>
                <a:gd name="adj2" fmla="val 485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87384" y="2063931"/>
              <a:ext cx="3788228" cy="31085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1.1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thông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tin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trang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92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sgk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biết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gì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gồm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những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chủ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yếu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?</a:t>
              </a:r>
            </a:p>
          </p:txBody>
        </p:sp>
      </p:grpSp>
      <p:sp>
        <p:nvSpPr>
          <p:cNvPr id="7" name="Rounded Rectangular Callout 6"/>
          <p:cNvSpPr/>
          <p:nvPr/>
        </p:nvSpPr>
        <p:spPr>
          <a:xfrm>
            <a:off x="9067710" y="2610393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006" y="1363897"/>
            <a:ext cx="2259874" cy="731520"/>
          </a:xfrm>
          <a:prstGeom prst="wedgeRoundRectCallout">
            <a:avLst>
              <a:gd name="adj1" fmla="val 57780"/>
              <a:gd name="adj2" fmla="val 168092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768841" y="4362993"/>
            <a:ext cx="2259874" cy="731520"/>
          </a:xfrm>
          <a:prstGeom prst="wedgeRoundRectCallout">
            <a:avLst>
              <a:gd name="adj1" fmla="val -73434"/>
              <a:gd name="adj2" fmla="val 20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8342813" y="6035038"/>
            <a:ext cx="2392679" cy="731520"/>
          </a:xfrm>
          <a:prstGeom prst="wedgeRoundRectCallout">
            <a:avLst>
              <a:gd name="adj1" fmla="val -75361"/>
              <a:gd name="adj2" fmla="val -133694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dưỡng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636917" y="3252442"/>
            <a:ext cx="2259874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Hô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hấp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8547464" y="929640"/>
            <a:ext cx="2259874" cy="731520"/>
          </a:xfrm>
          <a:prstGeom prst="wedgeRoundRectCallout">
            <a:avLst>
              <a:gd name="adj1" fmla="val -58983"/>
              <a:gd name="adj2" fmla="val 164520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636917" y="4806715"/>
            <a:ext cx="2455819" cy="731520"/>
          </a:xfrm>
          <a:prstGeom prst="wedgeRoundRectCallout">
            <a:avLst>
              <a:gd name="adj1" fmla="val 69341"/>
              <a:gd name="adj2" fmla="val 96663"/>
              <a:gd name="adj3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282" y="1635184"/>
            <a:ext cx="3330259" cy="2246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81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502" y="783773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624" y="1031966"/>
            <a:ext cx="8648947" cy="57869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1" y="1337771"/>
            <a:ext cx="4284617" cy="2790092"/>
            <a:chOff x="-1" y="1337771"/>
            <a:chExt cx="4284617" cy="4475200"/>
          </a:xfrm>
        </p:grpSpPr>
        <p:sp>
          <p:nvSpPr>
            <p:cNvPr id="6" name="Cloud Callout 5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7384" y="2063931"/>
              <a:ext cx="378822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cơ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thể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quan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sát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78381" y="2101373"/>
            <a:ext cx="4284617" cy="2790092"/>
            <a:chOff x="-1" y="1337771"/>
            <a:chExt cx="4284617" cy="4475200"/>
          </a:xfrm>
        </p:grpSpPr>
        <p:sp>
          <p:nvSpPr>
            <p:cNvPr id="10" name="Cloud Callout 9"/>
            <p:cNvSpPr/>
            <p:nvPr/>
          </p:nvSpPr>
          <p:spPr>
            <a:xfrm>
              <a:off x="-1" y="1337771"/>
              <a:ext cx="4284617" cy="4475200"/>
            </a:xfrm>
            <a:prstGeom prst="cloudCallout">
              <a:avLst>
                <a:gd name="adj1" fmla="val 66045"/>
                <a:gd name="adj2" fmla="val 5695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7384" y="2063931"/>
              <a:ext cx="3788228" cy="2912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hoàn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thành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phiếu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học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bên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trong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 </a:t>
              </a:r>
              <a:r>
                <a:rPr lang="en-US" sz="2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phút</a:t>
              </a:r>
              <a:r>
                <a:rPr lang="en-US" sz="2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646887"/>
              </p:ext>
            </p:extLst>
          </p:nvPr>
        </p:nvGraphicFramePr>
        <p:xfrm>
          <a:off x="4362996" y="783773"/>
          <a:ext cx="7837714" cy="6035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0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3031707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3107837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97701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529054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59075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78330" y="26126"/>
            <a:ext cx="6479177" cy="613954"/>
          </a:xfrm>
          <a:prstGeom prst="round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22: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VẬT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974"/>
            <a:ext cx="3540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I. CƠ THỂ LÀ GÌ?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69392"/>
              </p:ext>
            </p:extLst>
          </p:nvPr>
        </p:nvGraphicFramePr>
        <p:xfrm>
          <a:off x="94130" y="1220971"/>
          <a:ext cx="12025898" cy="5502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576">
                  <a:extLst>
                    <a:ext uri="{9D8B030D-6E8A-4147-A177-3AD203B41FA5}">
                      <a16:colId xmlns:a16="http://schemas.microsoft.com/office/drawing/2014/main" val="1324452679"/>
                    </a:ext>
                  </a:extLst>
                </a:gridCol>
                <a:gridCol w="4863772">
                  <a:extLst>
                    <a:ext uri="{9D8B030D-6E8A-4147-A177-3AD203B41FA5}">
                      <a16:colId xmlns:a16="http://schemas.microsoft.com/office/drawing/2014/main" val="4125618998"/>
                    </a:ext>
                  </a:extLst>
                </a:gridCol>
                <a:gridCol w="4768550">
                  <a:extLst>
                    <a:ext uri="{9D8B030D-6E8A-4147-A177-3AD203B41FA5}">
                      <a16:colId xmlns:a16="http://schemas.microsoft.com/office/drawing/2014/main" val="3440511584"/>
                    </a:ext>
                  </a:extLst>
                </a:gridCol>
              </a:tblGrid>
              <a:tr h="104858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Nội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dung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Vật</a:t>
                      </a:r>
                      <a:r>
                        <a:rPr lang="en-US" sz="2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28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sống</a:t>
                      </a:r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75746481"/>
                  </a:ext>
                </a:extLst>
              </a:tr>
              <a:tr h="173965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Ví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dụ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156095"/>
                  </a:ext>
                </a:extLst>
              </a:tr>
              <a:tr h="2714315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2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phân</a:t>
                      </a:r>
                      <a:r>
                        <a:rPr lang="en-US" sz="28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baseline="0" dirty="0" err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biệt</a:t>
                      </a:r>
                      <a:endParaRPr lang="en-US" sz="28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17465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83541" y="2393577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con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cổ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88623" y="2393576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hòn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3540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83285" y="4180114"/>
            <a:ext cx="40206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trao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chất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môi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83539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83285" y="5271658"/>
            <a:ext cx="40206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trưởng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sản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cảm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7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11. </a:t>
            </a:r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165" y="6064377"/>
            <a:ext cx="1194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Hầu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123" y="5324315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Bạn biết gì về nấm men, nấm mốc trong thực phẩm? | Medlat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745" y="1748383"/>
            <a:ext cx="4968815" cy="348562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3568" y="5321987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Tìm hiểu về Các loại vi khuẩn có hại thường gặp trong Thực phẩ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9698" y="1824513"/>
            <a:ext cx="5572665" cy="336934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63342" y="5285764"/>
            <a:ext cx="2863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1542" y="5724983"/>
            <a:ext cx="7358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tổ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chức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đơn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giản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thể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chỉ</a:t>
            </a:r>
            <a:r>
              <a:rPr lang="en-US" sz="2400" dirty="0" smtClean="0"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1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tế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336" y="5324316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321806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" y="1981200"/>
            <a:ext cx="1193801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5200" y="2114550"/>
            <a:ext cx="1143001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4" name="Picture 6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1" y="2090739"/>
            <a:ext cx="1168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5" name="Picture 7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066926"/>
            <a:ext cx="146147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8" descr="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4800" y="2062163"/>
            <a:ext cx="199487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7" name="Picture 9" descr="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72262" y="2057401"/>
            <a:ext cx="16256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9" name="Line 11"/>
          <p:cNvSpPr>
            <a:spLocks noChangeShapeType="1"/>
          </p:cNvSpPr>
          <p:nvPr/>
        </p:nvSpPr>
        <p:spPr bwMode="auto">
          <a:xfrm>
            <a:off x="1727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0" name="Line 12"/>
          <p:cNvSpPr>
            <a:spLocks noChangeShapeType="1"/>
          </p:cNvSpPr>
          <p:nvPr/>
        </p:nvSpPr>
        <p:spPr bwMode="auto">
          <a:xfrm>
            <a:off x="3454400" y="3429000"/>
            <a:ext cx="463062" cy="15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1" name="Line 13"/>
          <p:cNvSpPr>
            <a:spLocks noChangeShapeType="1"/>
          </p:cNvSpPr>
          <p:nvPr/>
        </p:nvSpPr>
        <p:spPr bwMode="auto">
          <a:xfrm>
            <a:off x="51816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73152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>
            <a:off x="10058400" y="3462339"/>
            <a:ext cx="463062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41106" y="5260064"/>
            <a:ext cx="1054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4" descr="Book-09-june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796" y="445518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3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3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9" grpId="0" animBg="1"/>
      <p:bldP spid="73739" grpId="1" animBg="1"/>
      <p:bldP spid="73740" grpId="0" animBg="1"/>
      <p:bldP spid="73740" grpId="1" animBg="1"/>
      <p:bldP spid="73741" grpId="0" animBg="1"/>
      <p:bldP spid="73741" grpId="1" animBg="1"/>
      <p:bldP spid="73742" grpId="0" animBg="1"/>
      <p:bldP spid="73742" grpId="1" animBg="1"/>
      <p:bldP spid="73743" grpId="0" animBg="1"/>
      <p:bldP spid="73743" grpId="1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8604" y="241176"/>
            <a:ext cx="5244861" cy="333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50" y="232417"/>
            <a:ext cx="2954423" cy="28644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0125" y="267418"/>
            <a:ext cx="2967927" cy="2846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11" y="3743370"/>
            <a:ext cx="3346063" cy="26401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3849" y="3209028"/>
            <a:ext cx="171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roi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90513" y="3191774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5388" y="6383547"/>
            <a:ext cx="2380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giày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30461" y="4390845"/>
            <a:ext cx="4925683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4619" y="785004"/>
            <a:ext cx="109555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-751535" y="-455613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7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/>
          </a:blip>
          <a:srcRect l="50000" b="49512"/>
          <a:stretch/>
        </p:blipFill>
        <p:spPr>
          <a:xfrm>
            <a:off x="105546" y="2006491"/>
            <a:ext cx="761803" cy="769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63788" y="280988"/>
            <a:ext cx="7858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Isosceles Triangle 1"/>
          <p:cNvSpPr/>
          <p:nvPr/>
        </p:nvSpPr>
        <p:spPr>
          <a:xfrm rot="5400000">
            <a:off x="257969" y="2931319"/>
            <a:ext cx="906463" cy="752475"/>
          </a:xfrm>
          <a:prstGeom prst="triangle">
            <a:avLst/>
          </a:pr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6" name="Isosceles Triangle 35"/>
          <p:cNvSpPr/>
          <p:nvPr/>
        </p:nvSpPr>
        <p:spPr>
          <a:xfrm rot="5400000">
            <a:off x="257176" y="3910012"/>
            <a:ext cx="908050" cy="752475"/>
          </a:xfrm>
          <a:prstGeom prst="triangl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>
          <a:xfrm rot="5400000">
            <a:off x="257969" y="5950744"/>
            <a:ext cx="906463" cy="752475"/>
          </a:xfrm>
          <a:prstGeom prst="triangle">
            <a:avLst/>
          </a:prstGeom>
          <a:solidFill>
            <a:schemeClr val="bg2">
              <a:lumMod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38" name="Isosceles Triangle 37"/>
          <p:cNvSpPr/>
          <p:nvPr/>
        </p:nvSpPr>
        <p:spPr>
          <a:xfrm rot="5400000">
            <a:off x="257969" y="4928394"/>
            <a:ext cx="906463" cy="752475"/>
          </a:xfrm>
          <a:prstGeom prst="triangl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99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57275" y="2828925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SG" sz="3600" dirty="0"/>
              <a:t> </a:t>
            </a:r>
            <a:r>
              <a:rPr lang="en-SG" sz="4800" b="1" dirty="0"/>
              <a:t>1</a:t>
            </a:r>
            <a:r>
              <a:rPr lang="en-SG" sz="4800" b="1" dirty="0" smtClean="0"/>
              <a:t> </a:t>
            </a:r>
            <a:r>
              <a:rPr lang="en-SG" sz="4800" b="1" dirty="0" err="1"/>
              <a:t>tế</a:t>
            </a:r>
            <a:r>
              <a:rPr lang="en-SG" sz="4800" b="1" dirty="0"/>
              <a:t> </a:t>
            </a:r>
            <a:r>
              <a:rPr lang="en-SG" sz="4800" b="1" dirty="0" err="1"/>
              <a:t>bào</a:t>
            </a:r>
            <a:endParaRPr lang="en-US" sz="88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1057275" y="3810000"/>
            <a:ext cx="10799763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  <a:cs typeface="Calibri" pitchFamily="34" charset="0"/>
              </a:rPr>
              <a:t>2</a:t>
            </a:r>
            <a:r>
              <a:rPr lang="en-US" sz="5400" b="1" dirty="0" smtClean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1101725" y="4827588"/>
            <a:ext cx="10798175" cy="95408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>
                <a:solidFill>
                  <a:schemeClr val="tx1"/>
                </a:solidFill>
              </a:rPr>
              <a:t>3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101725" y="5832475"/>
            <a:ext cx="10798175" cy="9525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defTabSz="912813">
              <a:defRPr/>
            </a:pPr>
            <a:r>
              <a:rPr lang="en-US" sz="5400" b="1" dirty="0" err="1" smtClean="0">
                <a:solidFill>
                  <a:schemeClr val="tx1"/>
                </a:solidFill>
              </a:rPr>
              <a:t>Nhiều</a:t>
            </a:r>
            <a:r>
              <a:rPr lang="en-US" sz="5400" b="1" dirty="0" smtClean="0">
                <a:solidFill>
                  <a:schemeClr val="tx1"/>
                </a:solidFill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tế</a:t>
            </a:r>
            <a:r>
              <a:rPr lang="en-US" sz="4800" b="1" dirty="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cs typeface="Calibri" pitchFamily="34" charset="0"/>
              </a:rPr>
              <a:t>bào</a:t>
            </a:r>
            <a:endParaRPr lang="en-US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6388" y="299085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A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0513" y="3962400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B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73050" y="4981575"/>
            <a:ext cx="4270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06388" y="6003925"/>
            <a:ext cx="42703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1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99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n-cs"/>
              </a:rPr>
              <a:t>D</a:t>
            </a:r>
          </a:p>
        </p:txBody>
      </p:sp>
      <p:pic>
        <p:nvPicPr>
          <p:cNvPr id="47" name="Picture 7" descr="num1"/>
          <p:cNvPicPr>
            <a:picLocks noChangeAspect="1" noChangeArrowheads="1"/>
          </p:cNvPicPr>
          <p:nvPr/>
        </p:nvPicPr>
        <p:blipFill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213746">
            <a:off x="283704" y="-51169"/>
            <a:ext cx="1068394" cy="1964466"/>
          </a:xfrm>
          <a:prstGeom prst="rect">
            <a:avLst/>
          </a:prstGeom>
          <a:noFill/>
          <a:extLst/>
        </p:spPr>
      </p:pic>
    </p:spTree>
    <p:custDataLst>
      <p:tags r:id="rId1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10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decel="100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" decel="10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" decel="100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" grpId="0" animBg="1"/>
      <p:bldP spid="4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8309" y="1800497"/>
            <a:ext cx="578684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102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6286"/>
            <a:ext cx="5042261" cy="504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95574"/>
      </p:ext>
    </p:extLst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276600" y="171744"/>
            <a:ext cx="8456613" cy="1522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0" y="0"/>
            <a:ext cx="3048001" cy="3122613"/>
            <a:chOff x="819" y="1243"/>
            <a:chExt cx="454" cy="518"/>
          </a:xfrm>
        </p:grpSpPr>
        <p:grpSp>
          <p:nvGrpSpPr>
            <p:cNvPr id="5" name="Group 143"/>
            <p:cNvGrpSpPr>
              <a:grpSpLocks/>
            </p:cNvGrpSpPr>
            <p:nvPr/>
          </p:nvGrpSpPr>
          <p:grpSpPr bwMode="auto">
            <a:xfrm>
              <a:off x="819" y="1243"/>
              <a:ext cx="454" cy="518"/>
              <a:chOff x="192" y="1917"/>
              <a:chExt cx="1042" cy="1102"/>
            </a:xfrm>
          </p:grpSpPr>
          <p:pic>
            <p:nvPicPr>
              <p:cNvPr id="11" name="Picture 144" descr="light_shadow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pic>
            <p:nvPicPr>
              <p:cNvPr id="12" name="Picture 145" descr="circuler_1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chemeClr val="accent4">
                    <a:tint val="45000"/>
                    <a:satMod val="400000"/>
                  </a:schemeClr>
                </a:duotone>
                <a:extLst/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sp>
            <p:nvSpPr>
              <p:cNvPr id="13" name="Oval 146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defTabSz="914126">
                  <a:defRPr/>
                </a:pPr>
                <a:endParaRPr lang="en-US" sz="1799" i="1" kern="0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10" name="Picture 147" descr="Picture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gray">
            <a:xfrm>
              <a:off x="864" y="1248"/>
              <a:ext cx="359" cy="169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16" name="Picture 15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2322513" y="317500"/>
            <a:ext cx="549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-2147888" y="1066800"/>
            <a:ext cx="5476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 rot="960031">
            <a:off x="1049080" y="507373"/>
            <a:ext cx="906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9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2156286" y="2619486"/>
          <a:ext cx="9118355" cy="34442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895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Nội</a:t>
                      </a:r>
                      <a:r>
                        <a:rPr lang="en-US" sz="2800" baseline="0" dirty="0" smtClean="0"/>
                        <a:t> dung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Đúng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/>
                        <a:t>Sai</a:t>
                      </a:r>
                      <a:endParaRPr lang="en-US" sz="28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Nấm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men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cơ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thể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đơn</a:t>
                      </a: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bào</a:t>
                      </a: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gồm một hoặc một vài tế bào có kích thước nhỏ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vi-VN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Cơ thể đơn bào chỉ thực hiện được một số các quá trình sống cơ bản của cơ thể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Trùng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roi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hiện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 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sinh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nhờ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quá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trình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phân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chia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tế</a:t>
                      </a:r>
                      <a:r>
                        <a:rPr lang="en-US" sz="2400" b="0" i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0" i="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bào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8575830" y="3195958"/>
            <a:ext cx="48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0" name="Rectangle 69"/>
          <p:cNvSpPr>
            <a:spLocks noChangeArrowheads="1"/>
          </p:cNvSpPr>
          <p:nvPr/>
        </p:nvSpPr>
        <p:spPr bwMode="auto">
          <a:xfrm>
            <a:off x="8700116" y="3064276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1" name="Rectangle 69"/>
          <p:cNvSpPr>
            <a:spLocks noChangeArrowheads="1"/>
          </p:cNvSpPr>
          <p:nvPr/>
        </p:nvSpPr>
        <p:spPr bwMode="auto">
          <a:xfrm>
            <a:off x="10315852" y="3721224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 69"/>
          <p:cNvSpPr>
            <a:spLocks noChangeArrowheads="1"/>
          </p:cNvSpPr>
          <p:nvPr/>
        </p:nvSpPr>
        <p:spPr bwMode="auto">
          <a:xfrm>
            <a:off x="10280341" y="4546847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8771137" y="5399103"/>
            <a:ext cx="457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sym typeface="Wingdings" pitchFamily="2" charset="2"/>
              </a:rPr>
              <a:t>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3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673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 vol="10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799697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4" descr="Book-09-june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122" y="5496332"/>
            <a:ext cx="961287" cy="9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3743" y="1276541"/>
            <a:ext cx="3014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8801" y="5227958"/>
            <a:ext cx="104567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Cơ thể đa bào 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là cơ thể có cấu tạo gồ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vi-V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nhiều tế bào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ỗi tế bào th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ực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hiện một chức năng sống riêng biệt nhưng phối hợp với nhau thực hiện các quá trình 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ố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ng của cơ thể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Ví dụ: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ếch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con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voi</a:t>
            </a:r>
            <a:r>
              <a:rPr kumimoji="0" lang="vi-V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em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,…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370" y="1738264"/>
            <a:ext cx="3165968" cy="3449371"/>
          </a:xfrm>
          <a:prstGeom prst="rect">
            <a:avLst/>
          </a:prstGeom>
        </p:spPr>
      </p:pic>
      <p:pic>
        <p:nvPicPr>
          <p:cNvPr id="13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0475" y="1702544"/>
            <a:ext cx="3948976" cy="3494145"/>
          </a:xfrm>
          <a:prstGeom prst="rect">
            <a:avLst/>
          </a:prstGeom>
          <a:noFill/>
        </p:spPr>
      </p:pic>
      <p:sp>
        <p:nvSpPr>
          <p:cNvPr id="1027" name="AutoShape 3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9" name="AutoShape 5" descr="SỰ PHÁT TRIỂN VÀ CÁCH CHĂM SÓC TRẺ TUẦN ĐẦU TIÊN - Trung tâm y tế Q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1" name="Picture 7" descr="SỰ PHÁT TRIỂN VÀ CÁCH CHĂM SÓC TRẺ TUẦN ĐẦU TIÊN - Trung tâm y tế Q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713" y="1709203"/>
            <a:ext cx="4451288" cy="34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rả lời câu hỏi 1 mục I trang 68 SGK KHTN 6 Cánh Diều. | Khoa học tự nhiên  lớp 6 - Cánh Diề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408" y="212803"/>
            <a:ext cx="5920971" cy="5898286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449" y="3336197"/>
            <a:ext cx="3165968" cy="3449371"/>
          </a:xfrm>
          <a:prstGeom prst="rect">
            <a:avLst/>
          </a:prstGeom>
        </p:spPr>
      </p:pic>
      <p:pic>
        <p:nvPicPr>
          <p:cNvPr id="39940" name="Picture 4" descr="Tả con gà mái nhà em nuô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5014" y="183333"/>
            <a:ext cx="5149755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7419" y="854015"/>
            <a:ext cx="67372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Có 5 con ếch trên 1 cái lá hoa súng, 1 con quyết định nhảy, hỏ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741" y="1530529"/>
            <a:ext cx="6191250" cy="385762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955" y="1586764"/>
            <a:ext cx="4848487" cy="37184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68747" y="5486400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ếch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85" y="5443268"/>
            <a:ext cx="282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060992" y="3120331"/>
            <a:ext cx="4627723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79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sp>
        <p:nvSpPr>
          <p:cNvPr id="11" name="Freeform 10"/>
          <p:cNvSpPr/>
          <p:nvPr/>
        </p:nvSpPr>
        <p:spPr>
          <a:xfrm>
            <a:off x="6113417" y="3094205"/>
            <a:ext cx="4781006" cy="3620105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00579" tIns="327152" rIns="400580" bIns="400579" numCol="1" spcCol="1270" anchor="t" anchorCtr="0">
            <a:noAutofit/>
          </a:bodyPr>
          <a:lstStyle/>
          <a:p>
            <a:pPr lvl="0" algn="ctr" defTabSz="2044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4600" kern="1200"/>
          </a:p>
        </p:txBody>
      </p:sp>
      <p:grpSp>
        <p:nvGrpSpPr>
          <p:cNvPr id="15" name="Group 14"/>
          <p:cNvGrpSpPr/>
          <p:nvPr/>
        </p:nvGrpSpPr>
        <p:grpSpPr>
          <a:xfrm>
            <a:off x="1060992" y="1070912"/>
            <a:ext cx="4627724" cy="1958418"/>
            <a:chOff x="1060992" y="1070912"/>
            <a:chExt cx="4627724" cy="1958418"/>
          </a:xfrm>
        </p:grpSpPr>
        <p:sp>
          <p:nvSpPr>
            <p:cNvPr id="6" name="Rounded Rectangle 5"/>
            <p:cNvSpPr/>
            <p:nvPr/>
          </p:nvSpPr>
          <p:spPr>
            <a:xfrm>
              <a:off x="1060992" y="1070912"/>
              <a:ext cx="4627724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TextBox 11"/>
            <p:cNvSpPr txBox="1"/>
            <p:nvPr/>
          </p:nvSpPr>
          <p:spPr>
            <a:xfrm>
              <a:off x="1712685" y="1095375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đơn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13416" y="1044786"/>
            <a:ext cx="4781005" cy="1958418"/>
            <a:chOff x="6113416" y="1044786"/>
            <a:chExt cx="4781005" cy="1958418"/>
          </a:xfrm>
        </p:grpSpPr>
        <p:sp>
          <p:nvSpPr>
            <p:cNvPr id="10" name="Rounded Rectangle 9"/>
            <p:cNvSpPr/>
            <p:nvPr/>
          </p:nvSpPr>
          <p:spPr>
            <a:xfrm>
              <a:off x="6113416" y="1044786"/>
              <a:ext cx="4781005" cy="1958418"/>
            </a:xfrm>
            <a:prstGeom prst="roundRect">
              <a:avLst>
                <a:gd name="adj" fmla="val 10000"/>
              </a:avLst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/>
            <p:cNvSpPr txBox="1"/>
            <p:nvPr/>
          </p:nvSpPr>
          <p:spPr>
            <a:xfrm>
              <a:off x="7014751" y="1044786"/>
              <a:ext cx="34224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Sinh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vật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đa</a:t>
              </a:r>
              <a:r>
                <a:rPr lang="en-US" sz="2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28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bào</a:t>
              </a:r>
              <a:endPara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18324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tiểu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xanh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trùng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tảo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silic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0185" y="1568006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dương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thủy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…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0992" y="3410931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0185" y="3399449"/>
            <a:ext cx="4513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cấu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tạo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8323" y="4597830"/>
            <a:ext cx="45130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thể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47389" y="4467541"/>
            <a:ext cx="45130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năng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nhau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0" y="17500"/>
            <a:ext cx="12192000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22. </a:t>
            </a:r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CƠ THỂ SINH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VẬT </a:t>
            </a:r>
            <a:r>
              <a:rPr lang="en-US" sz="3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993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77" y="1629628"/>
            <a:ext cx="11712166" cy="5137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3165" y="117695"/>
            <a:ext cx="8501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HƯỚNG DẪN HỌC BÀI Ở 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9212" y="579422"/>
            <a:ext cx="5622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3943" y="1023042"/>
            <a:ext cx="7813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562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41863" y="653453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924235"/>
            <a:ext cx="12191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</a:t>
            </a:r>
          </a:p>
          <a:p>
            <a:pPr algn="ctr"/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 THÔNG TIN, ĐOÁN VẬT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66651" y="4501303"/>
            <a:ext cx="8007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Luật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chơi</a:t>
            </a:r>
            <a:r>
              <a:rPr lang="en-US" sz="36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gợi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ý,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đoán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20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656" y="2586447"/>
            <a:ext cx="49508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bẹt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Hay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cạp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6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4957353" y="1490447"/>
            <a:ext cx="7208521" cy="4583782"/>
            <a:chOff x="5290458" y="1490447"/>
            <a:chExt cx="6901542" cy="430946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0458" y="1490447"/>
              <a:ext cx="6895138" cy="43094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63201" y="1490447"/>
              <a:ext cx="182879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FF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vịt</a:t>
              </a:r>
              <a:endParaRPr lang="en-US" sz="3000" b="1" dirty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4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xinh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Hai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xíu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dịu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“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chiếp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suốt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469654" y="1214845"/>
            <a:ext cx="5469799" cy="5469799"/>
            <a:chOff x="6469654" y="1188719"/>
            <a:chExt cx="5469799" cy="546979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69654" y="1188719"/>
              <a:ext cx="5469799" cy="54697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688184" y="1385944"/>
              <a:ext cx="24079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gà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con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2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cỏ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Đầu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Lỗ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mũi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buộc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thừng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Kéo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cày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rất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342015" y="1490448"/>
            <a:ext cx="6846325" cy="5120497"/>
            <a:chOff x="5342015" y="1490448"/>
            <a:chExt cx="6846325" cy="512049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42015" y="1490448"/>
              <a:ext cx="6846325" cy="456649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59486" y="6056947"/>
              <a:ext cx="2264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trâu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9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70278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đen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đỏ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dùng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     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xịt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vứt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755266" y="1751103"/>
            <a:ext cx="5201603" cy="4253776"/>
            <a:chOff x="6716077" y="1751103"/>
            <a:chExt cx="5201603" cy="42537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16077" y="1751103"/>
              <a:ext cx="5201603" cy="352489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8316685" y="5450881"/>
              <a:ext cx="2512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Hòn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than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23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5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39" y="2638699"/>
            <a:ext cx="651836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Con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mắt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veo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nằm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sưởi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nắng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Thích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trèo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446124" y="1642236"/>
            <a:ext cx="6745876" cy="4223993"/>
            <a:chOff x="5446124" y="1642236"/>
            <a:chExt cx="6745876" cy="42239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46124" y="1642236"/>
              <a:ext cx="6745876" cy="41148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7807234" y="5312231"/>
              <a:ext cx="235567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mèo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23570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5738" y="191226"/>
            <a:ext cx="6949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39" y="2638699"/>
            <a:ext cx="71192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</a:t>
            </a:r>
            <a:r>
              <a:rPr lang="en-US" sz="30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6: 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run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rẩy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toàn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thân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chảy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sàn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Hỡi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tử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giàu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sang</a:t>
            </a:r>
          </a:p>
          <a:p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Cắm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chớ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vội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vàng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rút</a:t>
            </a:r>
            <a:r>
              <a: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</a:t>
            </a:r>
            <a:endParaRPr lang="en-US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210696" y="1149531"/>
            <a:ext cx="4981303" cy="5684991"/>
            <a:chOff x="7210696" y="1149531"/>
            <a:chExt cx="4981303" cy="568499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10696" y="1149531"/>
              <a:ext cx="4981303" cy="513099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305798" y="6280524"/>
              <a:ext cx="259080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Cái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tủ</a:t>
              </a:r>
              <a:r>
                <a:rPr lang="en-US" sz="3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lạnh</a:t>
              </a:r>
              <a:endParaRPr lang="en-US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8" name="Picture 2" descr="Hình ảnh Khởi động, Tàu Vũ Trụ, Chuyển đổi Biểu Tượng, Biểu Tượng Thể Dục  Vector và PNG với nền trong suốt để tải xuống miễn ph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86446" cy="258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6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720</TotalTime>
  <Words>1071</Words>
  <Application>Microsoft Office PowerPoint</Application>
  <PresentationFormat>Widescreen</PresentationFormat>
  <Paragraphs>146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Rockwell</vt:lpstr>
      <vt:lpstr>Tahoma</vt:lpstr>
      <vt:lpstr>Times New Roman</vt:lpstr>
      <vt:lpstr>Wingdings</vt:lpstr>
      <vt:lpstr>Atlas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ThienIT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Khac Tho</cp:lastModifiedBy>
  <cp:revision>54</cp:revision>
  <dcterms:created xsi:type="dcterms:W3CDTF">2021-04-19T03:59:13Z</dcterms:created>
  <dcterms:modified xsi:type="dcterms:W3CDTF">2022-11-28T15:37:40Z</dcterms:modified>
</cp:coreProperties>
</file>