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wmv" ContentType="video/x-ms-wmv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2" r:id="rId1"/>
    <p:sldMasterId id="2147483705" r:id="rId2"/>
    <p:sldMasterId id="2147483723" r:id="rId3"/>
    <p:sldMasterId id="2147483735" r:id="rId4"/>
  </p:sldMasterIdLst>
  <p:notesMasterIdLst>
    <p:notesMasterId r:id="rId44"/>
  </p:notesMasterIdLst>
  <p:sldIdLst>
    <p:sldId id="358" r:id="rId5"/>
    <p:sldId id="314" r:id="rId6"/>
    <p:sldId id="264" r:id="rId7"/>
    <p:sldId id="257" r:id="rId8"/>
    <p:sldId id="326" r:id="rId9"/>
    <p:sldId id="259" r:id="rId10"/>
    <p:sldId id="359" r:id="rId11"/>
    <p:sldId id="360" r:id="rId12"/>
    <p:sldId id="336" r:id="rId13"/>
    <p:sldId id="337" r:id="rId14"/>
    <p:sldId id="338" r:id="rId15"/>
    <p:sldId id="341" r:id="rId16"/>
    <p:sldId id="339" r:id="rId17"/>
    <p:sldId id="340" r:id="rId18"/>
    <p:sldId id="342" r:id="rId19"/>
    <p:sldId id="343" r:id="rId20"/>
    <p:sldId id="344" r:id="rId21"/>
    <p:sldId id="345" r:id="rId22"/>
    <p:sldId id="346" r:id="rId23"/>
    <p:sldId id="347" r:id="rId24"/>
    <p:sldId id="348" r:id="rId25"/>
    <p:sldId id="349" r:id="rId26"/>
    <p:sldId id="350" r:id="rId27"/>
    <p:sldId id="351" r:id="rId28"/>
    <p:sldId id="352" r:id="rId29"/>
    <p:sldId id="353" r:id="rId30"/>
    <p:sldId id="354" r:id="rId31"/>
    <p:sldId id="355" r:id="rId32"/>
    <p:sldId id="316" r:id="rId33"/>
    <p:sldId id="273" r:id="rId34"/>
    <p:sldId id="317" r:id="rId35"/>
    <p:sldId id="278" r:id="rId36"/>
    <p:sldId id="275" r:id="rId37"/>
    <p:sldId id="277" r:id="rId38"/>
    <p:sldId id="318" r:id="rId39"/>
    <p:sldId id="279" r:id="rId40"/>
    <p:sldId id="319" r:id="rId41"/>
    <p:sldId id="357" r:id="rId42"/>
    <p:sldId id="321" r:id="rId43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  <a:srgbClr val="B6E2A1"/>
    <a:srgbClr val="FEBE8C"/>
    <a:srgbClr val="F7A4A4"/>
    <a:srgbClr val="CCCCFF"/>
    <a:srgbClr val="0000CC"/>
    <a:srgbClr val="9E223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659" autoAdjust="0"/>
    <p:restoredTop sz="92653" autoAdjust="0"/>
  </p:normalViewPr>
  <p:slideViewPr>
    <p:cSldViewPr snapToGrid="0">
      <p:cViewPr varScale="1">
        <p:scale>
          <a:sx n="60" d="100"/>
          <a:sy n="60" d="100"/>
        </p:scale>
        <p:origin x="736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34A5C1DA-AEF7-49ED-9B46-0D0C7A3BF73B}" type="datetimeFigureOut">
              <a:rPr lang="en-US" smtClean="0"/>
              <a:t>24/11/2022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8793FC4F-BE19-4395-B95B-6CE179882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21750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93FC4F-BE19-4395-B95B-6CE1798826B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869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02CD74-468B-4C90-9D6C-ED1F93E3CEBF}" type="slidenum">
              <a:rPr lang="zh-CN" altLang="en-US" smtClean="0">
                <a:solidFill>
                  <a:prstClr val="black"/>
                </a:solidFill>
                <a:latin typeface="等线" panose="020F0502020204030204"/>
              </a:rPr>
              <a:pPr/>
              <a:t>4</a:t>
            </a:fld>
            <a:endParaRPr lang="zh-CN" altLang="en-US">
              <a:solidFill>
                <a:prstClr val="black"/>
              </a:solidFill>
              <a:latin typeface="等线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9447493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93FC4F-BE19-4395-B95B-6CE1798826B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04817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93FC4F-BE19-4395-B95B-6CE1798826B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54035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93FC4F-BE19-4395-B95B-6CE1798826B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44807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93FC4F-BE19-4395-B95B-6CE1798826B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65686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93FC4F-BE19-4395-B95B-6CE1798826B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09444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93FC4F-BE19-4395-B95B-6CE1798826B5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1329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93FC4F-BE19-4395-B95B-6CE1798826B5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63613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F78163-B7EB-454B-9FD1-02BF88D51C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722FF71-2A0F-410B-B61F-28A039C62E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100D1C-6A24-4005-934B-40C9A2B2F2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AA886BF-161E-47AF-B3EE-0BD0037BFE49}" type="datetimeFigureOut">
              <a:rPr lang="en-US" smtClean="0"/>
              <a:t>24/11/2022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4F1720-AE2F-4BD8-BA44-C1D74E7DBD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4FA876-505F-4389-BBD6-99754ECF7B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373744-8820-403A-9D25-138EF7E49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12494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966B67-B998-423A-95B9-C600DC280C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F41F78F-0536-45DC-AAF8-8A17D17DAC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E468CF-C74C-4EF0-B35D-89ED93FD93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AA886BF-161E-47AF-B3EE-0BD0037BFE49}" type="datetimeFigureOut">
              <a:rPr lang="en-US" smtClean="0"/>
              <a:t>24/11/2022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5E0BB6-0F5C-4085-B57A-4D31193AF4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DC893A-A5EA-4091-A01A-D0ECB9A610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373744-8820-403A-9D25-138EF7E49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12975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603B662-4BFE-4C3C-A743-43E2BD0C958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93022C9-2918-4896-8E40-BA52C981CB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448BAC-4344-4463-B5C7-30A7BA9211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AA886BF-161E-47AF-B3EE-0BD0037BFE49}" type="datetimeFigureOut">
              <a:rPr lang="en-US" smtClean="0"/>
              <a:t>24/11/2022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AAADBC-07B9-4969-A1C7-A2BBFFCF59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F09A5C-4659-4E2A-95CE-8178D8F103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373744-8820-403A-9D25-138EF7E49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80435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886BF-161E-47AF-B3EE-0BD0037BFE49}" type="datetimeFigureOut">
              <a:rPr lang="en-US" smtClean="0"/>
              <a:t>24/11/2022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73744-8820-403A-9D25-138EF7E49B77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897300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886BF-161E-47AF-B3EE-0BD0037BFE49}" type="datetimeFigureOut">
              <a:rPr lang="en-US" smtClean="0"/>
              <a:t>24/11/2022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73744-8820-403A-9D25-138EF7E49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57340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886BF-161E-47AF-B3EE-0BD0037BFE49}" type="datetimeFigureOut">
              <a:rPr lang="en-US" smtClean="0"/>
              <a:t>24/11/2022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73744-8820-403A-9D25-138EF7E49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434626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886BF-161E-47AF-B3EE-0BD0037BFE49}" type="datetimeFigureOut">
              <a:rPr lang="en-US" smtClean="0"/>
              <a:t>24/11/2022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73744-8820-403A-9D25-138EF7E49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60988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886BF-161E-47AF-B3EE-0BD0037BFE49}" type="datetimeFigureOut">
              <a:rPr lang="en-US" smtClean="0"/>
              <a:t>24/11/2022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73744-8820-403A-9D25-138EF7E49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856789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886BF-161E-47AF-B3EE-0BD0037BFE49}" type="datetimeFigureOut">
              <a:rPr lang="en-US" smtClean="0"/>
              <a:t>24/11/2022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73744-8820-403A-9D25-138EF7E49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77055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886BF-161E-47AF-B3EE-0BD0037BFE49}" type="datetimeFigureOut">
              <a:rPr lang="en-US" smtClean="0"/>
              <a:t>24/11/2022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73744-8820-403A-9D25-138EF7E49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204566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886BF-161E-47AF-B3EE-0BD0037BFE49}" type="datetimeFigureOut">
              <a:rPr lang="en-US" smtClean="0"/>
              <a:t>24/11/2022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73744-8820-403A-9D25-138EF7E49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34112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7062C7-38D6-42F2-B18E-E2796A4427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9FDE2A-5701-4116-96D4-CC52B62D3C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37E803-BD98-4529-8A6A-DD0519904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AA886BF-161E-47AF-B3EE-0BD0037BFE49}" type="datetimeFigureOut">
              <a:rPr lang="en-US" smtClean="0"/>
              <a:t>24/11/2022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60A981-13B5-40FA-A0B2-540DBCBCE1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3D0CEF-8821-4B08-8C9C-93870EF5CB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373744-8820-403A-9D25-138EF7E49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263742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886BF-161E-47AF-B3EE-0BD0037BFE49}" type="datetimeFigureOut">
              <a:rPr lang="en-US" smtClean="0"/>
              <a:t>24/11/2022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73744-8820-403A-9D25-138EF7E49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78686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886BF-161E-47AF-B3EE-0BD0037BFE49}" type="datetimeFigureOut">
              <a:rPr lang="en-US" smtClean="0"/>
              <a:t>24/11/2022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73744-8820-403A-9D25-138EF7E49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82913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886BF-161E-47AF-B3EE-0BD0037BFE49}" type="datetimeFigureOut">
              <a:rPr lang="en-US" smtClean="0"/>
              <a:t>24/11/2022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73744-8820-403A-9D25-138EF7E49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427378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886BF-161E-47AF-B3EE-0BD0037BFE49}" type="datetimeFigureOut">
              <a:rPr lang="en-US" smtClean="0"/>
              <a:t>24/11/2022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73744-8820-403A-9D25-138EF7E49B77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62315755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886BF-161E-47AF-B3EE-0BD0037BFE49}" type="datetimeFigureOut">
              <a:rPr lang="en-US" smtClean="0"/>
              <a:t>24/11/2022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73744-8820-403A-9D25-138EF7E49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594920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886BF-161E-47AF-B3EE-0BD0037BFE49}" type="datetimeFigureOut">
              <a:rPr lang="en-US" smtClean="0"/>
              <a:t>24/11/2022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73744-8820-403A-9D25-138EF7E49B77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5576937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886BF-161E-47AF-B3EE-0BD0037BFE49}" type="datetimeFigureOut">
              <a:rPr lang="en-US" smtClean="0"/>
              <a:t>24/11/2022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73744-8820-403A-9D25-138EF7E49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463457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886BF-161E-47AF-B3EE-0BD0037BFE49}" type="datetimeFigureOut">
              <a:rPr lang="en-US" smtClean="0"/>
              <a:t>24/11/2022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73744-8820-403A-9D25-138EF7E49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27378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886BF-161E-47AF-B3EE-0BD0037BFE49}" type="datetimeFigureOut">
              <a:rPr lang="en-US" smtClean="0"/>
              <a:t>24/11/2022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73744-8820-403A-9D25-138EF7E49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657919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0AA886BF-161E-47AF-B3EE-0BD0037BFE49}" type="datetimeFigureOut">
              <a:rPr lang="en-US" smtClean="0"/>
              <a:t>24/11/2022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A373744-8820-403A-9D25-138EF7E49B77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363596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35A21E-A231-4538-A7AA-5D37B2B238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73A9BC-4EF2-4B7D-887E-DC0C3CBE4D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CD531C-6D2F-43D7-9B58-D763A6A6AC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AA886BF-161E-47AF-B3EE-0BD0037BFE49}" type="datetimeFigureOut">
              <a:rPr lang="en-US" smtClean="0"/>
              <a:t>24/11/2022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7CCB51-8086-4F04-84CC-3F4CCF6DCF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9D7469-1682-4FFB-8E24-C08349A6BC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373744-8820-403A-9D25-138EF7E49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78956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886BF-161E-47AF-B3EE-0BD0037BFE49}" type="datetimeFigureOut">
              <a:rPr lang="en-US" smtClean="0"/>
              <a:t>24/11/2022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73744-8820-403A-9D25-138EF7E49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050571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7200" b="0" cap="all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886BF-161E-47AF-B3EE-0BD0037BFE49}" type="datetimeFigureOut">
              <a:rPr lang="en-US" smtClean="0"/>
              <a:t>24/11/2022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73744-8820-403A-9D25-138EF7E49B77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8802991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886BF-161E-47AF-B3EE-0BD0037BFE49}" type="datetimeFigureOut">
              <a:rPr lang="en-US" smtClean="0"/>
              <a:t>24/11/2022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73744-8820-403A-9D25-138EF7E49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77414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886BF-161E-47AF-B3EE-0BD0037BFE49}" type="datetimeFigureOut">
              <a:rPr lang="en-US" smtClean="0"/>
              <a:t>24/11/2022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73744-8820-403A-9D25-138EF7E49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938645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886BF-161E-47AF-B3EE-0BD0037BFE49}" type="datetimeFigureOut">
              <a:rPr lang="en-US" smtClean="0"/>
              <a:t>24/11/2022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73744-8820-403A-9D25-138EF7E49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761547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886BF-161E-47AF-B3EE-0BD0037BFE49}" type="datetimeFigureOut">
              <a:rPr lang="en-US" smtClean="0"/>
              <a:t>24/11/2022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73744-8820-403A-9D25-138EF7E49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786669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886BF-161E-47AF-B3EE-0BD0037BFE49}" type="datetimeFigureOut">
              <a:rPr lang="en-US" smtClean="0"/>
              <a:t>24/11/2022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73744-8820-403A-9D25-138EF7E49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018361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886BF-161E-47AF-B3EE-0BD0037BFE49}" type="datetimeFigureOut">
              <a:rPr lang="en-US" smtClean="0"/>
              <a:t>24/11/2022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73744-8820-403A-9D25-138EF7E49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623250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886BF-161E-47AF-B3EE-0BD0037BFE49}" type="datetimeFigureOut">
              <a:rPr lang="en-US" smtClean="0"/>
              <a:t>24/11/2022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73744-8820-403A-9D25-138EF7E49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917563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886BF-161E-47AF-B3EE-0BD0037BFE49}" type="datetimeFigureOut">
              <a:rPr lang="en-US" smtClean="0"/>
              <a:t>24/11/2022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73744-8820-403A-9D25-138EF7E49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50234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DFCF44-9117-44EC-8BCA-588FA8C5C6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5AE39E-EBE6-489C-82E4-E0A639E5E2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5C89506-B24E-40B0-ACF0-6D075FB1D1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79CE9F-5887-4443-904C-770CFDEB2E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AA886BF-161E-47AF-B3EE-0BD0037BFE49}" type="datetimeFigureOut">
              <a:rPr lang="en-US" smtClean="0"/>
              <a:t>24/11/2022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7CF8DC-F291-4AC4-B18B-EEF2922183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F768CA6-F076-41CE-903B-EC3DFA4980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373744-8820-403A-9D25-138EF7E49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803206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886BF-161E-47AF-B3EE-0BD0037BFE49}" type="datetimeFigureOut">
              <a:rPr lang="en-US" smtClean="0"/>
              <a:t>24/11/2022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73744-8820-403A-9D25-138EF7E49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54038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886BF-161E-47AF-B3EE-0BD0037BFE49}" type="datetimeFigureOut">
              <a:rPr lang="en-US" smtClean="0"/>
              <a:t>24/11/2022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73744-8820-403A-9D25-138EF7E49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733891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886BF-161E-47AF-B3EE-0BD0037BFE49}" type="datetimeFigureOut">
              <a:rPr lang="en-US" smtClean="0"/>
              <a:t>24/11/2022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73744-8820-403A-9D25-138EF7E49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013054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886BF-161E-47AF-B3EE-0BD0037BFE49}" type="datetimeFigureOut">
              <a:rPr lang="en-US" smtClean="0"/>
              <a:t>24/11/2022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73744-8820-403A-9D25-138EF7E49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097589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886BF-161E-47AF-B3EE-0BD0037BFE49}" type="datetimeFigureOut">
              <a:rPr lang="en-US" smtClean="0"/>
              <a:t>24/11/2022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73744-8820-403A-9D25-138EF7E49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209523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886BF-161E-47AF-B3EE-0BD0037BFE49}" type="datetimeFigureOut">
              <a:rPr lang="en-US" smtClean="0"/>
              <a:t>24/11/2022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73744-8820-403A-9D25-138EF7E49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98069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886BF-161E-47AF-B3EE-0BD0037BFE49}" type="datetimeFigureOut">
              <a:rPr lang="en-US" smtClean="0"/>
              <a:t>24/11/2022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73744-8820-403A-9D25-138EF7E49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494100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886BF-161E-47AF-B3EE-0BD0037BFE49}" type="datetimeFigureOut">
              <a:rPr lang="en-US" smtClean="0"/>
              <a:t>24/11/2022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73744-8820-403A-9D25-138EF7E49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174144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886BF-161E-47AF-B3EE-0BD0037BFE49}" type="datetimeFigureOut">
              <a:rPr lang="en-US" smtClean="0"/>
              <a:t>24/11/2022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73744-8820-403A-9D25-138EF7E49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75438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886BF-161E-47AF-B3EE-0BD0037BFE49}" type="datetimeFigureOut">
              <a:rPr lang="en-US" smtClean="0"/>
              <a:t>24/11/2022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73744-8820-403A-9D25-138EF7E49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66418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CCB9E2-DC06-48D7-B20D-4E6AFE22C4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5EFE42-F5F5-43F5-BA11-B61C260315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2EC66F0-E6E1-4E0A-8DB9-33BD915E89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99CC362-40E6-469B-95CA-DC6CABB9F14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F77B811-E7B8-46E8-B7A5-813C0D50981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AC853F7-07E7-4439-B5AF-59F4F0456E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AA886BF-161E-47AF-B3EE-0BD0037BFE49}" type="datetimeFigureOut">
              <a:rPr lang="en-US" smtClean="0"/>
              <a:t>24/11/2022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1E58784-75FC-400E-8BAD-698F3817D0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7745C7B-5CF2-4962-9044-AD37C5E891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373744-8820-403A-9D25-138EF7E49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652909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886BF-161E-47AF-B3EE-0BD0037BFE49}" type="datetimeFigureOut">
              <a:rPr lang="en-US" smtClean="0"/>
              <a:t>24/11/2022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73744-8820-403A-9D25-138EF7E49B77}" type="slidenum">
              <a:rPr lang="en-US" smtClean="0"/>
              <a:t>‹#›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9885809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886BF-161E-47AF-B3EE-0BD0037BFE49}" type="datetimeFigureOut">
              <a:rPr lang="en-US" smtClean="0"/>
              <a:t>24/11/2022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73744-8820-403A-9D25-138EF7E49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578505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886BF-161E-47AF-B3EE-0BD0037BFE49}" type="datetimeFigureOut">
              <a:rPr lang="en-US" smtClean="0"/>
              <a:t>24/11/2022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73744-8820-403A-9D25-138EF7E49B77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94457911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886BF-161E-47AF-B3EE-0BD0037BFE49}" type="datetimeFigureOut">
              <a:rPr lang="en-US" smtClean="0"/>
              <a:t>24/11/2022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73744-8820-403A-9D25-138EF7E49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072090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886BF-161E-47AF-B3EE-0BD0037BFE49}" type="datetimeFigureOut">
              <a:rPr lang="en-US" smtClean="0"/>
              <a:t>24/11/2022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73744-8820-403A-9D25-138EF7E49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249630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886BF-161E-47AF-B3EE-0BD0037BFE49}" type="datetimeFigureOut">
              <a:rPr lang="en-US" smtClean="0"/>
              <a:t>24/11/2022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73744-8820-403A-9D25-138EF7E49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98868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2BB8F9-B5A4-4B20-809A-E49D02771D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FCABCBB-B3CB-4C92-A47C-EC50FF67EB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AA886BF-161E-47AF-B3EE-0BD0037BFE49}" type="datetimeFigureOut">
              <a:rPr lang="en-US" smtClean="0"/>
              <a:t>24/11/2022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3F6F404-3F73-4BE5-B677-29632B06CE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7C45B83-432B-4E33-81B1-E875A7FCC1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373744-8820-403A-9D25-138EF7E49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04656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E74EBBE-7216-4B44-A3FB-D13DD334BF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AA886BF-161E-47AF-B3EE-0BD0037BFE49}" type="datetimeFigureOut">
              <a:rPr lang="en-US" smtClean="0"/>
              <a:t>24/11/2022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C35BA1E-309B-4D4E-A234-C15BD368F4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CA7B78-7D4E-4327-B235-F3C562FA4A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373744-8820-403A-9D25-138EF7E49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02163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42AE2C-1429-4ACA-8B0E-517827E412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F67694-9956-4B44-94B6-05EC8DAF18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F7FC4E6-D6EB-421A-8077-237C36822E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27434A-B104-4177-A08F-036704A588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AA886BF-161E-47AF-B3EE-0BD0037BFE49}" type="datetimeFigureOut">
              <a:rPr lang="en-US" smtClean="0"/>
              <a:t>24/11/2022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4E43B4A-F0DD-46DA-9615-45564A85EE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375E9F-F5D2-4E48-9AC1-5805DAEDC2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373744-8820-403A-9D25-138EF7E49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57424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C90BA2-79C5-479A-A4DB-8485D5A798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3D452BD-E528-4CF2-A824-618BF2E3C89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FC40F09-93BA-4761-8496-A14CECD585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C178F8-9063-4402-A00C-FA37BC54EF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AA886BF-161E-47AF-B3EE-0BD0037BFE49}" type="datetimeFigureOut">
              <a:rPr lang="en-US" smtClean="0"/>
              <a:t>24/11/2022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3CEE75-9BE1-4560-993D-3E618AF776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76790F-753B-4576-A5C8-9FD37182EC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373744-8820-403A-9D25-138EF7E49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27632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17" Type="http://schemas.openxmlformats.org/officeDocument/2006/relationships/theme" Target="../theme/theme4.xml"/><Relationship Id="rId2" Type="http://schemas.openxmlformats.org/officeDocument/2006/relationships/slideLayout" Target="../slideLayouts/slideLayout41.xml"/><Relationship Id="rId16" Type="http://schemas.openxmlformats.org/officeDocument/2006/relationships/slideLayout" Target="../slideLayouts/slideLayout55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FC767F0D-CE45-429F-9054-B7A6FA2FD68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E2C3BDAE-5BCE-4C52-AE1C-394F97D838C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35BDF73B-78D1-4472-BD32-E03594AF20E1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fld id="{0AA886BF-161E-47AF-B3EE-0BD0037BFE49}" type="datetimeFigureOut">
              <a:rPr lang="en-US" smtClean="0"/>
              <a:t>24/11/2022</a:t>
            </a:fld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A7206319-A269-47D8-955E-815418A7625A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193CE67E-089A-4C1D-A17E-64060ADC074B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8A373744-8820-403A-9D25-138EF7E49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07045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0AA886BF-161E-47AF-B3EE-0BD0037BFE49}" type="datetimeFigureOut">
              <a:rPr lang="en-US" smtClean="0"/>
              <a:t>24/11/2022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8A373744-8820-403A-9D25-138EF7E49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016939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  <p:sldLayoutId id="2147483717" r:id="rId12"/>
    <p:sldLayoutId id="2147483718" r:id="rId13"/>
    <p:sldLayoutId id="2147483719" r:id="rId14"/>
    <p:sldLayoutId id="2147483720" r:id="rId15"/>
    <p:sldLayoutId id="2147483721" r:id="rId16"/>
    <p:sldLayoutId id="2147483722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fld id="{0AA886BF-161E-47AF-B3EE-0BD0037BFE49}" type="datetimeFigureOut">
              <a:rPr lang="en-US" smtClean="0"/>
              <a:t>24/11/2022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8A373744-8820-403A-9D25-138EF7E49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27003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A886BF-161E-47AF-B3EE-0BD0037BFE49}" type="datetimeFigureOut">
              <a:rPr lang="en-US" smtClean="0"/>
              <a:t>24/11/2022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8A373744-8820-403A-9D25-138EF7E49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295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  <p:sldLayoutId id="2147483747" r:id="rId12"/>
    <p:sldLayoutId id="2147483748" r:id="rId13"/>
    <p:sldLayoutId id="2147483749" r:id="rId14"/>
    <p:sldLayoutId id="2147483750" r:id="rId15"/>
    <p:sldLayoutId id="2147483751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2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28.png"/><Relationship Id="rId4" Type="http://schemas.microsoft.com/office/2007/relationships/hdphoto" Target="../media/hdphoto2.wdp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5.wdp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slide" Target="slide32.xml"/><Relationship Id="rId13" Type="http://schemas.openxmlformats.org/officeDocument/2006/relationships/slide" Target="slide37.xml"/><Relationship Id="rId18" Type="http://schemas.openxmlformats.org/officeDocument/2006/relationships/image" Target="../media/image49.png"/><Relationship Id="rId3" Type="http://schemas.openxmlformats.org/officeDocument/2006/relationships/slideLayout" Target="../slideLayouts/slideLayout13.xml"/><Relationship Id="rId7" Type="http://schemas.openxmlformats.org/officeDocument/2006/relationships/slide" Target="slide31.xml"/><Relationship Id="rId12" Type="http://schemas.openxmlformats.org/officeDocument/2006/relationships/slide" Target="slide36.xml"/><Relationship Id="rId17" Type="http://schemas.openxmlformats.org/officeDocument/2006/relationships/image" Target="../media/image48.gif"/><Relationship Id="rId2" Type="http://schemas.openxmlformats.org/officeDocument/2006/relationships/audio" Target="../media/media6.wav"/><Relationship Id="rId16" Type="http://schemas.openxmlformats.org/officeDocument/2006/relationships/image" Target="../media/image47.gif"/><Relationship Id="rId1" Type="http://schemas.microsoft.com/office/2007/relationships/media" Target="../media/media6.wav"/><Relationship Id="rId6" Type="http://schemas.openxmlformats.org/officeDocument/2006/relationships/slide" Target="slide30.xml"/><Relationship Id="rId11" Type="http://schemas.openxmlformats.org/officeDocument/2006/relationships/slide" Target="slide35.xml"/><Relationship Id="rId5" Type="http://schemas.openxmlformats.org/officeDocument/2006/relationships/image" Target="../media/image45.png"/><Relationship Id="rId15" Type="http://schemas.openxmlformats.org/officeDocument/2006/relationships/image" Target="../media/image46.gif"/><Relationship Id="rId10" Type="http://schemas.openxmlformats.org/officeDocument/2006/relationships/slide" Target="slide34.xml"/><Relationship Id="rId4" Type="http://schemas.openxmlformats.org/officeDocument/2006/relationships/notesSlide" Target="../notesSlides/notesSlide8.xml"/><Relationship Id="rId9" Type="http://schemas.openxmlformats.org/officeDocument/2006/relationships/slide" Target="slide33.xml"/><Relationship Id="rId14" Type="http://schemas.openxmlformats.org/officeDocument/2006/relationships/slide" Target="slide3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13" Type="http://schemas.openxmlformats.org/officeDocument/2006/relationships/image" Target="../media/image55.png"/><Relationship Id="rId3" Type="http://schemas.openxmlformats.org/officeDocument/2006/relationships/audio" Target="../media/audio2.wav"/><Relationship Id="rId7" Type="http://schemas.openxmlformats.org/officeDocument/2006/relationships/image" Target="../media/image51.png"/><Relationship Id="rId12" Type="http://schemas.openxmlformats.org/officeDocument/2006/relationships/image" Target="../media/image5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9.xml"/><Relationship Id="rId6" Type="http://schemas.microsoft.com/office/2007/relationships/hdphoto" Target="../media/hdphoto7.wdp"/><Relationship Id="rId11" Type="http://schemas.openxmlformats.org/officeDocument/2006/relationships/image" Target="../media/image53.png"/><Relationship Id="rId5" Type="http://schemas.openxmlformats.org/officeDocument/2006/relationships/image" Target="../media/image50.png"/><Relationship Id="rId10" Type="http://schemas.microsoft.com/office/2007/relationships/hdphoto" Target="../media/hdphoto9.wdp"/><Relationship Id="rId4" Type="http://schemas.openxmlformats.org/officeDocument/2006/relationships/audio" Target="../media/audio3.wav"/><Relationship Id="rId9" Type="http://schemas.openxmlformats.org/officeDocument/2006/relationships/image" Target="../media/image52.png"/><Relationship Id="rId14" Type="http://schemas.openxmlformats.org/officeDocument/2006/relationships/slide" Target="slide29.xml"/></Relationships>
</file>

<file path=ppt/slides/_rels/slide31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13" Type="http://schemas.openxmlformats.org/officeDocument/2006/relationships/image" Target="../media/image56.png"/><Relationship Id="rId3" Type="http://schemas.openxmlformats.org/officeDocument/2006/relationships/audio" Target="../media/audio3.wav"/><Relationship Id="rId7" Type="http://schemas.openxmlformats.org/officeDocument/2006/relationships/image" Target="../media/image51.png"/><Relationship Id="rId12" Type="http://schemas.openxmlformats.org/officeDocument/2006/relationships/image" Target="../media/image5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9.xml"/><Relationship Id="rId6" Type="http://schemas.microsoft.com/office/2007/relationships/hdphoto" Target="../media/hdphoto7.wdp"/><Relationship Id="rId11" Type="http://schemas.openxmlformats.org/officeDocument/2006/relationships/image" Target="../media/image55.png"/><Relationship Id="rId5" Type="http://schemas.openxmlformats.org/officeDocument/2006/relationships/image" Target="../media/image50.png"/><Relationship Id="rId10" Type="http://schemas.microsoft.com/office/2007/relationships/hdphoto" Target="../media/hdphoto9.wdp"/><Relationship Id="rId4" Type="http://schemas.openxmlformats.org/officeDocument/2006/relationships/audio" Target="../media/audio2.wav"/><Relationship Id="rId9" Type="http://schemas.openxmlformats.org/officeDocument/2006/relationships/image" Target="../media/image52.png"/><Relationship Id="rId14" Type="http://schemas.openxmlformats.org/officeDocument/2006/relationships/slide" Target="slide29.xml"/></Relationships>
</file>

<file path=ppt/slides/_rels/slide32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13" Type="http://schemas.openxmlformats.org/officeDocument/2006/relationships/image" Target="../media/image55.png"/><Relationship Id="rId3" Type="http://schemas.openxmlformats.org/officeDocument/2006/relationships/audio" Target="../media/audio2.wav"/><Relationship Id="rId7" Type="http://schemas.openxmlformats.org/officeDocument/2006/relationships/image" Target="../media/image51.png"/><Relationship Id="rId12" Type="http://schemas.openxmlformats.org/officeDocument/2006/relationships/image" Target="../media/image5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9.xml"/><Relationship Id="rId6" Type="http://schemas.microsoft.com/office/2007/relationships/hdphoto" Target="../media/hdphoto7.wdp"/><Relationship Id="rId11" Type="http://schemas.openxmlformats.org/officeDocument/2006/relationships/image" Target="../media/image53.png"/><Relationship Id="rId5" Type="http://schemas.openxmlformats.org/officeDocument/2006/relationships/image" Target="../media/image50.png"/><Relationship Id="rId10" Type="http://schemas.microsoft.com/office/2007/relationships/hdphoto" Target="../media/hdphoto9.wdp"/><Relationship Id="rId4" Type="http://schemas.openxmlformats.org/officeDocument/2006/relationships/audio" Target="../media/audio3.wav"/><Relationship Id="rId9" Type="http://schemas.openxmlformats.org/officeDocument/2006/relationships/image" Target="../media/image52.png"/><Relationship Id="rId14" Type="http://schemas.openxmlformats.org/officeDocument/2006/relationships/slide" Target="slide29.xml"/></Relationships>
</file>

<file path=ppt/slides/_rels/slide33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13" Type="http://schemas.openxmlformats.org/officeDocument/2006/relationships/slide" Target="slide29.xml"/><Relationship Id="rId3" Type="http://schemas.openxmlformats.org/officeDocument/2006/relationships/audio" Target="../media/audio3.wav"/><Relationship Id="rId7" Type="http://schemas.openxmlformats.org/officeDocument/2006/relationships/image" Target="../media/image51.png"/><Relationship Id="rId12" Type="http://schemas.openxmlformats.org/officeDocument/2006/relationships/image" Target="../media/image5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9.xml"/><Relationship Id="rId6" Type="http://schemas.microsoft.com/office/2007/relationships/hdphoto" Target="../media/hdphoto7.wdp"/><Relationship Id="rId11" Type="http://schemas.openxmlformats.org/officeDocument/2006/relationships/image" Target="../media/image55.png"/><Relationship Id="rId5" Type="http://schemas.openxmlformats.org/officeDocument/2006/relationships/image" Target="../media/image50.png"/><Relationship Id="rId10" Type="http://schemas.microsoft.com/office/2007/relationships/hdphoto" Target="../media/hdphoto9.wdp"/><Relationship Id="rId4" Type="http://schemas.openxmlformats.org/officeDocument/2006/relationships/audio" Target="../media/audio2.wav"/><Relationship Id="rId9" Type="http://schemas.openxmlformats.org/officeDocument/2006/relationships/image" Target="../media/image52.png"/></Relationships>
</file>

<file path=ppt/slides/_rels/slide34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13" Type="http://schemas.openxmlformats.org/officeDocument/2006/relationships/image" Target="../media/image56.png"/><Relationship Id="rId3" Type="http://schemas.openxmlformats.org/officeDocument/2006/relationships/audio" Target="../media/audio3.wav"/><Relationship Id="rId7" Type="http://schemas.openxmlformats.org/officeDocument/2006/relationships/image" Target="../media/image51.png"/><Relationship Id="rId12" Type="http://schemas.openxmlformats.org/officeDocument/2006/relationships/image" Target="../media/image5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9.xml"/><Relationship Id="rId6" Type="http://schemas.microsoft.com/office/2007/relationships/hdphoto" Target="../media/hdphoto7.wdp"/><Relationship Id="rId11" Type="http://schemas.openxmlformats.org/officeDocument/2006/relationships/image" Target="../media/image55.png"/><Relationship Id="rId5" Type="http://schemas.openxmlformats.org/officeDocument/2006/relationships/image" Target="../media/image50.png"/><Relationship Id="rId10" Type="http://schemas.microsoft.com/office/2007/relationships/hdphoto" Target="../media/hdphoto9.wdp"/><Relationship Id="rId4" Type="http://schemas.openxmlformats.org/officeDocument/2006/relationships/audio" Target="../media/audio2.wav"/><Relationship Id="rId9" Type="http://schemas.openxmlformats.org/officeDocument/2006/relationships/image" Target="../media/image52.png"/><Relationship Id="rId14" Type="http://schemas.openxmlformats.org/officeDocument/2006/relationships/slide" Target="slide29.xml"/></Relationships>
</file>

<file path=ppt/slides/_rels/slide35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13" Type="http://schemas.openxmlformats.org/officeDocument/2006/relationships/slide" Target="slide29.xml"/><Relationship Id="rId3" Type="http://schemas.openxmlformats.org/officeDocument/2006/relationships/audio" Target="../media/audio3.wav"/><Relationship Id="rId7" Type="http://schemas.openxmlformats.org/officeDocument/2006/relationships/image" Target="../media/image51.png"/><Relationship Id="rId12" Type="http://schemas.openxmlformats.org/officeDocument/2006/relationships/image" Target="../media/image5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9.xml"/><Relationship Id="rId6" Type="http://schemas.microsoft.com/office/2007/relationships/hdphoto" Target="../media/hdphoto7.wdp"/><Relationship Id="rId11" Type="http://schemas.openxmlformats.org/officeDocument/2006/relationships/image" Target="../media/image55.png"/><Relationship Id="rId5" Type="http://schemas.openxmlformats.org/officeDocument/2006/relationships/image" Target="../media/image50.png"/><Relationship Id="rId10" Type="http://schemas.microsoft.com/office/2007/relationships/hdphoto" Target="../media/hdphoto9.wdp"/><Relationship Id="rId4" Type="http://schemas.openxmlformats.org/officeDocument/2006/relationships/audio" Target="../media/audio2.wav"/><Relationship Id="rId9" Type="http://schemas.openxmlformats.org/officeDocument/2006/relationships/image" Target="../media/image52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54.png"/><Relationship Id="rId3" Type="http://schemas.openxmlformats.org/officeDocument/2006/relationships/audio" Target="../media/audio1.wav"/><Relationship Id="rId7" Type="http://schemas.microsoft.com/office/2007/relationships/hdphoto" Target="../media/hdphoto7.wdp"/><Relationship Id="rId12" Type="http://schemas.openxmlformats.org/officeDocument/2006/relationships/image" Target="../media/image5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50.png"/><Relationship Id="rId11" Type="http://schemas.microsoft.com/office/2007/relationships/hdphoto" Target="../media/hdphoto9.wdp"/><Relationship Id="rId5" Type="http://schemas.openxmlformats.org/officeDocument/2006/relationships/audio" Target="../media/audio2.wav"/><Relationship Id="rId15" Type="http://schemas.openxmlformats.org/officeDocument/2006/relationships/slide" Target="slide29.xml"/><Relationship Id="rId10" Type="http://schemas.openxmlformats.org/officeDocument/2006/relationships/image" Target="../media/image52.png"/><Relationship Id="rId4" Type="http://schemas.openxmlformats.org/officeDocument/2006/relationships/audio" Target="../media/audio3.wav"/><Relationship Id="rId9" Type="http://schemas.microsoft.com/office/2007/relationships/hdphoto" Target="../media/hdphoto8.wdp"/><Relationship Id="rId14" Type="http://schemas.openxmlformats.org/officeDocument/2006/relationships/image" Target="../media/image56.png"/></Relationships>
</file>

<file path=ppt/slides/_rels/slide37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13" Type="http://schemas.openxmlformats.org/officeDocument/2006/relationships/image" Target="../media/image55.png"/><Relationship Id="rId3" Type="http://schemas.openxmlformats.org/officeDocument/2006/relationships/audio" Target="../media/audio2.wav"/><Relationship Id="rId7" Type="http://schemas.openxmlformats.org/officeDocument/2006/relationships/image" Target="../media/image51.png"/><Relationship Id="rId12" Type="http://schemas.openxmlformats.org/officeDocument/2006/relationships/image" Target="../media/image5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9.xml"/><Relationship Id="rId6" Type="http://schemas.microsoft.com/office/2007/relationships/hdphoto" Target="../media/hdphoto7.wdp"/><Relationship Id="rId11" Type="http://schemas.openxmlformats.org/officeDocument/2006/relationships/image" Target="../media/image53.png"/><Relationship Id="rId5" Type="http://schemas.openxmlformats.org/officeDocument/2006/relationships/image" Target="../media/image50.png"/><Relationship Id="rId10" Type="http://schemas.microsoft.com/office/2007/relationships/hdphoto" Target="../media/hdphoto9.wdp"/><Relationship Id="rId4" Type="http://schemas.openxmlformats.org/officeDocument/2006/relationships/audio" Target="../media/audio3.wav"/><Relationship Id="rId9" Type="http://schemas.openxmlformats.org/officeDocument/2006/relationships/image" Target="../media/image52.png"/><Relationship Id="rId14" Type="http://schemas.openxmlformats.org/officeDocument/2006/relationships/slide" Target="slide29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sv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sv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EJ023">
            <a:extLst>
              <a:ext uri="{FF2B5EF4-FFF2-40B4-BE49-F238E27FC236}">
                <a16:creationId xmlns:a16="http://schemas.microsoft.com/office/drawing/2014/main" id="{C4CC9C2C-0230-47DD-A13C-1D621601C5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34" t="5556" r="5833" b="3333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WordArt 5">
            <a:extLst>
              <a:ext uri="{FF2B5EF4-FFF2-40B4-BE49-F238E27FC236}">
                <a16:creationId xmlns:a16="http://schemas.microsoft.com/office/drawing/2014/main" id="{2747A95E-80CF-4BEA-BFDF-5EFF9081158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743200" y="1143000"/>
            <a:ext cx="7162800" cy="190500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Chào mừng quý thầy cô đến thăm lớp  </a:t>
            </a:r>
          </a:p>
        </p:txBody>
      </p:sp>
      <p:sp>
        <p:nvSpPr>
          <p:cNvPr id="4100" name="Rectangle 3">
            <a:extLst>
              <a:ext uri="{FF2B5EF4-FFF2-40B4-BE49-F238E27FC236}">
                <a16:creationId xmlns:a16="http://schemas.microsoft.com/office/drawing/2014/main" id="{D5A4B137-0ED2-4A55-A09C-3A70FB608E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5670" y="3198674"/>
            <a:ext cx="8110330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54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Môn: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54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KHOA HỌCTỰ NHIÊN 6 </a:t>
            </a:r>
          </a:p>
        </p:txBody>
      </p:sp>
    </p:spTree>
    <p:extLst>
      <p:ext uri="{BB962C8B-B14F-4D97-AF65-F5344CB8AC3E}">
        <p14:creationId xmlns:p14="http://schemas.microsoft.com/office/powerpoint/2010/main" val="143296130"/>
      </p:ext>
    </p:extLst>
  </p:cSld>
  <p:clrMapOvr>
    <a:masterClrMapping/>
  </p:clrMapOvr>
  <p:transition>
    <p:push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E5F93FA3-1266-4AA8-85B7-194ADF3F7E3A}"/>
              </a:ext>
            </a:extLst>
          </p:cNvPr>
          <p:cNvSpPr txBox="1">
            <a:spLocks/>
          </p:cNvSpPr>
          <p:nvPr/>
        </p:nvSpPr>
        <p:spPr>
          <a:xfrm>
            <a:off x="1" y="-11820"/>
            <a:ext cx="12192000" cy="503435"/>
          </a:xfrm>
          <a:prstGeom prst="rect">
            <a:avLst/>
          </a:prstGeom>
          <a:solidFill>
            <a:srgbClr val="B6E2A1"/>
          </a:solidFill>
          <a:ln>
            <a:solidFill>
              <a:srgbClr val="B6E2A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46 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BÀI 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20: 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 LỚN LÊN VÀ SINH SẢN CỦA TẾ BÀO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982A734-6E2D-44F5-BC20-57A594980145}"/>
              </a:ext>
            </a:extLst>
          </p:cNvPr>
          <p:cNvSpPr txBox="1">
            <a:spLocks/>
          </p:cNvSpPr>
          <p:nvPr/>
        </p:nvSpPr>
        <p:spPr>
          <a:xfrm>
            <a:off x="108955" y="446877"/>
            <a:ext cx="4601267" cy="583051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u="sng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I. </a:t>
            </a:r>
            <a:r>
              <a:rPr lang="en-US" sz="2800" b="1" u="sng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Sự</a:t>
            </a:r>
            <a:r>
              <a:rPr lang="en-US" sz="2800" b="1" u="sng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u="sng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lớn</a:t>
            </a:r>
            <a:r>
              <a:rPr lang="en-US" sz="2800" b="1" u="sng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u="sng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lên</a:t>
            </a:r>
            <a:r>
              <a:rPr lang="en-US" sz="2800" b="1" u="sng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u="sng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2800" b="1" u="sng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u="sng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tế</a:t>
            </a:r>
            <a:r>
              <a:rPr lang="en-US" sz="2800" b="1" u="sng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u="sng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bào</a:t>
            </a:r>
            <a:endParaRPr lang="en-US" sz="2800" b="1" u="sng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860570"/>
            <a:ext cx="4630952" cy="4997430"/>
          </a:xfrm>
          <a:prstGeom prst="rect">
            <a:avLst/>
          </a:prstGeom>
        </p:spPr>
      </p:pic>
      <p:pic>
        <p:nvPicPr>
          <p:cNvPr id="7" name="trao doi chat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790565" y="1332042"/>
            <a:ext cx="7401435" cy="5525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310902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528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E5F93FA3-1266-4AA8-85B7-194ADF3F7E3A}"/>
              </a:ext>
            </a:extLst>
          </p:cNvPr>
          <p:cNvSpPr txBox="1">
            <a:spLocks/>
          </p:cNvSpPr>
          <p:nvPr/>
        </p:nvSpPr>
        <p:spPr>
          <a:xfrm>
            <a:off x="1" y="-11820"/>
            <a:ext cx="12192000" cy="503435"/>
          </a:xfrm>
          <a:prstGeom prst="rect">
            <a:avLst/>
          </a:prstGeom>
          <a:solidFill>
            <a:srgbClr val="B6E2A1"/>
          </a:solidFill>
          <a:ln>
            <a:solidFill>
              <a:srgbClr val="B6E2A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46 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BÀI 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20: 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 LỚN LÊN VÀ SINH SẢN CỦA TẾ BÀO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982A734-6E2D-44F5-BC20-57A594980145}"/>
              </a:ext>
            </a:extLst>
          </p:cNvPr>
          <p:cNvSpPr txBox="1">
            <a:spLocks/>
          </p:cNvSpPr>
          <p:nvPr/>
        </p:nvSpPr>
        <p:spPr>
          <a:xfrm>
            <a:off x="108955" y="446877"/>
            <a:ext cx="4601267" cy="583051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u="sng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I. </a:t>
            </a:r>
            <a:r>
              <a:rPr lang="en-US" sz="2800" b="1" u="sng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Sự</a:t>
            </a:r>
            <a:r>
              <a:rPr lang="en-US" sz="2800" b="1" u="sng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u="sng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lớn</a:t>
            </a:r>
            <a:r>
              <a:rPr lang="en-US" sz="2800" b="1" u="sng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u="sng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lên</a:t>
            </a:r>
            <a:r>
              <a:rPr lang="en-US" sz="2800" b="1" u="sng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u="sng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2800" b="1" u="sng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u="sng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tế</a:t>
            </a:r>
            <a:r>
              <a:rPr lang="en-US" sz="2800" b="1" u="sng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u="sng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bào</a:t>
            </a:r>
            <a:endParaRPr lang="en-US" sz="2800" b="1" u="sng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509" b="96491" l="0" r="9819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04914" y="2717937"/>
            <a:ext cx="3083775" cy="3176659"/>
          </a:xfrm>
          <a:prstGeom prst="rect">
            <a:avLst/>
          </a:prstGeom>
          <a:ln>
            <a:noFill/>
          </a:ln>
        </p:spPr>
      </p:pic>
      <p:sp>
        <p:nvSpPr>
          <p:cNvPr id="8" name="Rounded Rectangle 7"/>
          <p:cNvSpPr/>
          <p:nvPr/>
        </p:nvSpPr>
        <p:spPr>
          <a:xfrm>
            <a:off x="393939" y="1488625"/>
            <a:ext cx="11404120" cy="724619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1">
                <a:lumMod val="75000"/>
              </a:schemeClr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200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Tế</a:t>
            </a:r>
            <a:r>
              <a:rPr lang="en-US" sz="32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bào</a:t>
            </a:r>
            <a:r>
              <a:rPr lang="en-US" sz="32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lớn</a:t>
            </a:r>
            <a:r>
              <a:rPr lang="en-US" sz="32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lên</a:t>
            </a:r>
            <a:r>
              <a:rPr lang="en-US" sz="32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nhờ</a:t>
            </a:r>
            <a:r>
              <a:rPr lang="en-US" sz="32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quá</a:t>
            </a:r>
            <a:r>
              <a:rPr lang="en-US" sz="32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trình</a:t>
            </a:r>
            <a:r>
              <a:rPr lang="en-US" sz="32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trao</a:t>
            </a:r>
            <a:r>
              <a:rPr lang="en-US" sz="32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đổi</a:t>
            </a:r>
            <a:r>
              <a:rPr lang="en-US" sz="32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chất</a:t>
            </a:r>
            <a:endParaRPr lang="en-US" sz="32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5071728" y="4447376"/>
            <a:ext cx="1626781" cy="1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6517756" y="4185766"/>
            <a:ext cx="26039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Màng</a:t>
            </a:r>
            <a:r>
              <a:rPr lang="en-US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tế</a:t>
            </a:r>
            <a:r>
              <a:rPr lang="en-US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bào</a:t>
            </a:r>
            <a:endParaRPr lang="en-US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2377689" y="3827720"/>
            <a:ext cx="482468" cy="32614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3965338" y="3167236"/>
            <a:ext cx="482468" cy="32614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3224456" y="3167236"/>
            <a:ext cx="482468" cy="32614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762971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/>
      <p:bldP spid="12" grpId="0" animBg="1"/>
      <p:bldP spid="17" grpId="0" animBg="1"/>
      <p:bldP spid="1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E5F93FA3-1266-4AA8-85B7-194ADF3F7E3A}"/>
              </a:ext>
            </a:extLst>
          </p:cNvPr>
          <p:cNvSpPr txBox="1">
            <a:spLocks/>
          </p:cNvSpPr>
          <p:nvPr/>
        </p:nvSpPr>
        <p:spPr>
          <a:xfrm>
            <a:off x="1" y="-11820"/>
            <a:ext cx="12192000" cy="503435"/>
          </a:xfrm>
          <a:prstGeom prst="rect">
            <a:avLst/>
          </a:prstGeom>
          <a:solidFill>
            <a:srgbClr val="B6E2A1"/>
          </a:solidFill>
          <a:ln>
            <a:solidFill>
              <a:srgbClr val="B6E2A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46 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BÀI 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20: 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 LỚN LÊN VÀ SINH SẢN CỦA TẾ BÀO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982A734-6E2D-44F5-BC20-57A594980145}"/>
              </a:ext>
            </a:extLst>
          </p:cNvPr>
          <p:cNvSpPr txBox="1">
            <a:spLocks/>
          </p:cNvSpPr>
          <p:nvPr/>
        </p:nvSpPr>
        <p:spPr>
          <a:xfrm>
            <a:off x="108955" y="446877"/>
            <a:ext cx="4601267" cy="583051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u="sng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I. </a:t>
            </a:r>
            <a:r>
              <a:rPr lang="en-US" sz="2800" b="1" u="sng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Sự</a:t>
            </a:r>
            <a:r>
              <a:rPr lang="en-US" sz="2800" b="1" u="sng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u="sng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lớn</a:t>
            </a:r>
            <a:r>
              <a:rPr lang="en-US" sz="2800" b="1" u="sng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u="sng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lên</a:t>
            </a:r>
            <a:r>
              <a:rPr lang="en-US" sz="2800" b="1" u="sng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u="sng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2800" b="1" u="sng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u="sng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tế</a:t>
            </a:r>
            <a:r>
              <a:rPr lang="en-US" sz="2800" b="1" u="sng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u="sng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bào</a:t>
            </a:r>
            <a:endParaRPr lang="en-US" sz="2800" b="1" u="sng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393939" y="1488625"/>
            <a:ext cx="11404120" cy="724619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1">
                <a:lumMod val="75000"/>
              </a:schemeClr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200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Tế</a:t>
            </a:r>
            <a:r>
              <a:rPr lang="en-US" sz="32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bào</a:t>
            </a:r>
            <a:r>
              <a:rPr lang="en-US" sz="32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lớn</a:t>
            </a:r>
            <a:r>
              <a:rPr lang="en-US" sz="32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lên</a:t>
            </a:r>
            <a:r>
              <a:rPr lang="en-US" sz="32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nhờ</a:t>
            </a:r>
            <a:r>
              <a:rPr lang="en-US" sz="32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quá</a:t>
            </a:r>
            <a:r>
              <a:rPr lang="en-US" sz="32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trình</a:t>
            </a:r>
            <a:r>
              <a:rPr lang="en-US" sz="32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trao</a:t>
            </a:r>
            <a:r>
              <a:rPr lang="en-US" sz="32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đổi</a:t>
            </a:r>
            <a:r>
              <a:rPr lang="en-US" sz="32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chất</a:t>
            </a:r>
            <a:endParaRPr lang="en-US" sz="32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tb lon le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326320" y="2485126"/>
            <a:ext cx="5712313" cy="4372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55536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25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E5F93FA3-1266-4AA8-85B7-194ADF3F7E3A}"/>
              </a:ext>
            </a:extLst>
          </p:cNvPr>
          <p:cNvSpPr txBox="1">
            <a:spLocks/>
          </p:cNvSpPr>
          <p:nvPr/>
        </p:nvSpPr>
        <p:spPr>
          <a:xfrm>
            <a:off x="1" y="-11820"/>
            <a:ext cx="12192000" cy="503435"/>
          </a:xfrm>
          <a:prstGeom prst="rect">
            <a:avLst/>
          </a:prstGeom>
          <a:solidFill>
            <a:srgbClr val="B6E2A1"/>
          </a:solidFill>
          <a:ln>
            <a:solidFill>
              <a:srgbClr val="B6E2A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46 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BÀI 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20: 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 LỚN LÊN VÀ SINH SẢN CỦA TẾ BÀO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982A734-6E2D-44F5-BC20-57A594980145}"/>
              </a:ext>
            </a:extLst>
          </p:cNvPr>
          <p:cNvSpPr txBox="1">
            <a:spLocks/>
          </p:cNvSpPr>
          <p:nvPr/>
        </p:nvSpPr>
        <p:spPr>
          <a:xfrm>
            <a:off x="108955" y="574470"/>
            <a:ext cx="4601267" cy="583051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u="sng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II. </a:t>
            </a:r>
            <a:r>
              <a:rPr lang="en-US" sz="2800" b="1" u="sng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Sự</a:t>
            </a:r>
            <a:r>
              <a:rPr lang="en-US" sz="2800" b="1" u="sng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u="sng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lớn</a:t>
            </a:r>
            <a:r>
              <a:rPr lang="en-US" sz="2800" b="1" u="sng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u="sng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lên</a:t>
            </a:r>
            <a:r>
              <a:rPr lang="en-US" sz="2800" b="1" u="sng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u="sng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2800" b="1" u="sng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u="sng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tế</a:t>
            </a:r>
            <a:r>
              <a:rPr lang="en-US" sz="2800" b="1" u="sng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u="sng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bào</a:t>
            </a:r>
            <a:endParaRPr lang="en-US" sz="2800" b="1" u="sng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71378" y="1771612"/>
            <a:ext cx="1124924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</a:t>
            </a:r>
            <a:r>
              <a:rPr lang="en-US" sz="2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Sự</a:t>
            </a:r>
            <a:r>
              <a:rPr lang="en-US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lớn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lên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tế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bào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sự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thay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đổi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về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kích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thước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khối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lượng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tế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bào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con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để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trở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thành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tế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bào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trưởng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thành</a:t>
            </a:r>
            <a:r>
              <a:rPr lang="en-US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en-US" sz="2800" dirty="0"/>
          </a:p>
        </p:txBody>
      </p:sp>
      <p:sp>
        <p:nvSpPr>
          <p:cNvPr id="6" name="Rectangle 5"/>
          <p:cNvSpPr/>
          <p:nvPr/>
        </p:nvSpPr>
        <p:spPr>
          <a:xfrm>
            <a:off x="-910579" y="3919364"/>
            <a:ext cx="998880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</a:t>
            </a:r>
            <a:r>
              <a:rPr lang="en-US" sz="2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Tế</a:t>
            </a:r>
            <a:r>
              <a:rPr lang="en-US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bào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lớn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lên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nhờ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quá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trình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trao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đổi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chất</a:t>
            </a:r>
            <a:r>
              <a:rPr lang="en-US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en-US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260002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E5F93FA3-1266-4AA8-85B7-194ADF3F7E3A}"/>
              </a:ext>
            </a:extLst>
          </p:cNvPr>
          <p:cNvSpPr txBox="1">
            <a:spLocks/>
          </p:cNvSpPr>
          <p:nvPr/>
        </p:nvSpPr>
        <p:spPr>
          <a:xfrm>
            <a:off x="1" y="-11820"/>
            <a:ext cx="12192000" cy="503435"/>
          </a:xfrm>
          <a:prstGeom prst="rect">
            <a:avLst/>
          </a:prstGeom>
          <a:solidFill>
            <a:srgbClr val="B6E2A1"/>
          </a:solidFill>
          <a:ln>
            <a:solidFill>
              <a:srgbClr val="B6E2A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46 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BÀI 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20: 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 LỚN LÊN VÀ SINH SẢN CỦA TẾ BÀO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982A734-6E2D-44F5-BC20-57A594980145}"/>
              </a:ext>
            </a:extLst>
          </p:cNvPr>
          <p:cNvSpPr txBox="1">
            <a:spLocks/>
          </p:cNvSpPr>
          <p:nvPr/>
        </p:nvSpPr>
        <p:spPr>
          <a:xfrm>
            <a:off x="108955" y="574470"/>
            <a:ext cx="6930200" cy="67990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u="sng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II. </a:t>
            </a:r>
            <a:r>
              <a:rPr lang="en-US" sz="2800" b="1" u="sng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Sự</a:t>
            </a:r>
            <a:r>
              <a:rPr lang="en-US" sz="2800" b="1" u="sng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u="sng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sinh</a:t>
            </a:r>
            <a:r>
              <a:rPr lang="en-US" sz="2800" b="1" u="sng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u="sng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sản</a:t>
            </a:r>
            <a:r>
              <a:rPr lang="en-US" sz="2800" b="1" u="sng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</a:t>
            </a:r>
            <a:r>
              <a:rPr lang="en-US" sz="2800" b="1" u="sng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phân</a:t>
            </a:r>
            <a:r>
              <a:rPr lang="en-US" sz="2800" b="1" u="sng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chia) </a:t>
            </a:r>
            <a:r>
              <a:rPr lang="en-US" sz="2800" b="1" u="sng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2800" b="1" u="sng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u="sng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tế</a:t>
            </a:r>
            <a:r>
              <a:rPr lang="en-US" sz="2800" b="1" u="sng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u="sng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bào</a:t>
            </a:r>
            <a:endParaRPr lang="en-US" sz="2800" b="1" u="sng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828" y="1985979"/>
            <a:ext cx="5143690" cy="445301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00800" y="1985979"/>
            <a:ext cx="5541993" cy="4497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390441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ài 3- phân chia tế bào">
            <a:hlinkClick r:id="" action="ppaction://media"/>
            <a:extLst>
              <a:ext uri="{FF2B5EF4-FFF2-40B4-BE49-F238E27FC236}">
                <a16:creationId xmlns:a16="http://schemas.microsoft.com/office/drawing/2014/main" id="{2EA69130-03A9-42D8-A8E9-EC574B908FE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54246" y="1440113"/>
            <a:ext cx="9639323" cy="5417887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E5F93FA3-1266-4AA8-85B7-194ADF3F7E3A}"/>
              </a:ext>
            </a:extLst>
          </p:cNvPr>
          <p:cNvSpPr txBox="1">
            <a:spLocks/>
          </p:cNvSpPr>
          <p:nvPr/>
        </p:nvSpPr>
        <p:spPr>
          <a:xfrm>
            <a:off x="1" y="-11820"/>
            <a:ext cx="12192000" cy="503435"/>
          </a:xfrm>
          <a:prstGeom prst="rect">
            <a:avLst/>
          </a:prstGeom>
          <a:solidFill>
            <a:srgbClr val="B6E2A1"/>
          </a:solidFill>
          <a:ln>
            <a:solidFill>
              <a:srgbClr val="B6E2A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46 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BÀI 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20: 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 LỚN LÊN VÀ SINH SẢN CỦA TẾ BÀO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982A734-6E2D-44F5-BC20-57A594980145}"/>
              </a:ext>
            </a:extLst>
          </p:cNvPr>
          <p:cNvSpPr txBox="1">
            <a:spLocks/>
          </p:cNvSpPr>
          <p:nvPr/>
        </p:nvSpPr>
        <p:spPr>
          <a:xfrm>
            <a:off x="108955" y="574470"/>
            <a:ext cx="6930200" cy="67990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u="sng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II. </a:t>
            </a:r>
            <a:r>
              <a:rPr lang="en-US" sz="2800" b="1" u="sng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Sự</a:t>
            </a:r>
            <a:r>
              <a:rPr lang="en-US" sz="2800" b="1" u="sng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u="sng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sinh</a:t>
            </a:r>
            <a:r>
              <a:rPr lang="en-US" sz="2800" b="1" u="sng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u="sng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sản</a:t>
            </a:r>
            <a:r>
              <a:rPr lang="en-US" sz="2800" b="1" u="sng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</a:t>
            </a:r>
            <a:r>
              <a:rPr lang="en-US" sz="2800" b="1" u="sng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phân</a:t>
            </a:r>
            <a:r>
              <a:rPr lang="en-US" sz="2800" b="1" u="sng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chia) </a:t>
            </a:r>
            <a:r>
              <a:rPr lang="en-US" sz="2800" b="1" u="sng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2800" b="1" u="sng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u="sng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tế</a:t>
            </a:r>
            <a:r>
              <a:rPr lang="en-US" sz="2800" b="1" u="sng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u="sng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bào</a:t>
            </a:r>
            <a:endParaRPr lang="en-US" sz="2800" b="1" u="sng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685204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7350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E5F93FA3-1266-4AA8-85B7-194ADF3F7E3A}"/>
              </a:ext>
            </a:extLst>
          </p:cNvPr>
          <p:cNvSpPr txBox="1">
            <a:spLocks/>
          </p:cNvSpPr>
          <p:nvPr/>
        </p:nvSpPr>
        <p:spPr>
          <a:xfrm>
            <a:off x="1" y="-11820"/>
            <a:ext cx="12192000" cy="503435"/>
          </a:xfrm>
          <a:prstGeom prst="rect">
            <a:avLst/>
          </a:prstGeom>
          <a:solidFill>
            <a:srgbClr val="B6E2A1"/>
          </a:solidFill>
          <a:ln>
            <a:solidFill>
              <a:srgbClr val="B6E2A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46 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BÀI 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20: 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 LỚN LÊN VÀ SINH SẢN CỦA TẾ BÀO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982A734-6E2D-44F5-BC20-57A594980145}"/>
              </a:ext>
            </a:extLst>
          </p:cNvPr>
          <p:cNvSpPr txBox="1">
            <a:spLocks/>
          </p:cNvSpPr>
          <p:nvPr/>
        </p:nvSpPr>
        <p:spPr>
          <a:xfrm>
            <a:off x="108955" y="574470"/>
            <a:ext cx="6930200" cy="67990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u="sng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II. </a:t>
            </a:r>
            <a:r>
              <a:rPr lang="en-US" sz="2800" b="1" u="sng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Sự</a:t>
            </a:r>
            <a:r>
              <a:rPr lang="en-US" sz="2800" b="1" u="sng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u="sng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sinh</a:t>
            </a:r>
            <a:r>
              <a:rPr lang="en-US" sz="2800" b="1" u="sng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u="sng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sản</a:t>
            </a:r>
            <a:r>
              <a:rPr lang="en-US" sz="2800" b="1" u="sng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</a:t>
            </a:r>
            <a:r>
              <a:rPr lang="en-US" sz="2800" b="1" u="sng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phân</a:t>
            </a:r>
            <a:r>
              <a:rPr lang="en-US" sz="2800" b="1" u="sng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chia) </a:t>
            </a:r>
            <a:r>
              <a:rPr lang="en-US" sz="2800" b="1" u="sng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2800" b="1" u="sng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u="sng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tế</a:t>
            </a:r>
            <a:r>
              <a:rPr lang="en-US" sz="2800" b="1" u="sng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u="sng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bào</a:t>
            </a:r>
            <a:endParaRPr lang="en-US" sz="2800" b="1" u="sng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771" y="1624784"/>
            <a:ext cx="2179327" cy="226250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7872" y="1517251"/>
            <a:ext cx="2412233" cy="239559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65785" y="1750874"/>
            <a:ext cx="2395595" cy="222923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13407" y="1310018"/>
            <a:ext cx="2578593" cy="311094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634" y="3980109"/>
            <a:ext cx="26039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Tế</a:t>
            </a:r>
            <a:r>
              <a:rPr lang="en-US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bào</a:t>
            </a:r>
            <a:r>
              <a:rPr lang="en-US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mẹ</a:t>
            </a:r>
            <a:endParaRPr lang="en-US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011322" y="3980109"/>
            <a:ext cx="26039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Nhân</a:t>
            </a:r>
            <a:r>
              <a:rPr lang="en-US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đôi</a:t>
            </a:r>
            <a:r>
              <a:rPr lang="en-US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nhân</a:t>
            </a:r>
            <a:endParaRPr lang="en-US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365785" y="3943913"/>
            <a:ext cx="260394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Phân</a:t>
            </a:r>
            <a:r>
              <a:rPr lang="en-US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chia </a:t>
            </a:r>
            <a:r>
              <a:rPr lang="en-US" sz="2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tế</a:t>
            </a:r>
            <a:r>
              <a:rPr lang="en-US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bào</a:t>
            </a:r>
            <a:r>
              <a:rPr lang="en-US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chất</a:t>
            </a:r>
            <a:endParaRPr lang="en-US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262998" y="4374800"/>
            <a:ext cx="26039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 </a:t>
            </a:r>
            <a:r>
              <a:rPr lang="en-US" sz="2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tế</a:t>
            </a:r>
            <a:r>
              <a:rPr lang="en-US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bào</a:t>
            </a:r>
            <a:r>
              <a:rPr lang="en-US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con</a:t>
            </a:r>
            <a:endParaRPr lang="en-US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0" y="1618429"/>
            <a:ext cx="2496623" cy="249412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9518934" y="1254372"/>
            <a:ext cx="2732923" cy="324895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/>
          <p:cNvSpPr/>
          <p:nvPr/>
        </p:nvSpPr>
        <p:spPr>
          <a:xfrm>
            <a:off x="345057" y="5547780"/>
            <a:ext cx="11404120" cy="1310219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1">
                <a:lumMod val="75000"/>
              </a:schemeClr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3200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Quá</a:t>
            </a:r>
            <a:r>
              <a:rPr lang="en-US" sz="32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trình</a:t>
            </a:r>
            <a:r>
              <a:rPr lang="en-US" sz="32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phân</a:t>
            </a:r>
            <a:r>
              <a:rPr lang="en-US" sz="32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chia </a:t>
            </a:r>
            <a:r>
              <a:rPr lang="en-US" sz="3200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từ</a:t>
            </a:r>
            <a:r>
              <a:rPr lang="en-US" sz="32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 </a:t>
            </a:r>
            <a:r>
              <a:rPr lang="en-US" sz="3200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tế</a:t>
            </a:r>
            <a:r>
              <a:rPr lang="en-US" sz="32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bào</a:t>
            </a:r>
            <a:r>
              <a:rPr lang="en-US" sz="32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ban </a:t>
            </a:r>
            <a:r>
              <a:rPr lang="en-US" sz="3200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đầu</a:t>
            </a:r>
            <a:r>
              <a:rPr lang="en-US" sz="32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thành</a:t>
            </a:r>
            <a:r>
              <a:rPr lang="en-US" sz="32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 </a:t>
            </a:r>
            <a:r>
              <a:rPr lang="en-US" sz="3200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tế</a:t>
            </a:r>
            <a:r>
              <a:rPr lang="en-US" sz="32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bào</a:t>
            </a:r>
            <a:r>
              <a:rPr lang="en-US" sz="32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con </a:t>
            </a:r>
            <a:r>
              <a:rPr lang="en-US" sz="3200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sz="32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sự</a:t>
            </a:r>
            <a:r>
              <a:rPr lang="en-US" sz="32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sinh</a:t>
            </a:r>
            <a:r>
              <a:rPr lang="en-US" sz="32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sản</a:t>
            </a:r>
            <a:r>
              <a:rPr lang="en-US" sz="32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tế</a:t>
            </a:r>
            <a:r>
              <a:rPr lang="en-US" sz="32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bào</a:t>
            </a:r>
            <a:endParaRPr lang="en-US" sz="32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741164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 animBg="1"/>
      <p:bldP spid="14" grpId="0" animBg="1"/>
      <p:bldP spid="1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E5F93FA3-1266-4AA8-85B7-194ADF3F7E3A}"/>
              </a:ext>
            </a:extLst>
          </p:cNvPr>
          <p:cNvSpPr txBox="1">
            <a:spLocks/>
          </p:cNvSpPr>
          <p:nvPr/>
        </p:nvSpPr>
        <p:spPr>
          <a:xfrm>
            <a:off x="1" y="-11820"/>
            <a:ext cx="12192000" cy="503435"/>
          </a:xfrm>
          <a:prstGeom prst="rect">
            <a:avLst/>
          </a:prstGeom>
          <a:solidFill>
            <a:srgbClr val="B6E2A1"/>
          </a:solidFill>
          <a:ln>
            <a:solidFill>
              <a:srgbClr val="B6E2A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46 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BÀI 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20: 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 LỚN LÊN VÀ SINH SẢN CỦA TẾ BÀO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982A734-6E2D-44F5-BC20-57A594980145}"/>
              </a:ext>
            </a:extLst>
          </p:cNvPr>
          <p:cNvSpPr txBox="1">
            <a:spLocks/>
          </p:cNvSpPr>
          <p:nvPr/>
        </p:nvSpPr>
        <p:spPr>
          <a:xfrm>
            <a:off x="108955" y="361813"/>
            <a:ext cx="6930200" cy="67990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u="sng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II. </a:t>
            </a:r>
            <a:r>
              <a:rPr lang="en-US" sz="2800" b="1" u="sng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Sự</a:t>
            </a:r>
            <a:r>
              <a:rPr lang="en-US" sz="2800" b="1" u="sng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u="sng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sinh</a:t>
            </a:r>
            <a:r>
              <a:rPr lang="en-US" sz="2800" b="1" u="sng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u="sng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sản</a:t>
            </a:r>
            <a:r>
              <a:rPr lang="en-US" sz="2800" b="1" u="sng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</a:t>
            </a:r>
            <a:r>
              <a:rPr lang="en-US" sz="2800" b="1" u="sng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phân</a:t>
            </a:r>
            <a:r>
              <a:rPr lang="en-US" sz="2800" b="1" u="sng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chia) </a:t>
            </a:r>
            <a:r>
              <a:rPr lang="en-US" sz="2800" b="1" u="sng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2800" b="1" u="sng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u="sng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tế</a:t>
            </a:r>
            <a:r>
              <a:rPr lang="en-US" sz="2800" b="1" u="sng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u="sng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bào</a:t>
            </a:r>
            <a:endParaRPr lang="en-US" sz="2800" b="1" u="sng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02" name="Group 101"/>
          <p:cNvGrpSpPr/>
          <p:nvPr/>
        </p:nvGrpSpPr>
        <p:grpSpPr>
          <a:xfrm>
            <a:off x="1782088" y="967354"/>
            <a:ext cx="5078927" cy="2222233"/>
            <a:chOff x="1801562" y="962962"/>
            <a:chExt cx="5541427" cy="2339683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123427" y="962962"/>
              <a:ext cx="1187726" cy="1187726"/>
            </a:xfrm>
            <a:prstGeom prst="rect">
              <a:avLst/>
            </a:prstGeom>
          </p:spPr>
        </p:pic>
        <p:cxnSp>
          <p:nvCxnSpPr>
            <p:cNvPr id="13" name="Straight Arrow Connector 12"/>
            <p:cNvCxnSpPr/>
            <p:nvPr/>
          </p:nvCxnSpPr>
          <p:spPr>
            <a:xfrm flipH="1">
              <a:off x="2604841" y="1869918"/>
              <a:ext cx="2112451" cy="432222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801562" y="2028172"/>
              <a:ext cx="1187726" cy="1187726"/>
            </a:xfrm>
            <a:prstGeom prst="rect">
              <a:avLst/>
            </a:prstGeom>
          </p:spPr>
        </p:pic>
        <p:cxnSp>
          <p:nvCxnSpPr>
            <p:cNvPr id="75" name="Straight Arrow Connector 74"/>
            <p:cNvCxnSpPr/>
            <p:nvPr/>
          </p:nvCxnSpPr>
          <p:spPr>
            <a:xfrm>
              <a:off x="4717292" y="1886761"/>
              <a:ext cx="2031832" cy="383026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pic>
          <p:nvPicPr>
            <p:cNvPr id="76" name="Picture 75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155263" y="2114919"/>
              <a:ext cx="1187726" cy="1187726"/>
            </a:xfrm>
            <a:prstGeom prst="rect">
              <a:avLst/>
            </a:prstGeom>
          </p:spPr>
        </p:pic>
      </p:grpSp>
      <p:grpSp>
        <p:nvGrpSpPr>
          <p:cNvPr id="101" name="Group 100"/>
          <p:cNvGrpSpPr/>
          <p:nvPr/>
        </p:nvGrpSpPr>
        <p:grpSpPr>
          <a:xfrm>
            <a:off x="481536" y="3017282"/>
            <a:ext cx="7390934" cy="1357025"/>
            <a:chOff x="501009" y="3012890"/>
            <a:chExt cx="8063971" cy="1428747"/>
          </a:xfrm>
        </p:grpSpPr>
        <p:cxnSp>
          <p:nvCxnSpPr>
            <p:cNvPr id="24" name="Straight Arrow Connector 23"/>
            <p:cNvCxnSpPr/>
            <p:nvPr/>
          </p:nvCxnSpPr>
          <p:spPr>
            <a:xfrm flipH="1">
              <a:off x="1243796" y="3012890"/>
              <a:ext cx="1186811" cy="345056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/>
            <p:nvPr/>
          </p:nvCxnSpPr>
          <p:spPr>
            <a:xfrm>
              <a:off x="2430606" y="3012890"/>
              <a:ext cx="1107815" cy="289755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1009" y="3167164"/>
              <a:ext cx="1187726" cy="1187726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023553" y="3167164"/>
              <a:ext cx="1187726" cy="1187726"/>
            </a:xfrm>
            <a:prstGeom prst="rect">
              <a:avLst/>
            </a:prstGeom>
          </p:spPr>
        </p:pic>
        <p:cxnSp>
          <p:nvCxnSpPr>
            <p:cNvPr id="77" name="Straight Arrow Connector 76"/>
            <p:cNvCxnSpPr/>
            <p:nvPr/>
          </p:nvCxnSpPr>
          <p:spPr>
            <a:xfrm flipH="1">
              <a:off x="5597497" y="3099637"/>
              <a:ext cx="1186811" cy="345056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8" name="Straight Arrow Connector 77"/>
            <p:cNvCxnSpPr/>
            <p:nvPr/>
          </p:nvCxnSpPr>
          <p:spPr>
            <a:xfrm>
              <a:off x="6784307" y="3099637"/>
              <a:ext cx="1107815" cy="289755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pic>
          <p:nvPicPr>
            <p:cNvPr id="79" name="Picture 78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854710" y="3253911"/>
              <a:ext cx="1187726" cy="1187726"/>
            </a:xfrm>
            <a:prstGeom prst="rect">
              <a:avLst/>
            </a:prstGeom>
          </p:spPr>
        </p:pic>
        <p:pic>
          <p:nvPicPr>
            <p:cNvPr id="81" name="Picture 80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377254" y="3253911"/>
              <a:ext cx="1187726" cy="1187726"/>
            </a:xfrm>
            <a:prstGeom prst="rect">
              <a:avLst/>
            </a:prstGeom>
          </p:spPr>
        </p:pic>
      </p:grpSp>
      <p:grpSp>
        <p:nvGrpSpPr>
          <p:cNvPr id="100" name="Group 99"/>
          <p:cNvGrpSpPr/>
          <p:nvPr/>
        </p:nvGrpSpPr>
        <p:grpSpPr>
          <a:xfrm>
            <a:off x="-102368" y="4104118"/>
            <a:ext cx="8297301" cy="1605418"/>
            <a:chOff x="-82894" y="4099726"/>
            <a:chExt cx="9052874" cy="1690268"/>
          </a:xfrm>
        </p:grpSpPr>
        <p:cxnSp>
          <p:nvCxnSpPr>
            <p:cNvPr id="31" name="Straight Arrow Connector 30"/>
            <p:cNvCxnSpPr/>
            <p:nvPr/>
          </p:nvCxnSpPr>
          <p:spPr>
            <a:xfrm>
              <a:off x="1079093" y="4099726"/>
              <a:ext cx="429823" cy="623015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4" name="Straight Arrow Connector 43"/>
            <p:cNvCxnSpPr/>
            <p:nvPr/>
          </p:nvCxnSpPr>
          <p:spPr>
            <a:xfrm flipH="1">
              <a:off x="610048" y="4099726"/>
              <a:ext cx="456654" cy="623015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pic>
          <p:nvPicPr>
            <p:cNvPr id="47" name="Picture 46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-82894" y="4509164"/>
              <a:ext cx="1187726" cy="1187726"/>
            </a:xfrm>
            <a:prstGeom prst="rect">
              <a:avLst/>
            </a:prstGeom>
          </p:spPr>
        </p:pic>
        <p:pic>
          <p:nvPicPr>
            <p:cNvPr id="48" name="Picture 47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915053" y="4502807"/>
              <a:ext cx="1187726" cy="1187726"/>
            </a:xfrm>
            <a:prstGeom prst="rect">
              <a:avLst/>
            </a:prstGeom>
          </p:spPr>
        </p:pic>
        <p:cxnSp>
          <p:nvCxnSpPr>
            <p:cNvPr id="71" name="Straight Arrow Connector 70"/>
            <p:cNvCxnSpPr/>
            <p:nvPr/>
          </p:nvCxnSpPr>
          <p:spPr>
            <a:xfrm>
              <a:off x="3592593" y="4106083"/>
              <a:ext cx="429823" cy="623015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2" name="Straight Arrow Connector 71"/>
            <p:cNvCxnSpPr/>
            <p:nvPr/>
          </p:nvCxnSpPr>
          <p:spPr>
            <a:xfrm flipH="1">
              <a:off x="3123548" y="4106083"/>
              <a:ext cx="456654" cy="623015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pic>
          <p:nvPicPr>
            <p:cNvPr id="73" name="Picture 72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430606" y="4515521"/>
              <a:ext cx="1187726" cy="1187726"/>
            </a:xfrm>
            <a:prstGeom prst="rect">
              <a:avLst/>
            </a:prstGeom>
          </p:spPr>
        </p:pic>
        <p:pic>
          <p:nvPicPr>
            <p:cNvPr id="74" name="Picture 73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428553" y="4509164"/>
              <a:ext cx="1187726" cy="1187726"/>
            </a:xfrm>
            <a:prstGeom prst="rect">
              <a:avLst/>
            </a:prstGeom>
          </p:spPr>
        </p:pic>
        <p:cxnSp>
          <p:nvCxnSpPr>
            <p:cNvPr id="80" name="Straight Arrow Connector 79"/>
            <p:cNvCxnSpPr/>
            <p:nvPr/>
          </p:nvCxnSpPr>
          <p:spPr>
            <a:xfrm>
              <a:off x="5432794" y="4186473"/>
              <a:ext cx="429823" cy="623015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2" name="Straight Arrow Connector 81"/>
            <p:cNvCxnSpPr/>
            <p:nvPr/>
          </p:nvCxnSpPr>
          <p:spPr>
            <a:xfrm flipH="1">
              <a:off x="4963749" y="4186473"/>
              <a:ext cx="456654" cy="623015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pic>
          <p:nvPicPr>
            <p:cNvPr id="83" name="Picture 82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270807" y="4595911"/>
              <a:ext cx="1187726" cy="1187726"/>
            </a:xfrm>
            <a:prstGeom prst="rect">
              <a:avLst/>
            </a:prstGeom>
          </p:spPr>
        </p:pic>
        <p:pic>
          <p:nvPicPr>
            <p:cNvPr id="84" name="Picture 83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268754" y="4589554"/>
              <a:ext cx="1187726" cy="1187726"/>
            </a:xfrm>
            <a:prstGeom prst="rect">
              <a:avLst/>
            </a:prstGeom>
          </p:spPr>
        </p:pic>
        <p:cxnSp>
          <p:nvCxnSpPr>
            <p:cNvPr id="85" name="Straight Arrow Connector 84"/>
            <p:cNvCxnSpPr/>
            <p:nvPr/>
          </p:nvCxnSpPr>
          <p:spPr>
            <a:xfrm>
              <a:off x="7946294" y="4192830"/>
              <a:ext cx="429823" cy="623015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6" name="Straight Arrow Connector 85"/>
            <p:cNvCxnSpPr/>
            <p:nvPr/>
          </p:nvCxnSpPr>
          <p:spPr>
            <a:xfrm flipH="1">
              <a:off x="7477249" y="4192830"/>
              <a:ext cx="456654" cy="623015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pic>
          <p:nvPicPr>
            <p:cNvPr id="87" name="Picture 86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784307" y="4602268"/>
              <a:ext cx="1187726" cy="1187726"/>
            </a:xfrm>
            <a:prstGeom prst="rect">
              <a:avLst/>
            </a:prstGeom>
          </p:spPr>
        </p:pic>
        <p:pic>
          <p:nvPicPr>
            <p:cNvPr id="88" name="Picture 87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782254" y="4595911"/>
              <a:ext cx="1187726" cy="1187726"/>
            </a:xfrm>
            <a:prstGeom prst="rect">
              <a:avLst/>
            </a:prstGeom>
          </p:spPr>
        </p:pic>
      </p:grpSp>
      <p:sp>
        <p:nvSpPr>
          <p:cNvPr id="121" name="TextBox 120"/>
          <p:cNvSpPr txBox="1"/>
          <p:nvPr/>
        </p:nvSpPr>
        <p:spPr>
          <a:xfrm>
            <a:off x="12215" y="5667415"/>
            <a:ext cx="6565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…</a:t>
            </a:r>
            <a:endParaRPr lang="en-US" sz="2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212652" y="5444298"/>
            <a:ext cx="8144356" cy="623227"/>
            <a:chOff x="212651" y="5444298"/>
            <a:chExt cx="8886001" cy="656166"/>
          </a:xfrm>
        </p:grpSpPr>
        <p:cxnSp>
          <p:nvCxnSpPr>
            <p:cNvPr id="104" name="Straight Arrow Connector 103"/>
            <p:cNvCxnSpPr/>
            <p:nvPr/>
          </p:nvCxnSpPr>
          <p:spPr>
            <a:xfrm flipH="1">
              <a:off x="212651" y="5497033"/>
              <a:ext cx="288358" cy="292961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6" name="Straight Arrow Connector 105"/>
            <p:cNvCxnSpPr/>
            <p:nvPr/>
          </p:nvCxnSpPr>
          <p:spPr>
            <a:xfrm>
              <a:off x="501009" y="5497033"/>
              <a:ext cx="264535" cy="280247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7" name="Straight Arrow Connector 106"/>
            <p:cNvCxnSpPr/>
            <p:nvPr/>
          </p:nvCxnSpPr>
          <p:spPr>
            <a:xfrm flipH="1">
              <a:off x="1220558" y="5444298"/>
              <a:ext cx="288358" cy="292961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8" name="Straight Arrow Connector 107"/>
            <p:cNvCxnSpPr/>
            <p:nvPr/>
          </p:nvCxnSpPr>
          <p:spPr>
            <a:xfrm>
              <a:off x="1508916" y="5444298"/>
              <a:ext cx="264535" cy="280247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9" name="Straight Arrow Connector 108"/>
            <p:cNvCxnSpPr/>
            <p:nvPr/>
          </p:nvCxnSpPr>
          <p:spPr>
            <a:xfrm flipH="1">
              <a:off x="2690511" y="5461091"/>
              <a:ext cx="288358" cy="292961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0" name="Straight Arrow Connector 109"/>
            <p:cNvCxnSpPr/>
            <p:nvPr/>
          </p:nvCxnSpPr>
          <p:spPr>
            <a:xfrm>
              <a:off x="2978869" y="5461091"/>
              <a:ext cx="264535" cy="280247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1" name="Straight Arrow Connector 110"/>
            <p:cNvCxnSpPr/>
            <p:nvPr/>
          </p:nvCxnSpPr>
          <p:spPr>
            <a:xfrm flipH="1">
              <a:off x="3722544" y="5461091"/>
              <a:ext cx="288358" cy="292961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2" name="Straight Arrow Connector 111"/>
            <p:cNvCxnSpPr/>
            <p:nvPr/>
          </p:nvCxnSpPr>
          <p:spPr>
            <a:xfrm>
              <a:off x="4010902" y="5461091"/>
              <a:ext cx="264535" cy="280247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3" name="Straight Arrow Connector 112"/>
            <p:cNvCxnSpPr/>
            <p:nvPr/>
          </p:nvCxnSpPr>
          <p:spPr>
            <a:xfrm flipH="1">
              <a:off x="4528191" y="5522748"/>
              <a:ext cx="288358" cy="292961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4" name="Straight Arrow Connector 113"/>
            <p:cNvCxnSpPr/>
            <p:nvPr/>
          </p:nvCxnSpPr>
          <p:spPr>
            <a:xfrm>
              <a:off x="4816549" y="5522748"/>
              <a:ext cx="264535" cy="280247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5" name="Straight Arrow Connector 114"/>
            <p:cNvCxnSpPr/>
            <p:nvPr/>
          </p:nvCxnSpPr>
          <p:spPr>
            <a:xfrm flipH="1">
              <a:off x="5579998" y="5512148"/>
              <a:ext cx="288358" cy="292961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6" name="Straight Arrow Connector 115"/>
            <p:cNvCxnSpPr/>
            <p:nvPr/>
          </p:nvCxnSpPr>
          <p:spPr>
            <a:xfrm>
              <a:off x="5868356" y="5512148"/>
              <a:ext cx="264535" cy="280247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7" name="Straight Arrow Connector 116"/>
            <p:cNvCxnSpPr/>
            <p:nvPr/>
          </p:nvCxnSpPr>
          <p:spPr>
            <a:xfrm flipH="1">
              <a:off x="7053536" y="5535495"/>
              <a:ext cx="288358" cy="292961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8" name="Straight Arrow Connector 117"/>
            <p:cNvCxnSpPr/>
            <p:nvPr/>
          </p:nvCxnSpPr>
          <p:spPr>
            <a:xfrm>
              <a:off x="7341894" y="5535495"/>
              <a:ext cx="264535" cy="280247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9" name="Straight Arrow Connector 118"/>
            <p:cNvCxnSpPr/>
            <p:nvPr/>
          </p:nvCxnSpPr>
          <p:spPr>
            <a:xfrm flipH="1">
              <a:off x="8062538" y="5535495"/>
              <a:ext cx="288358" cy="292961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0" name="Straight Arrow Connector 119"/>
            <p:cNvCxnSpPr/>
            <p:nvPr/>
          </p:nvCxnSpPr>
          <p:spPr>
            <a:xfrm>
              <a:off x="8350896" y="5535495"/>
              <a:ext cx="264535" cy="280247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22" name="TextBox 121"/>
            <p:cNvSpPr txBox="1"/>
            <p:nvPr/>
          </p:nvSpPr>
          <p:spPr>
            <a:xfrm>
              <a:off x="552455" y="5658628"/>
              <a:ext cx="65658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…</a:t>
              </a:r>
              <a:endPara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23" name="TextBox 122"/>
            <p:cNvSpPr txBox="1"/>
            <p:nvPr/>
          </p:nvSpPr>
          <p:spPr>
            <a:xfrm>
              <a:off x="1051171" y="5658628"/>
              <a:ext cx="65658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…</a:t>
              </a:r>
              <a:endPara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24" name="TextBox 123"/>
            <p:cNvSpPr txBox="1"/>
            <p:nvPr/>
          </p:nvSpPr>
          <p:spPr>
            <a:xfrm>
              <a:off x="1583342" y="5658628"/>
              <a:ext cx="65658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…</a:t>
              </a:r>
              <a:endPara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25" name="TextBox 124"/>
            <p:cNvSpPr txBox="1"/>
            <p:nvPr/>
          </p:nvSpPr>
          <p:spPr>
            <a:xfrm>
              <a:off x="2454547" y="5680155"/>
              <a:ext cx="65658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…</a:t>
              </a:r>
              <a:endPara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26" name="TextBox 125"/>
            <p:cNvSpPr txBox="1"/>
            <p:nvPr/>
          </p:nvSpPr>
          <p:spPr>
            <a:xfrm>
              <a:off x="2997457" y="5671098"/>
              <a:ext cx="65658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…</a:t>
              </a:r>
              <a:endPara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27" name="TextBox 126"/>
            <p:cNvSpPr txBox="1"/>
            <p:nvPr/>
          </p:nvSpPr>
          <p:spPr>
            <a:xfrm>
              <a:off x="3476621" y="5681975"/>
              <a:ext cx="65658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…</a:t>
              </a:r>
              <a:endPara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28" name="TextBox 127"/>
            <p:cNvSpPr txBox="1"/>
            <p:nvPr/>
          </p:nvSpPr>
          <p:spPr>
            <a:xfrm>
              <a:off x="4018917" y="5692852"/>
              <a:ext cx="65658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…</a:t>
              </a:r>
              <a:endPara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29" name="TextBox 128"/>
            <p:cNvSpPr txBox="1"/>
            <p:nvPr/>
          </p:nvSpPr>
          <p:spPr>
            <a:xfrm>
              <a:off x="4359840" y="5691033"/>
              <a:ext cx="65658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…</a:t>
              </a:r>
              <a:endPara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30" name="TextBox 129"/>
            <p:cNvSpPr txBox="1"/>
            <p:nvPr/>
          </p:nvSpPr>
          <p:spPr>
            <a:xfrm>
              <a:off x="4902136" y="5680155"/>
              <a:ext cx="65658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…</a:t>
              </a:r>
              <a:endPara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5401434" y="5691033"/>
              <a:ext cx="65658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…</a:t>
              </a:r>
              <a:endPara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5932158" y="5680155"/>
              <a:ext cx="65658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…</a:t>
              </a:r>
              <a:endPara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6781367" y="5691033"/>
              <a:ext cx="65658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…</a:t>
              </a:r>
              <a:endPara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7366047" y="5700354"/>
              <a:ext cx="65658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…</a:t>
              </a:r>
              <a:endPara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7889679" y="5700354"/>
              <a:ext cx="65658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…</a:t>
              </a:r>
              <a:endPara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8442063" y="5700354"/>
              <a:ext cx="65658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…</a:t>
              </a:r>
              <a:endPara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17640" y="922882"/>
            <a:ext cx="837708" cy="1749879"/>
          </a:xfrm>
          <a:prstGeom prst="rect">
            <a:avLst/>
          </a:prstGeom>
        </p:spPr>
      </p:pic>
      <p:pic>
        <p:nvPicPr>
          <p:cNvPr id="89" name="Picture 88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52824" y="2321668"/>
            <a:ext cx="837708" cy="1749879"/>
          </a:xfrm>
          <a:prstGeom prst="rect">
            <a:avLst/>
          </a:prstGeom>
        </p:spPr>
      </p:pic>
      <p:pic>
        <p:nvPicPr>
          <p:cNvPr id="90" name="Picture 89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88008" y="3747274"/>
            <a:ext cx="837708" cy="1749879"/>
          </a:xfrm>
          <a:prstGeom prst="rect">
            <a:avLst/>
          </a:prstGeom>
        </p:spPr>
      </p:pic>
      <p:pic>
        <p:nvPicPr>
          <p:cNvPr id="91" name="Picture 90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05553" y="5194166"/>
            <a:ext cx="837708" cy="174987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278618" y="1498749"/>
            <a:ext cx="4161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lang="en-US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2" name="TextBox 91"/>
          <p:cNvSpPr txBox="1"/>
          <p:nvPr/>
        </p:nvSpPr>
        <p:spPr>
          <a:xfrm>
            <a:off x="8296210" y="2842418"/>
            <a:ext cx="4161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</a:p>
        </p:txBody>
      </p:sp>
      <p:sp>
        <p:nvSpPr>
          <p:cNvPr id="93" name="TextBox 92"/>
          <p:cNvSpPr txBox="1"/>
          <p:nvPr/>
        </p:nvSpPr>
        <p:spPr>
          <a:xfrm>
            <a:off x="8347969" y="4226647"/>
            <a:ext cx="4161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</a:p>
        </p:txBody>
      </p:sp>
      <p:sp>
        <p:nvSpPr>
          <p:cNvPr id="94" name="TextBox 93"/>
          <p:cNvSpPr txBox="1"/>
          <p:nvPr/>
        </p:nvSpPr>
        <p:spPr>
          <a:xfrm>
            <a:off x="8347969" y="5658628"/>
            <a:ext cx="4161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</a:t>
            </a:r>
          </a:p>
        </p:txBody>
      </p:sp>
      <p:sp>
        <p:nvSpPr>
          <p:cNvPr id="97" name="TextBox 96"/>
          <p:cNvSpPr txBox="1"/>
          <p:nvPr/>
        </p:nvSpPr>
        <p:spPr>
          <a:xfrm>
            <a:off x="8799971" y="1105378"/>
            <a:ext cx="32360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Số</a:t>
            </a:r>
            <a:r>
              <a:rPr lang="en-US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TB con </a:t>
            </a:r>
            <a:r>
              <a:rPr lang="en-US" sz="2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tạo</a:t>
            </a:r>
            <a:r>
              <a:rPr lang="en-US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</a:t>
            </a:r>
            <a:r>
              <a:rPr lang="en-US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  <a:endParaRPr lang="en-US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8" name="TextBox 97"/>
          <p:cNvSpPr txBox="1"/>
          <p:nvPr/>
        </p:nvSpPr>
        <p:spPr>
          <a:xfrm>
            <a:off x="8799971" y="1745323"/>
            <a:ext cx="32360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 = 2</a:t>
            </a:r>
            <a:r>
              <a:rPr lang="en-US" sz="2800" baseline="300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lang="en-US" sz="280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9" name="TextBox 98"/>
          <p:cNvSpPr txBox="1"/>
          <p:nvPr/>
        </p:nvSpPr>
        <p:spPr>
          <a:xfrm>
            <a:off x="8799971" y="2640592"/>
            <a:ext cx="32360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Số</a:t>
            </a:r>
            <a:r>
              <a:rPr lang="en-US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TB con </a:t>
            </a:r>
            <a:r>
              <a:rPr lang="en-US" sz="2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tạo</a:t>
            </a:r>
            <a:r>
              <a:rPr lang="en-US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</a:t>
            </a:r>
            <a:r>
              <a:rPr lang="en-US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  <a:endParaRPr lang="en-US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3" name="TextBox 102"/>
          <p:cNvSpPr txBox="1"/>
          <p:nvPr/>
        </p:nvSpPr>
        <p:spPr>
          <a:xfrm>
            <a:off x="8799971" y="3280537"/>
            <a:ext cx="32360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r>
              <a:rPr lang="en-US" sz="28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= 2</a:t>
            </a:r>
            <a:r>
              <a:rPr lang="en-US" sz="2800" baseline="300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lang="en-US" sz="280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5" name="TextBox 104"/>
          <p:cNvSpPr txBox="1"/>
          <p:nvPr/>
        </p:nvSpPr>
        <p:spPr>
          <a:xfrm>
            <a:off x="8842330" y="4031001"/>
            <a:ext cx="32360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Số</a:t>
            </a:r>
            <a:r>
              <a:rPr lang="en-US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TB con </a:t>
            </a:r>
            <a:r>
              <a:rPr lang="en-US" sz="2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tạo</a:t>
            </a:r>
            <a:r>
              <a:rPr lang="en-US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</a:t>
            </a:r>
            <a:r>
              <a:rPr lang="en-US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  <a:endParaRPr lang="en-US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1" name="TextBox 130"/>
          <p:cNvSpPr txBox="1"/>
          <p:nvPr/>
        </p:nvSpPr>
        <p:spPr>
          <a:xfrm>
            <a:off x="8842330" y="4670946"/>
            <a:ext cx="32360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</a:t>
            </a:r>
            <a:r>
              <a:rPr lang="en-US" sz="28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= 2</a:t>
            </a:r>
            <a:r>
              <a:rPr lang="en-US" sz="2800" baseline="300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lang="en-US" sz="280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2" name="TextBox 131"/>
          <p:cNvSpPr txBox="1"/>
          <p:nvPr/>
        </p:nvSpPr>
        <p:spPr>
          <a:xfrm>
            <a:off x="8856193" y="5268347"/>
            <a:ext cx="32360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Số</a:t>
            </a:r>
            <a:r>
              <a:rPr lang="en-US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TB con </a:t>
            </a:r>
            <a:r>
              <a:rPr lang="en-US" sz="2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tạo</a:t>
            </a:r>
            <a:r>
              <a:rPr lang="en-US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</a:t>
            </a:r>
            <a:r>
              <a:rPr lang="en-US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  <a:endParaRPr lang="en-US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3" name="TextBox 132"/>
          <p:cNvSpPr txBox="1"/>
          <p:nvPr/>
        </p:nvSpPr>
        <p:spPr>
          <a:xfrm>
            <a:off x="8856193" y="5908292"/>
            <a:ext cx="32360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</a:t>
            </a:r>
            <a:r>
              <a:rPr lang="en-US" sz="2800" baseline="300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</a:t>
            </a:r>
            <a:endParaRPr lang="en-US" sz="280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1002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2" grpId="0"/>
      <p:bldP spid="93" grpId="0"/>
      <p:bldP spid="94" grpId="0"/>
      <p:bldP spid="97" grpId="0"/>
      <p:bldP spid="98" grpId="0"/>
      <p:bldP spid="99" grpId="0"/>
      <p:bldP spid="103" grpId="0"/>
      <p:bldP spid="105" grpId="0"/>
      <p:bldP spid="131" grpId="0"/>
      <p:bldP spid="132" grpId="0"/>
      <p:bldP spid="13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E5F93FA3-1266-4AA8-85B7-194ADF3F7E3A}"/>
              </a:ext>
            </a:extLst>
          </p:cNvPr>
          <p:cNvSpPr txBox="1">
            <a:spLocks/>
          </p:cNvSpPr>
          <p:nvPr/>
        </p:nvSpPr>
        <p:spPr>
          <a:xfrm>
            <a:off x="1" y="-11820"/>
            <a:ext cx="12192000" cy="503435"/>
          </a:xfrm>
          <a:prstGeom prst="rect">
            <a:avLst/>
          </a:prstGeom>
          <a:solidFill>
            <a:srgbClr val="B6E2A1"/>
          </a:solidFill>
          <a:ln>
            <a:solidFill>
              <a:srgbClr val="B6E2A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46 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BÀI 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20: 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 LỚN LÊN VÀ SINH SẢN CỦA TẾ BÀO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982A734-6E2D-44F5-BC20-57A594980145}"/>
              </a:ext>
            </a:extLst>
          </p:cNvPr>
          <p:cNvSpPr txBox="1">
            <a:spLocks/>
          </p:cNvSpPr>
          <p:nvPr/>
        </p:nvSpPr>
        <p:spPr>
          <a:xfrm>
            <a:off x="108955" y="361813"/>
            <a:ext cx="6930200" cy="67990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u="sng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II. </a:t>
            </a:r>
            <a:r>
              <a:rPr lang="en-US" sz="2800" b="1" u="sng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Sự</a:t>
            </a:r>
            <a:r>
              <a:rPr lang="en-US" sz="2800" b="1" u="sng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u="sng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sinh</a:t>
            </a:r>
            <a:r>
              <a:rPr lang="en-US" sz="2800" b="1" u="sng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u="sng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sản</a:t>
            </a:r>
            <a:r>
              <a:rPr lang="en-US" sz="2800" b="1" u="sng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</a:t>
            </a:r>
            <a:r>
              <a:rPr lang="en-US" sz="2800" b="1" u="sng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phân</a:t>
            </a:r>
            <a:r>
              <a:rPr lang="en-US" sz="2800" b="1" u="sng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chia) </a:t>
            </a:r>
            <a:r>
              <a:rPr lang="en-US" sz="2800" b="1" u="sng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2800" b="1" u="sng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u="sng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tế</a:t>
            </a:r>
            <a:r>
              <a:rPr lang="en-US" sz="2800" b="1" u="sng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u="sng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bào</a:t>
            </a:r>
            <a:endParaRPr lang="en-US" sz="2800" b="1" u="sng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08955" y="1116003"/>
            <a:ext cx="1208304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</a:t>
            </a:r>
            <a:r>
              <a:rPr lang="en-US" sz="2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Quá</a:t>
            </a:r>
            <a:r>
              <a:rPr lang="en-US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trình</a:t>
            </a:r>
            <a:r>
              <a:rPr lang="en-US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phân</a:t>
            </a:r>
            <a:r>
              <a:rPr lang="en-US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chia </a:t>
            </a:r>
            <a:r>
              <a:rPr lang="en-US" sz="2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từ</a:t>
            </a:r>
            <a:r>
              <a:rPr lang="en-US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 </a:t>
            </a:r>
            <a:r>
              <a:rPr lang="en-US" sz="2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tế</a:t>
            </a:r>
            <a:r>
              <a:rPr lang="en-US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bào</a:t>
            </a:r>
            <a:r>
              <a:rPr lang="en-US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ban </a:t>
            </a:r>
            <a:r>
              <a:rPr lang="en-US" sz="2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đầu</a:t>
            </a:r>
            <a:r>
              <a:rPr lang="en-US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thành</a:t>
            </a:r>
            <a:r>
              <a:rPr lang="en-US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 </a:t>
            </a:r>
            <a:r>
              <a:rPr lang="en-US" sz="2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tế</a:t>
            </a:r>
            <a:r>
              <a:rPr lang="en-US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bào</a:t>
            </a:r>
            <a:r>
              <a:rPr lang="en-US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con </a:t>
            </a:r>
            <a:r>
              <a:rPr lang="en-US" sz="2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sự</a:t>
            </a:r>
            <a:r>
              <a:rPr lang="en-US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sinh</a:t>
            </a:r>
            <a:r>
              <a:rPr lang="en-US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sản</a:t>
            </a:r>
            <a:r>
              <a:rPr lang="en-US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tế</a:t>
            </a:r>
            <a:r>
              <a:rPr lang="en-US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bào</a:t>
            </a:r>
            <a:r>
              <a:rPr lang="en-US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en-US" sz="2800" dirty="0"/>
          </a:p>
        </p:txBody>
      </p:sp>
      <p:sp>
        <p:nvSpPr>
          <p:cNvPr id="7" name="Rectangle 6"/>
          <p:cNvSpPr/>
          <p:nvPr/>
        </p:nvSpPr>
        <p:spPr>
          <a:xfrm>
            <a:off x="1" y="2465965"/>
            <a:ext cx="12083045" cy="15364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</a:t>
            </a:r>
            <a:r>
              <a:rPr lang="en-US" sz="2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Công</a:t>
            </a:r>
            <a:r>
              <a:rPr lang="en-US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thức</a:t>
            </a:r>
            <a:r>
              <a:rPr lang="en-US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tính</a:t>
            </a:r>
            <a:r>
              <a:rPr lang="en-US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số</a:t>
            </a:r>
            <a:r>
              <a:rPr lang="en-US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tế</a:t>
            </a:r>
            <a:r>
              <a:rPr lang="en-US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bào</a:t>
            </a:r>
            <a:r>
              <a:rPr lang="en-US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con </a:t>
            </a:r>
            <a:r>
              <a:rPr lang="en-US" sz="2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được</a:t>
            </a:r>
            <a:r>
              <a:rPr lang="en-US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tạo</a:t>
            </a:r>
            <a:r>
              <a:rPr lang="en-US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</a:t>
            </a:r>
            <a:r>
              <a:rPr lang="en-US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từ</a:t>
            </a:r>
            <a:r>
              <a:rPr lang="en-US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 </a:t>
            </a:r>
            <a:r>
              <a:rPr lang="en-US" sz="2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tế</a:t>
            </a:r>
            <a:r>
              <a:rPr lang="en-US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bào</a:t>
            </a:r>
            <a:r>
              <a:rPr lang="en-US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sau</a:t>
            </a:r>
            <a:r>
              <a:rPr lang="en-US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n </a:t>
            </a:r>
            <a:r>
              <a:rPr lang="en-US" sz="2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lần</a:t>
            </a:r>
            <a:r>
              <a:rPr lang="en-US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phân</a:t>
            </a:r>
            <a:r>
              <a:rPr lang="en-US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chia: </a:t>
            </a:r>
            <a:r>
              <a:rPr lang="en-US" sz="40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lang="en-US" sz="4000" baseline="300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</a:t>
            </a:r>
            <a:endParaRPr lang="en-US" sz="400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08954" y="3842595"/>
            <a:ext cx="12083045" cy="6508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</a:t>
            </a:r>
            <a:r>
              <a:rPr lang="en-US" sz="2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Mối</a:t>
            </a:r>
            <a:r>
              <a:rPr lang="en-US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quan</a:t>
            </a:r>
            <a:r>
              <a:rPr lang="en-US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hệ</a:t>
            </a:r>
            <a:r>
              <a:rPr lang="en-US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giữa</a:t>
            </a:r>
            <a:r>
              <a:rPr lang="en-US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sự</a:t>
            </a:r>
            <a:r>
              <a:rPr lang="en-US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lớn</a:t>
            </a:r>
            <a:r>
              <a:rPr lang="en-US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lên</a:t>
            </a:r>
            <a:r>
              <a:rPr lang="en-US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sự</a:t>
            </a:r>
            <a:r>
              <a:rPr lang="en-US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phân</a:t>
            </a:r>
            <a:r>
              <a:rPr lang="en-US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chia </a:t>
            </a:r>
            <a:r>
              <a:rPr lang="en-US" sz="2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tế</a:t>
            </a:r>
            <a:r>
              <a:rPr lang="en-US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bào</a:t>
            </a:r>
            <a:r>
              <a:rPr lang="en-US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  <a:endParaRPr lang="en-US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1457393" y="4671966"/>
            <a:ext cx="9360132" cy="2204581"/>
            <a:chOff x="1353876" y="3527822"/>
            <a:chExt cx="9360132" cy="2204581"/>
          </a:xfrm>
        </p:grpSpPr>
        <p:sp>
          <p:nvSpPr>
            <p:cNvPr id="9" name="Rectangle 8"/>
            <p:cNvSpPr/>
            <p:nvPr/>
          </p:nvSpPr>
          <p:spPr>
            <a:xfrm>
              <a:off x="1353876" y="4303469"/>
              <a:ext cx="2220179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800" dirty="0" err="1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Sự</a:t>
              </a:r>
              <a:r>
                <a:rPr lang="en-US" sz="2800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lớn</a:t>
              </a:r>
              <a:r>
                <a:rPr lang="en-US" sz="2800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lên</a:t>
              </a:r>
              <a:endPara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7889979" y="4303469"/>
              <a:ext cx="2824029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800" dirty="0" err="1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Sự</a:t>
              </a:r>
              <a:r>
                <a:rPr lang="en-US" sz="2800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phân</a:t>
              </a:r>
              <a:r>
                <a:rPr lang="en-US" sz="2800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chia</a:t>
              </a:r>
              <a:endPara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cxnSp>
          <p:nvCxnSpPr>
            <p:cNvPr id="12" name="Straight Arrow Connector 11"/>
            <p:cNvCxnSpPr/>
            <p:nvPr/>
          </p:nvCxnSpPr>
          <p:spPr>
            <a:xfrm>
              <a:off x="3968151" y="4475348"/>
              <a:ext cx="3674853" cy="0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/>
            <p:nvPr/>
          </p:nvCxnSpPr>
          <p:spPr>
            <a:xfrm flipH="1">
              <a:off x="3899140" y="4796287"/>
              <a:ext cx="3778369" cy="34505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7" name="Rectangle 16"/>
            <p:cNvSpPr/>
            <p:nvPr/>
          </p:nvSpPr>
          <p:spPr>
            <a:xfrm>
              <a:off x="3812875" y="3527822"/>
              <a:ext cx="4132524" cy="65081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800" dirty="0" err="1" smtClean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Tạo</a:t>
              </a:r>
              <a:r>
                <a:rPr lang="en-US" sz="2800" dirty="0" smtClean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 smtClean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ra</a:t>
              </a:r>
              <a:r>
                <a:rPr lang="en-US" sz="2800" dirty="0" smtClean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TB </a:t>
              </a:r>
              <a:r>
                <a:rPr lang="en-US" sz="2800" dirty="0" err="1" smtClean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trưởng</a:t>
              </a:r>
              <a:r>
                <a:rPr lang="en-US" sz="2800" dirty="0" smtClean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 smtClean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thành</a:t>
              </a:r>
              <a:endParaRPr lang="en-US" sz="28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4718177" y="4993739"/>
              <a:ext cx="4132524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800" dirty="0" err="1" smtClean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Tạo</a:t>
              </a:r>
              <a:r>
                <a:rPr lang="en-US" sz="2800" dirty="0" smtClean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 smtClean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ra</a:t>
              </a:r>
              <a:r>
                <a:rPr lang="en-US" sz="2800" dirty="0" smtClean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TB con</a:t>
              </a:r>
              <a:endParaRPr lang="en-US" sz="28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75676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E5F93FA3-1266-4AA8-85B7-194ADF3F7E3A}"/>
              </a:ext>
            </a:extLst>
          </p:cNvPr>
          <p:cNvSpPr txBox="1">
            <a:spLocks/>
          </p:cNvSpPr>
          <p:nvPr/>
        </p:nvSpPr>
        <p:spPr>
          <a:xfrm>
            <a:off x="1" y="-11820"/>
            <a:ext cx="12192000" cy="503435"/>
          </a:xfrm>
          <a:prstGeom prst="rect">
            <a:avLst/>
          </a:prstGeom>
          <a:solidFill>
            <a:srgbClr val="B6E2A1"/>
          </a:solidFill>
          <a:ln>
            <a:solidFill>
              <a:srgbClr val="B6E2A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46 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BÀI 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20: 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 LỚN LÊN VÀ SINH SẢN CỦA TẾ BÀO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982A734-6E2D-44F5-BC20-57A594980145}"/>
              </a:ext>
            </a:extLst>
          </p:cNvPr>
          <p:cNvSpPr txBox="1">
            <a:spLocks/>
          </p:cNvSpPr>
          <p:nvPr/>
        </p:nvSpPr>
        <p:spPr>
          <a:xfrm>
            <a:off x="108955" y="361813"/>
            <a:ext cx="6930200" cy="67990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u="sng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II. </a:t>
            </a:r>
            <a:r>
              <a:rPr lang="en-US" sz="2800" b="1" u="sng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Sự</a:t>
            </a:r>
            <a:r>
              <a:rPr lang="en-US" sz="2800" b="1" u="sng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u="sng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sinh</a:t>
            </a:r>
            <a:r>
              <a:rPr lang="en-US" sz="2800" b="1" u="sng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u="sng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sản</a:t>
            </a:r>
            <a:r>
              <a:rPr lang="en-US" sz="2800" b="1" u="sng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</a:t>
            </a:r>
            <a:r>
              <a:rPr lang="en-US" sz="2800" b="1" u="sng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phân</a:t>
            </a:r>
            <a:r>
              <a:rPr lang="en-US" sz="2800" b="1" u="sng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chia) </a:t>
            </a:r>
            <a:r>
              <a:rPr lang="en-US" sz="2800" b="1" u="sng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2800" b="1" u="sng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u="sng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tế</a:t>
            </a:r>
            <a:r>
              <a:rPr lang="en-US" sz="2800" b="1" u="sng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u="sng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bào</a:t>
            </a:r>
            <a:endParaRPr lang="en-US" sz="2800" b="1" u="sng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9013" r="897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0863" y="1157188"/>
            <a:ext cx="4169747" cy="483189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37886" y="1157188"/>
            <a:ext cx="4017661" cy="4803726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108955" y="6069106"/>
            <a:ext cx="435356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Mô</a:t>
            </a:r>
            <a:r>
              <a:rPr lang="en-US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phân</a:t>
            </a:r>
            <a:r>
              <a:rPr lang="en-US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sinh</a:t>
            </a:r>
            <a:r>
              <a:rPr lang="en-US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đầu</a:t>
            </a:r>
            <a:r>
              <a:rPr lang="en-US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chóp</a:t>
            </a:r>
            <a:r>
              <a:rPr lang="en-US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rễ</a:t>
            </a:r>
            <a:endParaRPr lang="en-US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7593887" y="6099719"/>
            <a:ext cx="435356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Mô</a:t>
            </a:r>
            <a:r>
              <a:rPr lang="en-US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phân</a:t>
            </a:r>
            <a:r>
              <a:rPr lang="en-US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sinh</a:t>
            </a:r>
            <a:r>
              <a:rPr lang="en-US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chồi</a:t>
            </a:r>
            <a:endParaRPr lang="en-US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3814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027" y="1210416"/>
            <a:ext cx="4229597" cy="44538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Picture 28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770" y="888220"/>
            <a:ext cx="5889230" cy="427037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75038016"/>
      </p:ext>
    </p:extLst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E5F93FA3-1266-4AA8-85B7-194ADF3F7E3A}"/>
              </a:ext>
            </a:extLst>
          </p:cNvPr>
          <p:cNvSpPr txBox="1">
            <a:spLocks/>
          </p:cNvSpPr>
          <p:nvPr/>
        </p:nvSpPr>
        <p:spPr>
          <a:xfrm>
            <a:off x="1" y="-11820"/>
            <a:ext cx="12192000" cy="503435"/>
          </a:xfrm>
          <a:prstGeom prst="rect">
            <a:avLst/>
          </a:prstGeom>
          <a:solidFill>
            <a:srgbClr val="B6E2A1"/>
          </a:solidFill>
          <a:ln>
            <a:solidFill>
              <a:srgbClr val="B6E2A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46 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BÀI 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20: 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 LỚN LÊN VÀ SINH SẢN CỦA TẾ BÀO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982A734-6E2D-44F5-BC20-57A594980145}"/>
              </a:ext>
            </a:extLst>
          </p:cNvPr>
          <p:cNvSpPr txBox="1">
            <a:spLocks/>
          </p:cNvSpPr>
          <p:nvPr/>
        </p:nvSpPr>
        <p:spPr>
          <a:xfrm>
            <a:off x="108955" y="361813"/>
            <a:ext cx="6930200" cy="67990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u="sng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II. </a:t>
            </a:r>
            <a:r>
              <a:rPr lang="en-US" sz="2800" b="1" u="sng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Sự</a:t>
            </a:r>
            <a:r>
              <a:rPr lang="en-US" sz="2800" b="1" u="sng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u="sng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sinh</a:t>
            </a:r>
            <a:r>
              <a:rPr lang="en-US" sz="2800" b="1" u="sng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u="sng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sản</a:t>
            </a:r>
            <a:r>
              <a:rPr lang="en-US" sz="2800" b="1" u="sng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</a:t>
            </a:r>
            <a:r>
              <a:rPr lang="en-US" sz="2800" b="1" u="sng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phân</a:t>
            </a:r>
            <a:r>
              <a:rPr lang="en-US" sz="2800" b="1" u="sng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chia) </a:t>
            </a:r>
            <a:r>
              <a:rPr lang="en-US" sz="2800" b="1" u="sng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2800" b="1" u="sng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u="sng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tế</a:t>
            </a:r>
            <a:r>
              <a:rPr lang="en-US" sz="2800" b="1" u="sng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u="sng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bào</a:t>
            </a:r>
            <a:endParaRPr lang="en-US" sz="2800" b="1" u="sng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809845" y="5931442"/>
            <a:ext cx="4353565" cy="6508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Tế</a:t>
            </a:r>
            <a:r>
              <a:rPr lang="en-US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bào</a:t>
            </a:r>
            <a:r>
              <a:rPr lang="en-US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thần</a:t>
            </a:r>
            <a:r>
              <a:rPr lang="en-US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kinh</a:t>
            </a:r>
            <a:endParaRPr lang="en-US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625087" y="5883219"/>
            <a:ext cx="4353565" cy="6508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Tế</a:t>
            </a:r>
            <a:r>
              <a:rPr lang="en-US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bào</a:t>
            </a:r>
            <a:r>
              <a:rPr lang="en-US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hồng</a:t>
            </a:r>
            <a:r>
              <a:rPr lang="en-US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cầu</a:t>
            </a:r>
            <a:endParaRPr lang="en-US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8" name="Picture 7" descr="Bao myelin có tác dụng gì với dây thần kinh? | Vinmec">
            <a:extLst>
              <a:ext uri="{FF2B5EF4-FFF2-40B4-BE49-F238E27FC236}">
                <a16:creationId xmlns:a16="http://schemas.microsoft.com/office/drawing/2014/main" id="{30B8DAAB-8012-45FC-A61B-80DC40B3F164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86902" y="1880869"/>
            <a:ext cx="4467870" cy="353682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 descr="Um Celular Vermelho PNG , Células Vermelhas Do Sangue, Celular, Médicos  Imagem PNG e PSD Para Download Gratuito">
            <a:extLst>
              <a:ext uri="{FF2B5EF4-FFF2-40B4-BE49-F238E27FC236}">
                <a16:creationId xmlns:a16="http://schemas.microsoft.com/office/drawing/2014/main" id="{CC541964-FF8B-4A5C-93EE-E10CA086212D}"/>
              </a:ext>
            </a:extLst>
          </p:cNvPr>
          <p:cNvPicPr/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312" b="83806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456" t="17479" r="17479" b="22075"/>
          <a:stretch/>
        </p:blipFill>
        <p:spPr bwMode="auto">
          <a:xfrm>
            <a:off x="6625087" y="2191108"/>
            <a:ext cx="3260785" cy="322628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587062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82A734-6E2D-44F5-BC20-57A594980145}"/>
              </a:ext>
            </a:extLst>
          </p:cNvPr>
          <p:cNvSpPr txBox="1">
            <a:spLocks/>
          </p:cNvSpPr>
          <p:nvPr/>
        </p:nvSpPr>
        <p:spPr>
          <a:xfrm>
            <a:off x="0" y="713848"/>
            <a:ext cx="11700935" cy="67258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b="1" u="sng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III. Ý </a:t>
            </a:r>
            <a:r>
              <a:rPr lang="en-US" sz="3600" b="1" u="sng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nghĩa</a:t>
            </a:r>
            <a:r>
              <a:rPr lang="en-US" sz="3600" b="1" u="sng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u="sng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sự</a:t>
            </a:r>
            <a:r>
              <a:rPr lang="en-US" sz="3600" b="1" u="sng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u="sng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lớn</a:t>
            </a:r>
            <a:r>
              <a:rPr lang="en-US" sz="3600" b="1" u="sng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u="sng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lên</a:t>
            </a:r>
            <a:r>
              <a:rPr lang="en-US" sz="3600" b="1" u="sng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u="sng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3600" b="1" u="sng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u="sng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sinh</a:t>
            </a:r>
            <a:r>
              <a:rPr lang="en-US" sz="3600" b="1" u="sng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u="sng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sản</a:t>
            </a:r>
            <a:r>
              <a:rPr lang="en-US" sz="3600" b="1" u="sng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u="sng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3600" b="1" u="sng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u="sng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tế</a:t>
            </a:r>
            <a:r>
              <a:rPr lang="en-US" sz="3600" b="1" u="sng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u="sng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bào</a:t>
            </a:r>
            <a:endParaRPr lang="en-US" sz="3600" b="1" u="sng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2036" y="1608667"/>
            <a:ext cx="9526213" cy="434355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204476" y="6174460"/>
            <a:ext cx="982133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Giúp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cơ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thể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lớn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lên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tăng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về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kích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thước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chiều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cao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cân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nặng</a:t>
            </a:r>
            <a:endParaRPr lang="en-US" sz="2800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5F93FA3-1266-4AA8-85B7-194ADF3F7E3A}"/>
              </a:ext>
            </a:extLst>
          </p:cNvPr>
          <p:cNvSpPr txBox="1">
            <a:spLocks/>
          </p:cNvSpPr>
          <p:nvPr/>
        </p:nvSpPr>
        <p:spPr>
          <a:xfrm>
            <a:off x="1" y="-11820"/>
            <a:ext cx="12192000" cy="503435"/>
          </a:xfrm>
          <a:prstGeom prst="rect">
            <a:avLst/>
          </a:prstGeom>
          <a:solidFill>
            <a:srgbClr val="B6E2A1"/>
          </a:solidFill>
          <a:ln>
            <a:solidFill>
              <a:srgbClr val="B6E2A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46 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BÀI 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20: 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 LỚN LÊN VÀ SINH SẢN CỦA TẾ BÀO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29622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82A734-6E2D-44F5-BC20-57A594980145}"/>
              </a:ext>
            </a:extLst>
          </p:cNvPr>
          <p:cNvSpPr txBox="1">
            <a:spLocks/>
          </p:cNvSpPr>
          <p:nvPr/>
        </p:nvSpPr>
        <p:spPr>
          <a:xfrm>
            <a:off x="-35183" y="711792"/>
            <a:ext cx="11700935" cy="67258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b="1" u="sng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III. Ý </a:t>
            </a:r>
            <a:r>
              <a:rPr lang="en-US" sz="3600" b="1" u="sng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nghĩa</a:t>
            </a:r>
            <a:r>
              <a:rPr lang="en-US" sz="3600" b="1" u="sng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u="sng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sự</a:t>
            </a:r>
            <a:r>
              <a:rPr lang="en-US" sz="3600" b="1" u="sng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u="sng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lớn</a:t>
            </a:r>
            <a:r>
              <a:rPr lang="en-US" sz="3600" b="1" u="sng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u="sng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lên</a:t>
            </a:r>
            <a:r>
              <a:rPr lang="en-US" sz="3600" b="1" u="sng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u="sng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3600" b="1" u="sng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u="sng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sinh</a:t>
            </a:r>
            <a:r>
              <a:rPr lang="en-US" sz="3600" b="1" u="sng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u="sng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sản</a:t>
            </a:r>
            <a:r>
              <a:rPr lang="en-US" sz="3600" b="1" u="sng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u="sng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3600" b="1" u="sng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u="sng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tế</a:t>
            </a:r>
            <a:r>
              <a:rPr lang="en-US" sz="3600" b="1" u="sng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u="sng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bào</a:t>
            </a:r>
            <a:endParaRPr lang="en-US" sz="3600" b="1" u="sng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04618" y="6139697"/>
            <a:ext cx="982133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Giúp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cơ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thể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lớn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lên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tăng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về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kích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thước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chiều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cao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cân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nặng</a:t>
            </a:r>
            <a:endParaRPr lang="en-US" sz="2800" dirty="0"/>
          </a:p>
        </p:txBody>
      </p:sp>
      <p:grpSp>
        <p:nvGrpSpPr>
          <p:cNvPr id="13" name="Group 12"/>
          <p:cNvGrpSpPr/>
          <p:nvPr/>
        </p:nvGrpSpPr>
        <p:grpSpPr>
          <a:xfrm>
            <a:off x="287865" y="1608667"/>
            <a:ext cx="10663823" cy="4109854"/>
            <a:chOff x="287865" y="1608667"/>
            <a:chExt cx="10663823" cy="4109854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87865" y="2517835"/>
              <a:ext cx="8055653" cy="2407255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3"/>
            <a:srcRect l="49829"/>
            <a:stretch/>
          </p:blipFill>
          <p:spPr>
            <a:xfrm>
              <a:off x="10058400" y="1608667"/>
              <a:ext cx="893288" cy="4109854"/>
            </a:xfrm>
            <a:prstGeom prst="rect">
              <a:avLst/>
            </a:prstGeom>
          </p:spPr>
        </p:pic>
        <p:cxnSp>
          <p:nvCxnSpPr>
            <p:cNvPr id="9" name="Straight Arrow Connector 8"/>
            <p:cNvCxnSpPr>
              <a:stCxn id="4" idx="3"/>
            </p:cNvCxnSpPr>
            <p:nvPr/>
          </p:nvCxnSpPr>
          <p:spPr>
            <a:xfrm flipV="1">
              <a:off x="8343518" y="2777067"/>
              <a:ext cx="1647149" cy="944396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>
              <a:stCxn id="4" idx="3"/>
            </p:cNvCxnSpPr>
            <p:nvPr/>
          </p:nvCxnSpPr>
          <p:spPr>
            <a:xfrm>
              <a:off x="8343518" y="3721463"/>
              <a:ext cx="1714882" cy="1186013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Title 1">
            <a:extLst>
              <a:ext uri="{FF2B5EF4-FFF2-40B4-BE49-F238E27FC236}">
                <a16:creationId xmlns:a16="http://schemas.microsoft.com/office/drawing/2014/main" id="{E5F93FA3-1266-4AA8-85B7-194ADF3F7E3A}"/>
              </a:ext>
            </a:extLst>
          </p:cNvPr>
          <p:cNvSpPr txBox="1">
            <a:spLocks/>
          </p:cNvSpPr>
          <p:nvPr/>
        </p:nvSpPr>
        <p:spPr>
          <a:xfrm>
            <a:off x="1" y="-11820"/>
            <a:ext cx="12192000" cy="503435"/>
          </a:xfrm>
          <a:prstGeom prst="rect">
            <a:avLst/>
          </a:prstGeom>
          <a:solidFill>
            <a:srgbClr val="B6E2A1"/>
          </a:solidFill>
          <a:ln>
            <a:solidFill>
              <a:srgbClr val="B6E2A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46 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BÀI 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20: 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 LỚN LÊN VÀ SINH SẢN CỦA TẾ BÀO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60294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82A734-6E2D-44F5-BC20-57A594980145}"/>
              </a:ext>
            </a:extLst>
          </p:cNvPr>
          <p:cNvSpPr txBox="1">
            <a:spLocks/>
          </p:cNvSpPr>
          <p:nvPr/>
        </p:nvSpPr>
        <p:spPr>
          <a:xfrm>
            <a:off x="0" y="726149"/>
            <a:ext cx="11700935" cy="67258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b="1" u="sng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III. Ý </a:t>
            </a:r>
            <a:r>
              <a:rPr lang="en-US" sz="3600" b="1" u="sng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nghĩa</a:t>
            </a:r>
            <a:r>
              <a:rPr lang="en-US" sz="3600" b="1" u="sng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u="sng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sự</a:t>
            </a:r>
            <a:r>
              <a:rPr lang="en-US" sz="3600" b="1" u="sng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u="sng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lớn</a:t>
            </a:r>
            <a:r>
              <a:rPr lang="en-US" sz="3600" b="1" u="sng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u="sng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lên</a:t>
            </a:r>
            <a:r>
              <a:rPr lang="en-US" sz="3600" b="1" u="sng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u="sng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3600" b="1" u="sng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u="sng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sinh</a:t>
            </a:r>
            <a:r>
              <a:rPr lang="en-US" sz="3600" b="1" u="sng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u="sng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sản</a:t>
            </a:r>
            <a:r>
              <a:rPr lang="en-US" sz="3600" b="1" u="sng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u="sng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3600" b="1" u="sng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u="sng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tế</a:t>
            </a:r>
            <a:r>
              <a:rPr lang="en-US" sz="3600" b="1" u="sng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u="sng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bào</a:t>
            </a:r>
            <a:endParaRPr lang="en-US" sz="3600" b="1" u="sng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06398" y="5247241"/>
            <a:ext cx="11582402" cy="1313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Giúp</a:t>
            </a:r>
            <a:r>
              <a:rPr lang="en-US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thay</a:t>
            </a:r>
            <a:r>
              <a:rPr lang="en-US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thế</a:t>
            </a:r>
            <a:r>
              <a:rPr lang="en-US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tế</a:t>
            </a:r>
            <a:r>
              <a:rPr lang="en-US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bào</a:t>
            </a:r>
            <a:r>
              <a:rPr lang="en-US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chết</a:t>
            </a:r>
            <a:r>
              <a:rPr lang="en-US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tế</a:t>
            </a:r>
            <a:r>
              <a:rPr lang="en-US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bào</a:t>
            </a:r>
            <a:r>
              <a:rPr lang="en-US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già</a:t>
            </a:r>
            <a:r>
              <a:rPr lang="en-US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tế</a:t>
            </a:r>
            <a:r>
              <a:rPr lang="en-US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bào</a:t>
            </a:r>
            <a:r>
              <a:rPr lang="en-US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sai</a:t>
            </a:r>
            <a:r>
              <a:rPr lang="en-US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hỏng</a:t>
            </a:r>
            <a:r>
              <a:rPr lang="en-US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hay </a:t>
            </a:r>
            <a:r>
              <a:rPr lang="en-US" sz="2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tế</a:t>
            </a:r>
            <a:r>
              <a:rPr lang="en-US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bào</a:t>
            </a:r>
            <a:r>
              <a:rPr lang="en-US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bị</a:t>
            </a:r>
            <a:r>
              <a:rPr lang="en-US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tổn</a:t>
            </a:r>
            <a:r>
              <a:rPr lang="en-US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thương</a:t>
            </a:r>
            <a:endParaRPr lang="en-US" sz="28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0464" y="1625600"/>
            <a:ext cx="2070737" cy="353697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9028" y="1625600"/>
            <a:ext cx="3778132" cy="3536974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E5F93FA3-1266-4AA8-85B7-194ADF3F7E3A}"/>
              </a:ext>
            </a:extLst>
          </p:cNvPr>
          <p:cNvSpPr txBox="1">
            <a:spLocks/>
          </p:cNvSpPr>
          <p:nvPr/>
        </p:nvSpPr>
        <p:spPr>
          <a:xfrm>
            <a:off x="1" y="-11820"/>
            <a:ext cx="12192000" cy="503435"/>
          </a:xfrm>
          <a:prstGeom prst="rect">
            <a:avLst/>
          </a:prstGeom>
          <a:solidFill>
            <a:srgbClr val="B6E2A1"/>
          </a:solidFill>
          <a:ln>
            <a:solidFill>
              <a:srgbClr val="B6E2A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46 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BÀI 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20: 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 LỚN LÊN VÀ SINH SẢN CỦA TẾ BÀO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64851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82A734-6E2D-44F5-BC20-57A594980145}"/>
              </a:ext>
            </a:extLst>
          </p:cNvPr>
          <p:cNvSpPr txBox="1">
            <a:spLocks/>
          </p:cNvSpPr>
          <p:nvPr/>
        </p:nvSpPr>
        <p:spPr>
          <a:xfrm>
            <a:off x="1" y="719113"/>
            <a:ext cx="11700935" cy="67258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b="1" u="sng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III. Ý </a:t>
            </a:r>
            <a:r>
              <a:rPr lang="en-US" sz="3600" b="1" u="sng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nghĩa</a:t>
            </a:r>
            <a:r>
              <a:rPr lang="en-US" sz="3600" b="1" u="sng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u="sng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sự</a:t>
            </a:r>
            <a:r>
              <a:rPr lang="en-US" sz="3600" b="1" u="sng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u="sng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lớn</a:t>
            </a:r>
            <a:r>
              <a:rPr lang="en-US" sz="3600" b="1" u="sng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u="sng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lên</a:t>
            </a:r>
            <a:r>
              <a:rPr lang="en-US" sz="3600" b="1" u="sng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u="sng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3600" b="1" u="sng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u="sng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sinh</a:t>
            </a:r>
            <a:r>
              <a:rPr lang="en-US" sz="3600" b="1" u="sng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u="sng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sản</a:t>
            </a:r>
            <a:r>
              <a:rPr lang="en-US" sz="3600" b="1" u="sng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u="sng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3600" b="1" u="sng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u="sng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tế</a:t>
            </a:r>
            <a:r>
              <a:rPr lang="en-US" sz="3600" b="1" u="sng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u="sng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bào</a:t>
            </a:r>
            <a:endParaRPr lang="en-US" sz="3600" b="1" u="sng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89782" y="2128609"/>
            <a:ext cx="1200221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</a:t>
            </a:r>
            <a:r>
              <a:rPr lang="en-US" sz="36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Giúp</a:t>
            </a:r>
            <a:r>
              <a:rPr lang="en-US" sz="3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cơ</a:t>
            </a:r>
            <a:r>
              <a:rPr lang="en-US" sz="3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thể</a:t>
            </a:r>
            <a:r>
              <a:rPr lang="en-US" sz="3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lớn</a:t>
            </a:r>
            <a:r>
              <a:rPr lang="en-US" sz="3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lên</a:t>
            </a:r>
            <a:r>
              <a:rPr lang="en-US" sz="3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sz="36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tăng</a:t>
            </a:r>
            <a:r>
              <a:rPr lang="en-US" sz="3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về</a:t>
            </a:r>
            <a:r>
              <a:rPr lang="en-US" sz="3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kích</a:t>
            </a:r>
            <a:r>
              <a:rPr lang="en-US" sz="3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thước</a:t>
            </a:r>
            <a:r>
              <a:rPr lang="en-US" sz="3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36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chiều</a:t>
            </a:r>
            <a:r>
              <a:rPr lang="en-US" sz="3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cao</a:t>
            </a:r>
            <a:r>
              <a:rPr lang="en-US" sz="3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36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cân</a:t>
            </a:r>
            <a:r>
              <a:rPr lang="en-US" sz="3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nặng</a:t>
            </a:r>
            <a:r>
              <a:rPr lang="en-US" sz="3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en-US" sz="3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89783" y="4446726"/>
            <a:ext cx="1200221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</a:t>
            </a:r>
            <a:r>
              <a:rPr lang="en-US" sz="36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Giúp</a:t>
            </a:r>
            <a:r>
              <a:rPr lang="en-US" sz="3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thay</a:t>
            </a:r>
            <a:r>
              <a:rPr lang="en-US" sz="3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thế</a:t>
            </a:r>
            <a:r>
              <a:rPr lang="en-US" sz="3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sz="3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tế</a:t>
            </a:r>
            <a:r>
              <a:rPr lang="en-US" sz="3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bào</a:t>
            </a:r>
            <a:r>
              <a:rPr lang="en-US" sz="3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chết</a:t>
            </a:r>
            <a:r>
              <a:rPr lang="en-US" sz="3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36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sz="3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tế</a:t>
            </a:r>
            <a:r>
              <a:rPr lang="en-US" sz="3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bào</a:t>
            </a:r>
            <a:r>
              <a:rPr lang="en-US" sz="3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già</a:t>
            </a:r>
            <a:r>
              <a:rPr lang="en-US" sz="3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36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tế</a:t>
            </a:r>
            <a:r>
              <a:rPr lang="en-US" sz="3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bào</a:t>
            </a:r>
            <a:r>
              <a:rPr lang="en-US" sz="3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sai</a:t>
            </a:r>
            <a:r>
              <a:rPr lang="en-US" sz="3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hỏng</a:t>
            </a:r>
            <a:r>
              <a:rPr lang="en-US" sz="3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hay </a:t>
            </a:r>
            <a:r>
              <a:rPr lang="en-US" sz="36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sz="3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tế</a:t>
            </a:r>
            <a:r>
              <a:rPr lang="en-US" sz="3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bào</a:t>
            </a:r>
            <a:r>
              <a:rPr lang="en-US" sz="3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bị</a:t>
            </a:r>
            <a:r>
              <a:rPr lang="en-US" sz="3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tổn</a:t>
            </a:r>
            <a:r>
              <a:rPr lang="en-US" sz="3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thương</a:t>
            </a:r>
            <a:r>
              <a:rPr lang="en-US" sz="3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en-US" sz="3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5F93FA3-1266-4AA8-85B7-194ADF3F7E3A}"/>
              </a:ext>
            </a:extLst>
          </p:cNvPr>
          <p:cNvSpPr txBox="1">
            <a:spLocks/>
          </p:cNvSpPr>
          <p:nvPr/>
        </p:nvSpPr>
        <p:spPr>
          <a:xfrm>
            <a:off x="1" y="-11820"/>
            <a:ext cx="12192000" cy="503435"/>
          </a:xfrm>
          <a:prstGeom prst="rect">
            <a:avLst/>
          </a:prstGeom>
          <a:solidFill>
            <a:srgbClr val="B6E2A1"/>
          </a:solidFill>
          <a:ln>
            <a:solidFill>
              <a:srgbClr val="B6E2A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46 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BÀI 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20: 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 LỚN LÊN VÀ SINH SẢN CỦA TẾ BÀO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03603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82A734-6E2D-44F5-BC20-57A594980145}"/>
              </a:ext>
            </a:extLst>
          </p:cNvPr>
          <p:cNvSpPr txBox="1">
            <a:spLocks/>
          </p:cNvSpPr>
          <p:nvPr/>
        </p:nvSpPr>
        <p:spPr>
          <a:xfrm>
            <a:off x="29070" y="504760"/>
            <a:ext cx="11700935" cy="67258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b="1" u="sng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IV. </a:t>
            </a:r>
            <a:r>
              <a:rPr lang="en-US" sz="3600" b="1" u="sng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Luyện</a:t>
            </a:r>
            <a:r>
              <a:rPr lang="en-US" sz="3600" b="1" u="sng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u="sng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tập</a:t>
            </a:r>
            <a:endParaRPr lang="en-US" sz="3600" b="1" u="sng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8676" y="2258014"/>
            <a:ext cx="1914146" cy="432364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4466" y="2178513"/>
            <a:ext cx="2751967" cy="440314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l="14683" r="13084"/>
          <a:stretch/>
        </p:blipFill>
        <p:spPr>
          <a:xfrm>
            <a:off x="5493835" y="1352896"/>
            <a:ext cx="779964" cy="522876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948267" y="3316953"/>
            <a:ext cx="22804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 – 16 </a:t>
            </a:r>
            <a:r>
              <a:rPr lang="en-US" sz="2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tuổi</a:t>
            </a:r>
            <a:endParaRPr lang="en-US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467064" y="3283086"/>
            <a:ext cx="22804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12 – 18 </a:t>
            </a:r>
            <a:r>
              <a:rPr lang="en-US" sz="2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tuổi</a:t>
            </a:r>
            <a:endParaRPr lang="en-US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191623" y="829676"/>
            <a:ext cx="33843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Tăng</a:t>
            </a:r>
            <a:r>
              <a:rPr lang="en-US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8 -12 cm/</a:t>
            </a:r>
            <a:r>
              <a:rPr lang="en-US" sz="2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năm</a:t>
            </a:r>
            <a:endParaRPr lang="en-US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E5F93FA3-1266-4AA8-85B7-194ADF3F7E3A}"/>
              </a:ext>
            </a:extLst>
          </p:cNvPr>
          <p:cNvSpPr txBox="1">
            <a:spLocks/>
          </p:cNvSpPr>
          <p:nvPr/>
        </p:nvSpPr>
        <p:spPr>
          <a:xfrm>
            <a:off x="1" y="-11820"/>
            <a:ext cx="12192000" cy="503435"/>
          </a:xfrm>
          <a:prstGeom prst="rect">
            <a:avLst/>
          </a:prstGeom>
          <a:solidFill>
            <a:srgbClr val="B6E2A1"/>
          </a:solidFill>
          <a:ln>
            <a:solidFill>
              <a:srgbClr val="B6E2A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46 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BÀI 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20: 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 LỚN LÊN VÀ SINH SẢN CỦA TẾ BÀO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29471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418" y="2387597"/>
            <a:ext cx="11862286" cy="367453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982A734-6E2D-44F5-BC20-57A594980145}"/>
              </a:ext>
            </a:extLst>
          </p:cNvPr>
          <p:cNvSpPr txBox="1">
            <a:spLocks/>
          </p:cNvSpPr>
          <p:nvPr/>
        </p:nvSpPr>
        <p:spPr>
          <a:xfrm>
            <a:off x="29070" y="815311"/>
            <a:ext cx="11700935" cy="67258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b="1" u="sng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IV. </a:t>
            </a:r>
            <a:r>
              <a:rPr lang="en-US" sz="3600" b="1" u="sng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Luyện</a:t>
            </a:r>
            <a:r>
              <a:rPr lang="en-US" sz="3600" b="1" u="sng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u="sng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tập</a:t>
            </a:r>
            <a:endParaRPr lang="en-US" sz="3600" b="1" u="sng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5F93FA3-1266-4AA8-85B7-194ADF3F7E3A}"/>
              </a:ext>
            </a:extLst>
          </p:cNvPr>
          <p:cNvSpPr txBox="1">
            <a:spLocks/>
          </p:cNvSpPr>
          <p:nvPr/>
        </p:nvSpPr>
        <p:spPr>
          <a:xfrm>
            <a:off x="1" y="-11820"/>
            <a:ext cx="12192000" cy="503435"/>
          </a:xfrm>
          <a:prstGeom prst="rect">
            <a:avLst/>
          </a:prstGeom>
          <a:solidFill>
            <a:srgbClr val="B6E2A1"/>
          </a:solidFill>
          <a:ln>
            <a:solidFill>
              <a:srgbClr val="B6E2A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46 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BÀI 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20: 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 LỚN LÊN VÀ SINH SẢN CỦA TẾ BÀO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82622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82A734-6E2D-44F5-BC20-57A594980145}"/>
              </a:ext>
            </a:extLst>
          </p:cNvPr>
          <p:cNvSpPr txBox="1">
            <a:spLocks/>
          </p:cNvSpPr>
          <p:nvPr/>
        </p:nvSpPr>
        <p:spPr>
          <a:xfrm>
            <a:off x="11818" y="625528"/>
            <a:ext cx="11700935" cy="67258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b="1" u="sng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IV. </a:t>
            </a:r>
            <a:r>
              <a:rPr lang="en-US" sz="3600" b="1" u="sng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Luyện</a:t>
            </a:r>
            <a:r>
              <a:rPr lang="en-US" sz="3600" b="1" u="sng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u="sng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tập</a:t>
            </a:r>
            <a:endParaRPr lang="en-US" sz="3600" b="1" u="sng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7859" y="3481366"/>
            <a:ext cx="4927658" cy="266037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1167" y="2892000"/>
            <a:ext cx="4541588" cy="309558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897467" y="2527259"/>
            <a:ext cx="3606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Tế</a:t>
            </a:r>
            <a:r>
              <a:rPr lang="en-US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bào</a:t>
            </a:r>
            <a:r>
              <a:rPr lang="en-US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tổn</a:t>
            </a:r>
            <a:r>
              <a:rPr lang="en-US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thương</a:t>
            </a:r>
            <a:r>
              <a:rPr lang="en-US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không</a:t>
            </a:r>
            <a:r>
              <a:rPr lang="en-US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được</a:t>
            </a:r>
            <a:r>
              <a:rPr lang="en-US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sửa</a:t>
            </a:r>
            <a:r>
              <a:rPr lang="en-US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chữa</a:t>
            </a:r>
            <a:endParaRPr lang="en-US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632017" y="2947053"/>
            <a:ext cx="360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Tế</a:t>
            </a:r>
            <a:r>
              <a:rPr lang="en-US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bào</a:t>
            </a:r>
            <a:r>
              <a:rPr lang="en-US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chết</a:t>
            </a:r>
            <a:endParaRPr lang="en-US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042051" y="1760186"/>
            <a:ext cx="44534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2800" dirty="0" smtClean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TẾ BÀO BÌNH THƯỜNG</a:t>
            </a:r>
            <a:endParaRPr lang="en-US" sz="2800" dirty="0">
              <a:solidFill>
                <a:srgbClr val="0000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637967" y="1760186"/>
            <a:ext cx="44534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2800" dirty="0" smtClean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TẾ BÀO UNG THƯ</a:t>
            </a:r>
            <a:endParaRPr lang="en-US" sz="2800" dirty="0">
              <a:solidFill>
                <a:srgbClr val="0000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382000" y="5987580"/>
            <a:ext cx="360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lang="en-US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thành</a:t>
            </a:r>
            <a:r>
              <a:rPr lang="en-US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khối</a:t>
            </a:r>
            <a:r>
              <a:rPr lang="en-US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u</a:t>
            </a:r>
            <a:endParaRPr lang="en-US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5F93FA3-1266-4AA8-85B7-194ADF3F7E3A}"/>
              </a:ext>
            </a:extLst>
          </p:cNvPr>
          <p:cNvSpPr txBox="1">
            <a:spLocks/>
          </p:cNvSpPr>
          <p:nvPr/>
        </p:nvSpPr>
        <p:spPr>
          <a:xfrm>
            <a:off x="1" y="-11820"/>
            <a:ext cx="12192000" cy="503435"/>
          </a:xfrm>
          <a:prstGeom prst="rect">
            <a:avLst/>
          </a:prstGeom>
          <a:solidFill>
            <a:srgbClr val="B6E2A1"/>
          </a:solidFill>
          <a:ln>
            <a:solidFill>
              <a:srgbClr val="B6E2A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46 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BÀI 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20: 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 LỚN LÊN VÀ SINH SẢN CỦA TẾ BÀO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23926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1" grpId="0"/>
      <p:bldP spid="2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82A734-6E2D-44F5-BC20-57A594980145}"/>
              </a:ext>
            </a:extLst>
          </p:cNvPr>
          <p:cNvSpPr txBox="1">
            <a:spLocks/>
          </p:cNvSpPr>
          <p:nvPr/>
        </p:nvSpPr>
        <p:spPr>
          <a:xfrm>
            <a:off x="11817" y="491038"/>
            <a:ext cx="11700935" cy="67258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b="1" u="sng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IV. </a:t>
            </a:r>
            <a:r>
              <a:rPr lang="en-US" sz="3600" b="1" u="sng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Luyện</a:t>
            </a:r>
            <a:r>
              <a:rPr lang="en-US" sz="3600" b="1" u="sng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u="sng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tập</a:t>
            </a:r>
            <a:endParaRPr lang="en-US" sz="3600" b="1" u="sng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377" b="99725" l="1298" r="9949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87260" y="1149515"/>
            <a:ext cx="9382667" cy="491118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394017" y="6060702"/>
            <a:ext cx="63943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Bệnh</a:t>
            </a:r>
            <a:r>
              <a:rPr lang="en-US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sùi</a:t>
            </a:r>
            <a:r>
              <a:rPr lang="en-US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cành</a:t>
            </a:r>
            <a:r>
              <a:rPr lang="en-US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trên</a:t>
            </a:r>
            <a:r>
              <a:rPr lang="en-US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cây</a:t>
            </a:r>
            <a:r>
              <a:rPr lang="en-US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hoa</a:t>
            </a:r>
            <a:r>
              <a:rPr lang="en-US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hồng</a:t>
            </a:r>
            <a:endParaRPr lang="en-US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5F93FA3-1266-4AA8-85B7-194ADF3F7E3A}"/>
              </a:ext>
            </a:extLst>
          </p:cNvPr>
          <p:cNvSpPr txBox="1">
            <a:spLocks/>
          </p:cNvSpPr>
          <p:nvPr/>
        </p:nvSpPr>
        <p:spPr>
          <a:xfrm>
            <a:off x="1" y="-11820"/>
            <a:ext cx="12192000" cy="503435"/>
          </a:xfrm>
          <a:prstGeom prst="rect">
            <a:avLst/>
          </a:prstGeom>
          <a:solidFill>
            <a:srgbClr val="B6E2A1"/>
          </a:solidFill>
          <a:ln>
            <a:solidFill>
              <a:srgbClr val="B6E2A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46 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BÀI 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20: 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 LỚN LÊN VÀ SINH SẢN CỦA TẾ BÀO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12235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vong quay"/>
          <p:cNvGrpSpPr/>
          <p:nvPr/>
        </p:nvGrpSpPr>
        <p:grpSpPr>
          <a:xfrm>
            <a:off x="5825983" y="478508"/>
            <a:ext cx="5042125" cy="5036855"/>
            <a:chOff x="5425622" y="292790"/>
            <a:chExt cx="5834378" cy="582828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5622" y="292790"/>
              <a:ext cx="5834378" cy="582828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 rot="14949661">
              <a:off x="6674685" y="126928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 rot="12232592">
              <a:off x="5742637" y="2184872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 rot="17590276">
              <a:off x="8020996" y="1266361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 rot="20155085">
              <a:off x="8917980" y="218947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 rot="9501114">
              <a:off x="5697321" y="3524665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50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 rot="6703311">
              <a:off x="6660976" y="449299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60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 rot="3829829">
              <a:off x="8019634" y="450023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70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 rot="1321648">
              <a:off x="8940448" y="3556175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80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23" name="Isosceles Triangle 2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" name="quay dung"/>
          <p:cNvSpPr/>
          <p:nvPr/>
        </p:nvSpPr>
        <p:spPr>
          <a:xfrm>
            <a:off x="9287691" y="5878286"/>
            <a:ext cx="2704012" cy="849085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QUAY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Rounded Rectangle 25">
            <a:hlinkClick r:id="rId6" action="ppaction://hlinksldjump"/>
          </p:cNvPr>
          <p:cNvSpPr/>
          <p:nvPr/>
        </p:nvSpPr>
        <p:spPr>
          <a:xfrm>
            <a:off x="857805" y="2186976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ounded Rectangle 26">
            <a:hlinkClick r:id="rId7" action="ppaction://hlinksldjump"/>
          </p:cNvPr>
          <p:cNvSpPr/>
          <p:nvPr/>
        </p:nvSpPr>
        <p:spPr>
          <a:xfrm>
            <a:off x="2355722" y="2186976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ounded Rectangle 27">
            <a:hlinkClick r:id="rId8" action="ppaction://hlinksldjump"/>
          </p:cNvPr>
          <p:cNvSpPr/>
          <p:nvPr/>
        </p:nvSpPr>
        <p:spPr>
          <a:xfrm>
            <a:off x="3853638" y="2186976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5" name="Rounded Rectangle 34">
            <a:hlinkClick r:id="rId9" action="ppaction://hlinksldjump"/>
          </p:cNvPr>
          <p:cNvSpPr/>
          <p:nvPr/>
        </p:nvSpPr>
        <p:spPr>
          <a:xfrm>
            <a:off x="858563" y="3733049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6" name="Rounded Rectangle 35">
            <a:hlinkClick r:id="rId10" action="ppaction://hlinksldjump"/>
          </p:cNvPr>
          <p:cNvSpPr/>
          <p:nvPr/>
        </p:nvSpPr>
        <p:spPr>
          <a:xfrm>
            <a:off x="2356480" y="3733049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7" name="Rounded Rectangle 36">
            <a:hlinkClick r:id="rId11" action="ppaction://hlinksldjump"/>
          </p:cNvPr>
          <p:cNvSpPr/>
          <p:nvPr/>
        </p:nvSpPr>
        <p:spPr>
          <a:xfrm>
            <a:off x="3854396" y="3733049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8" name="Rounded Rectangle 37">
            <a:hlinkClick r:id="rId12" action="ppaction://hlinksldjump"/>
          </p:cNvPr>
          <p:cNvSpPr/>
          <p:nvPr/>
        </p:nvSpPr>
        <p:spPr>
          <a:xfrm>
            <a:off x="1498350" y="5279122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9" name="Rounded Rectangle 38">
            <a:hlinkClick r:id="rId13" action="ppaction://hlinksldjump"/>
          </p:cNvPr>
          <p:cNvSpPr/>
          <p:nvPr/>
        </p:nvSpPr>
        <p:spPr>
          <a:xfrm>
            <a:off x="3077389" y="5264843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1" name="Rectangle 40">
            <a:hlinkClick r:id="rId14" action="ppaction://hlinksldjump"/>
          </p:cNvPr>
          <p:cNvSpPr/>
          <p:nvPr/>
        </p:nvSpPr>
        <p:spPr>
          <a:xfrm>
            <a:off x="402426" y="95110"/>
            <a:ext cx="5121915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VÒNG QUAY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MAY MẮN</a:t>
            </a: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07" y="845531"/>
            <a:ext cx="495300" cy="43815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9739" y="1207472"/>
            <a:ext cx="495300" cy="43815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150" y="680278"/>
            <a:ext cx="495300" cy="438150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1830" y="478508"/>
            <a:ext cx="714375" cy="119062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6194" y="2397345"/>
            <a:ext cx="1354214" cy="1155064"/>
          </a:xfrm>
          <a:prstGeom prst="rect">
            <a:avLst/>
          </a:prstGeom>
        </p:spPr>
      </p:pic>
      <p:pic>
        <p:nvPicPr>
          <p:cNvPr id="3" name="vongqu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9714152" y="-693733"/>
            <a:ext cx="609600" cy="609600"/>
          </a:xfrm>
          <a:prstGeom prst="rect">
            <a:avLst/>
          </a:prstGeom>
        </p:spPr>
      </p:pic>
      <p:sp>
        <p:nvSpPr>
          <p:cNvPr id="31" name="Isosceles Triangle 30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2" name="Isosceles Triangle 31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3" name="Isosceles Triangle 3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4" name="Isosceles Triangle 33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Isosceles Triangle 41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Isosceles Triangle 4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8" name="Isosceles Triangle 47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9" name="Isosceles Triangle 48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0" name="Isosceles Triangle 49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1" name="Isosceles Triangle 50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2" name="Isosceles Triangle 51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3" name="Isosceles Triangle 5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4" name="Isosceles Triangle 53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5" name="Isosceles Triangle 54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6" name="Isosceles Triangle 55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7" name="Isosceles Triangle 56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8" name="Isosceles Triangle 57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9" name="Isosceles Triangle 58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0" name="Isosceles Triangle 59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1" name="Isosceles Triangle 60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4" name="Heart 23">
            <a:hlinkClick r:id="" action="ppaction://noaction"/>
          </p:cNvPr>
          <p:cNvSpPr/>
          <p:nvPr/>
        </p:nvSpPr>
        <p:spPr>
          <a:xfrm rot="5400000">
            <a:off x="11351621" y="2586449"/>
            <a:ext cx="783772" cy="783770"/>
          </a:xfrm>
          <a:prstGeom prst="hear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Arrow: Right 6">
            <a:hlinkClick r:id="" action="ppaction://noaction"/>
            <a:extLst>
              <a:ext uri="{FF2B5EF4-FFF2-40B4-BE49-F238E27FC236}">
                <a16:creationId xmlns:a16="http://schemas.microsoft.com/office/drawing/2014/main" id="{EBC214EE-C4D2-4CF3-A6EE-76102051A6C7}"/>
              </a:ext>
            </a:extLst>
          </p:cNvPr>
          <p:cNvSpPr/>
          <p:nvPr/>
        </p:nvSpPr>
        <p:spPr>
          <a:xfrm>
            <a:off x="6778487" y="6530009"/>
            <a:ext cx="1222513" cy="29124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2991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25E-6 -2.59259E-6 L 1.25E-6 -0.02407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4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7" dur="304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6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7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0" fill="hold">
                      <p:stCondLst>
                        <p:cond delay="0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9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93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4" fill="hold">
                      <p:stCondLst>
                        <p:cond delay="0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9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200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1" fill="hold">
                      <p:stCondLst>
                        <p:cond delay="0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20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20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8" fill="hold">
                      <p:stCondLst>
                        <p:cond delay="0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21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audio>
              <p:cMediaNode vol="80000">
                <p:cTn id="2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1" grpId="0"/>
      <p:bldP spid="31" grpId="0" animBg="1"/>
      <p:bldP spid="32" grpId="0" animBg="1"/>
      <p:bldP spid="33" grpId="0" animBg="1"/>
      <p:bldP spid="34" grpId="0" animBg="1"/>
      <p:bldP spid="42" grpId="0" animBg="1"/>
      <p:bldP spid="43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ay phat trien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955851" y="21225"/>
            <a:ext cx="6299856" cy="6836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263826"/>
      </p:ext>
    </p:extLst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004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1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32636" y="288235"/>
            <a:ext cx="10526728" cy="1516231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1. 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</a:rPr>
              <a:t>Một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</a:rPr>
              <a:t>tế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</a:rPr>
              <a:t>bào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</a:rPr>
              <a:t>mẹ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</a:rPr>
              <a:t>sau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</a:rPr>
              <a:t>khi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</a:rPr>
              <a:t>phân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 chia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</a:rPr>
              <a:t>sẽ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</a:rPr>
              <a:t>tạo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</a:rPr>
              <a:t>ra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</a:rPr>
              <a:t>bao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</a:rPr>
              <a:t>nhiêu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</a:rPr>
              <a:t>tế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</a:rPr>
              <a:t>bào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 con?</a:t>
            </a:r>
            <a:endParaRPr lang="en-US" sz="3200" b="1" dirty="0">
              <a:solidFill>
                <a:srgbClr val="C00000"/>
              </a:solidFill>
              <a:latin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110220" y="1949346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200" b="1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2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anose="02020603050405020304" pitchFamily="18" charset="0"/>
              </a:rPr>
              <a:t>tế</a:t>
            </a:r>
            <a:r>
              <a:rPr lang="en-US" sz="3200" b="1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anose="02020603050405020304" pitchFamily="18" charset="0"/>
              </a:rPr>
              <a:t>bào</a:t>
            </a:r>
            <a:endParaRPr lang="en-US" sz="3200" b="1" dirty="0">
              <a:solidFill>
                <a:srgbClr val="0000CC"/>
              </a:solidFill>
              <a:latin typeface="Times New Roman" panose="02020603050405020304" pitchFamily="18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30615" y="1953535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200" b="1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1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anose="02020603050405020304" pitchFamily="18" charset="0"/>
              </a:rPr>
              <a:t>tế</a:t>
            </a:r>
            <a:r>
              <a:rPr lang="en-US" sz="3200" b="1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anose="02020603050405020304" pitchFamily="18" charset="0"/>
              </a:rPr>
              <a:t>bào</a:t>
            </a:r>
            <a:endParaRPr lang="en-US" sz="3200" b="1" dirty="0">
              <a:solidFill>
                <a:srgbClr val="0000CC"/>
              </a:solidFill>
              <a:latin typeface="Times New Roman" panose="02020603050405020304" pitchFamily="18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110220" y="2838518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3200" b="1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4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anose="02020603050405020304" pitchFamily="18" charset="0"/>
              </a:rPr>
              <a:t>tế</a:t>
            </a:r>
            <a:r>
              <a:rPr lang="en-US" sz="3200" b="1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anose="02020603050405020304" pitchFamily="18" charset="0"/>
              </a:rPr>
              <a:t>bào</a:t>
            </a:r>
            <a:endParaRPr lang="en-US" sz="3200" b="1" dirty="0">
              <a:solidFill>
                <a:srgbClr val="0000CC"/>
              </a:solidFill>
              <a:latin typeface="Times New Roman" panose="02020603050405020304" pitchFamily="18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130615" y="2842707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3200" b="1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8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anose="02020603050405020304" pitchFamily="18" charset="0"/>
              </a:rPr>
              <a:t>tế</a:t>
            </a:r>
            <a:r>
              <a:rPr lang="en-US" sz="3200" b="1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anose="02020603050405020304" pitchFamily="18" charset="0"/>
              </a:rPr>
              <a:t>bào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1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5131881" y="1974821"/>
            <a:ext cx="885137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212482" y="2871882"/>
            <a:ext cx="804536" cy="70408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2883479"/>
            <a:ext cx="804742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1994791"/>
            <a:ext cx="804742" cy="707197"/>
          </a:xfrm>
          <a:prstGeom prst="rect">
            <a:avLst/>
          </a:prstGeom>
        </p:spPr>
      </p:pic>
      <p:sp>
        <p:nvSpPr>
          <p:cNvPr id="57" name="Cloud 56">
            <a:hlinkClick r:id="rId14" action="ppaction://hlinksldjump"/>
          </p:cNvPr>
          <p:cNvSpPr/>
          <p:nvPr/>
        </p:nvSpPr>
        <p:spPr>
          <a:xfrm>
            <a:off x="4667494" y="4702499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QUAY VỀ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462928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32636" y="278296"/>
            <a:ext cx="10526728" cy="1506291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2.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già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chết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3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110220" y="1949346"/>
            <a:ext cx="4951166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32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2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trưởng</a:t>
            </a:r>
            <a:r>
              <a:rPr lang="en-US" sz="32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32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endParaRPr lang="vi-VN" sz="32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30614" y="1953535"/>
            <a:ext cx="4911759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32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2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2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32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110220" y="2838518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32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2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2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32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32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endParaRPr lang="vi-VN" sz="32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130615" y="2842707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32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2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2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32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2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32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endParaRPr lang="vi-VN" sz="32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1296" y="1974821"/>
            <a:ext cx="805722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212482" y="2871882"/>
            <a:ext cx="804536" cy="70408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2883479"/>
            <a:ext cx="804742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6859" y="2017046"/>
            <a:ext cx="804742" cy="643793"/>
          </a:xfrm>
          <a:prstGeom prst="rect">
            <a:avLst/>
          </a:prstGeom>
        </p:spPr>
      </p:pic>
      <p:sp>
        <p:nvSpPr>
          <p:cNvPr id="18" name="Cloud 17">
            <a:hlinkClick r:id="rId14" action="ppaction://hlinksldjump"/>
          </p:cNvPr>
          <p:cNvSpPr/>
          <p:nvPr/>
        </p:nvSpPr>
        <p:spPr>
          <a:xfrm>
            <a:off x="4667494" y="4702499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138133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32636" y="199869"/>
            <a:ext cx="10526728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3.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110220" y="1949346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xẹp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phồng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khổng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30615" y="1953535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2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lang="en-US" sz="32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32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2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bề</a:t>
            </a:r>
            <a:r>
              <a:rPr lang="en-US" sz="32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2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32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110220" y="2838518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lang="en-US" sz="32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dần</a:t>
            </a:r>
            <a:r>
              <a:rPr lang="en-US" sz="32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32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32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</a:t>
            </a:r>
            <a:r>
              <a:rPr lang="en-US" sz="32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khoai</a:t>
            </a:r>
            <a:r>
              <a:rPr lang="en-US" sz="32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lang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130615" y="2842707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vươn</a:t>
            </a:r>
            <a:r>
              <a:rPr lang="en-US" sz="32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32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32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2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tre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1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5131881" y="1974821"/>
            <a:ext cx="885137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212482" y="2871882"/>
            <a:ext cx="804536" cy="70408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2883479"/>
            <a:ext cx="804742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1994791"/>
            <a:ext cx="804742" cy="707197"/>
          </a:xfrm>
          <a:prstGeom prst="rect">
            <a:avLst/>
          </a:prstGeom>
        </p:spPr>
      </p:pic>
      <p:sp>
        <p:nvSpPr>
          <p:cNvPr id="17" name="Cloud 16">
            <a:hlinkClick r:id="rId14" action="ppaction://hlinksldjump"/>
          </p:cNvPr>
          <p:cNvSpPr/>
          <p:nvPr/>
        </p:nvSpPr>
        <p:spPr>
          <a:xfrm>
            <a:off x="4667494" y="4702499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878177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32636" y="298174"/>
            <a:ext cx="10526728" cy="1506292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4.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mật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110220" y="1949346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30615" y="1953535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endParaRPr lang="en-US" sz="28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110220" y="2838518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Trao</a:t>
            </a:r>
            <a:r>
              <a:rPr lang="en-US" sz="2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          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130615" y="2842707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vi-VN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2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trao</a:t>
            </a:r>
            <a:r>
              <a:rPr lang="en-US" sz="2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0747" y="1974821"/>
            <a:ext cx="805722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1384" y="2941868"/>
            <a:ext cx="804536" cy="64362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2883479"/>
            <a:ext cx="804742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3357" y="2066249"/>
            <a:ext cx="732592" cy="643793"/>
          </a:xfrm>
          <a:prstGeom prst="rect">
            <a:avLst/>
          </a:prstGeom>
        </p:spPr>
      </p:pic>
      <p:sp>
        <p:nvSpPr>
          <p:cNvPr id="18" name="Cloud 17">
            <a:hlinkClick r:id="rId13" action="ppaction://hlinksldjump"/>
          </p:cNvPr>
          <p:cNvSpPr/>
          <p:nvPr/>
        </p:nvSpPr>
        <p:spPr>
          <a:xfrm>
            <a:off x="4667494" y="4702499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5864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32636" y="298174"/>
            <a:ext cx="10526728" cy="1506292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5.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vi-VN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110220" y="1949346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30615" y="1953535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          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110220" y="2838518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32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endParaRPr lang="en-US" sz="28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130615" y="2842707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1296" y="1974821"/>
            <a:ext cx="805722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212482" y="2871882"/>
            <a:ext cx="804536" cy="70408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2883479"/>
            <a:ext cx="804742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2026493"/>
            <a:ext cx="804742" cy="643793"/>
          </a:xfrm>
          <a:prstGeom prst="rect">
            <a:avLst/>
          </a:prstGeom>
        </p:spPr>
      </p:pic>
      <p:sp>
        <p:nvSpPr>
          <p:cNvPr id="18" name="Cloud 17">
            <a:hlinkClick r:id="rId14" action="ppaction://hlinksldjump"/>
          </p:cNvPr>
          <p:cNvSpPr/>
          <p:nvPr/>
        </p:nvSpPr>
        <p:spPr>
          <a:xfrm>
            <a:off x="4667494" y="4702499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9973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32636" y="288235"/>
            <a:ext cx="10526728" cy="1516231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6.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110220" y="1949346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2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32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32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2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phân</a:t>
            </a:r>
            <a:r>
              <a:rPr lang="en-US" sz="32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chia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nhân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30615" y="1953535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32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2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phân</a:t>
            </a:r>
            <a:r>
              <a:rPr lang="en-US" sz="32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chia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nhân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110220" y="2838518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Trao</a:t>
            </a:r>
            <a:r>
              <a:rPr lang="en-US" sz="32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32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2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phân</a:t>
            </a:r>
            <a:r>
              <a:rPr lang="en-US" sz="32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chia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tế</a:t>
            </a:r>
            <a:r>
              <a:rPr lang="en-US" sz="32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bào</a:t>
            </a:r>
            <a:r>
              <a:rPr lang="en-US" sz="32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chất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130615" y="2842707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2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phân</a:t>
            </a:r>
            <a:r>
              <a:rPr lang="en-US" sz="32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chia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tế</a:t>
            </a:r>
            <a:r>
              <a:rPr lang="en-US" sz="32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bào</a:t>
            </a:r>
            <a:r>
              <a:rPr lang="en-US" sz="32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chất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1296" y="1974821"/>
            <a:ext cx="805722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4614" y="2902112"/>
            <a:ext cx="732404" cy="64362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2915181"/>
            <a:ext cx="804742" cy="643793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4821" y="2026493"/>
            <a:ext cx="732592" cy="643793"/>
          </a:xfrm>
          <a:prstGeom prst="rect">
            <a:avLst/>
          </a:prstGeom>
        </p:spPr>
      </p:pic>
      <p:sp>
        <p:nvSpPr>
          <p:cNvPr id="18" name="Cloud 17">
            <a:hlinkClick r:id="rId13" action="ppaction://hlinksldjump"/>
          </p:cNvPr>
          <p:cNvSpPr/>
          <p:nvPr/>
        </p:nvSpPr>
        <p:spPr>
          <a:xfrm>
            <a:off x="4667494" y="4702499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7646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32636" y="318052"/>
            <a:ext cx="10526728" cy="1486414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7.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110220" y="1949346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30614" y="1953535"/>
            <a:ext cx="5228749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110220" y="2838518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chia,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</a:t>
            </a:r>
            <a:endParaRPr lang="vi-VN" sz="24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130614" y="2842707"/>
            <a:ext cx="5228750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3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300" b="1" noProof="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300" b="1" noProof="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noProof="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300" b="1" noProof="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noProof="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tách</a:t>
            </a:r>
            <a:r>
              <a:rPr lang="en-US" sz="2300" b="1" noProof="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noProof="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300" b="1" noProof="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noProof="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2300" b="1" noProof="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noProof="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300" b="1" noProof="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noProof="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300" b="1" noProof="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noProof="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sz="2300" b="1" noProof="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noProof="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300" b="1" noProof="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noProof="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300" b="1" noProof="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noProof="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2300" b="1" noProof="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noProof="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300" b="1" noProof="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noProof="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300" b="1" noProof="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noProof="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300" b="1" noProof="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noProof="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300" b="1" noProof="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</a:t>
            </a:r>
            <a:endParaRPr kumimoji="0" lang="vi-VN" sz="23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1296" y="1974821"/>
            <a:ext cx="805722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212482" y="2871882"/>
            <a:ext cx="804536" cy="70408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5042" y="2868773"/>
            <a:ext cx="804742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5042" y="2039193"/>
            <a:ext cx="804742" cy="643793"/>
          </a:xfrm>
          <a:prstGeom prst="rect">
            <a:avLst/>
          </a:prstGeom>
        </p:spPr>
      </p:pic>
      <p:sp>
        <p:nvSpPr>
          <p:cNvPr id="18" name="Cloud 17">
            <a:hlinkClick r:id="rId15" action="ppaction://hlinksldjump"/>
          </p:cNvPr>
          <p:cNvSpPr/>
          <p:nvPr/>
        </p:nvSpPr>
        <p:spPr>
          <a:xfrm>
            <a:off x="4667494" y="4702499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4095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32636" y="278296"/>
            <a:ext cx="10526728" cy="1526170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3200" b="1" dirty="0" err="1">
                <a:solidFill>
                  <a:srgbClr val="9E22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9E22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8. </a:t>
            </a:r>
            <a:r>
              <a:rPr lang="en-US" sz="3200" b="1" dirty="0" smtClean="0">
                <a:solidFill>
                  <a:srgbClr val="9E22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 </a:t>
            </a:r>
            <a:r>
              <a:rPr lang="en-US" sz="3200" b="1" dirty="0" err="1" smtClean="0">
                <a:solidFill>
                  <a:srgbClr val="9E22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200" b="1" dirty="0" smtClean="0">
                <a:solidFill>
                  <a:srgbClr val="9E22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9E22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b="1" dirty="0" smtClean="0">
                <a:solidFill>
                  <a:srgbClr val="9E22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9E22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b="1" dirty="0" smtClean="0">
                <a:solidFill>
                  <a:srgbClr val="9E22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9E22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dirty="0" smtClean="0">
                <a:solidFill>
                  <a:srgbClr val="9E22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 smtClean="0">
                <a:solidFill>
                  <a:srgbClr val="9E22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200" b="1" dirty="0" smtClean="0">
                <a:solidFill>
                  <a:srgbClr val="9E22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9E22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3200" b="1" dirty="0" smtClean="0">
                <a:solidFill>
                  <a:srgbClr val="9E22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9E22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 smtClean="0">
                <a:solidFill>
                  <a:srgbClr val="9E22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9E22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3200" b="1" dirty="0" smtClean="0">
                <a:solidFill>
                  <a:srgbClr val="9E22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9E22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3200" b="1" dirty="0" smtClean="0">
                <a:solidFill>
                  <a:srgbClr val="9E22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9E22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 smtClean="0">
                <a:solidFill>
                  <a:srgbClr val="9E22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9E22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3200" b="1" dirty="0" smtClean="0">
                <a:solidFill>
                  <a:srgbClr val="9E22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9E22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3200" b="1" dirty="0" smtClean="0">
                <a:solidFill>
                  <a:srgbClr val="9E22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9E22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3200" b="1" dirty="0" smtClean="0">
                <a:solidFill>
                  <a:srgbClr val="9E22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9E22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200" b="1" dirty="0" smtClean="0">
                <a:solidFill>
                  <a:srgbClr val="9E22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9E22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en-US" sz="3200" b="1" dirty="0" smtClean="0">
                <a:solidFill>
                  <a:srgbClr val="9E22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9E22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 smtClean="0">
                <a:solidFill>
                  <a:srgbClr val="9E22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9E22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 smtClean="0">
                <a:solidFill>
                  <a:srgbClr val="9E22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9E22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khả</a:t>
            </a:r>
            <a:r>
              <a:rPr lang="en-US" sz="3200" b="1" dirty="0" smtClean="0">
                <a:solidFill>
                  <a:srgbClr val="9E22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9E22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200" b="1" dirty="0" smtClean="0">
                <a:solidFill>
                  <a:srgbClr val="9E22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9E22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200" b="1" dirty="0" smtClean="0">
                <a:solidFill>
                  <a:srgbClr val="9E22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3200" b="1" dirty="0" err="1" smtClean="0">
                <a:solidFill>
                  <a:srgbClr val="9E22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3200" b="1" dirty="0" smtClean="0">
                <a:solidFill>
                  <a:srgbClr val="9E22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9E22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mẽ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rgbClr val="9E2237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110220" y="1949346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32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2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30615" y="1953535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bì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110220" y="2838518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32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130615" y="2842707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32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1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5131881" y="1974821"/>
            <a:ext cx="885137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212482" y="2871882"/>
            <a:ext cx="804536" cy="70408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2883479"/>
            <a:ext cx="804742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1994791"/>
            <a:ext cx="804742" cy="707197"/>
          </a:xfrm>
          <a:prstGeom prst="rect">
            <a:avLst/>
          </a:prstGeom>
        </p:spPr>
      </p:pic>
      <p:sp>
        <p:nvSpPr>
          <p:cNvPr id="17" name="Cloud 16">
            <a:hlinkClick r:id="rId14" action="ppaction://hlinksldjump"/>
          </p:cNvPr>
          <p:cNvSpPr/>
          <p:nvPr/>
        </p:nvSpPr>
        <p:spPr>
          <a:xfrm>
            <a:off x="4667494" y="4702499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6514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12192000" cy="58477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 VỤ VỀ NHÀ</a:t>
            </a:r>
            <a:endParaRPr lang="en-GB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7430855-3FCD-4312-B71D-A7472E82015B}"/>
              </a:ext>
            </a:extLst>
          </p:cNvPr>
          <p:cNvSpPr/>
          <p:nvPr/>
        </p:nvSpPr>
        <p:spPr>
          <a:xfrm>
            <a:off x="1336467" y="2595633"/>
            <a:ext cx="986487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GB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GB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GB" sz="32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GB" sz="32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GB" sz="32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GB" sz="32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GB" sz="32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GB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GB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ý </a:t>
            </a:r>
            <a:r>
              <a:rPr lang="en-GB" sz="32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GB" sz="32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GB" sz="32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GB" sz="32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GB" sz="32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GB" sz="32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GB" sz="32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GB" sz="32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GB" sz="32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GB" sz="32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GB" sz="32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GB" sz="32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GB" sz="32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GB" sz="32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GB" sz="32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GB" sz="32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GB" sz="32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mọc</a:t>
            </a:r>
            <a:r>
              <a:rPr lang="en-GB" sz="32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GB" sz="32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đuôi</a:t>
            </a:r>
            <a:r>
              <a:rPr lang="en-GB" sz="32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GB" sz="32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thằn</a:t>
            </a:r>
            <a:r>
              <a:rPr lang="en-GB" sz="32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lằn</a:t>
            </a:r>
            <a:r>
              <a:rPr lang="en-GB" sz="3200" b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GB" sz="32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583948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07CD7F1-A350-4B57-B5A9-DA2151134FA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984" t="13907" r="6048" b="16989"/>
          <a:stretch/>
        </p:blipFill>
        <p:spPr>
          <a:xfrm>
            <a:off x="3263" y="0"/>
            <a:ext cx="12188737" cy="695140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20371" y="3296194"/>
            <a:ext cx="9215151" cy="14811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TẠM BIỆT!</a:t>
            </a:r>
          </a:p>
          <a:p>
            <a:pPr>
              <a:lnSpc>
                <a:spcPct val="150000"/>
              </a:lnSpc>
            </a:pPr>
            <a:r>
              <a:rPr lang="en-GB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HẸN GẶP LẠI CÁC EM Ở BÀI HỌC TIẾP THEO</a:t>
            </a:r>
          </a:p>
        </p:txBody>
      </p:sp>
    </p:spTree>
    <p:extLst>
      <p:ext uri="{BB962C8B-B14F-4D97-AF65-F5344CB8AC3E}">
        <p14:creationId xmlns:p14="http://schemas.microsoft.com/office/powerpoint/2010/main" val="2631900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4407BF58-3476-4676-9CF4-C7170AE2A6E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44" b="35916"/>
          <a:stretch/>
        </p:blipFill>
        <p:spPr>
          <a:xfrm flipV="1">
            <a:off x="5162098" y="0"/>
            <a:ext cx="4010830" cy="2399497"/>
          </a:xfrm>
          <a:prstGeom prst="rect">
            <a:avLst/>
          </a:prstGeom>
        </p:spPr>
      </p:pic>
      <p:sp>
        <p:nvSpPr>
          <p:cNvPr id="25" name="TextBox 5">
            <a:extLst>
              <a:ext uri="{FF2B5EF4-FFF2-40B4-BE49-F238E27FC236}">
                <a16:creationId xmlns:a16="http://schemas.microsoft.com/office/drawing/2014/main" id="{DFCFAD9E-0D09-4B92-922B-FBD6F1268D75}"/>
              </a:ext>
            </a:extLst>
          </p:cNvPr>
          <p:cNvSpPr txBox="1"/>
          <p:nvPr/>
        </p:nvSpPr>
        <p:spPr>
          <a:xfrm>
            <a:off x="63786" y="2673872"/>
            <a:ext cx="10196623" cy="1423467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en-US" altLang="zh-CN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Tiết</a:t>
            </a:r>
            <a:r>
              <a:rPr lang="en-US" altLang="zh-CN" sz="4400" b="1" dirty="0">
                <a:solidFill>
                  <a:srgbClr val="FF000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zh-CN" sz="4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46: SỰ LỚN LÊN VÀ SINH SẢN CỦA TẾ BÀO</a:t>
            </a:r>
            <a:endParaRPr lang="id-ID" altLang="zh-CN" sz="4400" b="1" dirty="0">
              <a:solidFill>
                <a:srgbClr val="FF0000"/>
              </a:solidFill>
              <a:latin typeface="Times New Roman" panose="02020603050405020304" pitchFamily="18" charset="0"/>
              <a:ea typeface="#9Slide03 Roboto Condensed" panose="020000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5" name="Picture 2" descr="TLTH -Bộ SGK Lớp 2 - Kết nối tri thức với cuộc sống - Công ty Cổ phần Đầu  tư và Phát triển Giáo dục Phương Na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7204" y="-238276"/>
            <a:ext cx="1837410" cy="1837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ell 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333" y="301906"/>
            <a:ext cx="2300790" cy="2300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Bacteria 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507" y="4249736"/>
            <a:ext cx="2079625" cy="2079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Plant cell 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7913" y="4371714"/>
            <a:ext cx="2178050" cy="2178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73208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p14:dur="250">
        <p15:prstTrans prst="curtains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4608DF9-51B9-48D3-8E4A-128E98C4FAFA}"/>
              </a:ext>
            </a:extLst>
          </p:cNvPr>
          <p:cNvSpPr txBox="1"/>
          <p:nvPr/>
        </p:nvSpPr>
        <p:spPr>
          <a:xfrm>
            <a:off x="634263" y="278295"/>
            <a:ext cx="979998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NỘI DUNG BÀI HỌC</a:t>
            </a:r>
          </a:p>
        </p:txBody>
      </p:sp>
      <p:sp>
        <p:nvSpPr>
          <p:cNvPr id="5" name="Rectangle: Diagonal Corners Snipped 8">
            <a:extLst>
              <a:ext uri="{FF2B5EF4-FFF2-40B4-BE49-F238E27FC236}">
                <a16:creationId xmlns:a16="http://schemas.microsoft.com/office/drawing/2014/main" id="{5C79BE8D-3BDA-412C-B308-F1EFA7822173}"/>
              </a:ext>
            </a:extLst>
          </p:cNvPr>
          <p:cNvSpPr/>
          <p:nvPr/>
        </p:nvSpPr>
        <p:spPr>
          <a:xfrm>
            <a:off x="10311" y="2438786"/>
            <a:ext cx="3626024" cy="2996813"/>
          </a:xfrm>
          <a:prstGeom prst="snip2Diag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6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I. </a:t>
            </a:r>
            <a:r>
              <a:rPr lang="en-US" sz="3600" b="1" dirty="0" err="1" smtClean="0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Sự</a:t>
            </a:r>
            <a:r>
              <a:rPr lang="en-US" sz="3600" b="1" dirty="0" smtClean="0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lớn</a:t>
            </a:r>
            <a:r>
              <a:rPr lang="en-US" sz="3600" b="1" dirty="0" smtClean="0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lên</a:t>
            </a:r>
            <a:r>
              <a:rPr lang="en-US" sz="3600" b="1" dirty="0" smtClean="0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3600" b="1" dirty="0" smtClean="0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tế</a:t>
            </a:r>
            <a:r>
              <a:rPr lang="en-US" sz="3600" b="1" dirty="0" smtClean="0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bào</a:t>
            </a:r>
            <a:endParaRPr lang="en-US" sz="3600" b="1" dirty="0">
              <a:solidFill>
                <a:srgbClr val="0000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Rectangle: Diagonal Corners Snipped 9">
            <a:extLst>
              <a:ext uri="{FF2B5EF4-FFF2-40B4-BE49-F238E27FC236}">
                <a16:creationId xmlns:a16="http://schemas.microsoft.com/office/drawing/2014/main" id="{B23EF747-2CAF-4BA8-BEFC-3A39806519D7}"/>
              </a:ext>
            </a:extLst>
          </p:cNvPr>
          <p:cNvSpPr/>
          <p:nvPr/>
        </p:nvSpPr>
        <p:spPr>
          <a:xfrm>
            <a:off x="4490914" y="2438787"/>
            <a:ext cx="3440974" cy="2996812"/>
          </a:xfrm>
          <a:prstGeom prst="snip2Diag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600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II. </a:t>
            </a:r>
            <a:r>
              <a:rPr lang="en-US" sz="3600" b="1" dirty="0" err="1" smtClean="0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Sự</a:t>
            </a:r>
            <a:r>
              <a:rPr lang="en-US" sz="3600" b="1" dirty="0" smtClean="0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sinh</a:t>
            </a:r>
            <a:r>
              <a:rPr lang="en-US" sz="3600" b="1" dirty="0" smtClean="0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sản</a:t>
            </a:r>
            <a:r>
              <a:rPr lang="en-US" sz="3600" b="1" dirty="0" smtClean="0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3600" b="1" dirty="0" smtClean="0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tế</a:t>
            </a:r>
            <a:r>
              <a:rPr lang="en-US" sz="3600" b="1" dirty="0" smtClean="0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bào</a:t>
            </a:r>
            <a:endParaRPr lang="en-US" sz="3600" b="1" dirty="0">
              <a:solidFill>
                <a:srgbClr val="0000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Rectangle: Diagonal Corners Snipped 9">
            <a:extLst>
              <a:ext uri="{FF2B5EF4-FFF2-40B4-BE49-F238E27FC236}">
                <a16:creationId xmlns:a16="http://schemas.microsoft.com/office/drawing/2014/main" id="{B23EF747-2CAF-4BA8-BEFC-3A39806519D7}"/>
              </a:ext>
            </a:extLst>
          </p:cNvPr>
          <p:cNvSpPr/>
          <p:nvPr/>
        </p:nvSpPr>
        <p:spPr>
          <a:xfrm>
            <a:off x="8676167" y="2438787"/>
            <a:ext cx="3515833" cy="2996812"/>
          </a:xfrm>
          <a:prstGeom prst="snip2Diag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600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III. </a:t>
            </a:r>
            <a:r>
              <a:rPr lang="en-US" sz="3600" b="1" dirty="0" smtClean="0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Ý </a:t>
            </a:r>
            <a:r>
              <a:rPr lang="en-US" sz="3600" b="1" dirty="0" err="1" smtClean="0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nghĩa</a:t>
            </a:r>
            <a:r>
              <a:rPr lang="en-US" sz="3600" b="1" dirty="0" smtClean="0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sự</a:t>
            </a:r>
            <a:r>
              <a:rPr lang="en-US" sz="3600" b="1" dirty="0" smtClean="0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lớn</a:t>
            </a:r>
            <a:r>
              <a:rPr lang="en-US" sz="3600" b="1" dirty="0" smtClean="0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lên</a:t>
            </a:r>
            <a:r>
              <a:rPr lang="en-US" sz="3600" b="1" dirty="0" smtClean="0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3600" b="1" dirty="0" smtClean="0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sinh</a:t>
            </a:r>
            <a:r>
              <a:rPr lang="en-US" sz="3600" b="1" dirty="0" smtClean="0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sản</a:t>
            </a:r>
            <a:r>
              <a:rPr lang="en-US" sz="3600" b="1" dirty="0" smtClean="0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3600" b="1" dirty="0" smtClean="0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tế</a:t>
            </a:r>
            <a:r>
              <a:rPr lang="en-US" sz="3600" b="1" dirty="0" smtClean="0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bào</a:t>
            </a:r>
            <a:endParaRPr lang="en-US" sz="3600" b="1" dirty="0">
              <a:solidFill>
                <a:srgbClr val="0000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990897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E5F93FA3-1266-4AA8-85B7-194ADF3F7E3A}"/>
              </a:ext>
            </a:extLst>
          </p:cNvPr>
          <p:cNvSpPr txBox="1">
            <a:spLocks/>
          </p:cNvSpPr>
          <p:nvPr/>
        </p:nvSpPr>
        <p:spPr>
          <a:xfrm>
            <a:off x="1" y="-11820"/>
            <a:ext cx="12192000" cy="503435"/>
          </a:xfrm>
          <a:prstGeom prst="rect">
            <a:avLst/>
          </a:prstGeom>
          <a:solidFill>
            <a:srgbClr val="B6E2A1"/>
          </a:solidFill>
          <a:ln>
            <a:solidFill>
              <a:srgbClr val="B6E2A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46 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BÀI 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20: 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 LỚN LÊN VÀ SINH SẢN CỦA TẾ BÀO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982A734-6E2D-44F5-BC20-57A594980145}"/>
              </a:ext>
            </a:extLst>
          </p:cNvPr>
          <p:cNvSpPr txBox="1">
            <a:spLocks/>
          </p:cNvSpPr>
          <p:nvPr/>
        </p:nvSpPr>
        <p:spPr>
          <a:xfrm>
            <a:off x="108955" y="446877"/>
            <a:ext cx="4601267" cy="583051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u="sng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I. </a:t>
            </a:r>
            <a:r>
              <a:rPr lang="en-US" sz="2800" b="1" u="sng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Sự</a:t>
            </a:r>
            <a:r>
              <a:rPr lang="en-US" sz="2800" b="1" u="sng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u="sng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lớn</a:t>
            </a:r>
            <a:r>
              <a:rPr lang="en-US" sz="2800" b="1" u="sng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u="sng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lên</a:t>
            </a:r>
            <a:r>
              <a:rPr lang="en-US" sz="2800" b="1" u="sng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u="sng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2800" b="1" u="sng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u="sng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tế</a:t>
            </a:r>
            <a:r>
              <a:rPr lang="en-US" sz="2800" b="1" u="sng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u="sng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bào</a:t>
            </a:r>
            <a:endParaRPr lang="en-US" sz="2800" b="1" u="sng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99588"/>
            <a:ext cx="2388285" cy="237448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7704" y="1813046"/>
            <a:ext cx="3451278" cy="3147566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4"/>
          <a:srcRect r="4454"/>
          <a:stretch/>
        </p:blipFill>
        <p:spPr>
          <a:xfrm>
            <a:off x="6613864" y="1488625"/>
            <a:ext cx="3706428" cy="3796407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22690" y="5299094"/>
            <a:ext cx="260394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Tế</a:t>
            </a:r>
            <a:r>
              <a:rPr lang="en-US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bào</a:t>
            </a:r>
            <a:r>
              <a:rPr lang="en-US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con </a:t>
            </a:r>
            <a:r>
              <a:rPr lang="en-US" sz="2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mới</a:t>
            </a:r>
            <a:r>
              <a:rPr lang="en-US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lang="en-US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thành</a:t>
            </a:r>
            <a:endParaRPr lang="en-US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3093540" y="5353263"/>
            <a:ext cx="27136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Tế</a:t>
            </a:r>
            <a:r>
              <a:rPr lang="en-US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bào</a:t>
            </a:r>
            <a:r>
              <a:rPr lang="en-US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đang</a:t>
            </a:r>
            <a:r>
              <a:rPr lang="en-US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lớn</a:t>
            </a:r>
            <a:r>
              <a:rPr lang="en-US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lên</a:t>
            </a:r>
            <a:endParaRPr lang="en-US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7285974" y="5353263"/>
            <a:ext cx="229960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Tế</a:t>
            </a:r>
            <a:r>
              <a:rPr lang="en-US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bào</a:t>
            </a:r>
            <a:r>
              <a:rPr lang="en-US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trưởng</a:t>
            </a:r>
            <a:r>
              <a:rPr lang="en-US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thành</a:t>
            </a:r>
            <a:endParaRPr lang="en-US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36" name="Straight Connector 35"/>
          <p:cNvCxnSpPr/>
          <p:nvPr/>
        </p:nvCxnSpPr>
        <p:spPr>
          <a:xfrm flipV="1">
            <a:off x="8954219" y="3554083"/>
            <a:ext cx="2035834" cy="51759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V="1">
            <a:off x="8917493" y="2036282"/>
            <a:ext cx="1402799" cy="25881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10320292" y="1559675"/>
            <a:ext cx="148682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Tế</a:t>
            </a:r>
            <a:r>
              <a:rPr lang="en-US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bào</a:t>
            </a:r>
            <a:r>
              <a:rPr lang="en-US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chất</a:t>
            </a:r>
            <a:endParaRPr lang="en-US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10981217" y="3240932"/>
            <a:ext cx="14868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Nhân</a:t>
            </a:r>
            <a:endParaRPr lang="en-US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4859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doors dir="ver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  <p:bldP spid="34" grpId="0"/>
      <p:bldP spid="39" grpId="0"/>
      <p:bldP spid="4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untdown 3 minutes-Nho">
            <a:hlinkClick r:id="" action="ppaction://media"/>
            <a:extLst>
              <a:ext uri="{FF2B5EF4-FFF2-40B4-BE49-F238E27FC236}">
                <a16:creationId xmlns:a16="http://schemas.microsoft.com/office/drawing/2014/main" id="{0DBA9BFF-B31C-4F3E-A7AE-9481CB868A5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088621" y="154273"/>
            <a:ext cx="2907436" cy="168051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5BA3857-BAB4-49A4-BDDC-9E34236B9C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57087" y="1477770"/>
            <a:ext cx="7768187" cy="241243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E673443-6A74-4D24-8708-34847EDFD6B2}"/>
              </a:ext>
            </a:extLst>
          </p:cNvPr>
          <p:cNvSpPr txBox="1"/>
          <p:nvPr/>
        </p:nvSpPr>
        <p:spPr>
          <a:xfrm>
            <a:off x="-466726" y="105863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TẾ BÀO LỚN LÊN NHƯ THẾ NÀO?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BB3F376B-BF94-4D40-A6D1-F6ED9898083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3769056"/>
              </p:ext>
            </p:extLst>
          </p:nvPr>
        </p:nvGraphicFramePr>
        <p:xfrm>
          <a:off x="1114430" y="3924709"/>
          <a:ext cx="9858370" cy="2933291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3285448">
                  <a:extLst>
                    <a:ext uri="{9D8B030D-6E8A-4147-A177-3AD203B41FA5}">
                      <a16:colId xmlns:a16="http://schemas.microsoft.com/office/drawing/2014/main" val="935710887"/>
                    </a:ext>
                  </a:extLst>
                </a:gridCol>
                <a:gridCol w="3286461">
                  <a:extLst>
                    <a:ext uri="{9D8B030D-6E8A-4147-A177-3AD203B41FA5}">
                      <a16:colId xmlns:a16="http://schemas.microsoft.com/office/drawing/2014/main" val="1081957266"/>
                    </a:ext>
                  </a:extLst>
                </a:gridCol>
                <a:gridCol w="3286461">
                  <a:extLst>
                    <a:ext uri="{9D8B030D-6E8A-4147-A177-3AD203B41FA5}">
                      <a16:colId xmlns:a16="http://schemas.microsoft.com/office/drawing/2014/main" val="2906919247"/>
                    </a:ext>
                  </a:extLst>
                </a:gridCol>
              </a:tblGrid>
              <a:tr h="47126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2400" b="1" dirty="0" err="1">
                          <a:effectLst/>
                        </a:rPr>
                        <a:t>Nội</a:t>
                      </a:r>
                      <a:r>
                        <a:rPr lang="en-US" sz="2400" b="1" dirty="0">
                          <a:effectLst/>
                        </a:rPr>
                        <a:t> dung</a:t>
                      </a:r>
                      <a:endParaRPr lang="en-SG" sz="2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2400" b="1" dirty="0" err="1">
                          <a:effectLst/>
                        </a:rPr>
                        <a:t>Tế</a:t>
                      </a:r>
                      <a:r>
                        <a:rPr lang="en-US" sz="2400" b="1" dirty="0">
                          <a:effectLst/>
                        </a:rPr>
                        <a:t> </a:t>
                      </a:r>
                      <a:r>
                        <a:rPr lang="en-US" sz="2400" b="1" dirty="0" err="1">
                          <a:effectLst/>
                        </a:rPr>
                        <a:t>bào</a:t>
                      </a:r>
                      <a:r>
                        <a:rPr lang="en-US" sz="2400" b="1" dirty="0">
                          <a:effectLst/>
                        </a:rPr>
                        <a:t> non</a:t>
                      </a:r>
                      <a:endParaRPr lang="en-SG" sz="2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2400" b="1" dirty="0" err="1">
                          <a:effectLst/>
                        </a:rPr>
                        <a:t>Tế</a:t>
                      </a:r>
                      <a:r>
                        <a:rPr lang="en-US" sz="2400" b="1" dirty="0">
                          <a:effectLst/>
                        </a:rPr>
                        <a:t> </a:t>
                      </a:r>
                      <a:r>
                        <a:rPr lang="en-US" sz="2400" b="1" dirty="0" err="1">
                          <a:effectLst/>
                        </a:rPr>
                        <a:t>bào</a:t>
                      </a:r>
                      <a:r>
                        <a:rPr lang="en-US" sz="2400" b="1" dirty="0">
                          <a:effectLst/>
                        </a:rPr>
                        <a:t> </a:t>
                      </a:r>
                      <a:r>
                        <a:rPr lang="en-US" sz="2400" b="1" dirty="0" err="1">
                          <a:effectLst/>
                        </a:rPr>
                        <a:t>trưởng</a:t>
                      </a:r>
                      <a:r>
                        <a:rPr lang="en-US" sz="2400" b="1" dirty="0">
                          <a:effectLst/>
                        </a:rPr>
                        <a:t> </a:t>
                      </a:r>
                      <a:r>
                        <a:rPr lang="en-US" sz="2400" b="1" dirty="0" err="1">
                          <a:effectLst/>
                        </a:rPr>
                        <a:t>thành</a:t>
                      </a:r>
                      <a:endParaRPr lang="en-SG" sz="2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59397488"/>
                  </a:ext>
                </a:extLst>
              </a:tr>
              <a:tr h="500425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r>
                        <a:rPr lang="en-US" sz="2400" dirty="0" err="1">
                          <a:effectLst/>
                        </a:rPr>
                        <a:t>Kích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thước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nhân</a:t>
                      </a:r>
                      <a:endParaRPr lang="en-SG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2800">
                          <a:effectLst/>
                        </a:rPr>
                        <a:t> </a:t>
                      </a:r>
                      <a:endParaRPr lang="en-SG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2800" dirty="0">
                          <a:effectLst/>
                        </a:rPr>
                        <a:t> </a:t>
                      </a:r>
                      <a:endParaRPr lang="en-SG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880967611"/>
                  </a:ext>
                </a:extLst>
              </a:tr>
              <a:tr h="500425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r>
                        <a:rPr lang="en-US" sz="2400" dirty="0" err="1">
                          <a:effectLst/>
                        </a:rPr>
                        <a:t>Tế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bào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chất</a:t>
                      </a:r>
                      <a:endParaRPr lang="en-SG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2800" dirty="0">
                          <a:effectLst/>
                        </a:rPr>
                        <a:t> </a:t>
                      </a:r>
                      <a:endParaRPr lang="en-SG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2800" dirty="0">
                          <a:effectLst/>
                        </a:rPr>
                        <a:t> </a:t>
                      </a:r>
                      <a:endParaRPr lang="en-SG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89529865"/>
                  </a:ext>
                </a:extLst>
              </a:tr>
              <a:tr h="500425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r>
                        <a:rPr lang="en-US" sz="2400" dirty="0" err="1">
                          <a:effectLst/>
                        </a:rPr>
                        <a:t>Vị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trí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của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nhân</a:t>
                      </a:r>
                      <a:endParaRPr lang="en-SG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2800" dirty="0">
                          <a:effectLst/>
                        </a:rPr>
                        <a:t> </a:t>
                      </a:r>
                      <a:endParaRPr lang="en-SG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2800">
                          <a:effectLst/>
                        </a:rPr>
                        <a:t> </a:t>
                      </a:r>
                      <a:endParaRPr lang="en-SG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78949321"/>
                  </a:ext>
                </a:extLst>
              </a:tr>
              <a:tr h="960747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r>
                        <a:rPr lang="en-US" sz="2400" dirty="0" err="1">
                          <a:effectLst/>
                        </a:rPr>
                        <a:t>Kích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thước</a:t>
                      </a:r>
                      <a:r>
                        <a:rPr lang="en-US" sz="2400" dirty="0">
                          <a:effectLst/>
                        </a:rPr>
                        <a:t>, </a:t>
                      </a:r>
                      <a:r>
                        <a:rPr lang="en-US" sz="2400" dirty="0" err="1">
                          <a:effectLst/>
                        </a:rPr>
                        <a:t>khối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lượng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tế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bào</a:t>
                      </a:r>
                      <a:endParaRPr lang="en-SG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2800" dirty="0">
                          <a:effectLst/>
                        </a:rPr>
                        <a:t> </a:t>
                      </a:r>
                      <a:endParaRPr lang="en-SG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2800" dirty="0">
                          <a:effectLst/>
                        </a:rPr>
                        <a:t> </a:t>
                      </a:r>
                      <a:endParaRPr lang="en-SG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28853436"/>
                  </a:ext>
                </a:extLst>
              </a:tr>
            </a:tbl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1B337C50-B75F-42F3-B585-786CEB8D7644}"/>
              </a:ext>
            </a:extLst>
          </p:cNvPr>
          <p:cNvSpPr txBox="1"/>
          <p:nvPr/>
        </p:nvSpPr>
        <p:spPr>
          <a:xfrm>
            <a:off x="35623" y="722434"/>
            <a:ext cx="5473999" cy="1569660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400" b="1" dirty="0" err="1"/>
              <a:t>Hình</a:t>
            </a:r>
            <a:r>
              <a:rPr lang="en-US" sz="2400" b="1" dirty="0"/>
              <a:t> </a:t>
            </a:r>
            <a:r>
              <a:rPr lang="en-US" sz="2400" b="1" dirty="0" err="1"/>
              <a:t>thức</a:t>
            </a:r>
            <a:r>
              <a:rPr lang="en-US" sz="2400" b="1" dirty="0"/>
              <a:t>: </a:t>
            </a:r>
            <a:r>
              <a:rPr lang="en-US" sz="2400" dirty="0" err="1"/>
              <a:t>hoạt</a:t>
            </a:r>
            <a:r>
              <a:rPr lang="en-US" sz="2400" dirty="0"/>
              <a:t> </a:t>
            </a:r>
            <a:r>
              <a:rPr lang="en-US" sz="2400" dirty="0" err="1"/>
              <a:t>động</a:t>
            </a:r>
            <a:r>
              <a:rPr lang="en-US" sz="2400" dirty="0"/>
              <a:t> </a:t>
            </a:r>
            <a:r>
              <a:rPr lang="en-US" sz="2400" dirty="0" err="1"/>
              <a:t>cá</a:t>
            </a:r>
            <a:r>
              <a:rPr lang="en-US" sz="2400" dirty="0"/>
              <a:t> </a:t>
            </a:r>
            <a:r>
              <a:rPr lang="en-US" sz="2400" dirty="0" err="1"/>
              <a:t>nhân</a:t>
            </a:r>
            <a:endParaRPr lang="en-US" sz="2400" dirty="0"/>
          </a:p>
          <a:p>
            <a:pPr marL="285750" indent="-285750">
              <a:buFontTx/>
              <a:buChar char="-"/>
            </a:pPr>
            <a:r>
              <a:rPr lang="en-US" sz="2400" b="1" i="1" dirty="0" err="1"/>
              <a:t>Thời</a:t>
            </a:r>
            <a:r>
              <a:rPr lang="en-US" sz="2400" b="1" i="1" dirty="0"/>
              <a:t> </a:t>
            </a:r>
            <a:r>
              <a:rPr lang="en-US" sz="2400" b="1" i="1" dirty="0" err="1"/>
              <a:t>gian</a:t>
            </a:r>
            <a:r>
              <a:rPr lang="en-US" sz="2400" b="1" i="1" dirty="0"/>
              <a:t>: </a:t>
            </a:r>
            <a:r>
              <a:rPr lang="en-US" sz="2400" dirty="0"/>
              <a:t>2</a:t>
            </a:r>
            <a:r>
              <a:rPr lang="en-US" sz="2400" dirty="0" smtClean="0"/>
              <a:t> </a:t>
            </a:r>
            <a:r>
              <a:rPr lang="en-US" sz="2400" dirty="0" err="1"/>
              <a:t>phút</a:t>
            </a:r>
            <a:endParaRPr lang="en-US" sz="2400" dirty="0"/>
          </a:p>
          <a:p>
            <a:pPr marL="285750" indent="-285750">
              <a:buFontTx/>
              <a:buChar char="-"/>
            </a:pPr>
            <a:r>
              <a:rPr lang="en-US" sz="2400" b="1" dirty="0" err="1"/>
              <a:t>Nhiệm</a:t>
            </a:r>
            <a:r>
              <a:rPr lang="en-US" sz="2400" b="1" dirty="0"/>
              <a:t> </a:t>
            </a:r>
            <a:r>
              <a:rPr lang="en-US" sz="2400" b="1" dirty="0" err="1"/>
              <a:t>vụ</a:t>
            </a:r>
            <a:r>
              <a:rPr lang="en-US" sz="2400" b="1" dirty="0"/>
              <a:t>: </a:t>
            </a:r>
            <a:r>
              <a:rPr lang="en-US" sz="2400" dirty="0">
                <a:solidFill>
                  <a:srgbClr val="C00000"/>
                </a:solidFill>
                <a:effectLst/>
              </a:rPr>
              <a:t>Quan </a:t>
            </a:r>
            <a:r>
              <a:rPr lang="en-US" sz="2400" dirty="0" err="1">
                <a:solidFill>
                  <a:srgbClr val="C00000"/>
                </a:solidFill>
                <a:effectLst/>
              </a:rPr>
              <a:t>sát</a:t>
            </a:r>
            <a:r>
              <a:rPr lang="en-US" sz="2400" dirty="0">
                <a:solidFill>
                  <a:srgbClr val="C00000"/>
                </a:solidFill>
                <a:effectLst/>
              </a:rPr>
              <a:t> </a:t>
            </a:r>
            <a:r>
              <a:rPr lang="en-US" sz="2400" dirty="0" err="1">
                <a:solidFill>
                  <a:srgbClr val="C00000"/>
                </a:solidFill>
                <a:effectLst/>
              </a:rPr>
              <a:t>hình</a:t>
            </a:r>
            <a:r>
              <a:rPr lang="en-US" sz="2400" dirty="0">
                <a:solidFill>
                  <a:srgbClr val="C00000"/>
                </a:solidFill>
                <a:effectLst/>
              </a:rPr>
              <a:t> </a:t>
            </a:r>
            <a:r>
              <a:rPr lang="en-US" sz="2400" dirty="0" smtClean="0">
                <a:solidFill>
                  <a:srgbClr val="C00000"/>
                </a:solidFill>
                <a:effectLst/>
              </a:rPr>
              <a:t>20.1 </a:t>
            </a:r>
            <a:r>
              <a:rPr lang="en-US" sz="2400" dirty="0">
                <a:solidFill>
                  <a:srgbClr val="C00000"/>
                </a:solidFill>
                <a:effectLst/>
              </a:rPr>
              <a:t>SGK </a:t>
            </a:r>
            <a:r>
              <a:rPr lang="en-US" sz="2400" dirty="0" err="1">
                <a:solidFill>
                  <a:srgbClr val="C00000"/>
                </a:solidFill>
                <a:effectLst/>
              </a:rPr>
              <a:t>hoàn</a:t>
            </a:r>
            <a:r>
              <a:rPr lang="en-US" sz="2400" dirty="0">
                <a:solidFill>
                  <a:srgbClr val="C00000"/>
                </a:solidFill>
                <a:effectLst/>
              </a:rPr>
              <a:t> </a:t>
            </a:r>
            <a:r>
              <a:rPr lang="en-US" sz="2400" dirty="0" err="1">
                <a:solidFill>
                  <a:srgbClr val="C00000"/>
                </a:solidFill>
                <a:effectLst/>
              </a:rPr>
              <a:t>thành</a:t>
            </a:r>
            <a:r>
              <a:rPr lang="en-US" sz="2400" dirty="0">
                <a:solidFill>
                  <a:srgbClr val="C00000"/>
                </a:solidFill>
                <a:effectLst/>
              </a:rPr>
              <a:t> </a:t>
            </a:r>
            <a:r>
              <a:rPr lang="en-US" sz="2400" dirty="0" err="1">
                <a:solidFill>
                  <a:srgbClr val="C00000"/>
                </a:solidFill>
                <a:effectLst/>
              </a:rPr>
              <a:t>bảng</a:t>
            </a:r>
            <a:r>
              <a:rPr lang="en-US" sz="2400" dirty="0">
                <a:solidFill>
                  <a:srgbClr val="C00000"/>
                </a:solidFill>
                <a:effectLst/>
              </a:rPr>
              <a:t> so </a:t>
            </a:r>
            <a:r>
              <a:rPr lang="en-US" sz="2400" dirty="0" err="1">
                <a:solidFill>
                  <a:srgbClr val="C00000"/>
                </a:solidFill>
                <a:effectLst/>
              </a:rPr>
              <a:t>sánh</a:t>
            </a:r>
            <a:r>
              <a:rPr lang="en-US" sz="2400" dirty="0">
                <a:solidFill>
                  <a:srgbClr val="C00000"/>
                </a:solidFill>
                <a:effectLst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effectLst/>
              </a:rPr>
              <a:t>dưới</a:t>
            </a:r>
            <a:r>
              <a:rPr lang="en-US" sz="2400" dirty="0" smtClean="0">
                <a:solidFill>
                  <a:srgbClr val="C00000"/>
                </a:solidFill>
                <a:effectLst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effectLst/>
              </a:rPr>
              <a:t>đây</a:t>
            </a:r>
            <a:endParaRPr lang="en-SG" sz="2400" dirty="0">
              <a:solidFill>
                <a:srgbClr val="C00000"/>
              </a:solidFill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ED6737AD-51D5-4C8C-AAEB-5448A7DBCCD7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972800" y="5171579"/>
            <a:ext cx="1286868" cy="1286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712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90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untdown 3 minutes-Nho">
            <a:hlinkClick r:id="" action="ppaction://media"/>
            <a:extLst>
              <a:ext uri="{FF2B5EF4-FFF2-40B4-BE49-F238E27FC236}">
                <a16:creationId xmlns:a16="http://schemas.microsoft.com/office/drawing/2014/main" id="{0DBA9BFF-B31C-4F3E-A7AE-9481CB868A5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088621" y="154273"/>
            <a:ext cx="2907436" cy="168051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5BA3857-BAB4-49A4-BDDC-9E34236B9C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29274" y="613685"/>
            <a:ext cx="5944869" cy="184620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E673443-6A74-4D24-8708-34847EDFD6B2}"/>
              </a:ext>
            </a:extLst>
          </p:cNvPr>
          <p:cNvSpPr txBox="1"/>
          <p:nvPr/>
        </p:nvSpPr>
        <p:spPr>
          <a:xfrm>
            <a:off x="-466726" y="13375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TẾ BÀO LỚN LÊN NHƯ THẾ NÀO?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BB3F376B-BF94-4D40-A6D1-F6ED9898083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62176405"/>
              </p:ext>
            </p:extLst>
          </p:nvPr>
        </p:nvGraphicFramePr>
        <p:xfrm>
          <a:off x="314325" y="2891237"/>
          <a:ext cx="10658475" cy="3925759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3552095">
                  <a:extLst>
                    <a:ext uri="{9D8B030D-6E8A-4147-A177-3AD203B41FA5}">
                      <a16:colId xmlns:a16="http://schemas.microsoft.com/office/drawing/2014/main" val="935710887"/>
                    </a:ext>
                  </a:extLst>
                </a:gridCol>
                <a:gridCol w="3553190">
                  <a:extLst>
                    <a:ext uri="{9D8B030D-6E8A-4147-A177-3AD203B41FA5}">
                      <a16:colId xmlns:a16="http://schemas.microsoft.com/office/drawing/2014/main" val="1081957266"/>
                    </a:ext>
                  </a:extLst>
                </a:gridCol>
                <a:gridCol w="3553190">
                  <a:extLst>
                    <a:ext uri="{9D8B030D-6E8A-4147-A177-3AD203B41FA5}">
                      <a16:colId xmlns:a16="http://schemas.microsoft.com/office/drawing/2014/main" val="2906919247"/>
                    </a:ext>
                  </a:extLst>
                </a:gridCol>
              </a:tblGrid>
              <a:tr h="47126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2400" b="1" dirty="0" err="1">
                          <a:effectLst/>
                        </a:rPr>
                        <a:t>Nội</a:t>
                      </a:r>
                      <a:r>
                        <a:rPr lang="en-US" sz="2400" b="1" dirty="0">
                          <a:effectLst/>
                        </a:rPr>
                        <a:t> dung</a:t>
                      </a:r>
                      <a:endParaRPr lang="en-SG" sz="2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2400" b="1" dirty="0" err="1">
                          <a:effectLst/>
                        </a:rPr>
                        <a:t>Tế</a:t>
                      </a:r>
                      <a:r>
                        <a:rPr lang="en-US" sz="2400" b="1" dirty="0">
                          <a:effectLst/>
                        </a:rPr>
                        <a:t> </a:t>
                      </a:r>
                      <a:r>
                        <a:rPr lang="en-US" sz="2400" b="1" dirty="0" err="1">
                          <a:effectLst/>
                        </a:rPr>
                        <a:t>bào</a:t>
                      </a:r>
                      <a:r>
                        <a:rPr lang="en-US" sz="2400" b="1" dirty="0">
                          <a:effectLst/>
                        </a:rPr>
                        <a:t> non</a:t>
                      </a:r>
                      <a:endParaRPr lang="en-SG" sz="2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2400" b="1" dirty="0" err="1">
                          <a:effectLst/>
                        </a:rPr>
                        <a:t>Tế</a:t>
                      </a:r>
                      <a:r>
                        <a:rPr lang="en-US" sz="2400" b="1" dirty="0">
                          <a:effectLst/>
                        </a:rPr>
                        <a:t> </a:t>
                      </a:r>
                      <a:r>
                        <a:rPr lang="en-US" sz="2400" b="1" dirty="0" err="1">
                          <a:effectLst/>
                        </a:rPr>
                        <a:t>bào</a:t>
                      </a:r>
                      <a:r>
                        <a:rPr lang="en-US" sz="2400" b="1" dirty="0">
                          <a:effectLst/>
                        </a:rPr>
                        <a:t> </a:t>
                      </a:r>
                      <a:r>
                        <a:rPr lang="en-US" sz="2400" b="1" dirty="0" err="1">
                          <a:effectLst/>
                        </a:rPr>
                        <a:t>trưởng</a:t>
                      </a:r>
                      <a:r>
                        <a:rPr lang="en-US" sz="2400" b="1" dirty="0">
                          <a:effectLst/>
                        </a:rPr>
                        <a:t> </a:t>
                      </a:r>
                      <a:r>
                        <a:rPr lang="en-US" sz="2400" b="1" dirty="0" err="1">
                          <a:effectLst/>
                        </a:rPr>
                        <a:t>thành</a:t>
                      </a:r>
                      <a:endParaRPr lang="en-SG" sz="2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59397488"/>
                  </a:ext>
                </a:extLst>
              </a:tr>
              <a:tr h="500425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r>
                        <a:rPr lang="en-US" sz="2400" dirty="0" err="1">
                          <a:effectLst/>
                        </a:rPr>
                        <a:t>Kích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thước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nhân</a:t>
                      </a:r>
                      <a:endParaRPr lang="en-SG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2800" dirty="0">
                          <a:effectLst/>
                        </a:rPr>
                        <a:t> </a:t>
                      </a:r>
                      <a:r>
                        <a:rPr lang="en-US" sz="2800" dirty="0" err="1" smtClean="0">
                          <a:effectLst/>
                        </a:rPr>
                        <a:t>Nhỏ</a:t>
                      </a:r>
                      <a:endParaRPr lang="en-SG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2800" dirty="0" err="1" smtClean="0">
                          <a:effectLst/>
                        </a:rPr>
                        <a:t>Lớn</a:t>
                      </a:r>
                      <a:r>
                        <a:rPr lang="en-US" sz="2800" baseline="0" dirty="0" smtClean="0">
                          <a:effectLst/>
                        </a:rPr>
                        <a:t> </a:t>
                      </a:r>
                      <a:r>
                        <a:rPr lang="en-US" sz="2800" baseline="0" dirty="0" err="1" smtClean="0">
                          <a:effectLst/>
                        </a:rPr>
                        <a:t>hơn</a:t>
                      </a:r>
                      <a:r>
                        <a:rPr lang="en-US" sz="2800" dirty="0">
                          <a:effectLst/>
                        </a:rPr>
                        <a:t> </a:t>
                      </a:r>
                      <a:endParaRPr lang="en-SG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880967611"/>
                  </a:ext>
                </a:extLst>
              </a:tr>
              <a:tr h="500425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r>
                        <a:rPr lang="en-US" sz="2400" dirty="0" err="1">
                          <a:effectLst/>
                        </a:rPr>
                        <a:t>Tế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bào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chất</a:t>
                      </a:r>
                      <a:endParaRPr lang="en-SG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2800" dirty="0">
                          <a:effectLst/>
                        </a:rPr>
                        <a:t> </a:t>
                      </a:r>
                      <a:r>
                        <a:rPr lang="en-US" sz="2800" dirty="0" err="1" smtClean="0">
                          <a:effectLst/>
                        </a:rPr>
                        <a:t>Ít</a:t>
                      </a:r>
                      <a:endParaRPr lang="en-SG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2800" dirty="0">
                          <a:effectLst/>
                        </a:rPr>
                        <a:t> </a:t>
                      </a:r>
                      <a:r>
                        <a:rPr lang="en-US" sz="2800" dirty="0" err="1" smtClean="0">
                          <a:effectLst/>
                        </a:rPr>
                        <a:t>Nhiều</a:t>
                      </a:r>
                      <a:r>
                        <a:rPr lang="en-US" sz="2800" baseline="0" dirty="0" smtClean="0">
                          <a:effectLst/>
                        </a:rPr>
                        <a:t> </a:t>
                      </a:r>
                      <a:r>
                        <a:rPr lang="en-US" sz="2800" baseline="0" dirty="0" err="1" smtClean="0">
                          <a:effectLst/>
                        </a:rPr>
                        <a:t>hơn</a:t>
                      </a:r>
                      <a:endParaRPr lang="en-SG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89529865"/>
                  </a:ext>
                </a:extLst>
              </a:tr>
              <a:tr h="500425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r>
                        <a:rPr lang="en-US" sz="2400" dirty="0" err="1">
                          <a:effectLst/>
                        </a:rPr>
                        <a:t>Vị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trí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của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nhân</a:t>
                      </a:r>
                      <a:endParaRPr lang="en-SG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2800" dirty="0">
                          <a:effectLst/>
                        </a:rPr>
                        <a:t> </a:t>
                      </a:r>
                      <a:r>
                        <a:rPr lang="en-US" sz="2800" dirty="0" smtClean="0">
                          <a:effectLst/>
                        </a:rPr>
                        <a:t>Ở</a:t>
                      </a:r>
                      <a:r>
                        <a:rPr lang="en-US" sz="2800" baseline="0" dirty="0" smtClean="0">
                          <a:effectLst/>
                        </a:rPr>
                        <a:t> </a:t>
                      </a:r>
                      <a:r>
                        <a:rPr lang="en-US" sz="2800" baseline="0" dirty="0" err="1" smtClean="0">
                          <a:effectLst/>
                        </a:rPr>
                        <a:t>trung</a:t>
                      </a:r>
                      <a:r>
                        <a:rPr lang="en-US" sz="2800" baseline="0" dirty="0" smtClean="0">
                          <a:effectLst/>
                        </a:rPr>
                        <a:t> </a:t>
                      </a:r>
                      <a:r>
                        <a:rPr lang="en-US" sz="2800" baseline="0" dirty="0" err="1" smtClean="0">
                          <a:effectLst/>
                        </a:rPr>
                        <a:t>tâm</a:t>
                      </a:r>
                      <a:r>
                        <a:rPr lang="en-US" sz="2800" baseline="0" dirty="0" smtClean="0">
                          <a:effectLst/>
                        </a:rPr>
                        <a:t> </a:t>
                      </a:r>
                      <a:r>
                        <a:rPr lang="en-US" sz="2800" baseline="0" dirty="0" err="1" smtClean="0">
                          <a:effectLst/>
                        </a:rPr>
                        <a:t>tế</a:t>
                      </a:r>
                      <a:r>
                        <a:rPr lang="en-US" sz="2800" baseline="0" dirty="0" smtClean="0">
                          <a:effectLst/>
                        </a:rPr>
                        <a:t> </a:t>
                      </a:r>
                      <a:r>
                        <a:rPr lang="en-US" sz="2800" baseline="0" dirty="0" err="1" smtClean="0">
                          <a:effectLst/>
                        </a:rPr>
                        <a:t>bào</a:t>
                      </a:r>
                      <a:endParaRPr lang="en-SG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2800" dirty="0">
                          <a:effectLst/>
                        </a:rPr>
                        <a:t> </a:t>
                      </a:r>
                      <a:r>
                        <a:rPr lang="en-US" sz="2800" dirty="0" err="1" smtClean="0">
                          <a:effectLst/>
                        </a:rPr>
                        <a:t>Nằm</a:t>
                      </a:r>
                      <a:r>
                        <a:rPr lang="en-US" sz="2800" baseline="0" dirty="0" smtClean="0">
                          <a:effectLst/>
                        </a:rPr>
                        <a:t> </a:t>
                      </a:r>
                      <a:r>
                        <a:rPr lang="en-US" sz="2800" baseline="0" dirty="0" err="1" smtClean="0">
                          <a:effectLst/>
                        </a:rPr>
                        <a:t>lệch</a:t>
                      </a:r>
                      <a:r>
                        <a:rPr lang="en-US" sz="2800" baseline="0" dirty="0" smtClean="0">
                          <a:effectLst/>
                        </a:rPr>
                        <a:t> </a:t>
                      </a:r>
                      <a:r>
                        <a:rPr lang="en-US" sz="2800" baseline="0" dirty="0" err="1" smtClean="0">
                          <a:effectLst/>
                        </a:rPr>
                        <a:t>về</a:t>
                      </a:r>
                      <a:r>
                        <a:rPr lang="en-US" sz="2800" baseline="0" dirty="0" smtClean="0">
                          <a:effectLst/>
                        </a:rPr>
                        <a:t> </a:t>
                      </a:r>
                      <a:r>
                        <a:rPr lang="en-US" sz="2800" baseline="0" dirty="0" err="1" smtClean="0">
                          <a:effectLst/>
                        </a:rPr>
                        <a:t>một</a:t>
                      </a:r>
                      <a:r>
                        <a:rPr lang="en-US" sz="2800" baseline="0" dirty="0" smtClean="0">
                          <a:effectLst/>
                        </a:rPr>
                        <a:t> </a:t>
                      </a:r>
                      <a:r>
                        <a:rPr lang="en-US" sz="2800" baseline="0" dirty="0" err="1" smtClean="0">
                          <a:effectLst/>
                        </a:rPr>
                        <a:t>phía</a:t>
                      </a:r>
                      <a:endParaRPr lang="en-SG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78949321"/>
                  </a:ext>
                </a:extLst>
              </a:tr>
              <a:tr h="960747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r>
                        <a:rPr lang="en-US" sz="2400" dirty="0" err="1">
                          <a:effectLst/>
                        </a:rPr>
                        <a:t>Kích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thước</a:t>
                      </a:r>
                      <a:r>
                        <a:rPr lang="en-US" sz="2400" dirty="0">
                          <a:effectLst/>
                        </a:rPr>
                        <a:t>, </a:t>
                      </a:r>
                      <a:r>
                        <a:rPr lang="en-US" sz="2400" dirty="0" err="1">
                          <a:effectLst/>
                        </a:rPr>
                        <a:t>khối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lượng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tế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bào</a:t>
                      </a:r>
                      <a:endParaRPr lang="en-SG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2800" dirty="0">
                          <a:effectLst/>
                        </a:rPr>
                        <a:t> </a:t>
                      </a:r>
                      <a:r>
                        <a:rPr lang="en-US" sz="2800" dirty="0" err="1" smtClean="0">
                          <a:effectLst/>
                        </a:rPr>
                        <a:t>Kích</a:t>
                      </a:r>
                      <a:r>
                        <a:rPr lang="en-US" sz="2800" baseline="0" dirty="0" smtClean="0">
                          <a:effectLst/>
                        </a:rPr>
                        <a:t> </a:t>
                      </a:r>
                      <a:r>
                        <a:rPr lang="en-US" sz="2800" baseline="0" dirty="0" err="1" smtClean="0">
                          <a:effectLst/>
                        </a:rPr>
                        <a:t>thước</a:t>
                      </a:r>
                      <a:r>
                        <a:rPr lang="en-US" sz="2800" baseline="0" dirty="0" smtClean="0">
                          <a:effectLst/>
                        </a:rPr>
                        <a:t>, </a:t>
                      </a:r>
                      <a:r>
                        <a:rPr lang="en-US" sz="2800" baseline="0" dirty="0" err="1" smtClean="0">
                          <a:effectLst/>
                        </a:rPr>
                        <a:t>khối</a:t>
                      </a:r>
                      <a:r>
                        <a:rPr lang="en-US" sz="2800" baseline="0" dirty="0" smtClean="0">
                          <a:effectLst/>
                        </a:rPr>
                        <a:t> </a:t>
                      </a:r>
                      <a:r>
                        <a:rPr lang="en-US" sz="2800" baseline="0" dirty="0" err="1" smtClean="0">
                          <a:effectLst/>
                        </a:rPr>
                        <a:t>lượng</a:t>
                      </a:r>
                      <a:r>
                        <a:rPr lang="en-US" sz="2800" baseline="0" dirty="0" smtClean="0">
                          <a:effectLst/>
                        </a:rPr>
                        <a:t> </a:t>
                      </a:r>
                      <a:r>
                        <a:rPr lang="en-US" sz="2800" baseline="0" dirty="0" err="1" smtClean="0">
                          <a:effectLst/>
                        </a:rPr>
                        <a:t>nhỏ</a:t>
                      </a:r>
                      <a:endParaRPr lang="en-SG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2800" dirty="0">
                          <a:effectLst/>
                        </a:rPr>
                        <a:t> </a:t>
                      </a:r>
                      <a:r>
                        <a:rPr lang="en-US" sz="2800" dirty="0" err="1" smtClean="0">
                          <a:effectLst/>
                        </a:rPr>
                        <a:t>Kích</a:t>
                      </a:r>
                      <a:r>
                        <a:rPr lang="en-US" sz="2800" baseline="0" dirty="0" smtClean="0">
                          <a:effectLst/>
                        </a:rPr>
                        <a:t> </a:t>
                      </a:r>
                      <a:r>
                        <a:rPr lang="en-US" sz="2800" baseline="0" dirty="0" err="1" smtClean="0">
                          <a:effectLst/>
                        </a:rPr>
                        <a:t>thước</a:t>
                      </a:r>
                      <a:r>
                        <a:rPr lang="en-US" sz="2800" baseline="0" dirty="0" smtClean="0">
                          <a:effectLst/>
                        </a:rPr>
                        <a:t>, </a:t>
                      </a:r>
                      <a:r>
                        <a:rPr lang="en-US" sz="2800" baseline="0" dirty="0" err="1" smtClean="0">
                          <a:effectLst/>
                        </a:rPr>
                        <a:t>khối</a:t>
                      </a:r>
                      <a:r>
                        <a:rPr lang="en-US" sz="2800" baseline="0" dirty="0" smtClean="0">
                          <a:effectLst/>
                        </a:rPr>
                        <a:t> </a:t>
                      </a:r>
                      <a:r>
                        <a:rPr lang="en-US" sz="2800" baseline="0" dirty="0" err="1" smtClean="0">
                          <a:effectLst/>
                        </a:rPr>
                        <a:t>lượng</a:t>
                      </a:r>
                      <a:r>
                        <a:rPr lang="en-US" sz="2800" baseline="0" dirty="0" smtClean="0">
                          <a:effectLst/>
                        </a:rPr>
                        <a:t> </a:t>
                      </a:r>
                      <a:r>
                        <a:rPr lang="en-US" sz="2800" baseline="0" dirty="0" err="1" smtClean="0">
                          <a:effectLst/>
                        </a:rPr>
                        <a:t>tăng</a:t>
                      </a:r>
                      <a:r>
                        <a:rPr lang="en-US" sz="2800" baseline="0" dirty="0" smtClean="0">
                          <a:effectLst/>
                        </a:rPr>
                        <a:t> </a:t>
                      </a:r>
                      <a:r>
                        <a:rPr lang="en-US" sz="2800" baseline="0" dirty="0" err="1" smtClean="0">
                          <a:effectLst/>
                        </a:rPr>
                        <a:t>hơn</a:t>
                      </a:r>
                      <a:r>
                        <a:rPr lang="en-US" sz="2800" baseline="0" dirty="0" smtClean="0">
                          <a:effectLst/>
                        </a:rPr>
                        <a:t> so </a:t>
                      </a:r>
                      <a:r>
                        <a:rPr lang="en-US" sz="2800" baseline="0" dirty="0" err="1" smtClean="0">
                          <a:effectLst/>
                        </a:rPr>
                        <a:t>với</a:t>
                      </a:r>
                      <a:r>
                        <a:rPr lang="en-US" sz="2800" baseline="0" dirty="0" smtClean="0">
                          <a:effectLst/>
                        </a:rPr>
                        <a:t> ban </a:t>
                      </a:r>
                      <a:r>
                        <a:rPr lang="en-US" sz="2800" baseline="0" dirty="0" err="1" smtClean="0">
                          <a:effectLst/>
                        </a:rPr>
                        <a:t>đầu</a:t>
                      </a:r>
                      <a:endParaRPr lang="en-SG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28853436"/>
                  </a:ext>
                </a:extLst>
              </a:tr>
            </a:tbl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1B337C50-B75F-42F3-B585-786CEB8D7644}"/>
              </a:ext>
            </a:extLst>
          </p:cNvPr>
          <p:cNvSpPr txBox="1"/>
          <p:nvPr/>
        </p:nvSpPr>
        <p:spPr>
          <a:xfrm>
            <a:off x="0" y="801141"/>
            <a:ext cx="5629274" cy="1569660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400" b="1" dirty="0" err="1"/>
              <a:t>Hình</a:t>
            </a:r>
            <a:r>
              <a:rPr lang="en-US" sz="2400" b="1" dirty="0"/>
              <a:t> </a:t>
            </a:r>
            <a:r>
              <a:rPr lang="en-US" sz="2400" b="1" dirty="0" err="1"/>
              <a:t>thức</a:t>
            </a:r>
            <a:r>
              <a:rPr lang="en-US" sz="2400" b="1" dirty="0"/>
              <a:t>: </a:t>
            </a:r>
            <a:r>
              <a:rPr lang="en-US" sz="2400" dirty="0" err="1"/>
              <a:t>hoạt</a:t>
            </a:r>
            <a:r>
              <a:rPr lang="en-US" sz="2400" dirty="0"/>
              <a:t> </a:t>
            </a:r>
            <a:r>
              <a:rPr lang="en-US" sz="2400" dirty="0" err="1"/>
              <a:t>động</a:t>
            </a:r>
            <a:r>
              <a:rPr lang="en-US" sz="2400" dirty="0"/>
              <a:t> </a:t>
            </a:r>
            <a:r>
              <a:rPr lang="en-US" sz="2400" dirty="0" err="1"/>
              <a:t>cá</a:t>
            </a:r>
            <a:r>
              <a:rPr lang="en-US" sz="2400" dirty="0"/>
              <a:t> </a:t>
            </a:r>
            <a:r>
              <a:rPr lang="en-US" sz="2400" dirty="0" err="1"/>
              <a:t>nhân</a:t>
            </a:r>
            <a:endParaRPr lang="en-US" sz="2400" dirty="0"/>
          </a:p>
          <a:p>
            <a:pPr marL="285750" indent="-285750">
              <a:buFontTx/>
              <a:buChar char="-"/>
            </a:pPr>
            <a:r>
              <a:rPr lang="en-US" sz="2400" b="1" i="1" dirty="0" err="1"/>
              <a:t>Thời</a:t>
            </a:r>
            <a:r>
              <a:rPr lang="en-US" sz="2400" b="1" i="1" dirty="0"/>
              <a:t> </a:t>
            </a:r>
            <a:r>
              <a:rPr lang="en-US" sz="2400" b="1" i="1" dirty="0" err="1"/>
              <a:t>gian</a:t>
            </a:r>
            <a:r>
              <a:rPr lang="en-US" sz="2400" b="1" i="1" dirty="0"/>
              <a:t>: </a:t>
            </a:r>
            <a:r>
              <a:rPr lang="en-US" sz="2400" dirty="0"/>
              <a:t>3 </a:t>
            </a:r>
            <a:r>
              <a:rPr lang="en-US" sz="2400" dirty="0" err="1"/>
              <a:t>phút</a:t>
            </a:r>
            <a:endParaRPr lang="en-US" sz="2400" dirty="0"/>
          </a:p>
          <a:p>
            <a:pPr marL="285750" indent="-285750">
              <a:buFontTx/>
              <a:buChar char="-"/>
            </a:pPr>
            <a:r>
              <a:rPr lang="en-US" sz="2400" b="1" dirty="0" err="1"/>
              <a:t>Nhiệm</a:t>
            </a:r>
            <a:r>
              <a:rPr lang="en-US" sz="2400" b="1" dirty="0"/>
              <a:t> </a:t>
            </a:r>
            <a:r>
              <a:rPr lang="en-US" sz="2400" b="1" dirty="0" err="1"/>
              <a:t>vụ</a:t>
            </a:r>
            <a:r>
              <a:rPr lang="en-US" sz="2400" b="1" dirty="0"/>
              <a:t>: </a:t>
            </a:r>
            <a:r>
              <a:rPr lang="en-US" sz="2400" dirty="0">
                <a:solidFill>
                  <a:srgbClr val="C00000"/>
                </a:solidFill>
                <a:effectLst/>
              </a:rPr>
              <a:t>Quan </a:t>
            </a:r>
            <a:r>
              <a:rPr lang="en-US" sz="2400" dirty="0" err="1">
                <a:solidFill>
                  <a:srgbClr val="C00000"/>
                </a:solidFill>
                <a:effectLst/>
              </a:rPr>
              <a:t>sát</a:t>
            </a:r>
            <a:r>
              <a:rPr lang="en-US" sz="2400" dirty="0">
                <a:solidFill>
                  <a:srgbClr val="C00000"/>
                </a:solidFill>
                <a:effectLst/>
              </a:rPr>
              <a:t> </a:t>
            </a:r>
            <a:r>
              <a:rPr lang="en-US" sz="2400" dirty="0" err="1">
                <a:solidFill>
                  <a:srgbClr val="C00000"/>
                </a:solidFill>
                <a:effectLst/>
              </a:rPr>
              <a:t>hình</a:t>
            </a:r>
            <a:r>
              <a:rPr lang="en-US" sz="2400" dirty="0">
                <a:solidFill>
                  <a:srgbClr val="C00000"/>
                </a:solidFill>
                <a:effectLst/>
              </a:rPr>
              <a:t> </a:t>
            </a:r>
            <a:r>
              <a:rPr lang="en-US" sz="2400" dirty="0" smtClean="0">
                <a:solidFill>
                  <a:srgbClr val="C00000"/>
                </a:solidFill>
                <a:effectLst/>
              </a:rPr>
              <a:t>20.1 </a:t>
            </a:r>
            <a:r>
              <a:rPr lang="en-US" sz="2400" dirty="0">
                <a:solidFill>
                  <a:srgbClr val="C00000"/>
                </a:solidFill>
                <a:effectLst/>
              </a:rPr>
              <a:t>SGK </a:t>
            </a:r>
            <a:r>
              <a:rPr lang="en-US" sz="2400" dirty="0" err="1">
                <a:solidFill>
                  <a:srgbClr val="C00000"/>
                </a:solidFill>
                <a:effectLst/>
              </a:rPr>
              <a:t>hoàn</a:t>
            </a:r>
            <a:r>
              <a:rPr lang="en-US" sz="2400" dirty="0">
                <a:solidFill>
                  <a:srgbClr val="C00000"/>
                </a:solidFill>
                <a:effectLst/>
              </a:rPr>
              <a:t> </a:t>
            </a:r>
            <a:r>
              <a:rPr lang="en-US" sz="2400" dirty="0" err="1">
                <a:solidFill>
                  <a:srgbClr val="C00000"/>
                </a:solidFill>
                <a:effectLst/>
              </a:rPr>
              <a:t>thành</a:t>
            </a:r>
            <a:r>
              <a:rPr lang="en-US" sz="2400" dirty="0">
                <a:solidFill>
                  <a:srgbClr val="C00000"/>
                </a:solidFill>
                <a:effectLst/>
              </a:rPr>
              <a:t> </a:t>
            </a:r>
            <a:r>
              <a:rPr lang="en-US" sz="2400" dirty="0" err="1">
                <a:solidFill>
                  <a:srgbClr val="C00000"/>
                </a:solidFill>
                <a:effectLst/>
              </a:rPr>
              <a:t>bảng</a:t>
            </a:r>
            <a:r>
              <a:rPr lang="en-US" sz="2400" dirty="0">
                <a:solidFill>
                  <a:srgbClr val="C00000"/>
                </a:solidFill>
                <a:effectLst/>
              </a:rPr>
              <a:t> so </a:t>
            </a:r>
            <a:r>
              <a:rPr lang="en-US" sz="2400" dirty="0" err="1">
                <a:solidFill>
                  <a:srgbClr val="C00000"/>
                </a:solidFill>
                <a:effectLst/>
              </a:rPr>
              <a:t>sánh</a:t>
            </a:r>
            <a:r>
              <a:rPr lang="en-US" sz="2400" dirty="0">
                <a:solidFill>
                  <a:srgbClr val="C00000"/>
                </a:solidFill>
                <a:effectLst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effectLst/>
              </a:rPr>
              <a:t>dưới</a:t>
            </a:r>
            <a:r>
              <a:rPr lang="en-US" sz="2400" dirty="0" smtClean="0">
                <a:solidFill>
                  <a:srgbClr val="C00000"/>
                </a:solidFill>
                <a:effectLst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effectLst/>
              </a:rPr>
              <a:t>đây</a:t>
            </a:r>
            <a:endParaRPr lang="en-SG" sz="2400" dirty="0">
              <a:solidFill>
                <a:srgbClr val="C00000"/>
              </a:solidFill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ED6737AD-51D5-4C8C-AAEB-5448A7DBCCD7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972800" y="5171579"/>
            <a:ext cx="1286868" cy="1286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4377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90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E5F93FA3-1266-4AA8-85B7-194ADF3F7E3A}"/>
              </a:ext>
            </a:extLst>
          </p:cNvPr>
          <p:cNvSpPr txBox="1">
            <a:spLocks/>
          </p:cNvSpPr>
          <p:nvPr/>
        </p:nvSpPr>
        <p:spPr>
          <a:xfrm>
            <a:off x="1" y="-11820"/>
            <a:ext cx="12192000" cy="503435"/>
          </a:xfrm>
          <a:prstGeom prst="rect">
            <a:avLst/>
          </a:prstGeom>
          <a:solidFill>
            <a:srgbClr val="B6E2A1"/>
          </a:solidFill>
          <a:ln>
            <a:solidFill>
              <a:srgbClr val="B6E2A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46 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BÀI 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20: 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 LỚN LÊN VÀ SINH SẢN CỦA TẾ BÀO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982A734-6E2D-44F5-BC20-57A594980145}"/>
              </a:ext>
            </a:extLst>
          </p:cNvPr>
          <p:cNvSpPr txBox="1">
            <a:spLocks/>
          </p:cNvSpPr>
          <p:nvPr/>
        </p:nvSpPr>
        <p:spPr>
          <a:xfrm>
            <a:off x="108955" y="446877"/>
            <a:ext cx="4601267" cy="583051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u="sng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I. </a:t>
            </a:r>
            <a:r>
              <a:rPr lang="en-US" sz="2800" b="1" u="sng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Sự</a:t>
            </a:r>
            <a:r>
              <a:rPr lang="en-US" sz="2800" b="1" u="sng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u="sng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lớn</a:t>
            </a:r>
            <a:r>
              <a:rPr lang="en-US" sz="2800" b="1" u="sng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u="sng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lên</a:t>
            </a:r>
            <a:r>
              <a:rPr lang="en-US" sz="2800" b="1" u="sng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u="sng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2800" b="1" u="sng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u="sng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tế</a:t>
            </a:r>
            <a:r>
              <a:rPr lang="en-US" sz="2800" b="1" u="sng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u="sng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bào</a:t>
            </a:r>
            <a:endParaRPr lang="en-US" sz="2800" b="1" u="sng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59" y="1607636"/>
            <a:ext cx="1809480" cy="179902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0062" y="1221094"/>
            <a:ext cx="2614855" cy="2384748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4"/>
          <a:srcRect r="4454"/>
          <a:stretch/>
        </p:blipFill>
        <p:spPr>
          <a:xfrm>
            <a:off x="6636222" y="896673"/>
            <a:ext cx="2808169" cy="2876341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22359" y="3775347"/>
            <a:ext cx="260394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Tế</a:t>
            </a:r>
            <a:r>
              <a:rPr lang="en-US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bào</a:t>
            </a:r>
            <a:r>
              <a:rPr lang="en-US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con </a:t>
            </a:r>
            <a:r>
              <a:rPr lang="en-US" sz="2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mới</a:t>
            </a:r>
            <a:r>
              <a:rPr lang="en-US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lang="en-US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thành</a:t>
            </a:r>
            <a:endParaRPr lang="en-US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3093209" y="3829516"/>
            <a:ext cx="27136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Tế</a:t>
            </a:r>
            <a:r>
              <a:rPr lang="en-US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bào</a:t>
            </a:r>
            <a:r>
              <a:rPr lang="en-US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đang</a:t>
            </a:r>
            <a:r>
              <a:rPr lang="en-US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lớn</a:t>
            </a:r>
            <a:r>
              <a:rPr lang="en-US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lên</a:t>
            </a:r>
            <a:endParaRPr lang="en-US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7285643" y="3829516"/>
            <a:ext cx="229960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Tế</a:t>
            </a:r>
            <a:r>
              <a:rPr lang="en-US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bào</a:t>
            </a:r>
            <a:r>
              <a:rPr lang="en-US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trưởng</a:t>
            </a:r>
            <a:r>
              <a:rPr lang="en-US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thành</a:t>
            </a:r>
            <a:endParaRPr lang="en-US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36" name="Straight Connector 35"/>
          <p:cNvCxnSpPr/>
          <p:nvPr/>
        </p:nvCxnSpPr>
        <p:spPr>
          <a:xfrm flipV="1">
            <a:off x="8090924" y="2561312"/>
            <a:ext cx="2035834" cy="51759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V="1">
            <a:off x="8519484" y="1415395"/>
            <a:ext cx="1402799" cy="25881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9922283" y="938788"/>
            <a:ext cx="148682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Tế</a:t>
            </a:r>
            <a:r>
              <a:rPr lang="en-US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bào</a:t>
            </a:r>
            <a:r>
              <a:rPr lang="en-US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chất</a:t>
            </a:r>
            <a:endParaRPr lang="en-US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10117922" y="2248161"/>
            <a:ext cx="14868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Nhân</a:t>
            </a:r>
            <a:endParaRPr lang="en-US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345057" y="5106838"/>
            <a:ext cx="11404120" cy="1751162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1">
                <a:lumMod val="75000"/>
              </a:schemeClr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200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Sự</a:t>
            </a:r>
            <a:r>
              <a:rPr lang="en-US" sz="32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lớn</a:t>
            </a:r>
            <a:r>
              <a:rPr lang="en-US" sz="32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lên</a:t>
            </a:r>
            <a:r>
              <a:rPr lang="en-US" sz="32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32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tế</a:t>
            </a:r>
            <a:r>
              <a:rPr lang="en-US" sz="32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bào</a:t>
            </a:r>
            <a:r>
              <a:rPr lang="en-US" sz="32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sz="32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sự</a:t>
            </a:r>
            <a:r>
              <a:rPr lang="en-US" sz="32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thay</a:t>
            </a:r>
            <a:r>
              <a:rPr lang="en-US" sz="32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đổi</a:t>
            </a:r>
            <a:r>
              <a:rPr lang="en-US" sz="32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về</a:t>
            </a:r>
            <a:r>
              <a:rPr lang="en-US" sz="32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kích</a:t>
            </a:r>
            <a:r>
              <a:rPr lang="en-US" sz="32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thước</a:t>
            </a:r>
            <a:r>
              <a:rPr lang="en-US" sz="32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32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khối</a:t>
            </a:r>
            <a:r>
              <a:rPr lang="en-US" sz="32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lượng</a:t>
            </a:r>
            <a:r>
              <a:rPr lang="en-US" sz="32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32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tế</a:t>
            </a:r>
            <a:r>
              <a:rPr lang="en-US" sz="32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bào</a:t>
            </a:r>
            <a:r>
              <a:rPr lang="en-US" sz="32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con </a:t>
            </a:r>
            <a:r>
              <a:rPr lang="en-US" sz="3200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để</a:t>
            </a:r>
            <a:r>
              <a:rPr lang="en-US" sz="32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trở</a:t>
            </a:r>
            <a:r>
              <a:rPr lang="en-US" sz="32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thành</a:t>
            </a:r>
            <a:r>
              <a:rPr lang="en-US" sz="32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tế</a:t>
            </a:r>
            <a:r>
              <a:rPr lang="en-US" sz="32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bào</a:t>
            </a:r>
            <a:r>
              <a:rPr lang="en-US" sz="32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trưởng</a:t>
            </a:r>
            <a:r>
              <a:rPr lang="en-US" sz="32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thành</a:t>
            </a:r>
            <a:endParaRPr lang="en-US" sz="32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9522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theme/theme1.xml><?xml version="1.0" encoding="utf-8"?>
<a:theme xmlns:a="http://schemas.openxmlformats.org/drawingml/2006/main" name="Hình động trang trí bài giả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lice">
  <a:themeElements>
    <a:clrScheme name="Slice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lic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3.xml><?xml version="1.0" encoding="utf-8"?>
<a:theme xmlns:a="http://schemas.openxmlformats.org/drawingml/2006/main" name="Basis">
  <a:themeElements>
    <a:clrScheme name="Basis">
      <a:dk1>
        <a:srgbClr val="000000"/>
      </a:dk1>
      <a:lt1>
        <a:srgbClr val="FFFFFF"/>
      </a:lt1>
      <a:dk2>
        <a:srgbClr val="565349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7D447"/>
      </a:accent5>
      <a:accent6>
        <a:srgbClr val="818183"/>
      </a:accent6>
      <a:hlink>
        <a:srgbClr val="F59E00"/>
      </a:hlink>
      <a:folHlink>
        <a:srgbClr val="B2B2B2"/>
      </a:folHlink>
    </a:clrScheme>
    <a:fontScheme name="Basis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sis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90E45F77-AEFC-46EF-A7C1-5B338C297B02}"/>
    </a:ext>
  </a:extLst>
</a:theme>
</file>

<file path=ppt/theme/theme4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2882</TotalTime>
  <Words>1689</Words>
  <Application>Microsoft Office PowerPoint</Application>
  <PresentationFormat>Widescreen</PresentationFormat>
  <Paragraphs>244</Paragraphs>
  <Slides>39</Slides>
  <Notes>9</Notes>
  <HiddenSlides>0</HiddenSlides>
  <MMClips>7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39</vt:i4>
      </vt:variant>
    </vt:vector>
  </HeadingPairs>
  <TitlesOfParts>
    <vt:vector size="55" baseType="lpstr">
      <vt:lpstr>#9Slide03 Roboto Condensed</vt:lpstr>
      <vt:lpstr>等线</vt:lpstr>
      <vt:lpstr>Arial</vt:lpstr>
      <vt:lpstr>Calibri</vt:lpstr>
      <vt:lpstr>Cambria</vt:lpstr>
      <vt:lpstr>Century Gothic</vt:lpstr>
      <vt:lpstr>Corbel</vt:lpstr>
      <vt:lpstr>Tahoma</vt:lpstr>
      <vt:lpstr>Times New Roman</vt:lpstr>
      <vt:lpstr>Trebuchet MS</vt:lpstr>
      <vt:lpstr>Wingdings</vt:lpstr>
      <vt:lpstr>Wingdings 3</vt:lpstr>
      <vt:lpstr>Hình động trang trí bài giảng</vt:lpstr>
      <vt:lpstr>Slice</vt:lpstr>
      <vt:lpstr>Basis</vt:lpstr>
      <vt:lpstr>Facet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Nguyen Thi Quyen_GV</dc:creator>
  <cp:lastModifiedBy>Admin</cp:lastModifiedBy>
  <cp:revision>288</cp:revision>
  <cp:lastPrinted>2022-11-09T14:30:14Z</cp:lastPrinted>
  <dcterms:created xsi:type="dcterms:W3CDTF">2021-11-05T12:30:42Z</dcterms:created>
  <dcterms:modified xsi:type="dcterms:W3CDTF">2022-11-24T01:48:57Z</dcterms:modified>
</cp:coreProperties>
</file>