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5"/>
  </p:notesMasterIdLst>
  <p:sldIdLst>
    <p:sldId id="302" r:id="rId2"/>
    <p:sldId id="256" r:id="rId3"/>
    <p:sldId id="258" r:id="rId4"/>
    <p:sldId id="259" r:id="rId5"/>
    <p:sldId id="260" r:id="rId6"/>
    <p:sldId id="262" r:id="rId7"/>
    <p:sldId id="276" r:id="rId8"/>
    <p:sldId id="263" r:id="rId9"/>
    <p:sldId id="270" r:id="rId10"/>
    <p:sldId id="293" r:id="rId11"/>
    <p:sldId id="294" r:id="rId12"/>
    <p:sldId id="295" r:id="rId13"/>
    <p:sldId id="296" r:id="rId14"/>
    <p:sldId id="303" r:id="rId15"/>
    <p:sldId id="297" r:id="rId16"/>
    <p:sldId id="298" r:id="rId17"/>
    <p:sldId id="299" r:id="rId18"/>
    <p:sldId id="300" r:id="rId19"/>
    <p:sldId id="301" r:id="rId20"/>
    <p:sldId id="279" r:id="rId21"/>
    <p:sldId id="288" r:id="rId22"/>
    <p:sldId id="289" r:id="rId23"/>
    <p:sldId id="304" r:id="rId2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hivo Black" panose="020B0604020202020204" charset="0"/>
      <p:bold r:id="rId30"/>
      <p:boldItalic r:id="rId31"/>
    </p:embeddedFont>
    <p:embeddedFont>
      <p:font typeface="DM Sans" panose="020B0604020202020204" charset="0"/>
      <p:regular r:id="rId32"/>
      <p:bold r:id="rId33"/>
      <p:italic r:id="rId34"/>
      <p:boldItalic r:id="rId35"/>
    </p:embeddedFont>
    <p:embeddedFont>
      <p:font typeface="Elephant" panose="02020904090505020303" pitchFamily="18" charset="0"/>
      <p:regular r:id="rId36"/>
      <p: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  <p:embeddedFont>
      <p:font typeface="Oswald" panose="00000500000000000000" pitchFamily="2" charset="0"/>
      <p:regular r:id="rId42"/>
      <p:bold r:id="rId43"/>
    </p:embeddedFont>
    <p:embeddedFont>
      <p:font typeface="Yeseva On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CA5209-61A6-4274-BC41-E12AE05FC887}">
  <a:tblStyle styleId="{1BCA5209-61A6-4274-BC41-E12AE05FC8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2CCF9D0-A6CD-45C7-849F-9BFBC8C0527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f050a60c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f050a60c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340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931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700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647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26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574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3139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790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074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ef5acbec06_0_34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ef5acbec06_0_34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f050a60c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f050a60c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ef5acbec06_0_34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ef5acbec06_0_34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ef5acbec06_0_34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ef5acbec06_0_34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ef6270ea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ef6270ea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ef6270eaa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ef6270eaa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f5acbec06_0_34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f5acbec06_0_34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ef5acbec06_0_34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ef5acbec06_0_34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f5acbec0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ef5acbec0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ef5acbec06_0_34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ef5acbec06_0_34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44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1500" y="1088388"/>
            <a:ext cx="5607300" cy="23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31500" y="3298088"/>
            <a:ext cx="3391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/>
          <p:nvPr/>
        </p:nvSpPr>
        <p:spPr>
          <a:xfrm flipH="1">
            <a:off x="-200" y="302225"/>
            <a:ext cx="6058800" cy="145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13225" y="439925"/>
            <a:ext cx="3719100" cy="1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sz="33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713225" y="1857900"/>
            <a:ext cx="3122400" cy="14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 flipH="1">
            <a:off x="3085200" y="302225"/>
            <a:ext cx="6058800" cy="1458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title"/>
          </p:nvPr>
        </p:nvSpPr>
        <p:spPr>
          <a:xfrm flipH="1">
            <a:off x="4711675" y="439925"/>
            <a:ext cx="3719100" cy="1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sz="33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subTitle" idx="1"/>
          </p:nvPr>
        </p:nvSpPr>
        <p:spPr>
          <a:xfrm flipH="1">
            <a:off x="5308375" y="1857900"/>
            <a:ext cx="3122400" cy="14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7" name="Google Shape;177;p36"/>
          <p:cNvCxnSpPr/>
          <p:nvPr/>
        </p:nvCxnSpPr>
        <p:spPr>
          <a:xfrm>
            <a:off x="2717875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37"/>
          <p:cNvCxnSpPr/>
          <p:nvPr/>
        </p:nvCxnSpPr>
        <p:spPr>
          <a:xfrm>
            <a:off x="0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4045256" y="14997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4253156" y="1915427"/>
            <a:ext cx="1906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329506" y="1104949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 idx="3"/>
          </p:nvPr>
        </p:nvSpPr>
        <p:spPr>
          <a:xfrm>
            <a:off x="4045256" y="33312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4"/>
          </p:nvPr>
        </p:nvSpPr>
        <p:spPr>
          <a:xfrm>
            <a:off x="4218056" y="3746926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5" hasCustomPrompt="1"/>
          </p:nvPr>
        </p:nvSpPr>
        <p:spPr>
          <a:xfrm>
            <a:off x="4329506" y="2936450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6"/>
          </p:nvPr>
        </p:nvSpPr>
        <p:spPr>
          <a:xfrm>
            <a:off x="6213856" y="14997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7"/>
          </p:nvPr>
        </p:nvSpPr>
        <p:spPr>
          <a:xfrm>
            <a:off x="6421756" y="1915427"/>
            <a:ext cx="1906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8" hasCustomPrompt="1"/>
          </p:nvPr>
        </p:nvSpPr>
        <p:spPr>
          <a:xfrm>
            <a:off x="6498106" y="1104949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9"/>
          </p:nvPr>
        </p:nvSpPr>
        <p:spPr>
          <a:xfrm>
            <a:off x="6213856" y="33312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3"/>
          </p:nvPr>
        </p:nvSpPr>
        <p:spPr>
          <a:xfrm>
            <a:off x="6386656" y="3746926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4" hasCustomPrompt="1"/>
          </p:nvPr>
        </p:nvSpPr>
        <p:spPr>
          <a:xfrm>
            <a:off x="6498106" y="2936450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15"/>
          </p:nvPr>
        </p:nvSpPr>
        <p:spPr>
          <a:xfrm rot="-5400000">
            <a:off x="-1163105" y="2145900"/>
            <a:ext cx="34875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swald"/>
              <a:buNone/>
              <a:defRPr sz="14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  <a:defRPr sz="1100" b="1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ctrTitle" idx="16"/>
          </p:nvPr>
        </p:nvSpPr>
        <p:spPr>
          <a:xfrm>
            <a:off x="1860625" y="14997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7"/>
          </p:nvPr>
        </p:nvSpPr>
        <p:spPr>
          <a:xfrm>
            <a:off x="2068525" y="1915427"/>
            <a:ext cx="19065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18" hasCustomPrompt="1"/>
          </p:nvPr>
        </p:nvSpPr>
        <p:spPr>
          <a:xfrm>
            <a:off x="2144875" y="1104949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 idx="19"/>
          </p:nvPr>
        </p:nvSpPr>
        <p:spPr>
          <a:xfrm>
            <a:off x="1860625" y="33312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swald"/>
              <a:buNone/>
              <a:defRPr sz="14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20"/>
          </p:nvPr>
        </p:nvSpPr>
        <p:spPr>
          <a:xfrm>
            <a:off x="2033425" y="3746926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1" hasCustomPrompt="1"/>
          </p:nvPr>
        </p:nvSpPr>
        <p:spPr>
          <a:xfrm>
            <a:off x="2144875" y="2936450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Oswald"/>
              <a:buNone/>
              <a:defRPr sz="48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569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 flipH="1">
            <a:off x="3875275" y="1940250"/>
            <a:ext cx="455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5266684" y="2782050"/>
            <a:ext cx="31641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7215475" y="819600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64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3933475" y="1241500"/>
            <a:ext cx="4497300" cy="25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0980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sz="3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019150" y="1708900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086100" y="1676075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2019150" y="3155483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6086100" y="3155483"/>
            <a:ext cx="2417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Chivo Black"/>
              <a:buNone/>
              <a:defRPr sz="2200"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ivo Black"/>
              <a:buNone/>
              <a:defRPr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019150" y="2132523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086100" y="209969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2019150" y="357627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6086100" y="3576278"/>
            <a:ext cx="2417400" cy="636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835488" y="1834775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902438" y="1834775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835488" y="3312779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902438" y="3160379"/>
            <a:ext cx="1098900" cy="74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9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2294254" y="1430300"/>
            <a:ext cx="455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1"/>
          </p:nvPr>
        </p:nvSpPr>
        <p:spPr>
          <a:xfrm>
            <a:off x="2989954" y="2272100"/>
            <a:ext cx="31641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964354" y="510800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6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713225" y="1179525"/>
            <a:ext cx="4212900" cy="13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7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1"/>
          </p:nvPr>
        </p:nvSpPr>
        <p:spPr>
          <a:xfrm>
            <a:off x="713225" y="2592475"/>
            <a:ext cx="2490600" cy="1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5030100" cy="10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sz="3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hivo Black"/>
              <a:buNone/>
              <a:defRPr b="0">
                <a:latin typeface="Chivo Black"/>
                <a:ea typeface="Chivo Black"/>
                <a:cs typeface="Chivo Black"/>
                <a:sym typeface="Chivo Black"/>
              </a:defRPr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subTitle" idx="1"/>
          </p:nvPr>
        </p:nvSpPr>
        <p:spPr>
          <a:xfrm>
            <a:off x="713225" y="1781475"/>
            <a:ext cx="4219200" cy="25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</a:defRPr>
            </a:lvl1pPr>
            <a:lvl2pPr lvl="1" algn="r">
              <a:buNone/>
              <a:defRPr sz="1000">
                <a:solidFill>
                  <a:schemeClr val="lt1"/>
                </a:solidFill>
              </a:defRPr>
            </a:lvl2pPr>
            <a:lvl3pPr lvl="2" algn="r">
              <a:buNone/>
              <a:defRPr sz="1000">
                <a:solidFill>
                  <a:schemeClr val="lt1"/>
                </a:solidFill>
              </a:defRPr>
            </a:lvl3pPr>
            <a:lvl4pPr lvl="3" algn="r">
              <a:buNone/>
              <a:defRPr sz="1000">
                <a:solidFill>
                  <a:schemeClr val="lt1"/>
                </a:solidFill>
              </a:defRPr>
            </a:lvl4pPr>
            <a:lvl5pPr lvl="4" algn="r">
              <a:buNone/>
              <a:defRPr sz="1000">
                <a:solidFill>
                  <a:schemeClr val="lt1"/>
                </a:solidFill>
              </a:defRPr>
            </a:lvl5pPr>
            <a:lvl6pPr lvl="5" algn="r">
              <a:buNone/>
              <a:defRPr sz="1000">
                <a:solidFill>
                  <a:schemeClr val="lt1"/>
                </a:solidFill>
              </a:defRPr>
            </a:lvl6pPr>
            <a:lvl7pPr lvl="6" algn="r">
              <a:buNone/>
              <a:defRPr sz="1000">
                <a:solidFill>
                  <a:schemeClr val="lt1"/>
                </a:solidFill>
              </a:defRPr>
            </a:lvl7pPr>
            <a:lvl8pPr lvl="7" algn="r">
              <a:buNone/>
              <a:defRPr sz="1000">
                <a:solidFill>
                  <a:schemeClr val="lt1"/>
                </a:solidFill>
              </a:defRPr>
            </a:lvl8pPr>
            <a:lvl9pPr lvl="8" algn="r"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59" r:id="rId6"/>
    <p:sldLayoutId id="2147483663" r:id="rId7"/>
    <p:sldLayoutId id="2147483669" r:id="rId8"/>
    <p:sldLayoutId id="2147483670" r:id="rId9"/>
    <p:sldLayoutId id="2147483671" r:id="rId10"/>
    <p:sldLayoutId id="2147483672" r:id="rId11"/>
    <p:sldLayoutId id="2147483682" r:id="rId12"/>
    <p:sldLayoutId id="2147483683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 idx="15"/>
          </p:nvPr>
        </p:nvSpPr>
        <p:spPr>
          <a:xfrm>
            <a:off x="469753" y="240900"/>
            <a:ext cx="4755390" cy="978300"/>
          </a:xfrm>
        </p:spPr>
        <p:txBody>
          <a:bodyPr anchor="t"/>
          <a:lstStyle/>
          <a:p>
            <a:r>
              <a:rPr lang="vi-VN" sz="2800" dirty="0">
                <a:solidFill>
                  <a:schemeClr val="tx1"/>
                </a:solidFill>
              </a:rPr>
              <a:t>KHỞI ĐỘNG</a:t>
            </a:r>
            <a:br>
              <a:rPr lang="vi-VN" sz="2800" dirty="0">
                <a:solidFill>
                  <a:schemeClr val="tx1"/>
                </a:solidFill>
              </a:rPr>
            </a:br>
            <a:r>
              <a:rPr lang="vi-VN" sz="2800" dirty="0">
                <a:solidFill>
                  <a:schemeClr val="tx1"/>
                </a:solidFill>
              </a:rPr>
              <a:t>CHILL CÙNG ÂM NHẠC</a:t>
            </a:r>
          </a:p>
        </p:txBody>
      </p:sp>
      <p:pic>
        <p:nvPicPr>
          <p:cNvPr id="21" name="Quê Hương - DuyLion - SGK Ngữ Văn 8 - Rap Văn Học #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6629" y="1359354"/>
            <a:ext cx="6727371" cy="37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8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/>
          <p:nvPr/>
        </p:nvSpPr>
        <p:spPr>
          <a:xfrm>
            <a:off x="3754245" y="1286105"/>
            <a:ext cx="5025482" cy="3927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1. Giới thiệu chung về làng quê miền biển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55"/>
          <p:cNvSpPr txBox="1"/>
          <p:nvPr/>
        </p:nvSpPr>
        <p:spPr>
          <a:xfrm>
            <a:off x="3754245" y="1862529"/>
            <a:ext cx="5025482" cy="251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Cách giới thiệu gần gũi, giản dị mang đậm bản sắc miền biển.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Gợi ra tình yêu, lòng tự hào về quê hương</a:t>
            </a:r>
            <a:endParaRPr sz="2000" b="1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</p:txBody>
      </p: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18" name="Picture 2" descr="Illustration, Small Boat - Illustration - Free Transparent PNG Clipart  Images Download">
            <a:extLst>
              <a:ext uri="{FF2B5EF4-FFF2-40B4-BE49-F238E27FC236}">
                <a16:creationId xmlns:a16="http://schemas.microsoft.com/office/drawing/2014/main" id="{3BF97973-5879-4EAB-8195-D56B69437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881" y1="26097" x2="59881" y2="41801"/>
                        <a14:foregroundMark x1="60595" y1="45035" x2="61786" y2="56351"/>
                        <a14:foregroundMark x1="61786" y1="56351" x2="61786" y2="56351"/>
                        <a14:foregroundMark x1="52262" y1="80139" x2="52262" y2="80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4" r="25934"/>
          <a:stretch/>
        </p:blipFill>
        <p:spPr bwMode="auto">
          <a:xfrm>
            <a:off x="0" y="1040783"/>
            <a:ext cx="3991832" cy="444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03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/>
          <p:nvPr/>
        </p:nvSpPr>
        <p:spPr>
          <a:xfrm>
            <a:off x="2706030" y="809393"/>
            <a:ext cx="3353635" cy="743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2. Cảnh đoàn thuyền ra khơi.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55"/>
          <p:cNvSpPr txBox="1"/>
          <p:nvPr/>
        </p:nvSpPr>
        <p:spPr>
          <a:xfrm>
            <a:off x="2880661" y="907446"/>
            <a:ext cx="2865934" cy="549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Cảnh</a:t>
            </a:r>
            <a:r>
              <a:rPr lang="en-US" sz="2000" b="1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ra </a:t>
            </a:r>
            <a:r>
              <a:rPr lang="en-US" sz="2000" b="1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khơi</a:t>
            </a:r>
            <a:endParaRPr sz="2000" b="1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</p:txBody>
      </p: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A398B4-308F-4D98-B7A3-67A75F2BDB1B}"/>
              </a:ext>
            </a:extLst>
          </p:cNvPr>
          <p:cNvSpPr/>
          <p:nvPr/>
        </p:nvSpPr>
        <p:spPr>
          <a:xfrm>
            <a:off x="579863" y="1758028"/>
            <a:ext cx="1992351" cy="49451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EF0108-2F53-4284-9544-F29EE4B9A218}"/>
              </a:ext>
            </a:extLst>
          </p:cNvPr>
          <p:cNvSpPr/>
          <p:nvPr/>
        </p:nvSpPr>
        <p:spPr>
          <a:xfrm>
            <a:off x="6438398" y="1758028"/>
            <a:ext cx="1992352" cy="49451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41A7D7-21B8-4F81-A2FE-A46F243383F3}"/>
              </a:ext>
            </a:extLst>
          </p:cNvPr>
          <p:cNvSpPr/>
          <p:nvPr/>
        </p:nvSpPr>
        <p:spPr>
          <a:xfrm>
            <a:off x="579863" y="2419588"/>
            <a:ext cx="1992351" cy="809856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D9D8B5-3FE1-471A-9714-E62EAF9D5F97}"/>
              </a:ext>
            </a:extLst>
          </p:cNvPr>
          <p:cNvSpPr/>
          <p:nvPr/>
        </p:nvSpPr>
        <p:spPr>
          <a:xfrm>
            <a:off x="6438398" y="2419588"/>
            <a:ext cx="1992352" cy="809856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D76569-474B-418F-AD56-22ACC5716403}"/>
              </a:ext>
            </a:extLst>
          </p:cNvPr>
          <p:cNvSpPr/>
          <p:nvPr/>
        </p:nvSpPr>
        <p:spPr>
          <a:xfrm>
            <a:off x="2735766" y="3509382"/>
            <a:ext cx="4081347" cy="1196432"/>
          </a:xfrm>
          <a:prstGeom prst="round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Hứa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9426B39-00BF-489B-9043-773862995949}"/>
              </a:ext>
            </a:extLst>
          </p:cNvPr>
          <p:cNvSpPr/>
          <p:nvPr/>
        </p:nvSpPr>
        <p:spPr>
          <a:xfrm>
            <a:off x="2215375" y="3763850"/>
            <a:ext cx="356839" cy="72854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Fishing Net Stock Illustrations – 6,500 Fishing Net Stock Illustrations,  Vectors &amp; Clipart - Dreamstime">
            <a:extLst>
              <a:ext uri="{FF2B5EF4-FFF2-40B4-BE49-F238E27FC236}">
                <a16:creationId xmlns:a16="http://schemas.microsoft.com/office/drawing/2014/main" id="{0513A20D-40BC-4044-8753-66CDB2FFF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94667" l="3125" r="95875">
                        <a14:foregroundMark x1="9000" y1="16444" x2="20875" y2="86889"/>
                        <a14:foregroundMark x1="20875" y1="86889" x2="25125" y2="93778"/>
                        <a14:foregroundMark x1="24375" y1="83556" x2="69250" y2="84889"/>
                        <a14:foregroundMark x1="69250" y1="84889" x2="69750" y2="84667"/>
                        <a14:foregroundMark x1="81250" y1="77333" x2="88750" y2="80444"/>
                        <a14:foregroundMark x1="81750" y1="26667" x2="85375" y2="72000"/>
                        <a14:foregroundMark x1="78375" y1="70222" x2="63875" y2="73333"/>
                        <a14:foregroundMark x1="76750" y1="24889" x2="75000" y2="29111"/>
                        <a14:foregroundMark x1="74375" y1="15556" x2="34875" y2="17111"/>
                        <a14:foregroundMark x1="22500" y1="16889" x2="60875" y2="12000"/>
                        <a14:foregroundMark x1="47250" y1="11111" x2="52875" y2="9556"/>
                        <a14:foregroundMark x1="46500" y1="9111" x2="52500" y2="8667"/>
                        <a14:foregroundMark x1="23250" y1="14889" x2="15250" y2="25333"/>
                        <a14:foregroundMark x1="53750" y1="8000" x2="81625" y2="28000"/>
                        <a14:foregroundMark x1="81625" y1="28000" x2="85375" y2="37111"/>
                        <a14:foregroundMark x1="85375" y1="37111" x2="85375" y2="37778"/>
                        <a14:foregroundMark x1="91500" y1="84667" x2="77000" y2="89333"/>
                        <a14:foregroundMark x1="77375" y1="92222" x2="52000" y2="91111"/>
                        <a14:foregroundMark x1="33750" y1="91111" x2="39375" y2="90222"/>
                        <a14:foregroundMark x1="32000" y1="94667" x2="44875" y2="94444"/>
                        <a14:foregroundMark x1="9375" y1="87333" x2="22625" y2="86889"/>
                        <a14:foregroundMark x1="4875" y1="78000" x2="18375" y2="79111"/>
                        <a14:foregroundMark x1="95875" y1="78889" x2="89250" y2="82000"/>
                        <a14:foregroundMark x1="3125" y1="79333" x2="3125" y2="79333"/>
                        <a14:foregroundMark x1="36250" y1="12000" x2="39125" y2="13778"/>
                        <a14:foregroundMark x1="40375" y1="10444" x2="43875" y2="11556"/>
                        <a14:foregroundMark x1="45500" y1="9333" x2="45750" y2="9333"/>
                        <a14:foregroundMark x1="44250" y1="9556" x2="43750" y2="9111"/>
                        <a14:foregroundMark x1="37875" y1="11333" x2="37875" y2="1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14" y="1492987"/>
            <a:ext cx="3691054" cy="207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40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/>
          <p:nvPr/>
        </p:nvSpPr>
        <p:spPr>
          <a:xfrm>
            <a:off x="2706030" y="809393"/>
            <a:ext cx="3353635" cy="7434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2. Cảnh đoàn thuyền ra khơi.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55"/>
          <p:cNvSpPr txBox="1"/>
          <p:nvPr/>
        </p:nvSpPr>
        <p:spPr>
          <a:xfrm>
            <a:off x="2880661" y="907446"/>
            <a:ext cx="2865934" cy="549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Cảnh</a:t>
            </a:r>
            <a:r>
              <a:rPr lang="en-US" sz="2000" b="1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ra </a:t>
            </a:r>
            <a:r>
              <a:rPr lang="en-US" sz="2000" b="1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khơi</a:t>
            </a:r>
            <a:endParaRPr sz="2000" b="1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</p:txBody>
      </p: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A398B4-308F-4D98-B7A3-67A75F2BDB1B}"/>
              </a:ext>
            </a:extLst>
          </p:cNvPr>
          <p:cNvSpPr/>
          <p:nvPr/>
        </p:nvSpPr>
        <p:spPr>
          <a:xfrm>
            <a:off x="579863" y="1758028"/>
            <a:ext cx="2051825" cy="5668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EF0108-2F53-4284-9544-F29EE4B9A218}"/>
              </a:ext>
            </a:extLst>
          </p:cNvPr>
          <p:cNvSpPr/>
          <p:nvPr/>
        </p:nvSpPr>
        <p:spPr>
          <a:xfrm>
            <a:off x="6059665" y="1758028"/>
            <a:ext cx="2371085" cy="566813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41A7D7-21B8-4F81-A2FE-A46F243383F3}"/>
              </a:ext>
            </a:extLst>
          </p:cNvPr>
          <p:cNvSpPr/>
          <p:nvPr/>
        </p:nvSpPr>
        <p:spPr>
          <a:xfrm>
            <a:off x="579863" y="2457774"/>
            <a:ext cx="2051825" cy="56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D9D8B5-3FE1-471A-9714-E62EAF9D5F97}"/>
              </a:ext>
            </a:extLst>
          </p:cNvPr>
          <p:cNvSpPr/>
          <p:nvPr/>
        </p:nvSpPr>
        <p:spPr>
          <a:xfrm>
            <a:off x="6059665" y="2457774"/>
            <a:ext cx="2371085" cy="56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6D76569-474B-418F-AD56-22ACC5716403}"/>
              </a:ext>
            </a:extLst>
          </p:cNvPr>
          <p:cNvSpPr/>
          <p:nvPr/>
        </p:nvSpPr>
        <p:spPr>
          <a:xfrm>
            <a:off x="2379344" y="3528199"/>
            <a:ext cx="4007005" cy="1125575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khoắn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2C000B3-7AE8-4040-9582-62061CDCE892}"/>
              </a:ext>
            </a:extLst>
          </p:cNvPr>
          <p:cNvSpPr/>
          <p:nvPr/>
        </p:nvSpPr>
        <p:spPr>
          <a:xfrm>
            <a:off x="1946886" y="3726713"/>
            <a:ext cx="356839" cy="728548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Premium Vector | Fisherman throwing net for catching fish vector">
            <a:extLst>
              <a:ext uri="{FF2B5EF4-FFF2-40B4-BE49-F238E27FC236}">
                <a16:creationId xmlns:a16="http://schemas.microsoft.com/office/drawing/2014/main" id="{842F6FE2-34AD-4506-91EE-0DE840FE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900" l="9859" r="91393">
                        <a14:foregroundMark x1="42332" y1="18950" x2="31925" y2="38900"/>
                        <a14:foregroundMark x1="43192" y1="91900" x2="43192" y2="91900"/>
                        <a14:foregroundMark x1="72848" y1="47850" x2="73083" y2="48700"/>
                        <a14:foregroundMark x1="71753" y1="50450" x2="72379" y2="50450"/>
                        <a14:foregroundMark x1="91393" y1="54650" x2="91393" y2="54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44" y="1126773"/>
            <a:ext cx="1948502" cy="266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9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/>
          <p:nvPr/>
        </p:nvSpPr>
        <p:spPr>
          <a:xfrm>
            <a:off x="66908" y="1085385"/>
            <a:ext cx="4832194" cy="38583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2. Cảnh đoàn thuyền ra khơi.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55"/>
          <p:cNvSpPr txBox="1"/>
          <p:nvPr/>
        </p:nvSpPr>
        <p:spPr>
          <a:xfrm>
            <a:off x="167195" y="1331193"/>
            <a:ext cx="4599499" cy="340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Chiếc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thuyền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nhẹ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hăng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như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con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tuấn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mã</a:t>
            </a:r>
            <a:endParaRPr lang="en-US" sz="18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Phăng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mái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chèo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mạnh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mẽ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vượt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trường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giang</a:t>
            </a:r>
            <a:endParaRPr lang="en-US" sz="18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Cánh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buồm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giương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to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như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mảnh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hồn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làng</a:t>
            </a:r>
            <a:endParaRPr lang="en-US" sz="18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Rướn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thân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trắng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bao la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thâu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góp</a:t>
            </a:r>
            <a:r>
              <a:rPr lang="en-US" sz="18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 </a:t>
            </a:r>
            <a:r>
              <a:rPr lang="en-US" sz="18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gió</a:t>
            </a:r>
            <a:endParaRPr lang="en-US" sz="18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</p:txBody>
      </p: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EF0108-2F53-4284-9544-F29EE4B9A218}"/>
              </a:ext>
            </a:extLst>
          </p:cNvPr>
          <p:cNvSpPr/>
          <p:nvPr/>
        </p:nvSpPr>
        <p:spPr>
          <a:xfrm>
            <a:off x="5371590" y="1216240"/>
            <a:ext cx="1784195" cy="809856"/>
          </a:xfrm>
          <a:prstGeom prst="roundRect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D9D8B5-3FE1-471A-9714-E62EAF9D5F97}"/>
              </a:ext>
            </a:extLst>
          </p:cNvPr>
          <p:cNvSpPr/>
          <p:nvPr/>
        </p:nvSpPr>
        <p:spPr>
          <a:xfrm>
            <a:off x="5371590" y="2571750"/>
            <a:ext cx="3382536" cy="1355507"/>
          </a:xfrm>
          <a:prstGeom prst="roundRect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6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/>
          <p:nvPr/>
        </p:nvSpPr>
        <p:spPr>
          <a:xfrm>
            <a:off x="489289" y="838926"/>
            <a:ext cx="6378497" cy="305431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2. Cảnh đoàn thuyền ra khơi.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70C906-144C-4ABB-9862-FACF02E51E85}"/>
              </a:ext>
            </a:extLst>
          </p:cNvPr>
          <p:cNvSpPr/>
          <p:nvPr/>
        </p:nvSpPr>
        <p:spPr>
          <a:xfrm>
            <a:off x="813507" y="1166681"/>
            <a:ext cx="5979937" cy="2409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hy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vọng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chài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mãnh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chinh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long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3314" name="Picture 2" descr="30,883 Fishing Boat Cliparts, Stock Vector and Royalty Free Fishing Boat  Illustrations">
            <a:extLst>
              <a:ext uri="{FF2B5EF4-FFF2-40B4-BE49-F238E27FC236}">
                <a16:creationId xmlns:a16="http://schemas.microsoft.com/office/drawing/2014/main" id="{EA30C106-1791-4C9E-93A6-B8AB08253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92" y="1732765"/>
            <a:ext cx="5856964" cy="390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166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3. Cảnh đoàn thuyền trở về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482;p60">
            <a:extLst>
              <a:ext uri="{FF2B5EF4-FFF2-40B4-BE49-F238E27FC236}">
                <a16:creationId xmlns:a16="http://schemas.microsoft.com/office/drawing/2014/main" id="{988D0102-6273-415C-B177-6466B4B74FF9}"/>
              </a:ext>
            </a:extLst>
          </p:cNvPr>
          <p:cNvSpPr/>
          <p:nvPr/>
        </p:nvSpPr>
        <p:spPr>
          <a:xfrm>
            <a:off x="5067658" y="3406483"/>
            <a:ext cx="4076342" cy="5442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484;p60">
            <a:extLst>
              <a:ext uri="{FF2B5EF4-FFF2-40B4-BE49-F238E27FC236}">
                <a16:creationId xmlns:a16="http://schemas.microsoft.com/office/drawing/2014/main" id="{40B597DD-3129-4B22-939A-3902CFC7CD60}"/>
              </a:ext>
            </a:extLst>
          </p:cNvPr>
          <p:cNvSpPr txBox="1"/>
          <p:nvPr/>
        </p:nvSpPr>
        <p:spPr>
          <a:xfrm flipH="1">
            <a:off x="6088975" y="2213765"/>
            <a:ext cx="23418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Ồn ào, tấp nập</a:t>
            </a:r>
            <a:endParaRPr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DM Sans"/>
              <a:sym typeface="DM Sans"/>
            </a:endParaRPr>
          </a:p>
        </p:txBody>
      </p:sp>
      <p:sp>
        <p:nvSpPr>
          <p:cNvPr id="14" name="Google Shape;485;p60">
            <a:extLst>
              <a:ext uri="{FF2B5EF4-FFF2-40B4-BE49-F238E27FC236}">
                <a16:creationId xmlns:a16="http://schemas.microsoft.com/office/drawing/2014/main" id="{0D18E9B1-04FD-4932-A650-78949E60AA38}"/>
              </a:ext>
            </a:extLst>
          </p:cNvPr>
          <p:cNvSpPr txBox="1"/>
          <p:nvPr/>
        </p:nvSpPr>
        <p:spPr>
          <a:xfrm flipH="1">
            <a:off x="6627775" y="3476890"/>
            <a:ext cx="18030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Hình ảnh</a:t>
            </a:r>
            <a:endParaRPr sz="2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</p:txBody>
      </p:sp>
      <p:sp>
        <p:nvSpPr>
          <p:cNvPr id="15" name="Google Shape;487;p60">
            <a:extLst>
              <a:ext uri="{FF2B5EF4-FFF2-40B4-BE49-F238E27FC236}">
                <a16:creationId xmlns:a16="http://schemas.microsoft.com/office/drawing/2014/main" id="{F75A623A-63BB-4B64-80D5-6C9A9ACFE0BD}"/>
              </a:ext>
            </a:extLst>
          </p:cNvPr>
          <p:cNvSpPr/>
          <p:nvPr/>
        </p:nvSpPr>
        <p:spPr>
          <a:xfrm>
            <a:off x="5067658" y="1676433"/>
            <a:ext cx="4076342" cy="5442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488;p60">
            <a:extLst>
              <a:ext uri="{FF2B5EF4-FFF2-40B4-BE49-F238E27FC236}">
                <a16:creationId xmlns:a16="http://schemas.microsoft.com/office/drawing/2014/main" id="{3A3F6935-2F25-47B8-B891-3E759850AA05}"/>
              </a:ext>
            </a:extLst>
          </p:cNvPr>
          <p:cNvSpPr txBox="1"/>
          <p:nvPr/>
        </p:nvSpPr>
        <p:spPr>
          <a:xfrm flipH="1">
            <a:off x="6627775" y="1746840"/>
            <a:ext cx="18030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K</a:t>
            </a:r>
            <a:r>
              <a:rPr lang="en" sz="2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Yeseva One"/>
                <a:sym typeface="Yeseva One"/>
              </a:rPr>
              <a:t>hông khí</a:t>
            </a:r>
            <a:endParaRPr sz="2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Yeseva One"/>
              <a:sym typeface="Yeseva One"/>
            </a:endParaRPr>
          </a:p>
        </p:txBody>
      </p:sp>
      <p:sp>
        <p:nvSpPr>
          <p:cNvPr id="29" name="Google Shape;484;p60">
            <a:extLst>
              <a:ext uri="{FF2B5EF4-FFF2-40B4-BE49-F238E27FC236}">
                <a16:creationId xmlns:a16="http://schemas.microsoft.com/office/drawing/2014/main" id="{DBDB3B82-1BD6-4E74-A39A-DA901B2A91A7}"/>
              </a:ext>
            </a:extLst>
          </p:cNvPr>
          <p:cNvSpPr txBox="1"/>
          <p:nvPr/>
        </p:nvSpPr>
        <p:spPr>
          <a:xfrm flipH="1">
            <a:off x="6181901" y="4021089"/>
            <a:ext cx="2813415" cy="811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Cá đầy ghe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Những con cá tươi ngon</a:t>
            </a:r>
            <a:endParaRPr sz="2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DM Sans"/>
              <a:sym typeface="DM Sans"/>
            </a:endParaRPr>
          </a:p>
        </p:txBody>
      </p:sp>
      <p:sp>
        <p:nvSpPr>
          <p:cNvPr id="30" name="Google Shape;484;p60">
            <a:extLst>
              <a:ext uri="{FF2B5EF4-FFF2-40B4-BE49-F238E27FC236}">
                <a16:creationId xmlns:a16="http://schemas.microsoft.com/office/drawing/2014/main" id="{7271AAC8-855F-47C3-9854-F2C86E3DEEBC}"/>
              </a:ext>
            </a:extLst>
          </p:cNvPr>
          <p:cNvSpPr txBox="1"/>
          <p:nvPr/>
        </p:nvSpPr>
        <p:spPr>
          <a:xfrm flipH="1">
            <a:off x="93495" y="2854865"/>
            <a:ext cx="4420460" cy="138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Chuyến ra khơi thành công, mang về niềm vui, sự no ấm cho cuộc sống</a:t>
            </a:r>
            <a:endParaRPr sz="2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DM Sans"/>
              <a:sym typeface="DM Sans"/>
            </a:endParaRPr>
          </a:p>
        </p:txBody>
      </p:sp>
      <p:pic>
        <p:nvPicPr>
          <p:cNvPr id="14338" name="Picture 2" descr="Fisherman in Boat Catch a Lot Fish 2622655 Vector Art at Vecteezy">
            <a:extLst>
              <a:ext uri="{FF2B5EF4-FFF2-40B4-BE49-F238E27FC236}">
                <a16:creationId xmlns:a16="http://schemas.microsoft.com/office/drawing/2014/main" id="{57415155-5AFF-408A-8D54-ABB10BB85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7" b="91050" l="10000" r="90000">
                        <a14:foregroundMark x1="36198" y1="27177" x2="36146" y2="26607"/>
                        <a14:foregroundMark x1="54531" y1="37266" x2="54531" y2="37266"/>
                        <a14:foregroundMark x1="70990" y1="28885" x2="70990" y2="28885"/>
                        <a14:foregroundMark x1="41406" y1="27502" x2="43802" y2="28153"/>
                        <a14:foregroundMark x1="24948" y1="41741" x2="22344" y2="47111"/>
                        <a14:foregroundMark x1="19375" y1="60862" x2="19375" y2="60862"/>
                        <a14:foregroundMark x1="20052" y1="59805" x2="24167" y2="60130"/>
                        <a14:foregroundMark x1="32031" y1="61025" x2="55573" y2="65419"/>
                        <a14:foregroundMark x1="55573" y1="65419" x2="63854" y2="65338"/>
                        <a14:foregroundMark x1="75260" y1="63629" x2="65365" y2="63629"/>
                        <a14:foregroundMark x1="77396" y1="50610" x2="76667" y2="67860"/>
                        <a14:foregroundMark x1="76667" y1="67860" x2="76198" y2="69650"/>
                        <a14:foregroundMark x1="13438" y1="75590" x2="13438" y2="75590"/>
                        <a14:foregroundMark x1="20104" y1="89015" x2="20104" y2="89015"/>
                        <a14:foregroundMark x1="58125" y1="91050" x2="58125" y2="91050"/>
                        <a14:foregroundMark x1="66198" y1="42229" x2="57396" y2="44833"/>
                        <a14:foregroundMark x1="55937" y1="21400" x2="54323" y2="25305"/>
                        <a14:foregroundMark x1="69323" y1="26607" x2="72135" y2="33279"/>
                        <a14:foregroundMark x1="67031" y1="36452" x2="66719" y2="45972"/>
                        <a14:foregroundMark x1="68125" y1="38324" x2="68594" y2="45403"/>
                        <a14:foregroundMark x1="35729" y1="60130" x2="31146" y2="64605"/>
                        <a14:foregroundMark x1="32031" y1="62897" x2="33698" y2="64443"/>
                        <a14:foregroundMark x1="28281" y1="62408" x2="28333" y2="63303"/>
                        <a14:foregroundMark x1="21146" y1="43369" x2="20104" y2="49146"/>
                        <a14:foregroundMark x1="16510" y1="46949" x2="19115" y2="47437"/>
                        <a14:foregroundMark x1="16771" y1="46135" x2="14375" y2="46216"/>
                        <a14:foregroundMark x1="18073" y1="49552" x2="14844" y2="4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5" y="834733"/>
            <a:ext cx="401796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624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3. Cảnh đoàn thuyền trở về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" name="Picture 2" descr="Happy fisherman | Cartoon character design, Illustration character design,  Character design">
            <a:extLst>
              <a:ext uri="{FF2B5EF4-FFF2-40B4-BE49-F238E27FC236}">
                <a16:creationId xmlns:a16="http://schemas.microsoft.com/office/drawing/2014/main" id="{C11CBCF2-712F-4072-86DD-7EF6477F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0" b="96500" l="3813" r="96125">
                        <a14:foregroundMark x1="55313" y1="9667" x2="55313" y2="9667"/>
                        <a14:foregroundMark x1="35313" y1="59333" x2="31438" y2="81417"/>
                        <a14:foregroundMark x1="38438" y1="30250" x2="17625" y2="49750"/>
                        <a14:foregroundMark x1="20188" y1="39583" x2="17625" y2="74000"/>
                        <a14:foregroundMark x1="17625" y1="74000" x2="17313" y2="75083"/>
                        <a14:foregroundMark x1="3813" y1="76417" x2="61625" y2="96583"/>
                        <a14:foregroundMark x1="96125" y1="58000" x2="95625" y2="77917"/>
                        <a14:foregroundMark x1="57438" y1="10333" x2="57438" y2="10333"/>
                        <a14:foregroundMark x1="73375" y1="9000" x2="69938" y2="2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218" y="914403"/>
            <a:ext cx="5579939" cy="418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276;p49">
            <a:extLst>
              <a:ext uri="{FF2B5EF4-FFF2-40B4-BE49-F238E27FC236}">
                <a16:creationId xmlns:a16="http://schemas.microsoft.com/office/drawing/2014/main" id="{E99CA16C-A3F0-4F9A-850D-46181891AA14}"/>
              </a:ext>
            </a:extLst>
          </p:cNvPr>
          <p:cNvSpPr txBox="1">
            <a:spLocks/>
          </p:cNvSpPr>
          <p:nvPr/>
        </p:nvSpPr>
        <p:spPr>
          <a:xfrm flipH="1">
            <a:off x="319157" y="2256904"/>
            <a:ext cx="4594500" cy="14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 cảm tạ chân thành, sâu sắc của những người dân chài lưới tới biển cả.</a:t>
            </a:r>
            <a:endParaRPr lang="vi-VN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3" name="Google Shape;278;p49">
            <a:extLst>
              <a:ext uri="{FF2B5EF4-FFF2-40B4-BE49-F238E27FC236}">
                <a16:creationId xmlns:a16="http://schemas.microsoft.com/office/drawing/2014/main" id="{5D41605A-E82B-487E-A6C1-EB990D8EB171}"/>
              </a:ext>
            </a:extLst>
          </p:cNvPr>
          <p:cNvCxnSpPr>
            <a:cxnSpLocks/>
          </p:cNvCxnSpPr>
          <p:nvPr/>
        </p:nvCxnSpPr>
        <p:spPr>
          <a:xfrm>
            <a:off x="0" y="1835842"/>
            <a:ext cx="561278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79;p49">
            <a:extLst>
              <a:ext uri="{FF2B5EF4-FFF2-40B4-BE49-F238E27FC236}">
                <a16:creationId xmlns:a16="http://schemas.microsoft.com/office/drawing/2014/main" id="{D74EF5C2-D205-4902-A64A-6E52A000F2FF}"/>
              </a:ext>
            </a:extLst>
          </p:cNvPr>
          <p:cNvSpPr/>
          <p:nvPr/>
        </p:nvSpPr>
        <p:spPr>
          <a:xfrm>
            <a:off x="0" y="1197153"/>
            <a:ext cx="5761463" cy="5442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Google Shape;280;p49">
            <a:extLst>
              <a:ext uri="{FF2B5EF4-FFF2-40B4-BE49-F238E27FC236}">
                <a16:creationId xmlns:a16="http://schemas.microsoft.com/office/drawing/2014/main" id="{E5846659-F606-4303-83C9-2C88FCBF63FE}"/>
              </a:ext>
            </a:extLst>
          </p:cNvPr>
          <p:cNvSpPr txBox="1">
            <a:spLocks/>
          </p:cNvSpPr>
          <p:nvPr/>
        </p:nvSpPr>
        <p:spPr>
          <a:xfrm>
            <a:off x="713225" y="1260292"/>
            <a:ext cx="48024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3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l"/>
            <a:r>
              <a:rPr lang="vi-VN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ơn trời biển lặng cá đầy ghe</a:t>
            </a:r>
          </a:p>
        </p:txBody>
      </p:sp>
    </p:spTree>
    <p:extLst>
      <p:ext uri="{BB962C8B-B14F-4D97-AF65-F5344CB8AC3E}">
        <p14:creationId xmlns:p14="http://schemas.microsoft.com/office/powerpoint/2010/main" val="847295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3. Cảnh đoàn thuyền trở về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79;p49">
            <a:extLst>
              <a:ext uri="{FF2B5EF4-FFF2-40B4-BE49-F238E27FC236}">
                <a16:creationId xmlns:a16="http://schemas.microsoft.com/office/drawing/2014/main" id="{D74EF5C2-D205-4902-A64A-6E52A000F2FF}"/>
              </a:ext>
            </a:extLst>
          </p:cNvPr>
          <p:cNvSpPr/>
          <p:nvPr/>
        </p:nvSpPr>
        <p:spPr>
          <a:xfrm>
            <a:off x="0" y="1197152"/>
            <a:ext cx="5761463" cy="1394873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Google Shape;280;p49">
            <a:extLst>
              <a:ext uri="{FF2B5EF4-FFF2-40B4-BE49-F238E27FC236}">
                <a16:creationId xmlns:a16="http://schemas.microsoft.com/office/drawing/2014/main" id="{E5846659-F606-4303-83C9-2C88FCBF63FE}"/>
              </a:ext>
            </a:extLst>
          </p:cNvPr>
          <p:cNvSpPr txBox="1">
            <a:spLocks/>
          </p:cNvSpPr>
          <p:nvPr/>
        </p:nvSpPr>
        <p:spPr>
          <a:xfrm>
            <a:off x="356611" y="1280692"/>
            <a:ext cx="5048239" cy="122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3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l"/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chài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ngăm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rám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US" sz="20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nồng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xăm</a:t>
            </a:r>
            <a:endParaRPr lang="vi-VN" sz="20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280;p49">
            <a:extLst>
              <a:ext uri="{FF2B5EF4-FFF2-40B4-BE49-F238E27FC236}">
                <a16:creationId xmlns:a16="http://schemas.microsoft.com/office/drawing/2014/main" id="{26084925-2A52-4C03-B8AE-D4A1AD4ADF91}"/>
              </a:ext>
            </a:extLst>
          </p:cNvPr>
          <p:cNvSpPr txBox="1">
            <a:spLocks/>
          </p:cNvSpPr>
          <p:nvPr/>
        </p:nvSpPr>
        <p:spPr>
          <a:xfrm>
            <a:off x="1151875" y="2981957"/>
            <a:ext cx="5460608" cy="122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3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152400" indent="0" algn="just">
              <a:lnSpc>
                <a:spcPct val="15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 người lao động bình thường mang vẻ đẹp lãng mạn và tầm vóc phi thường của biển cả.</a:t>
            </a:r>
          </a:p>
        </p:txBody>
      </p:sp>
      <p:pic>
        <p:nvPicPr>
          <p:cNvPr id="17410" name="Picture 2" descr="Premium Vector | Fisherman cartoon with cute pose. icon illustration. person  icon concept isolated">
            <a:extLst>
              <a:ext uri="{FF2B5EF4-FFF2-40B4-BE49-F238E27FC236}">
                <a16:creationId xmlns:a16="http://schemas.microsoft.com/office/drawing/2014/main" id="{FBC99AFC-98B2-4B66-A51B-D59526B3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650" y1="51000" x2="39900" y2="55650"/>
                        <a14:foregroundMark x1="39900" y1="55650" x2="69200" y2="62450"/>
                        <a14:foregroundMark x1="75750" y1="51300" x2="78900" y2="61850"/>
                        <a14:foregroundMark x1="78900" y1="55350" x2="77150" y2="62850"/>
                        <a14:foregroundMark x1="70950" y1="56350" x2="46550" y2="55500"/>
                        <a14:foregroundMark x1="20500" y1="59250" x2="20500" y2="59250"/>
                        <a14:foregroundMark x1="19800" y1="57650" x2="19350" y2="65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13" y="421874"/>
            <a:ext cx="3880160" cy="38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760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3. Cảnh đoàn thuyền trở về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79;p49">
            <a:extLst>
              <a:ext uri="{FF2B5EF4-FFF2-40B4-BE49-F238E27FC236}">
                <a16:creationId xmlns:a16="http://schemas.microsoft.com/office/drawing/2014/main" id="{D74EF5C2-D205-4902-A64A-6E52A000F2FF}"/>
              </a:ext>
            </a:extLst>
          </p:cNvPr>
          <p:cNvSpPr/>
          <p:nvPr/>
        </p:nvSpPr>
        <p:spPr>
          <a:xfrm>
            <a:off x="2862147" y="1033601"/>
            <a:ext cx="5761463" cy="1394873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80;p49">
            <a:extLst>
              <a:ext uri="{FF2B5EF4-FFF2-40B4-BE49-F238E27FC236}">
                <a16:creationId xmlns:a16="http://schemas.microsoft.com/office/drawing/2014/main" id="{E5846659-F606-4303-83C9-2C88FCBF63FE}"/>
              </a:ext>
            </a:extLst>
          </p:cNvPr>
          <p:cNvSpPr txBox="1">
            <a:spLocks/>
          </p:cNvSpPr>
          <p:nvPr/>
        </p:nvSpPr>
        <p:spPr>
          <a:xfrm>
            <a:off x="3003396" y="1117141"/>
            <a:ext cx="5263602" cy="122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3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l"/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mỏi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endParaRPr lang="en-US" sz="20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thớ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endParaRPr lang="en-US" sz="20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280;p49">
            <a:extLst>
              <a:ext uri="{FF2B5EF4-FFF2-40B4-BE49-F238E27FC236}">
                <a16:creationId xmlns:a16="http://schemas.microsoft.com/office/drawing/2014/main" id="{26084925-2A52-4C03-B8AE-D4A1AD4ADF91}"/>
              </a:ext>
            </a:extLst>
          </p:cNvPr>
          <p:cNvSpPr txBox="1">
            <a:spLocks/>
          </p:cNvSpPr>
          <p:nvPr/>
        </p:nvSpPr>
        <p:spPr>
          <a:xfrm>
            <a:off x="3772600" y="3412463"/>
            <a:ext cx="5048239" cy="122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3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152400" indent="0"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 hóa, ẩn dụ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1524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 thuyền gắn bó sâu sắc, mật thiết với cuộc sống làng chài.</a:t>
            </a:r>
          </a:p>
        </p:txBody>
      </p:sp>
      <p:pic>
        <p:nvPicPr>
          <p:cNvPr id="5122" name="Picture 2" descr="Fishing Boat on Sea Vector Illustration Design Stock Vector - Illustration  of fishery, vessel: 229147316">
            <a:extLst>
              <a:ext uri="{FF2B5EF4-FFF2-40B4-BE49-F238E27FC236}">
                <a16:creationId xmlns:a16="http://schemas.microsoft.com/office/drawing/2014/main" id="{FF2ECCEE-167D-4297-8A6A-20712167E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0" b="89767" l="1125" r="91438">
                        <a14:foregroundMark x1="18438" y1="2850" x2="18438" y2="2850"/>
                        <a14:foregroundMark x1="2750" y1="11788" x2="2750" y2="11788"/>
                        <a14:foregroundMark x1="1125" y1="52202" x2="1125" y2="52202"/>
                        <a14:foregroundMark x1="17875" y1="26943" x2="34125" y2="34845"/>
                        <a14:foregroundMark x1="40313" y1="3627" x2="39250" y2="48964"/>
                        <a14:foregroundMark x1="39250" y1="48964" x2="39250" y2="48964"/>
                        <a14:foregroundMark x1="68625" y1="18005" x2="50563" y2="45596"/>
                        <a14:foregroundMark x1="63438" y1="16969" x2="54813" y2="27850"/>
                        <a14:foregroundMark x1="78688" y1="22409" x2="66250" y2="36917"/>
                        <a14:foregroundMark x1="77500" y1="17358" x2="74500" y2="21244"/>
                        <a14:foregroundMark x1="76000" y1="14249" x2="76000" y2="14249"/>
                        <a14:foregroundMark x1="74125" y1="14637" x2="70063" y2="13990"/>
                        <a14:foregroundMark x1="33063" y1="6347" x2="28875" y2="38860"/>
                        <a14:foregroundMark x1="49250" y1="9197" x2="43688" y2="25907"/>
                        <a14:foregroundMark x1="51250" y1="28497" x2="46250" y2="29534"/>
                        <a14:foregroundMark x1="33000" y1="44819" x2="27563" y2="51166"/>
                        <a14:foregroundMark x1="16188" y1="27591" x2="18750" y2="39249"/>
                        <a14:foregroundMark x1="18750" y1="39249" x2="18938" y2="39637"/>
                        <a14:foregroundMark x1="18438" y1="25259" x2="18438" y2="25259"/>
                        <a14:foregroundMark x1="90563" y1="42746" x2="90563" y2="42746"/>
                        <a14:foregroundMark x1="91438" y1="54922" x2="91438" y2="54922"/>
                        <a14:foregroundMark x1="24250" y1="34974" x2="23000" y2="47021"/>
                        <a14:foregroundMark x1="23875" y1="18005" x2="23813" y2="21244"/>
                        <a14:foregroundMark x1="38063" y1="11917" x2="37125" y2="21244"/>
                        <a14:foregroundMark x1="44625" y1="15285" x2="31000" y2="16451"/>
                        <a14:foregroundMark x1="31000" y1="16451" x2="28625" y2="13083"/>
                        <a14:foregroundMark x1="28188" y1="16710" x2="28375" y2="20078"/>
                        <a14:foregroundMark x1="67313" y1="13083" x2="67313" y2="13083"/>
                        <a14:foregroundMark x1="68188" y1="13601" x2="68188" y2="13601"/>
                        <a14:foregroundMark x1="68625" y1="13472" x2="68625" y2="13472"/>
                        <a14:foregroundMark x1="71813" y1="23705" x2="66500" y2="25259"/>
                        <a14:foregroundMark x1="80000" y1="16839" x2="78063" y2="20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" y="1789803"/>
            <a:ext cx="4572000" cy="22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47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4. Nỗi nhớ quê hương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79;p49">
            <a:extLst>
              <a:ext uri="{FF2B5EF4-FFF2-40B4-BE49-F238E27FC236}">
                <a16:creationId xmlns:a16="http://schemas.microsoft.com/office/drawing/2014/main" id="{D74EF5C2-D205-4902-A64A-6E52A000F2FF}"/>
              </a:ext>
            </a:extLst>
          </p:cNvPr>
          <p:cNvSpPr/>
          <p:nvPr/>
        </p:nvSpPr>
        <p:spPr>
          <a:xfrm>
            <a:off x="1691268" y="708224"/>
            <a:ext cx="5761463" cy="1626097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Google Shape;280;p49">
            <a:extLst>
              <a:ext uri="{FF2B5EF4-FFF2-40B4-BE49-F238E27FC236}">
                <a16:creationId xmlns:a16="http://schemas.microsoft.com/office/drawing/2014/main" id="{E5846659-F606-4303-83C9-2C88FCBF63FE}"/>
              </a:ext>
            </a:extLst>
          </p:cNvPr>
          <p:cNvSpPr txBox="1">
            <a:spLocks/>
          </p:cNvSpPr>
          <p:nvPr/>
        </p:nvSpPr>
        <p:spPr>
          <a:xfrm>
            <a:off x="1873404" y="909676"/>
            <a:ext cx="5397189" cy="122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3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algn="l"/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Nay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endParaRPr lang="en-US" sz="20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endParaRPr lang="en-US" sz="20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Thoáng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rẽ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khơi</a:t>
            </a:r>
            <a:endParaRPr lang="en-US" sz="20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mùi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nồng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</a:t>
            </a:r>
            <a:r>
              <a:rPr lang="en-US" sz="2000" i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endParaRPr lang="en-US" sz="2000" i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280;p49">
            <a:extLst>
              <a:ext uri="{FF2B5EF4-FFF2-40B4-BE49-F238E27FC236}">
                <a16:creationId xmlns:a16="http://schemas.microsoft.com/office/drawing/2014/main" id="{26084925-2A52-4C03-B8AE-D4A1AD4ADF91}"/>
              </a:ext>
            </a:extLst>
          </p:cNvPr>
          <p:cNvSpPr txBox="1">
            <a:spLocks/>
          </p:cNvSpPr>
          <p:nvPr/>
        </p:nvSpPr>
        <p:spPr>
          <a:xfrm>
            <a:off x="769204" y="2741446"/>
            <a:ext cx="3245235" cy="202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3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609600" indent="-457200" algn="l"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Màu nước xanh.</a:t>
            </a:r>
          </a:p>
          <a:p>
            <a:pPr marL="609600" indent="-457200" algn="l"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 bạc.</a:t>
            </a:r>
          </a:p>
          <a:p>
            <a:pPr marL="609600" indent="-457200" algn="l"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buồm vôi.</a:t>
            </a:r>
          </a:p>
          <a:p>
            <a:pPr marL="609600" indent="-457200" algn="l"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Con thuyền.</a:t>
            </a:r>
          </a:p>
          <a:p>
            <a:pPr marL="609600" indent="-457200" algn="l"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Mùi nồng mặn.</a:t>
            </a:r>
          </a:p>
        </p:txBody>
      </p:sp>
      <p:sp>
        <p:nvSpPr>
          <p:cNvPr id="9" name="Google Shape;280;p49">
            <a:extLst>
              <a:ext uri="{FF2B5EF4-FFF2-40B4-BE49-F238E27FC236}">
                <a16:creationId xmlns:a16="http://schemas.microsoft.com/office/drawing/2014/main" id="{15166EFA-95B1-46CE-8070-E5EEC106A283}"/>
              </a:ext>
            </a:extLst>
          </p:cNvPr>
          <p:cNvSpPr txBox="1">
            <a:spLocks/>
          </p:cNvSpPr>
          <p:nvPr/>
        </p:nvSpPr>
        <p:spPr>
          <a:xfrm>
            <a:off x="4758016" y="2809180"/>
            <a:ext cx="4081184" cy="202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3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 b="0" i="0" u="none" strike="noStrike" cap="none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 marL="152400" algn="just">
              <a:lnSpc>
                <a:spcPct val="15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Nỗi nhớ chân thành, tha thiết, tự nhiên và giản dị.</a:t>
            </a:r>
          </a:p>
          <a:p>
            <a:pPr marL="152400" algn="just">
              <a:lnSpc>
                <a:spcPct val="150000"/>
              </a:lnSpc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 yêu quê hương luôn thường trực trong tâm trí của tác giả.</a:t>
            </a:r>
          </a:p>
        </p:txBody>
      </p:sp>
    </p:spTree>
    <p:extLst>
      <p:ext uri="{BB962C8B-B14F-4D97-AF65-F5344CB8AC3E}">
        <p14:creationId xmlns:p14="http://schemas.microsoft.com/office/powerpoint/2010/main" val="1838198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1"/>
          <p:cNvPicPr preferRelativeResize="0"/>
          <p:nvPr/>
        </p:nvPicPr>
        <p:blipFill rotWithShape="1">
          <a:blip r:embed="rId3">
            <a:alphaModFix/>
          </a:blip>
          <a:srcRect r="3128"/>
          <a:stretch/>
        </p:blipFill>
        <p:spPr>
          <a:xfrm>
            <a:off x="2664375" y="0"/>
            <a:ext cx="66457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1"/>
          <p:cNvSpPr/>
          <p:nvPr/>
        </p:nvSpPr>
        <p:spPr>
          <a:xfrm>
            <a:off x="0" y="924238"/>
            <a:ext cx="5814300" cy="32004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ctrTitle"/>
          </p:nvPr>
        </p:nvSpPr>
        <p:spPr>
          <a:xfrm>
            <a:off x="631500" y="1088388"/>
            <a:ext cx="5607300" cy="238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solidFill>
                  <a:schemeClr val="lt1"/>
                </a:solidFill>
              </a:rPr>
              <a:t>QUÊ HƯƠNG</a:t>
            </a:r>
            <a:endParaRPr sz="4400" dirty="0">
              <a:solidFill>
                <a:schemeClr val="lt1"/>
              </a:solidFill>
            </a:endParaRPr>
          </a:p>
        </p:txBody>
      </p:sp>
      <p:sp>
        <p:nvSpPr>
          <p:cNvPr id="193" name="Google Shape;193;p41"/>
          <p:cNvSpPr txBox="1">
            <a:spLocks noGrp="1"/>
          </p:cNvSpPr>
          <p:nvPr>
            <p:ph type="subTitle" idx="1"/>
          </p:nvPr>
        </p:nvSpPr>
        <p:spPr>
          <a:xfrm>
            <a:off x="631500" y="3298088"/>
            <a:ext cx="33918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650" dirty="0" err="1">
                <a:solidFill>
                  <a:schemeClr val="lt1"/>
                </a:solidFill>
                <a:latin typeface="Elephant" panose="02020904090505020303" pitchFamily="18" charset="0"/>
              </a:rPr>
              <a:t>Tế</a:t>
            </a:r>
            <a:r>
              <a:rPr lang="en-US" sz="1650" dirty="0">
                <a:solidFill>
                  <a:schemeClr val="lt1"/>
                </a:solidFill>
                <a:latin typeface="Elephant" panose="02020904090505020303" pitchFamily="18" charset="0"/>
              </a:rPr>
              <a:t> Hanh</a:t>
            </a:r>
            <a:endParaRPr sz="2700" dirty="0">
              <a:solidFill>
                <a:schemeClr val="lt1"/>
              </a:solidFill>
              <a:latin typeface="Elephant" panose="02020904090505020303" pitchFamily="18" charset="0"/>
            </a:endParaRPr>
          </a:p>
        </p:txBody>
      </p:sp>
      <p:cxnSp>
        <p:nvCxnSpPr>
          <p:cNvPr id="194" name="Google Shape;194;p41"/>
          <p:cNvCxnSpPr/>
          <p:nvPr/>
        </p:nvCxnSpPr>
        <p:spPr>
          <a:xfrm>
            <a:off x="0" y="4219263"/>
            <a:ext cx="5817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41"/>
          <p:cNvCxnSpPr/>
          <p:nvPr/>
        </p:nvCxnSpPr>
        <p:spPr>
          <a:xfrm>
            <a:off x="3425025" y="1614861"/>
            <a:ext cx="16875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70FAE71B-72D6-429F-BF79-D589D82D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65967" y="-1234533"/>
            <a:ext cx="361206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" name="Google Shape;565;p64"/>
          <p:cNvSpPr/>
          <p:nvPr/>
        </p:nvSpPr>
        <p:spPr>
          <a:xfrm flipH="1">
            <a:off x="0" y="90983"/>
            <a:ext cx="9144000" cy="28809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64"/>
          <p:cNvSpPr txBox="1">
            <a:spLocks noGrp="1"/>
          </p:cNvSpPr>
          <p:nvPr>
            <p:ph type="title"/>
          </p:nvPr>
        </p:nvSpPr>
        <p:spPr>
          <a:xfrm>
            <a:off x="2294254" y="1430300"/>
            <a:ext cx="455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TỔNG KẾT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68" name="Google Shape;568;p64"/>
          <p:cNvSpPr txBox="1">
            <a:spLocks noGrp="1"/>
          </p:cNvSpPr>
          <p:nvPr>
            <p:ph type="title" idx="2"/>
          </p:nvPr>
        </p:nvSpPr>
        <p:spPr>
          <a:xfrm flipH="1">
            <a:off x="3843454" y="510800"/>
            <a:ext cx="1494262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III.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569" name="Google Shape;569;p64"/>
          <p:cNvCxnSpPr/>
          <p:nvPr/>
        </p:nvCxnSpPr>
        <p:spPr>
          <a:xfrm>
            <a:off x="5768238" y="1851200"/>
            <a:ext cx="942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64"/>
          <p:cNvCxnSpPr/>
          <p:nvPr/>
        </p:nvCxnSpPr>
        <p:spPr>
          <a:xfrm>
            <a:off x="2417313" y="1851200"/>
            <a:ext cx="942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742;p76">
            <a:extLst>
              <a:ext uri="{FF2B5EF4-FFF2-40B4-BE49-F238E27FC236}">
                <a16:creationId xmlns:a16="http://schemas.microsoft.com/office/drawing/2014/main" id="{BAF04C2D-0483-4061-9302-72955A716B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764" r="26671"/>
          <a:stretch/>
        </p:blipFill>
        <p:spPr>
          <a:xfrm>
            <a:off x="4937726" y="0"/>
            <a:ext cx="42061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73"/>
          <p:cNvSpPr txBox="1">
            <a:spLocks noGrp="1"/>
          </p:cNvSpPr>
          <p:nvPr>
            <p:ph type="title"/>
          </p:nvPr>
        </p:nvSpPr>
        <p:spPr>
          <a:xfrm>
            <a:off x="713225" y="785949"/>
            <a:ext cx="3719100" cy="837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 Nghệ thuật</a:t>
            </a:r>
            <a:endParaRPr dirty="0"/>
          </a:p>
        </p:txBody>
      </p:sp>
      <p:sp>
        <p:nvSpPr>
          <p:cNvPr id="702" name="Google Shape;702;p73"/>
          <p:cNvSpPr txBox="1">
            <a:spLocks noGrp="1"/>
          </p:cNvSpPr>
          <p:nvPr>
            <p:ph type="subTitle" idx="1"/>
          </p:nvPr>
        </p:nvSpPr>
        <p:spPr>
          <a:xfrm>
            <a:off x="215138" y="2402149"/>
            <a:ext cx="4446072" cy="14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Hình ảnh thơ sáng tạo, độc đáo.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Thể thơ 8 tiếng linh hoạt, giàu nhịp điệu.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Nghệ thuật so sánh, nhân hóa, ẩn dụ.</a:t>
            </a:r>
          </a:p>
        </p:txBody>
      </p:sp>
      <p:cxnSp>
        <p:nvCxnSpPr>
          <p:cNvPr id="710" name="Google Shape;710;p73"/>
          <p:cNvCxnSpPr/>
          <p:nvPr/>
        </p:nvCxnSpPr>
        <p:spPr>
          <a:xfrm>
            <a:off x="4241225" y="785950"/>
            <a:ext cx="13932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1" name="Google Shape;711;p73"/>
          <p:cNvCxnSpPr/>
          <p:nvPr/>
        </p:nvCxnSpPr>
        <p:spPr>
          <a:xfrm>
            <a:off x="2717875" y="4608575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2E77F521-9243-4BB9-96D0-BA4D00058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6503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" name="Google Shape;716;p74"/>
          <p:cNvSpPr txBox="1">
            <a:spLocks noGrp="1"/>
          </p:cNvSpPr>
          <p:nvPr>
            <p:ph type="title"/>
          </p:nvPr>
        </p:nvSpPr>
        <p:spPr>
          <a:xfrm flipH="1">
            <a:off x="4711675" y="439925"/>
            <a:ext cx="3719100" cy="11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 nội dung</a:t>
            </a:r>
            <a:endParaRPr dirty="0"/>
          </a:p>
        </p:txBody>
      </p:sp>
      <p:sp>
        <p:nvSpPr>
          <p:cNvPr id="717" name="Google Shape;717;p74"/>
          <p:cNvSpPr txBox="1">
            <a:spLocks noGrp="1"/>
          </p:cNvSpPr>
          <p:nvPr>
            <p:ph type="subTitle" idx="1"/>
          </p:nvPr>
        </p:nvSpPr>
        <p:spPr>
          <a:xfrm flipH="1">
            <a:off x="3598127" y="1857899"/>
            <a:ext cx="5278243" cy="2476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indent="0">
              <a:lnSpc>
                <a:spcPct val="150000"/>
              </a:lnSpc>
            </a:pPr>
            <a:endParaRPr lang="vi-VN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14300" indent="0" algn="just">
              <a:lnSpc>
                <a:spcPct val="150000"/>
              </a:lnSpc>
            </a:pPr>
            <a:r>
              <a:rPr lang="vi-VN" sz="20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Bức tranh tươi sáng, sinh động về làng quê miền biển.</a:t>
            </a:r>
          </a:p>
          <a:p>
            <a:pPr marL="114300" indent="0" algn="just">
              <a:lnSpc>
                <a:spcPct val="150000"/>
              </a:lnSpc>
            </a:pPr>
            <a:r>
              <a:rPr lang="vi-VN" sz="20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Hình ảnh khỏe khoắn, đầy sức sống của người dân làng chài trong cuộc sống lao động.</a:t>
            </a:r>
          </a:p>
          <a:p>
            <a:pPr marL="114300" indent="0" algn="just">
              <a:lnSpc>
                <a:spcPct val="150000"/>
              </a:lnSpc>
            </a:pPr>
            <a:r>
              <a:rPr lang="vi-VN" sz="2000" b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Tình yêu quê hương trong sáng, thiết tha của tác giả.</a:t>
            </a:r>
          </a:p>
        </p:txBody>
      </p:sp>
      <p:cxnSp>
        <p:nvCxnSpPr>
          <p:cNvPr id="718" name="Google Shape;718;p74"/>
          <p:cNvCxnSpPr/>
          <p:nvPr/>
        </p:nvCxnSpPr>
        <p:spPr>
          <a:xfrm>
            <a:off x="0" y="4734956"/>
            <a:ext cx="6426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2" name="Google Shape;722;p74"/>
          <p:cNvCxnSpPr/>
          <p:nvPr/>
        </p:nvCxnSpPr>
        <p:spPr>
          <a:xfrm>
            <a:off x="2901187" y="719042"/>
            <a:ext cx="19008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9329E-14E3-4E8E-A47B-DF743ABC4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620429" y="439925"/>
            <a:ext cx="4810346" cy="1183500"/>
          </a:xfrm>
        </p:spPr>
        <p:txBody>
          <a:bodyPr anchor="ctr"/>
          <a:lstStyle/>
          <a:p>
            <a:pPr algn="ctr"/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kết</a:t>
            </a:r>
            <a:r>
              <a:rPr lang="en-US" sz="4000" dirty="0"/>
              <a:t> </a:t>
            </a:r>
            <a:r>
              <a:rPr lang="en-US" sz="4000" dirty="0" err="1"/>
              <a:t>nối</a:t>
            </a:r>
            <a:r>
              <a:rPr lang="en-US" sz="4000" dirty="0"/>
              <a:t> </a:t>
            </a:r>
            <a:r>
              <a:rPr lang="en-US" sz="4000" dirty="0" err="1"/>
              <a:t>đọc</a:t>
            </a:r>
            <a:endParaRPr lang="en-US" sz="4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3D65B1-A146-4B06-82A4-74348F6F5E4D}"/>
              </a:ext>
            </a:extLst>
          </p:cNvPr>
          <p:cNvSpPr/>
          <p:nvPr/>
        </p:nvSpPr>
        <p:spPr>
          <a:xfrm>
            <a:off x="156119" y="2096430"/>
            <a:ext cx="2795238" cy="178419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(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EDEBAA-1D28-491B-B3F1-6E965E0E1F48}"/>
              </a:ext>
            </a:extLst>
          </p:cNvPr>
          <p:cNvSpPr/>
          <p:nvPr/>
        </p:nvSpPr>
        <p:spPr>
          <a:xfrm>
            <a:off x="3118626" y="2096430"/>
            <a:ext cx="2795238" cy="178419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(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521146-62D8-4792-965A-775C8568385C}"/>
              </a:ext>
            </a:extLst>
          </p:cNvPr>
          <p:cNvSpPr/>
          <p:nvPr/>
        </p:nvSpPr>
        <p:spPr>
          <a:xfrm>
            <a:off x="6192645" y="2096430"/>
            <a:ext cx="2795238" cy="178419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(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19A1DD-ACBD-4234-9B81-C365FEC71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4" b="89815" l="9591" r="90409">
                        <a14:foregroundMark x1="52220" y1="10880" x2="58259" y2="11111"/>
                        <a14:foregroundMark x1="41563" y1="10185" x2="41563" y2="10185"/>
                        <a14:foregroundMark x1="39254" y1="37269" x2="39964" y2="43519"/>
                        <a14:foregroundMark x1="45471" y1="37731" x2="53286" y2="52546"/>
                        <a14:foregroundMark x1="50622" y1="36111" x2="54352" y2="49769"/>
                        <a14:foregroundMark x1="90586" y1="75231" x2="77442" y2="81019"/>
                        <a14:foregroundMark x1="79396" y1="67593" x2="75488" y2="69444"/>
                        <a14:foregroundMark x1="9591" y1="81019" x2="13499" y2="8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3738" y="-34390"/>
            <a:ext cx="2795237" cy="201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95A644-549C-4474-B9E6-8BCF4B55E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714272"/>
            <a:ext cx="1429228" cy="14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E63824C-0E0C-41F7-B137-ACDAA2C31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86" y="3639015"/>
            <a:ext cx="1429228" cy="14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CAD2131-5551-4498-B4D1-F04F2F9FD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624" y="3567927"/>
            <a:ext cx="1784194" cy="178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hông có mô tả ảnh.">
            <a:extLst>
              <a:ext uri="{FF2B5EF4-FFF2-40B4-BE49-F238E27FC236}">
                <a16:creationId xmlns:a16="http://schemas.microsoft.com/office/drawing/2014/main" id="{215F138D-D424-4746-92EC-9F89BFBB1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40" y="353883"/>
            <a:ext cx="1355584" cy="135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3"/>
          <p:cNvSpPr/>
          <p:nvPr/>
        </p:nvSpPr>
        <p:spPr>
          <a:xfrm>
            <a:off x="4902450" y="1582675"/>
            <a:ext cx="1098900" cy="3560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43"/>
          <p:cNvSpPr/>
          <p:nvPr/>
        </p:nvSpPr>
        <p:spPr>
          <a:xfrm>
            <a:off x="835500" y="1582675"/>
            <a:ext cx="1098900" cy="356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43"/>
          <p:cNvSpPr txBox="1">
            <a:spLocks noGrp="1"/>
          </p:cNvSpPr>
          <p:nvPr>
            <p:ph type="title"/>
          </p:nvPr>
        </p:nvSpPr>
        <p:spPr>
          <a:xfrm>
            <a:off x="709800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</a:t>
            </a:r>
            <a:r>
              <a:rPr lang="en" dirty="0"/>
              <a:t>ục tiêu bài học</a:t>
            </a:r>
            <a:endParaRPr dirty="0"/>
          </a:p>
        </p:txBody>
      </p:sp>
      <p:sp>
        <p:nvSpPr>
          <p:cNvPr id="212" name="Google Shape;212;p43"/>
          <p:cNvSpPr txBox="1">
            <a:spLocks noGrp="1"/>
          </p:cNvSpPr>
          <p:nvPr>
            <p:ph type="subTitle" idx="1"/>
          </p:nvPr>
        </p:nvSpPr>
        <p:spPr>
          <a:xfrm>
            <a:off x="2019150" y="1708900"/>
            <a:ext cx="2417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HS trình bày</a:t>
            </a:r>
            <a:endParaRPr dirty="0"/>
          </a:p>
        </p:txBody>
      </p:sp>
      <p:sp>
        <p:nvSpPr>
          <p:cNvPr id="213" name="Google Shape;213;p43"/>
          <p:cNvSpPr txBox="1">
            <a:spLocks noGrp="1"/>
          </p:cNvSpPr>
          <p:nvPr>
            <p:ph type="subTitle" idx="2"/>
          </p:nvPr>
        </p:nvSpPr>
        <p:spPr>
          <a:xfrm>
            <a:off x="6086100" y="1676075"/>
            <a:ext cx="2417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Hs phân tích </a:t>
            </a:r>
            <a:endParaRPr dirty="0"/>
          </a:p>
        </p:txBody>
      </p:sp>
      <p:sp>
        <p:nvSpPr>
          <p:cNvPr id="214" name="Google Shape;214;p43"/>
          <p:cNvSpPr txBox="1">
            <a:spLocks noGrp="1"/>
          </p:cNvSpPr>
          <p:nvPr>
            <p:ph type="subTitle" idx="3"/>
          </p:nvPr>
        </p:nvSpPr>
        <p:spPr>
          <a:xfrm>
            <a:off x="2019150" y="3155483"/>
            <a:ext cx="2417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HS liên hệ</a:t>
            </a:r>
            <a:endParaRPr dirty="0"/>
          </a:p>
        </p:txBody>
      </p:sp>
      <p:sp>
        <p:nvSpPr>
          <p:cNvPr id="215" name="Google Shape;215;p43"/>
          <p:cNvSpPr txBox="1">
            <a:spLocks noGrp="1"/>
          </p:cNvSpPr>
          <p:nvPr>
            <p:ph type="subTitle" idx="4"/>
          </p:nvPr>
        </p:nvSpPr>
        <p:spPr>
          <a:xfrm>
            <a:off x="6086100" y="3155483"/>
            <a:ext cx="24174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HS kết nối</a:t>
            </a:r>
            <a:endParaRPr dirty="0"/>
          </a:p>
        </p:txBody>
      </p:sp>
      <p:sp>
        <p:nvSpPr>
          <p:cNvPr id="216" name="Google Shape;216;p43"/>
          <p:cNvSpPr txBox="1">
            <a:spLocks noGrp="1"/>
          </p:cNvSpPr>
          <p:nvPr>
            <p:ph type="subTitle" idx="5"/>
          </p:nvPr>
        </p:nvSpPr>
        <p:spPr>
          <a:xfrm>
            <a:off x="2019150" y="2132523"/>
            <a:ext cx="24174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en" dirty="0"/>
              <a:t>Những kiến thức cơ bản về tác giả, văn bản</a:t>
            </a:r>
            <a:endParaRPr dirty="0"/>
          </a:p>
        </p:txBody>
      </p:sp>
      <p:sp>
        <p:nvSpPr>
          <p:cNvPr id="217" name="Google Shape;217;p43"/>
          <p:cNvSpPr txBox="1">
            <a:spLocks noGrp="1"/>
          </p:cNvSpPr>
          <p:nvPr>
            <p:ph type="subTitle" idx="6"/>
          </p:nvPr>
        </p:nvSpPr>
        <p:spPr>
          <a:xfrm>
            <a:off x="6086099" y="2099697"/>
            <a:ext cx="2678759" cy="6892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Tình yêu quê hương của tác giả và vẻ đẹp của quê hương</a:t>
            </a:r>
            <a:endParaRPr dirty="0"/>
          </a:p>
        </p:txBody>
      </p:sp>
      <p:sp>
        <p:nvSpPr>
          <p:cNvPr id="218" name="Google Shape;218;p43"/>
          <p:cNvSpPr txBox="1">
            <a:spLocks noGrp="1"/>
          </p:cNvSpPr>
          <p:nvPr>
            <p:ph type="subTitle" idx="7"/>
          </p:nvPr>
        </p:nvSpPr>
        <p:spPr>
          <a:xfrm>
            <a:off x="2019150" y="3576278"/>
            <a:ext cx="24174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Bồi dưỡng tình yêu quê hương, đất nước.</a:t>
            </a:r>
            <a:endParaRPr dirty="0"/>
          </a:p>
        </p:txBody>
      </p:sp>
      <p:sp>
        <p:nvSpPr>
          <p:cNvPr id="219" name="Google Shape;219;p43"/>
          <p:cNvSpPr txBox="1">
            <a:spLocks noGrp="1"/>
          </p:cNvSpPr>
          <p:nvPr>
            <p:ph type="subTitle" idx="8"/>
          </p:nvPr>
        </p:nvSpPr>
        <p:spPr>
          <a:xfrm>
            <a:off x="6086100" y="3576278"/>
            <a:ext cx="2417400" cy="6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Văn bản với chủ đề bài học.</a:t>
            </a:r>
            <a:endParaRPr dirty="0"/>
          </a:p>
        </p:txBody>
      </p:sp>
      <p:sp>
        <p:nvSpPr>
          <p:cNvPr id="220" name="Google Shape;220;p43"/>
          <p:cNvSpPr txBox="1">
            <a:spLocks noGrp="1"/>
          </p:cNvSpPr>
          <p:nvPr>
            <p:ph type="title" idx="9"/>
          </p:nvPr>
        </p:nvSpPr>
        <p:spPr>
          <a:xfrm>
            <a:off x="835488" y="1834775"/>
            <a:ext cx="10989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21" name="Google Shape;221;p43"/>
          <p:cNvSpPr txBox="1">
            <a:spLocks noGrp="1"/>
          </p:cNvSpPr>
          <p:nvPr>
            <p:ph type="title" idx="13"/>
          </p:nvPr>
        </p:nvSpPr>
        <p:spPr>
          <a:xfrm>
            <a:off x="4902438" y="1834775"/>
            <a:ext cx="10989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2" name="Google Shape;222;p43"/>
          <p:cNvSpPr txBox="1">
            <a:spLocks noGrp="1"/>
          </p:cNvSpPr>
          <p:nvPr>
            <p:ph type="title" idx="14"/>
          </p:nvPr>
        </p:nvSpPr>
        <p:spPr>
          <a:xfrm>
            <a:off x="835488" y="3312779"/>
            <a:ext cx="10989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23" name="Google Shape;223;p43"/>
          <p:cNvSpPr txBox="1">
            <a:spLocks noGrp="1"/>
          </p:cNvSpPr>
          <p:nvPr>
            <p:ph type="title" idx="15"/>
          </p:nvPr>
        </p:nvSpPr>
        <p:spPr>
          <a:xfrm>
            <a:off x="4902438" y="3160379"/>
            <a:ext cx="1098900" cy="7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224" name="Google Shape;224;p43"/>
          <p:cNvCxnSpPr>
            <a:cxnSpLocks/>
          </p:cNvCxnSpPr>
          <p:nvPr/>
        </p:nvCxnSpPr>
        <p:spPr>
          <a:xfrm>
            <a:off x="4735551" y="777075"/>
            <a:ext cx="4408449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 l="6632" r="10462"/>
          <a:stretch/>
        </p:blipFill>
        <p:spPr>
          <a:xfrm flipH="1">
            <a:off x="1" y="0"/>
            <a:ext cx="63909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4"/>
          <p:cNvSpPr/>
          <p:nvPr/>
        </p:nvSpPr>
        <p:spPr>
          <a:xfrm flipH="1">
            <a:off x="2900363" y="1739100"/>
            <a:ext cx="6243600" cy="19701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2"/>
          </p:nvPr>
        </p:nvSpPr>
        <p:spPr>
          <a:xfrm>
            <a:off x="7215475" y="819600"/>
            <a:ext cx="1215300" cy="9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endParaRPr dirty="0"/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/>
          </p:nvPr>
        </p:nvSpPr>
        <p:spPr>
          <a:xfrm flipH="1">
            <a:off x="3635297" y="1970175"/>
            <a:ext cx="5130014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TÌM HIỂU CHUNG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34" name="Google Shape;234;p44"/>
          <p:cNvCxnSpPr/>
          <p:nvPr/>
        </p:nvCxnSpPr>
        <p:spPr>
          <a:xfrm>
            <a:off x="2911540" y="3803700"/>
            <a:ext cx="62328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44"/>
          <p:cNvCxnSpPr/>
          <p:nvPr/>
        </p:nvCxnSpPr>
        <p:spPr>
          <a:xfrm>
            <a:off x="3113550" y="2331525"/>
            <a:ext cx="7917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ế Hanh: Thi sĩ và tình yêu Hà Nội - Báo Công an Nhân dân điện tử">
            <a:extLst>
              <a:ext uri="{FF2B5EF4-FFF2-40B4-BE49-F238E27FC236}">
                <a16:creationId xmlns:a16="http://schemas.microsoft.com/office/drawing/2014/main" id="{A6BF8190-633A-45F0-B6A5-CD8EE5F9D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r="26703"/>
          <a:stretch/>
        </p:blipFill>
        <p:spPr bwMode="auto">
          <a:xfrm>
            <a:off x="5940177" y="838200"/>
            <a:ext cx="3174381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Google Shape;241;p45"/>
          <p:cNvSpPr txBox="1">
            <a:spLocks noGrp="1"/>
          </p:cNvSpPr>
          <p:nvPr>
            <p:ph type="subTitle" idx="1"/>
          </p:nvPr>
        </p:nvSpPr>
        <p:spPr>
          <a:xfrm>
            <a:off x="431180" y="1955180"/>
            <a:ext cx="5203901" cy="2067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Ngãi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dị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Hai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,….</a:t>
            </a:r>
          </a:p>
        </p:txBody>
      </p:sp>
      <p:sp>
        <p:nvSpPr>
          <p:cNvPr id="242" name="Google Shape;242;p45"/>
          <p:cNvSpPr/>
          <p:nvPr/>
        </p:nvSpPr>
        <p:spPr>
          <a:xfrm>
            <a:off x="29442" y="240178"/>
            <a:ext cx="6333893" cy="14064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45"/>
          <p:cNvSpPr txBox="1">
            <a:spLocks noGrp="1"/>
          </p:cNvSpPr>
          <p:nvPr>
            <p:ph type="title"/>
          </p:nvPr>
        </p:nvSpPr>
        <p:spPr>
          <a:xfrm>
            <a:off x="140795" y="240178"/>
            <a:ext cx="5494287" cy="13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lt1"/>
                </a:solidFill>
              </a:rPr>
              <a:t>1. Nhà thơ Tế Hanh</a:t>
            </a:r>
            <a:endParaRPr sz="3200" dirty="0">
              <a:solidFill>
                <a:schemeClr val="lt1"/>
              </a:solidFill>
            </a:endParaRPr>
          </a:p>
        </p:txBody>
      </p:sp>
      <p:cxnSp>
        <p:nvCxnSpPr>
          <p:cNvPr id="244" name="Google Shape;244;p45"/>
          <p:cNvCxnSpPr/>
          <p:nvPr/>
        </p:nvCxnSpPr>
        <p:spPr>
          <a:xfrm>
            <a:off x="29443" y="145678"/>
            <a:ext cx="5315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7"/>
          <p:cNvPicPr preferRelativeResize="0"/>
          <p:nvPr/>
        </p:nvPicPr>
        <p:blipFill rotWithShape="1">
          <a:blip r:embed="rId3">
            <a:alphaModFix/>
          </a:blip>
          <a:srcRect l="47788"/>
          <a:stretch/>
        </p:blipFill>
        <p:spPr>
          <a:xfrm>
            <a:off x="5119300" y="0"/>
            <a:ext cx="40247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7"/>
          <p:cNvSpPr/>
          <p:nvPr/>
        </p:nvSpPr>
        <p:spPr>
          <a:xfrm>
            <a:off x="0" y="420750"/>
            <a:ext cx="5900700" cy="12825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7"/>
          <p:cNvSpPr txBox="1">
            <a:spLocks noGrp="1"/>
          </p:cNvSpPr>
          <p:nvPr>
            <p:ph type="title"/>
          </p:nvPr>
        </p:nvSpPr>
        <p:spPr>
          <a:xfrm>
            <a:off x="713225" y="676507"/>
            <a:ext cx="5030100" cy="8674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2. Bài thơ Quê hương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62" name="Google Shape;262;p47"/>
          <p:cNvCxnSpPr/>
          <p:nvPr/>
        </p:nvCxnSpPr>
        <p:spPr>
          <a:xfrm>
            <a:off x="0" y="4608575"/>
            <a:ext cx="58989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0D02D4-A0BB-4056-81E6-34DD3FC7B501}"/>
              </a:ext>
            </a:extLst>
          </p:cNvPr>
          <p:cNvSpPr txBox="1"/>
          <p:nvPr/>
        </p:nvSpPr>
        <p:spPr>
          <a:xfrm>
            <a:off x="243611" y="1985246"/>
            <a:ext cx="4759569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20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 xứ: </a:t>
            </a:r>
            <a:r>
              <a:rPr lang="vi-VN" sz="20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 thơ sáng tác 1939 (in trong tập </a:t>
            </a:r>
            <a:r>
              <a:rPr lang="vi-VN" sz="2000" i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Nghẹn ngào</a:t>
            </a:r>
            <a:r>
              <a:rPr lang="vi-VN" sz="20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0F2A7-A110-4C73-9075-482D9E683F79}"/>
              </a:ext>
            </a:extLst>
          </p:cNvPr>
          <p:cNvSpPr txBox="1"/>
          <p:nvPr/>
        </p:nvSpPr>
        <p:spPr>
          <a:xfrm>
            <a:off x="243610" y="3040141"/>
            <a:ext cx="5034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 thơ: </a:t>
            </a:r>
            <a:r>
              <a:rPr lang="vi-VN" sz="20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 tiếng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02E5E-C782-4342-AC35-E3EEE75EA228}"/>
              </a:ext>
            </a:extLst>
          </p:cNvPr>
          <p:cNvSpPr txBox="1"/>
          <p:nvPr/>
        </p:nvSpPr>
        <p:spPr>
          <a:xfrm>
            <a:off x="243610" y="3576154"/>
            <a:ext cx="5034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b="1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PTBĐ: </a:t>
            </a:r>
            <a:r>
              <a:rPr lang="vi-VN" sz="2000" dirty="0">
                <a:solidFill>
                  <a:schemeClr val="bg1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Biểu cảm + Tự sự + Miêu tả.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1"/>
          <p:cNvSpPr/>
          <p:nvPr/>
        </p:nvSpPr>
        <p:spPr>
          <a:xfrm>
            <a:off x="-25" y="2549050"/>
            <a:ext cx="9144000" cy="117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6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Bố cục</a:t>
            </a:r>
            <a:endParaRPr dirty="0"/>
          </a:p>
        </p:txBody>
      </p:sp>
      <p:cxnSp>
        <p:nvCxnSpPr>
          <p:cNvPr id="507" name="Google Shape;507;p61"/>
          <p:cNvCxnSpPr>
            <a:endCxn id="508" idx="1"/>
          </p:cNvCxnSpPr>
          <p:nvPr/>
        </p:nvCxnSpPr>
        <p:spPr>
          <a:xfrm>
            <a:off x="-25" y="779450"/>
            <a:ext cx="228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61"/>
          <p:cNvCxnSpPr/>
          <p:nvPr/>
        </p:nvCxnSpPr>
        <p:spPr>
          <a:xfrm>
            <a:off x="1479200" y="1884825"/>
            <a:ext cx="0" cy="596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510" name="Google Shape;510;p61"/>
          <p:cNvCxnSpPr/>
          <p:nvPr/>
        </p:nvCxnSpPr>
        <p:spPr>
          <a:xfrm>
            <a:off x="1479188" y="2183175"/>
            <a:ext cx="6190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61"/>
          <p:cNvCxnSpPr/>
          <p:nvPr/>
        </p:nvCxnSpPr>
        <p:spPr>
          <a:xfrm>
            <a:off x="3541042" y="1890525"/>
            <a:ext cx="0" cy="58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512" name="Google Shape;512;p61"/>
          <p:cNvSpPr txBox="1"/>
          <p:nvPr/>
        </p:nvSpPr>
        <p:spPr>
          <a:xfrm flipH="1">
            <a:off x="444188" y="2679875"/>
            <a:ext cx="20700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2 câu đầu</a:t>
            </a:r>
            <a:endParaRPr sz="20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13" name="Google Shape;513;p61"/>
          <p:cNvSpPr txBox="1"/>
          <p:nvPr/>
        </p:nvSpPr>
        <p:spPr>
          <a:xfrm flipH="1">
            <a:off x="444188" y="3089325"/>
            <a:ext cx="2070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Giới thiệu chung về làng quê</a:t>
            </a:r>
            <a:endParaRPr sz="16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DM Sans"/>
              <a:sym typeface="DM Sans"/>
            </a:endParaRPr>
          </a:p>
        </p:txBody>
      </p:sp>
      <p:sp>
        <p:nvSpPr>
          <p:cNvPr id="514" name="Google Shape;514;p61"/>
          <p:cNvSpPr txBox="1"/>
          <p:nvPr/>
        </p:nvSpPr>
        <p:spPr>
          <a:xfrm flipH="1">
            <a:off x="444188" y="1352150"/>
            <a:ext cx="20700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rPr>
              <a:t>Phần 1</a:t>
            </a:r>
            <a:endParaRPr sz="2200" dirty="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15" name="Google Shape;515;p61"/>
          <p:cNvSpPr txBox="1"/>
          <p:nvPr/>
        </p:nvSpPr>
        <p:spPr>
          <a:xfrm flipH="1">
            <a:off x="2506042" y="2679875"/>
            <a:ext cx="20700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6 câu tiếp</a:t>
            </a:r>
            <a:endParaRPr sz="20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16" name="Google Shape;516;p61"/>
          <p:cNvSpPr txBox="1"/>
          <p:nvPr/>
        </p:nvSpPr>
        <p:spPr>
          <a:xfrm flipH="1">
            <a:off x="2506042" y="3089325"/>
            <a:ext cx="2070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Cảnh đoàn thuyền ra khơi</a:t>
            </a:r>
            <a:endParaRPr sz="16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DM Sans"/>
              <a:sym typeface="DM Sans"/>
            </a:endParaRPr>
          </a:p>
        </p:txBody>
      </p:sp>
      <p:sp>
        <p:nvSpPr>
          <p:cNvPr id="517" name="Google Shape;517;p61"/>
          <p:cNvSpPr txBox="1"/>
          <p:nvPr/>
        </p:nvSpPr>
        <p:spPr>
          <a:xfrm flipH="1">
            <a:off x="2506042" y="1352150"/>
            <a:ext cx="20700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rPr>
              <a:t>Phần 2</a:t>
            </a:r>
            <a:endParaRPr sz="2200" dirty="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18" name="Google Shape;518;p61"/>
          <p:cNvSpPr txBox="1"/>
          <p:nvPr/>
        </p:nvSpPr>
        <p:spPr>
          <a:xfrm flipH="1">
            <a:off x="4567896" y="2679875"/>
            <a:ext cx="20700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8 câu tiếp</a:t>
            </a:r>
            <a:endParaRPr sz="20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19" name="Google Shape;519;p61"/>
          <p:cNvSpPr txBox="1"/>
          <p:nvPr/>
        </p:nvSpPr>
        <p:spPr>
          <a:xfrm flipH="1">
            <a:off x="4567896" y="3089325"/>
            <a:ext cx="2070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Cảnh đoàn thuyền trở về</a:t>
            </a:r>
            <a:endParaRPr sz="16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DM Sans"/>
              <a:sym typeface="DM Sans"/>
            </a:endParaRPr>
          </a:p>
        </p:txBody>
      </p:sp>
      <p:sp>
        <p:nvSpPr>
          <p:cNvPr id="520" name="Google Shape;520;p61"/>
          <p:cNvSpPr txBox="1"/>
          <p:nvPr/>
        </p:nvSpPr>
        <p:spPr>
          <a:xfrm flipH="1">
            <a:off x="4567896" y="1352150"/>
            <a:ext cx="20700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rPr>
              <a:t>Phần 3</a:t>
            </a:r>
            <a:endParaRPr sz="2200" dirty="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21" name="Google Shape;521;p61"/>
          <p:cNvSpPr txBox="1"/>
          <p:nvPr/>
        </p:nvSpPr>
        <p:spPr>
          <a:xfrm flipH="1">
            <a:off x="6629750" y="2679875"/>
            <a:ext cx="20700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4 câu cuối</a:t>
            </a:r>
            <a:endParaRPr sz="2000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522" name="Google Shape;522;p61"/>
          <p:cNvSpPr txBox="1"/>
          <p:nvPr/>
        </p:nvSpPr>
        <p:spPr>
          <a:xfrm flipH="1">
            <a:off x="6629750" y="3089325"/>
            <a:ext cx="2070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N</a:t>
            </a:r>
            <a:r>
              <a:rPr lang="en" sz="1600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"/>
                <a:sym typeface="DM Sans"/>
              </a:rPr>
              <a:t>ỗi nhớ của tác giả.</a:t>
            </a:r>
            <a:endParaRPr sz="16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DM Sans"/>
              <a:sym typeface="DM Sans"/>
            </a:endParaRPr>
          </a:p>
        </p:txBody>
      </p:sp>
      <p:sp>
        <p:nvSpPr>
          <p:cNvPr id="523" name="Google Shape;523;p61"/>
          <p:cNvSpPr txBox="1"/>
          <p:nvPr/>
        </p:nvSpPr>
        <p:spPr>
          <a:xfrm flipH="1">
            <a:off x="6629750" y="1352150"/>
            <a:ext cx="2070000" cy="3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rPr>
              <a:t>Phần 4</a:t>
            </a:r>
            <a:endParaRPr sz="2200" dirty="0">
              <a:solidFill>
                <a:schemeClr val="dk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cxnSp>
        <p:nvCxnSpPr>
          <p:cNvPr id="524" name="Google Shape;524;p61"/>
          <p:cNvCxnSpPr/>
          <p:nvPr/>
        </p:nvCxnSpPr>
        <p:spPr>
          <a:xfrm>
            <a:off x="5602900" y="1884813"/>
            <a:ext cx="0" cy="596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525" name="Google Shape;525;p61"/>
          <p:cNvCxnSpPr/>
          <p:nvPr/>
        </p:nvCxnSpPr>
        <p:spPr>
          <a:xfrm>
            <a:off x="7664742" y="1890513"/>
            <a:ext cx="0" cy="58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526" name="Google Shape;526;p61"/>
          <p:cNvCxnSpPr/>
          <p:nvPr/>
        </p:nvCxnSpPr>
        <p:spPr>
          <a:xfrm>
            <a:off x="6861900" y="779450"/>
            <a:ext cx="22821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BA016C7-AFC1-4641-B64E-E4805DF1C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346" r="462"/>
          <a:stretch/>
        </p:blipFill>
        <p:spPr bwMode="auto">
          <a:xfrm>
            <a:off x="0" y="0"/>
            <a:ext cx="4401015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Google Shape;268;p48"/>
          <p:cNvSpPr/>
          <p:nvPr/>
        </p:nvSpPr>
        <p:spPr>
          <a:xfrm rot="10800000" flipH="1">
            <a:off x="3818000" y="1053550"/>
            <a:ext cx="5322300" cy="3200400"/>
          </a:xfrm>
          <a:prstGeom prst="rect">
            <a:avLst/>
          </a:prstGeom>
          <a:solidFill>
            <a:srgbClr val="3A9CA1">
              <a:alpha val="87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9" name="Google Shape;269;p48"/>
          <p:cNvCxnSpPr/>
          <p:nvPr/>
        </p:nvCxnSpPr>
        <p:spPr>
          <a:xfrm>
            <a:off x="3818000" y="889550"/>
            <a:ext cx="5324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0" name="Google Shape;270;p48"/>
          <p:cNvSpPr txBox="1">
            <a:spLocks noGrp="1"/>
          </p:cNvSpPr>
          <p:nvPr>
            <p:ph type="title"/>
          </p:nvPr>
        </p:nvSpPr>
        <p:spPr>
          <a:xfrm>
            <a:off x="3933475" y="1241500"/>
            <a:ext cx="4497300" cy="259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II.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>
                <a:solidFill>
                  <a:schemeClr val="lt1"/>
                </a:solidFill>
              </a:rPr>
              <a:t>TÌM HIỂU CHI TIẾT</a:t>
            </a:r>
            <a:endParaRPr dirty="0">
              <a:solidFill>
                <a:schemeClr val="lt1"/>
              </a:solidFill>
            </a:endParaRPr>
          </a:p>
        </p:txBody>
      </p:sp>
      <p:cxnSp>
        <p:nvCxnSpPr>
          <p:cNvPr id="271" name="Google Shape;271;p48"/>
          <p:cNvCxnSpPr/>
          <p:nvPr/>
        </p:nvCxnSpPr>
        <p:spPr>
          <a:xfrm>
            <a:off x="4185600" y="2138725"/>
            <a:ext cx="7728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/>
          <p:nvPr/>
        </p:nvSpPr>
        <p:spPr>
          <a:xfrm>
            <a:off x="104720" y="1223802"/>
            <a:ext cx="4630830" cy="21429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5"/>
          <p:cNvSpPr txBox="1">
            <a:spLocks noGrp="1"/>
          </p:cNvSpPr>
          <p:nvPr>
            <p:ph type="title"/>
          </p:nvPr>
        </p:nvSpPr>
        <p:spPr>
          <a:xfrm>
            <a:off x="713250" y="135524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1. Giới thiệu chung về làng quê miền biển</a:t>
            </a:r>
            <a:endParaRPr sz="2800" dirty="0"/>
          </a:p>
        </p:txBody>
      </p:sp>
      <p:cxnSp>
        <p:nvCxnSpPr>
          <p:cNvPr id="361" name="Google Shape;361;p55"/>
          <p:cNvCxnSpPr>
            <a:cxnSpLocks/>
          </p:cNvCxnSpPr>
          <p:nvPr/>
        </p:nvCxnSpPr>
        <p:spPr>
          <a:xfrm>
            <a:off x="25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55"/>
          <p:cNvSpPr txBox="1"/>
          <p:nvPr/>
        </p:nvSpPr>
        <p:spPr>
          <a:xfrm>
            <a:off x="104719" y="1500590"/>
            <a:ext cx="4630831" cy="150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Làng tôi ở vốn làm nghề chài lưới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lt1"/>
                </a:solidFill>
                <a:latin typeface="Yeseva One"/>
                <a:ea typeface="Yeseva One"/>
                <a:cs typeface="Yeseva One"/>
                <a:sym typeface="Yeseva One"/>
              </a:rPr>
              <a:t>Nước bao vây cách biển nửa ngày sông</a:t>
            </a:r>
            <a:endParaRPr sz="1800" i="1" dirty="0">
              <a:solidFill>
                <a:schemeClr val="lt1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cxnSp>
        <p:nvCxnSpPr>
          <p:cNvPr id="377" name="Google Shape;377;p55"/>
          <p:cNvCxnSpPr/>
          <p:nvPr/>
        </p:nvCxnSpPr>
        <p:spPr>
          <a:xfrm>
            <a:off x="6840250" y="651102"/>
            <a:ext cx="23037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BA4306-1409-4C8C-B9AE-3E9A46F30F2C}"/>
              </a:ext>
            </a:extLst>
          </p:cNvPr>
          <p:cNvSpPr/>
          <p:nvPr/>
        </p:nvSpPr>
        <p:spPr>
          <a:xfrm>
            <a:off x="5018884" y="1166681"/>
            <a:ext cx="3642732" cy="507314"/>
          </a:xfrm>
          <a:custGeom>
            <a:avLst/>
            <a:gdLst>
              <a:gd name="connsiteX0" fmla="*/ 0 w 3642732"/>
              <a:gd name="connsiteY0" fmla="*/ 84554 h 507314"/>
              <a:gd name="connsiteX1" fmla="*/ 84554 w 3642732"/>
              <a:gd name="connsiteY1" fmla="*/ 0 h 507314"/>
              <a:gd name="connsiteX2" fmla="*/ 814015 w 3642732"/>
              <a:gd name="connsiteY2" fmla="*/ 0 h 507314"/>
              <a:gd name="connsiteX3" fmla="*/ 1474004 w 3642732"/>
              <a:gd name="connsiteY3" fmla="*/ 0 h 507314"/>
              <a:gd name="connsiteX4" fmla="*/ 2203465 w 3642732"/>
              <a:gd name="connsiteY4" fmla="*/ 0 h 507314"/>
              <a:gd name="connsiteX5" fmla="*/ 2828717 w 3642732"/>
              <a:gd name="connsiteY5" fmla="*/ 0 h 507314"/>
              <a:gd name="connsiteX6" fmla="*/ 3558178 w 3642732"/>
              <a:gd name="connsiteY6" fmla="*/ 0 h 507314"/>
              <a:gd name="connsiteX7" fmla="*/ 3642732 w 3642732"/>
              <a:gd name="connsiteY7" fmla="*/ 84554 h 507314"/>
              <a:gd name="connsiteX8" fmla="*/ 3642732 w 3642732"/>
              <a:gd name="connsiteY8" fmla="*/ 422760 h 507314"/>
              <a:gd name="connsiteX9" fmla="*/ 3558178 w 3642732"/>
              <a:gd name="connsiteY9" fmla="*/ 507314 h 507314"/>
              <a:gd name="connsiteX10" fmla="*/ 2932926 w 3642732"/>
              <a:gd name="connsiteY10" fmla="*/ 507314 h 507314"/>
              <a:gd name="connsiteX11" fmla="*/ 2342410 w 3642732"/>
              <a:gd name="connsiteY11" fmla="*/ 507314 h 507314"/>
              <a:gd name="connsiteX12" fmla="*/ 1751894 w 3642732"/>
              <a:gd name="connsiteY12" fmla="*/ 507314 h 507314"/>
              <a:gd name="connsiteX13" fmla="*/ 987696 w 3642732"/>
              <a:gd name="connsiteY13" fmla="*/ 507314 h 507314"/>
              <a:gd name="connsiteX14" fmla="*/ 84554 w 3642732"/>
              <a:gd name="connsiteY14" fmla="*/ 507314 h 507314"/>
              <a:gd name="connsiteX15" fmla="*/ 0 w 3642732"/>
              <a:gd name="connsiteY15" fmla="*/ 422760 h 507314"/>
              <a:gd name="connsiteX16" fmla="*/ 0 w 3642732"/>
              <a:gd name="connsiteY16" fmla="*/ 84554 h 50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2732" h="507314" fill="none" extrusionOk="0">
                <a:moveTo>
                  <a:pt x="0" y="84554"/>
                </a:moveTo>
                <a:cubicBezTo>
                  <a:pt x="1440" y="35801"/>
                  <a:pt x="33660" y="-3067"/>
                  <a:pt x="84554" y="0"/>
                </a:cubicBezTo>
                <a:cubicBezTo>
                  <a:pt x="396992" y="30411"/>
                  <a:pt x="600178" y="20495"/>
                  <a:pt x="814015" y="0"/>
                </a:cubicBezTo>
                <a:cubicBezTo>
                  <a:pt x="1027852" y="-20495"/>
                  <a:pt x="1310850" y="-5897"/>
                  <a:pt x="1474004" y="0"/>
                </a:cubicBezTo>
                <a:cubicBezTo>
                  <a:pt x="1637158" y="5897"/>
                  <a:pt x="1863499" y="2956"/>
                  <a:pt x="2203465" y="0"/>
                </a:cubicBezTo>
                <a:cubicBezTo>
                  <a:pt x="2543431" y="-2956"/>
                  <a:pt x="2688530" y="11794"/>
                  <a:pt x="2828717" y="0"/>
                </a:cubicBezTo>
                <a:cubicBezTo>
                  <a:pt x="2968904" y="-11794"/>
                  <a:pt x="3362929" y="-4164"/>
                  <a:pt x="3558178" y="0"/>
                </a:cubicBezTo>
                <a:cubicBezTo>
                  <a:pt x="3606402" y="711"/>
                  <a:pt x="3641284" y="37595"/>
                  <a:pt x="3642732" y="84554"/>
                </a:cubicBezTo>
                <a:cubicBezTo>
                  <a:pt x="3650581" y="241016"/>
                  <a:pt x="3637074" y="288004"/>
                  <a:pt x="3642732" y="422760"/>
                </a:cubicBezTo>
                <a:cubicBezTo>
                  <a:pt x="3641276" y="478870"/>
                  <a:pt x="3601565" y="504770"/>
                  <a:pt x="3558178" y="507314"/>
                </a:cubicBezTo>
                <a:cubicBezTo>
                  <a:pt x="3374600" y="527879"/>
                  <a:pt x="3058312" y="511986"/>
                  <a:pt x="2932926" y="507314"/>
                </a:cubicBezTo>
                <a:cubicBezTo>
                  <a:pt x="2807540" y="502642"/>
                  <a:pt x="2520936" y="498589"/>
                  <a:pt x="2342410" y="507314"/>
                </a:cubicBezTo>
                <a:cubicBezTo>
                  <a:pt x="2163884" y="516039"/>
                  <a:pt x="1920556" y="527908"/>
                  <a:pt x="1751894" y="507314"/>
                </a:cubicBezTo>
                <a:cubicBezTo>
                  <a:pt x="1583232" y="486720"/>
                  <a:pt x="1367323" y="469491"/>
                  <a:pt x="987696" y="507314"/>
                </a:cubicBezTo>
                <a:cubicBezTo>
                  <a:pt x="608069" y="545137"/>
                  <a:pt x="283160" y="508426"/>
                  <a:pt x="84554" y="507314"/>
                </a:cubicBezTo>
                <a:cubicBezTo>
                  <a:pt x="30017" y="508750"/>
                  <a:pt x="-2329" y="465531"/>
                  <a:pt x="0" y="422760"/>
                </a:cubicBezTo>
                <a:cubicBezTo>
                  <a:pt x="7409" y="311009"/>
                  <a:pt x="12807" y="241482"/>
                  <a:pt x="0" y="84554"/>
                </a:cubicBezTo>
                <a:close/>
              </a:path>
              <a:path w="3642732" h="507314" stroke="0" extrusionOk="0">
                <a:moveTo>
                  <a:pt x="0" y="84554"/>
                </a:moveTo>
                <a:cubicBezTo>
                  <a:pt x="-2493" y="35554"/>
                  <a:pt x="42338" y="-10191"/>
                  <a:pt x="84554" y="0"/>
                </a:cubicBezTo>
                <a:cubicBezTo>
                  <a:pt x="341352" y="-23765"/>
                  <a:pt x="459112" y="21537"/>
                  <a:pt x="779279" y="0"/>
                </a:cubicBezTo>
                <a:cubicBezTo>
                  <a:pt x="1099447" y="-21537"/>
                  <a:pt x="1291179" y="-21782"/>
                  <a:pt x="1439267" y="0"/>
                </a:cubicBezTo>
                <a:cubicBezTo>
                  <a:pt x="1587355" y="21782"/>
                  <a:pt x="1862973" y="26006"/>
                  <a:pt x="2168728" y="0"/>
                </a:cubicBezTo>
                <a:cubicBezTo>
                  <a:pt x="2474483" y="-26006"/>
                  <a:pt x="2692543" y="6008"/>
                  <a:pt x="2828717" y="0"/>
                </a:cubicBezTo>
                <a:cubicBezTo>
                  <a:pt x="2964891" y="-6008"/>
                  <a:pt x="3282212" y="-24948"/>
                  <a:pt x="3558178" y="0"/>
                </a:cubicBezTo>
                <a:cubicBezTo>
                  <a:pt x="3608931" y="-2641"/>
                  <a:pt x="3638108" y="37373"/>
                  <a:pt x="3642732" y="84554"/>
                </a:cubicBezTo>
                <a:cubicBezTo>
                  <a:pt x="3639279" y="228381"/>
                  <a:pt x="3649033" y="290847"/>
                  <a:pt x="3642732" y="422760"/>
                </a:cubicBezTo>
                <a:cubicBezTo>
                  <a:pt x="3646184" y="469442"/>
                  <a:pt x="3604703" y="508358"/>
                  <a:pt x="3558178" y="507314"/>
                </a:cubicBezTo>
                <a:cubicBezTo>
                  <a:pt x="3331697" y="530585"/>
                  <a:pt x="3221284" y="477333"/>
                  <a:pt x="2932926" y="507314"/>
                </a:cubicBezTo>
                <a:cubicBezTo>
                  <a:pt x="2644568" y="537295"/>
                  <a:pt x="2616073" y="488580"/>
                  <a:pt x="2342410" y="507314"/>
                </a:cubicBezTo>
                <a:cubicBezTo>
                  <a:pt x="2068747" y="526048"/>
                  <a:pt x="1948038" y="542660"/>
                  <a:pt x="1578212" y="507314"/>
                </a:cubicBezTo>
                <a:cubicBezTo>
                  <a:pt x="1208386" y="471968"/>
                  <a:pt x="1120699" y="480010"/>
                  <a:pt x="952960" y="507314"/>
                </a:cubicBezTo>
                <a:cubicBezTo>
                  <a:pt x="785221" y="534618"/>
                  <a:pt x="425618" y="499732"/>
                  <a:pt x="84554" y="507314"/>
                </a:cubicBezTo>
                <a:cubicBezTo>
                  <a:pt x="33549" y="512468"/>
                  <a:pt x="-5405" y="478377"/>
                  <a:pt x="0" y="422760"/>
                </a:cubicBezTo>
                <a:cubicBezTo>
                  <a:pt x="8560" y="253829"/>
                  <a:pt x="-15381" y="188500"/>
                  <a:pt x="0" y="84554"/>
                </a:cubicBezTo>
                <a:close/>
              </a:path>
            </a:pathLst>
          </a:custGeom>
          <a:ln w="9525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3607945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894D7A-7F96-42F0-82B3-9D6E558C4F67}"/>
              </a:ext>
            </a:extLst>
          </p:cNvPr>
          <p:cNvSpPr/>
          <p:nvPr/>
        </p:nvSpPr>
        <p:spPr>
          <a:xfrm>
            <a:off x="5018884" y="1982895"/>
            <a:ext cx="3642732" cy="507314"/>
          </a:xfrm>
          <a:custGeom>
            <a:avLst/>
            <a:gdLst>
              <a:gd name="connsiteX0" fmla="*/ 0 w 3642732"/>
              <a:gd name="connsiteY0" fmla="*/ 84554 h 507314"/>
              <a:gd name="connsiteX1" fmla="*/ 84554 w 3642732"/>
              <a:gd name="connsiteY1" fmla="*/ 0 h 507314"/>
              <a:gd name="connsiteX2" fmla="*/ 744543 w 3642732"/>
              <a:gd name="connsiteY2" fmla="*/ 0 h 507314"/>
              <a:gd name="connsiteX3" fmla="*/ 1439267 w 3642732"/>
              <a:gd name="connsiteY3" fmla="*/ 0 h 507314"/>
              <a:gd name="connsiteX4" fmla="*/ 2133992 w 3642732"/>
              <a:gd name="connsiteY4" fmla="*/ 0 h 507314"/>
              <a:gd name="connsiteX5" fmla="*/ 2793981 w 3642732"/>
              <a:gd name="connsiteY5" fmla="*/ 0 h 507314"/>
              <a:gd name="connsiteX6" fmla="*/ 3558178 w 3642732"/>
              <a:gd name="connsiteY6" fmla="*/ 0 h 507314"/>
              <a:gd name="connsiteX7" fmla="*/ 3642732 w 3642732"/>
              <a:gd name="connsiteY7" fmla="*/ 84554 h 507314"/>
              <a:gd name="connsiteX8" fmla="*/ 3642732 w 3642732"/>
              <a:gd name="connsiteY8" fmla="*/ 422760 h 507314"/>
              <a:gd name="connsiteX9" fmla="*/ 3558178 w 3642732"/>
              <a:gd name="connsiteY9" fmla="*/ 507314 h 507314"/>
              <a:gd name="connsiteX10" fmla="*/ 2863453 w 3642732"/>
              <a:gd name="connsiteY10" fmla="*/ 507314 h 507314"/>
              <a:gd name="connsiteX11" fmla="*/ 2238201 w 3642732"/>
              <a:gd name="connsiteY11" fmla="*/ 507314 h 507314"/>
              <a:gd name="connsiteX12" fmla="*/ 1612949 w 3642732"/>
              <a:gd name="connsiteY12" fmla="*/ 507314 h 507314"/>
              <a:gd name="connsiteX13" fmla="*/ 952960 w 3642732"/>
              <a:gd name="connsiteY13" fmla="*/ 507314 h 507314"/>
              <a:gd name="connsiteX14" fmla="*/ 84554 w 3642732"/>
              <a:gd name="connsiteY14" fmla="*/ 507314 h 507314"/>
              <a:gd name="connsiteX15" fmla="*/ 0 w 3642732"/>
              <a:gd name="connsiteY15" fmla="*/ 422760 h 507314"/>
              <a:gd name="connsiteX16" fmla="*/ 0 w 3642732"/>
              <a:gd name="connsiteY16" fmla="*/ 84554 h 50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2732" h="507314" fill="none" extrusionOk="0">
                <a:moveTo>
                  <a:pt x="0" y="84554"/>
                </a:moveTo>
                <a:cubicBezTo>
                  <a:pt x="-1428" y="37846"/>
                  <a:pt x="48814" y="-995"/>
                  <a:pt x="84554" y="0"/>
                </a:cubicBezTo>
                <a:cubicBezTo>
                  <a:pt x="356211" y="17563"/>
                  <a:pt x="582406" y="23621"/>
                  <a:pt x="744543" y="0"/>
                </a:cubicBezTo>
                <a:cubicBezTo>
                  <a:pt x="906680" y="-23621"/>
                  <a:pt x="1153606" y="23065"/>
                  <a:pt x="1439267" y="0"/>
                </a:cubicBezTo>
                <a:cubicBezTo>
                  <a:pt x="1724928" y="-23065"/>
                  <a:pt x="1798664" y="-20166"/>
                  <a:pt x="2133992" y="0"/>
                </a:cubicBezTo>
                <a:cubicBezTo>
                  <a:pt x="2469321" y="20166"/>
                  <a:pt x="2518974" y="27467"/>
                  <a:pt x="2793981" y="0"/>
                </a:cubicBezTo>
                <a:cubicBezTo>
                  <a:pt x="3068988" y="-27467"/>
                  <a:pt x="3263099" y="19203"/>
                  <a:pt x="3558178" y="0"/>
                </a:cubicBezTo>
                <a:cubicBezTo>
                  <a:pt x="3608552" y="9284"/>
                  <a:pt x="3649771" y="45126"/>
                  <a:pt x="3642732" y="84554"/>
                </a:cubicBezTo>
                <a:cubicBezTo>
                  <a:pt x="3638286" y="225303"/>
                  <a:pt x="3634677" y="261280"/>
                  <a:pt x="3642732" y="422760"/>
                </a:cubicBezTo>
                <a:cubicBezTo>
                  <a:pt x="3647589" y="472058"/>
                  <a:pt x="3608089" y="509695"/>
                  <a:pt x="3558178" y="507314"/>
                </a:cubicBezTo>
                <a:cubicBezTo>
                  <a:pt x="3325662" y="498986"/>
                  <a:pt x="3083881" y="507377"/>
                  <a:pt x="2863453" y="507314"/>
                </a:cubicBezTo>
                <a:cubicBezTo>
                  <a:pt x="2643025" y="507251"/>
                  <a:pt x="2421687" y="506827"/>
                  <a:pt x="2238201" y="507314"/>
                </a:cubicBezTo>
                <a:cubicBezTo>
                  <a:pt x="2054715" y="507801"/>
                  <a:pt x="1885956" y="486507"/>
                  <a:pt x="1612949" y="507314"/>
                </a:cubicBezTo>
                <a:cubicBezTo>
                  <a:pt x="1339942" y="528121"/>
                  <a:pt x="1158848" y="518107"/>
                  <a:pt x="952960" y="507314"/>
                </a:cubicBezTo>
                <a:cubicBezTo>
                  <a:pt x="747072" y="496521"/>
                  <a:pt x="414118" y="528189"/>
                  <a:pt x="84554" y="507314"/>
                </a:cubicBezTo>
                <a:cubicBezTo>
                  <a:pt x="30901" y="513462"/>
                  <a:pt x="5256" y="466852"/>
                  <a:pt x="0" y="422760"/>
                </a:cubicBezTo>
                <a:cubicBezTo>
                  <a:pt x="-14242" y="339940"/>
                  <a:pt x="16052" y="212653"/>
                  <a:pt x="0" y="84554"/>
                </a:cubicBezTo>
                <a:close/>
              </a:path>
              <a:path w="3642732" h="507314" stroke="0" extrusionOk="0">
                <a:moveTo>
                  <a:pt x="0" y="84554"/>
                </a:moveTo>
                <a:cubicBezTo>
                  <a:pt x="-3419" y="43839"/>
                  <a:pt x="43816" y="-2921"/>
                  <a:pt x="84554" y="0"/>
                </a:cubicBezTo>
                <a:cubicBezTo>
                  <a:pt x="209943" y="-3570"/>
                  <a:pt x="546791" y="-4648"/>
                  <a:pt x="709806" y="0"/>
                </a:cubicBezTo>
                <a:cubicBezTo>
                  <a:pt x="872821" y="4648"/>
                  <a:pt x="1116121" y="18587"/>
                  <a:pt x="1369795" y="0"/>
                </a:cubicBezTo>
                <a:cubicBezTo>
                  <a:pt x="1623469" y="-18587"/>
                  <a:pt x="1692277" y="7858"/>
                  <a:pt x="1960311" y="0"/>
                </a:cubicBezTo>
                <a:cubicBezTo>
                  <a:pt x="2228345" y="-7858"/>
                  <a:pt x="2342995" y="13531"/>
                  <a:pt x="2585563" y="0"/>
                </a:cubicBezTo>
                <a:cubicBezTo>
                  <a:pt x="2828131" y="-13531"/>
                  <a:pt x="3146670" y="43818"/>
                  <a:pt x="3558178" y="0"/>
                </a:cubicBezTo>
                <a:cubicBezTo>
                  <a:pt x="3610788" y="-818"/>
                  <a:pt x="3639842" y="41188"/>
                  <a:pt x="3642732" y="84554"/>
                </a:cubicBezTo>
                <a:cubicBezTo>
                  <a:pt x="3651084" y="207158"/>
                  <a:pt x="3643398" y="264394"/>
                  <a:pt x="3642732" y="422760"/>
                </a:cubicBezTo>
                <a:cubicBezTo>
                  <a:pt x="3640986" y="461568"/>
                  <a:pt x="3607424" y="514586"/>
                  <a:pt x="3558178" y="507314"/>
                </a:cubicBezTo>
                <a:cubicBezTo>
                  <a:pt x="3277846" y="509786"/>
                  <a:pt x="3053884" y="521464"/>
                  <a:pt x="2863453" y="507314"/>
                </a:cubicBezTo>
                <a:cubicBezTo>
                  <a:pt x="2673022" y="493164"/>
                  <a:pt x="2489946" y="484014"/>
                  <a:pt x="2238201" y="507314"/>
                </a:cubicBezTo>
                <a:cubicBezTo>
                  <a:pt x="1986456" y="530614"/>
                  <a:pt x="1735858" y="529406"/>
                  <a:pt x="1474004" y="507314"/>
                </a:cubicBezTo>
                <a:cubicBezTo>
                  <a:pt x="1212150" y="485222"/>
                  <a:pt x="1056355" y="482127"/>
                  <a:pt x="883488" y="507314"/>
                </a:cubicBezTo>
                <a:cubicBezTo>
                  <a:pt x="710621" y="532501"/>
                  <a:pt x="480379" y="534717"/>
                  <a:pt x="84554" y="507314"/>
                </a:cubicBezTo>
                <a:cubicBezTo>
                  <a:pt x="30692" y="514621"/>
                  <a:pt x="7758" y="477655"/>
                  <a:pt x="0" y="422760"/>
                </a:cubicBezTo>
                <a:cubicBezTo>
                  <a:pt x="13079" y="318667"/>
                  <a:pt x="10484" y="246783"/>
                  <a:pt x="0" y="84554"/>
                </a:cubicBezTo>
                <a:close/>
              </a:path>
            </a:pathLst>
          </a:custGeom>
          <a:ln w="9525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573732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17D88EA-9F48-49E6-AC04-9A4F7B72CA24}"/>
              </a:ext>
            </a:extLst>
          </p:cNvPr>
          <p:cNvSpPr/>
          <p:nvPr/>
        </p:nvSpPr>
        <p:spPr>
          <a:xfrm>
            <a:off x="5018884" y="2859423"/>
            <a:ext cx="3642732" cy="507314"/>
          </a:xfrm>
          <a:custGeom>
            <a:avLst/>
            <a:gdLst>
              <a:gd name="connsiteX0" fmla="*/ 0 w 3642732"/>
              <a:gd name="connsiteY0" fmla="*/ 84554 h 507314"/>
              <a:gd name="connsiteX1" fmla="*/ 84554 w 3642732"/>
              <a:gd name="connsiteY1" fmla="*/ 0 h 507314"/>
              <a:gd name="connsiteX2" fmla="*/ 744543 w 3642732"/>
              <a:gd name="connsiteY2" fmla="*/ 0 h 507314"/>
              <a:gd name="connsiteX3" fmla="*/ 1439267 w 3642732"/>
              <a:gd name="connsiteY3" fmla="*/ 0 h 507314"/>
              <a:gd name="connsiteX4" fmla="*/ 2203465 w 3642732"/>
              <a:gd name="connsiteY4" fmla="*/ 0 h 507314"/>
              <a:gd name="connsiteX5" fmla="*/ 2793981 w 3642732"/>
              <a:gd name="connsiteY5" fmla="*/ 0 h 507314"/>
              <a:gd name="connsiteX6" fmla="*/ 3558178 w 3642732"/>
              <a:gd name="connsiteY6" fmla="*/ 0 h 507314"/>
              <a:gd name="connsiteX7" fmla="*/ 3642732 w 3642732"/>
              <a:gd name="connsiteY7" fmla="*/ 84554 h 507314"/>
              <a:gd name="connsiteX8" fmla="*/ 3642732 w 3642732"/>
              <a:gd name="connsiteY8" fmla="*/ 422760 h 507314"/>
              <a:gd name="connsiteX9" fmla="*/ 3558178 w 3642732"/>
              <a:gd name="connsiteY9" fmla="*/ 507314 h 507314"/>
              <a:gd name="connsiteX10" fmla="*/ 2898189 w 3642732"/>
              <a:gd name="connsiteY10" fmla="*/ 507314 h 507314"/>
              <a:gd name="connsiteX11" fmla="*/ 2238201 w 3642732"/>
              <a:gd name="connsiteY11" fmla="*/ 507314 h 507314"/>
              <a:gd name="connsiteX12" fmla="*/ 1543476 w 3642732"/>
              <a:gd name="connsiteY12" fmla="*/ 507314 h 507314"/>
              <a:gd name="connsiteX13" fmla="*/ 883488 w 3642732"/>
              <a:gd name="connsiteY13" fmla="*/ 507314 h 507314"/>
              <a:gd name="connsiteX14" fmla="*/ 84554 w 3642732"/>
              <a:gd name="connsiteY14" fmla="*/ 507314 h 507314"/>
              <a:gd name="connsiteX15" fmla="*/ 0 w 3642732"/>
              <a:gd name="connsiteY15" fmla="*/ 422760 h 507314"/>
              <a:gd name="connsiteX16" fmla="*/ 0 w 3642732"/>
              <a:gd name="connsiteY16" fmla="*/ 84554 h 50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42732" h="507314" fill="none" extrusionOk="0">
                <a:moveTo>
                  <a:pt x="0" y="84554"/>
                </a:moveTo>
                <a:cubicBezTo>
                  <a:pt x="8447" y="42871"/>
                  <a:pt x="33885" y="10543"/>
                  <a:pt x="84554" y="0"/>
                </a:cubicBezTo>
                <a:cubicBezTo>
                  <a:pt x="373821" y="-12013"/>
                  <a:pt x="449905" y="18197"/>
                  <a:pt x="744543" y="0"/>
                </a:cubicBezTo>
                <a:cubicBezTo>
                  <a:pt x="1039181" y="-18197"/>
                  <a:pt x="1251099" y="-17453"/>
                  <a:pt x="1439267" y="0"/>
                </a:cubicBezTo>
                <a:cubicBezTo>
                  <a:pt x="1627435" y="17453"/>
                  <a:pt x="1906143" y="-25723"/>
                  <a:pt x="2203465" y="0"/>
                </a:cubicBezTo>
                <a:cubicBezTo>
                  <a:pt x="2500787" y="25723"/>
                  <a:pt x="2540914" y="27336"/>
                  <a:pt x="2793981" y="0"/>
                </a:cubicBezTo>
                <a:cubicBezTo>
                  <a:pt x="3047048" y="-27336"/>
                  <a:pt x="3358075" y="-12121"/>
                  <a:pt x="3558178" y="0"/>
                </a:cubicBezTo>
                <a:cubicBezTo>
                  <a:pt x="3603697" y="4429"/>
                  <a:pt x="3633861" y="31962"/>
                  <a:pt x="3642732" y="84554"/>
                </a:cubicBezTo>
                <a:cubicBezTo>
                  <a:pt x="3634463" y="237882"/>
                  <a:pt x="3653164" y="263250"/>
                  <a:pt x="3642732" y="422760"/>
                </a:cubicBezTo>
                <a:cubicBezTo>
                  <a:pt x="3640026" y="469551"/>
                  <a:pt x="3606452" y="498647"/>
                  <a:pt x="3558178" y="507314"/>
                </a:cubicBezTo>
                <a:cubicBezTo>
                  <a:pt x="3267126" y="530665"/>
                  <a:pt x="3030560" y="487473"/>
                  <a:pt x="2898189" y="507314"/>
                </a:cubicBezTo>
                <a:cubicBezTo>
                  <a:pt x="2765818" y="527155"/>
                  <a:pt x="2459721" y="477274"/>
                  <a:pt x="2238201" y="507314"/>
                </a:cubicBezTo>
                <a:cubicBezTo>
                  <a:pt x="2016681" y="537354"/>
                  <a:pt x="1783984" y="511983"/>
                  <a:pt x="1543476" y="507314"/>
                </a:cubicBezTo>
                <a:cubicBezTo>
                  <a:pt x="1302968" y="502645"/>
                  <a:pt x="1189644" y="497702"/>
                  <a:pt x="883488" y="507314"/>
                </a:cubicBezTo>
                <a:cubicBezTo>
                  <a:pt x="577332" y="516926"/>
                  <a:pt x="249487" y="481052"/>
                  <a:pt x="84554" y="507314"/>
                </a:cubicBezTo>
                <a:cubicBezTo>
                  <a:pt x="34825" y="503984"/>
                  <a:pt x="-3313" y="469019"/>
                  <a:pt x="0" y="422760"/>
                </a:cubicBezTo>
                <a:cubicBezTo>
                  <a:pt x="-938" y="286261"/>
                  <a:pt x="16139" y="190152"/>
                  <a:pt x="0" y="84554"/>
                </a:cubicBezTo>
                <a:close/>
              </a:path>
              <a:path w="3642732" h="507314" stroke="0" extrusionOk="0">
                <a:moveTo>
                  <a:pt x="0" y="84554"/>
                </a:moveTo>
                <a:cubicBezTo>
                  <a:pt x="4311" y="33137"/>
                  <a:pt x="32134" y="-4687"/>
                  <a:pt x="84554" y="0"/>
                </a:cubicBezTo>
                <a:cubicBezTo>
                  <a:pt x="306846" y="-21039"/>
                  <a:pt x="570297" y="15265"/>
                  <a:pt x="744543" y="0"/>
                </a:cubicBezTo>
                <a:cubicBezTo>
                  <a:pt x="918789" y="-15265"/>
                  <a:pt x="1294979" y="23567"/>
                  <a:pt x="1508740" y="0"/>
                </a:cubicBezTo>
                <a:cubicBezTo>
                  <a:pt x="1722501" y="-23567"/>
                  <a:pt x="2026032" y="22876"/>
                  <a:pt x="2203465" y="0"/>
                </a:cubicBezTo>
                <a:cubicBezTo>
                  <a:pt x="2380899" y="-22876"/>
                  <a:pt x="3049306" y="-14128"/>
                  <a:pt x="3558178" y="0"/>
                </a:cubicBezTo>
                <a:cubicBezTo>
                  <a:pt x="3597949" y="-6913"/>
                  <a:pt x="3651824" y="40857"/>
                  <a:pt x="3642732" y="84554"/>
                </a:cubicBezTo>
                <a:cubicBezTo>
                  <a:pt x="3658614" y="176870"/>
                  <a:pt x="3639246" y="253795"/>
                  <a:pt x="3642732" y="422760"/>
                </a:cubicBezTo>
                <a:cubicBezTo>
                  <a:pt x="3643419" y="472915"/>
                  <a:pt x="3602900" y="506047"/>
                  <a:pt x="3558178" y="507314"/>
                </a:cubicBezTo>
                <a:cubicBezTo>
                  <a:pt x="3381020" y="491262"/>
                  <a:pt x="3033207" y="516985"/>
                  <a:pt x="2863453" y="507314"/>
                </a:cubicBezTo>
                <a:cubicBezTo>
                  <a:pt x="2693700" y="497643"/>
                  <a:pt x="2440238" y="507477"/>
                  <a:pt x="2168728" y="507314"/>
                </a:cubicBezTo>
                <a:cubicBezTo>
                  <a:pt x="1897218" y="507151"/>
                  <a:pt x="1781302" y="500129"/>
                  <a:pt x="1508740" y="507314"/>
                </a:cubicBezTo>
                <a:cubicBezTo>
                  <a:pt x="1236178" y="514499"/>
                  <a:pt x="1016662" y="531102"/>
                  <a:pt x="883488" y="507314"/>
                </a:cubicBezTo>
                <a:cubicBezTo>
                  <a:pt x="750314" y="483526"/>
                  <a:pt x="247032" y="546661"/>
                  <a:pt x="84554" y="507314"/>
                </a:cubicBezTo>
                <a:cubicBezTo>
                  <a:pt x="38810" y="508640"/>
                  <a:pt x="-4166" y="463584"/>
                  <a:pt x="0" y="422760"/>
                </a:cubicBezTo>
                <a:cubicBezTo>
                  <a:pt x="3633" y="350168"/>
                  <a:pt x="-5117" y="185151"/>
                  <a:pt x="0" y="84554"/>
                </a:cubicBezTo>
                <a:close/>
              </a:path>
            </a:pathLst>
          </a:custGeom>
          <a:ln w="9525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79173443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290" name="Picture 2" descr="Small Scale Fishing Boat On The Chinese Wind River PNG Image and PSD File  For Free Download - Lovepik | 401453433">
            <a:extLst>
              <a:ext uri="{FF2B5EF4-FFF2-40B4-BE49-F238E27FC236}">
                <a16:creationId xmlns:a16="http://schemas.microsoft.com/office/drawing/2014/main" id="{4057C279-780C-42BA-8D04-9ECDFBBB3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000" r="91750">
                        <a14:foregroundMark x1="8500" y1="64917" x2="5083" y2="69667"/>
                        <a14:foregroundMark x1="91750" y1="59000" x2="91750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50" r="2422"/>
          <a:stretch/>
        </p:blipFill>
        <p:spPr bwMode="auto">
          <a:xfrm>
            <a:off x="-193288" y="2653292"/>
            <a:ext cx="5673570" cy="383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ancún as a Tourist Destination by Slidesgo">
  <a:themeElements>
    <a:clrScheme name="Simple Light">
      <a:dk1>
        <a:srgbClr val="000000"/>
      </a:dk1>
      <a:lt1>
        <a:srgbClr val="FFFFFF"/>
      </a:lt1>
      <a:dk2>
        <a:srgbClr val="52A8AD"/>
      </a:dk2>
      <a:lt2>
        <a:srgbClr val="F6ECD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924</Words>
  <Application>Microsoft Office PowerPoint</Application>
  <PresentationFormat>On-screen Show (16:9)</PresentationFormat>
  <Paragraphs>128</Paragraphs>
  <Slides>23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Oswald</vt:lpstr>
      <vt:lpstr>Cambria</vt:lpstr>
      <vt:lpstr>Yeseva One</vt:lpstr>
      <vt:lpstr>Arial</vt:lpstr>
      <vt:lpstr>Elephant</vt:lpstr>
      <vt:lpstr>Chivo Black</vt:lpstr>
      <vt:lpstr>DM Sans</vt:lpstr>
      <vt:lpstr>Montserrat</vt:lpstr>
      <vt:lpstr>Cancún as a Tourist Destination by Slidesgo</vt:lpstr>
      <vt:lpstr>KHỞI ĐỘNG CHILL CÙNG ÂM NHẠC</vt:lpstr>
      <vt:lpstr>QUÊ HƯƠNG</vt:lpstr>
      <vt:lpstr>Mục tiêu bài học</vt:lpstr>
      <vt:lpstr>I</vt:lpstr>
      <vt:lpstr>1. Nhà thơ Tế Hanh</vt:lpstr>
      <vt:lpstr>2. Bài thơ Quê hương</vt:lpstr>
      <vt:lpstr>Bố cục</vt:lpstr>
      <vt:lpstr>II. TÌM HIỂU CHI TIẾT</vt:lpstr>
      <vt:lpstr>1. Giới thiệu chung về làng quê miền biển</vt:lpstr>
      <vt:lpstr>1. Giới thiệu chung về làng quê miền biển</vt:lpstr>
      <vt:lpstr>2. Cảnh đoàn thuyền ra khơi.</vt:lpstr>
      <vt:lpstr>2. Cảnh đoàn thuyền ra khơi.</vt:lpstr>
      <vt:lpstr>2. Cảnh đoàn thuyền ra khơi.</vt:lpstr>
      <vt:lpstr>2. Cảnh đoàn thuyền ra khơi.</vt:lpstr>
      <vt:lpstr>3. Cảnh đoàn thuyền trở về</vt:lpstr>
      <vt:lpstr>3. Cảnh đoàn thuyền trở về</vt:lpstr>
      <vt:lpstr>3. Cảnh đoàn thuyền trở về</vt:lpstr>
      <vt:lpstr>3. Cảnh đoàn thuyền trở về</vt:lpstr>
      <vt:lpstr>4. Nỗi nhớ quê hương</vt:lpstr>
      <vt:lpstr>TỔNG KẾT</vt:lpstr>
      <vt:lpstr>1. Nghệ thuật</vt:lpstr>
      <vt:lpstr>2. nội dung</vt:lpstr>
      <vt:lpstr>Viết kết nối đọc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 CHILL CÙNG ÂM NHẠC</dc:title>
  <cp:lastModifiedBy>Dương Uyên</cp:lastModifiedBy>
  <cp:revision>7</cp:revision>
  <dcterms:modified xsi:type="dcterms:W3CDTF">2022-06-22T16:33:22Z</dcterms:modified>
</cp:coreProperties>
</file>