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091" r:id="rId3"/>
    <p:sldId id="3317" r:id="rId4"/>
    <p:sldId id="3318" r:id="rId5"/>
    <p:sldId id="3145" r:id="rId6"/>
    <p:sldId id="3140" r:id="rId7"/>
    <p:sldId id="3319" r:id="rId8"/>
    <p:sldId id="3141" r:id="rId9"/>
    <p:sldId id="3271" r:id="rId10"/>
    <p:sldId id="3310"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72920" y="825961"/>
            <a:ext cx="10190480" cy="3263245"/>
            <a:chOff x="1778000" y="246841"/>
            <a:chExt cx="10190480" cy="3263245"/>
          </a:xfrm>
        </p:grpSpPr>
        <p:sp>
          <p:nvSpPr>
            <p:cNvPr id="10" name="Freeform: Shape 9"/>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p:cNvPicPr>
            <a:picLocks noChangeAspect="1"/>
          </p:cNvPicPr>
          <p:nvPr/>
        </p:nvPicPr>
        <p:blipFill>
          <a:blip r:embed="rId2"/>
          <a:stretch>
            <a:fillRect/>
          </a:stretch>
        </p:blipFill>
        <p:spPr>
          <a:xfrm>
            <a:off x="1762760" y="937383"/>
            <a:ext cx="7328657" cy="1100528"/>
          </a:xfrm>
          <a:prstGeom prst="rect">
            <a:avLst/>
          </a:prstGeom>
        </p:spPr>
      </p:pic>
      <p:pic>
        <p:nvPicPr>
          <p:cNvPr id="9" name="Picture 8"/>
          <p:cNvPicPr>
            <a:picLocks noChangeAspect="1"/>
          </p:cNvPicPr>
          <p:nvPr/>
        </p:nvPicPr>
        <p:blipFill>
          <a:blip r:embed="rId3"/>
          <a:stretch>
            <a:fillRect/>
          </a:stretch>
        </p:blipFill>
        <p:spPr>
          <a:xfrm>
            <a:off x="3921760" y="2475583"/>
            <a:ext cx="8011160" cy="14437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633" y="2676471"/>
            <a:ext cx="565554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THUẬT TOÁN TÌM KIẾM TUẦN TỰ</a:t>
            </a:r>
            <a:endParaRPr lang="en-US" sz="2800" b="1">
              <a:solidFill>
                <a:srgbClr val="F03C69"/>
              </a:solidFill>
              <a:latin typeface="SVN-SAF"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455885" y="437353"/>
            <a:ext cx="888648" cy="903074"/>
          </a:xfrm>
          <a:prstGeom prst="rect">
            <a:avLst/>
          </a:prstGeom>
        </p:spPr>
      </p:pic>
      <p:sp>
        <p:nvSpPr>
          <p:cNvPr id="5" name="Rectangle 4"/>
          <p:cNvSpPr/>
          <p:nvPr/>
        </p:nvSpPr>
        <p:spPr>
          <a:xfrm>
            <a:off x="1344533" y="525246"/>
            <a:ext cx="1039158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Gia đình bạn An bán giống cây trồng cho bà con nông dân trong vùng.</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Hôm nay có một khách hàng gọi điện đến mua cây giống và nhờ mẹ An chở</a:t>
            </a:r>
            <a:r>
              <a:rPr lang="en-US" sz="2000">
                <a:latin typeface="UTM Avo" panose="02040603050506020204" pitchFamily="18" charset="0"/>
                <a:cs typeface="Times New Roman" panose="02020603050405020304" pitchFamily="18" charset="0"/>
              </a:rPr>
              <a:t> cây</a:t>
            </a:r>
            <a:endParaRPr lang="vi-VN" sz="2000">
              <a:latin typeface="UTM Avo" panose="02040603050506020204" pitchFamily="18" charset="0"/>
              <a:cs typeface="Times New Roman" panose="02020603050405020304" pitchFamily="18" charset="0"/>
            </a:endParaRPr>
          </a:p>
        </p:txBody>
      </p:sp>
      <p:sp>
        <p:nvSpPr>
          <p:cNvPr id="7" name="Rectangle 6"/>
          <p:cNvSpPr/>
          <p:nvPr/>
        </p:nvSpPr>
        <p:spPr>
          <a:xfrm>
            <a:off x="455885" y="1340427"/>
            <a:ext cx="11280230"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endParaRPr lang="vi-VN" sz="2000">
              <a:latin typeface="UTM Avo" panose="02040603050506020204" pitchFamily="18" charset="0"/>
              <a:cs typeface="Times New Roman" panose="02020603050405020304" pitchFamily="18" charset="0"/>
            </a:endParaRPr>
          </a:p>
        </p:txBody>
      </p:sp>
      <p:sp>
        <p:nvSpPr>
          <p:cNvPr id="8" name="Rectangle 7"/>
          <p:cNvSpPr/>
          <p:nvPr/>
        </p:nvSpPr>
        <p:spPr>
          <a:xfrm>
            <a:off x="1457463" y="3437089"/>
            <a:ext cx="9570393" cy="217373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việc mà An cần làm có thể nêu thành bài toán tìm kiếm như sau: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vào: danh sách khách hàng: họ tên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ra: địa chỉ của 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An thực hiện tìm kiếm lần lượt từ đầu đến cuối danh sách khách hàng.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Cách tìm kiếm này gọi là </a:t>
            </a:r>
            <a:r>
              <a:rPr lang="vi-VN" sz="2000">
                <a:solidFill>
                  <a:srgbClr val="FF3399"/>
                </a:solidFill>
                <a:latin typeface="UTM Avo" panose="02040603050506020204" pitchFamily="18" charset="0"/>
                <a:cs typeface="Times New Roman" panose="02020603050405020304" pitchFamily="18" charset="0"/>
              </a:rPr>
              <a:t>tìm kiếm tuần tự</a:t>
            </a:r>
            <a:r>
              <a:rPr lang="vi-VN"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455885" y="3500902"/>
            <a:ext cx="906054" cy="9030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anim calcmode="lin" valueType="num">
                                      <p:cBhvr>
                                        <p:cTn id="4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anim calcmode="lin" valueType="num">
                                      <p:cBhvr>
                                        <p:cTn id="5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
                                            <p:txEl>
                                              <p:pRg st="0" end="0"/>
                                            </p:txEl>
                                          </p:spTgt>
                                        </p:tgtEl>
                                        <p:attrNameLst>
                                          <p:attrName>style.visibility</p:attrName>
                                        </p:attrNameLst>
                                      </p:cBhvr>
                                      <p:to>
                                        <p:strVal val="visible"/>
                                      </p:to>
                                    </p:set>
                                    <p:anim calcmode="lin" valueType="num">
                                      <p:cBhvr>
                                        <p:cTn id="5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979" y="459658"/>
            <a:ext cx="11148042" cy="510530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mỗi họ tên khách hàng trong danh sách</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An kiểm tra xem có đúng họ tên khách hàng mà mẹ yêu cầu không</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a:t>
            </a:r>
            <a:r>
              <a:rPr lang="vi-VN" sz="2000">
                <a:latin typeface="UTM Avo" panose="02040603050506020204" pitchFamily="18" charset="0"/>
                <a:cs typeface="Times New Roman" panose="02020603050405020304" pitchFamily="18" charset="0"/>
              </a:rPr>
              <a:t>ếu đúng thì ghi ra địa chỉ và kết thúc công việc</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Nếu </a:t>
            </a:r>
            <a:r>
              <a:rPr lang="vi-VN" sz="2000">
                <a:latin typeface="UTM Avo" panose="02040603050506020204" pitchFamily="18" charset="0"/>
                <a:cs typeface="Times New Roman" panose="02020603050405020304" pitchFamily="18" charset="0"/>
              </a:rPr>
              <a:t>không đú</a:t>
            </a:r>
            <a:r>
              <a:rPr lang="en-US" sz="2000">
                <a:latin typeface="UTM Avo" panose="02040603050506020204" pitchFamily="18" charset="0"/>
                <a:cs typeface="Times New Roman" panose="02020603050405020304" pitchFamily="18" charset="0"/>
              </a:rPr>
              <a:t>ng </a:t>
            </a:r>
            <a:r>
              <a:rPr lang="vi-VN" sz="2000">
                <a:latin typeface="UTM Avo" panose="02040603050506020204" pitchFamily="18" charset="0"/>
                <a:cs typeface="Times New Roman" panose="02020603050405020304" pitchFamily="18" charset="0"/>
              </a:rPr>
              <a:t>thì chuyển đến họ tên khách hàng tiếp theo.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Nếu tìm hết danh sách mà vẫn không thấy thì thông báo là không tìm thấy và kết thúc.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Như vậy, chừng nào chưa tìm thấy và chưa tìm hết thì còn tìm tiếp.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Đây chính là cấu trúc lặp.</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Hai điều kiện cần kiểm tra để dừng vòng lặp là:</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kiện thứ nhất: kiểm tra họ tên khách hàng có đúng là họ tên cần tìm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kiện thứ hai: kiểm tra đã hết danh sách chưa. Các bước thực hiện tìm kiếm địa chỉ khách hàng của An được mô tả ở sơ đồ khối trong</a:t>
            </a:r>
            <a:r>
              <a:rPr lang="en-US" sz="2000">
                <a:latin typeface="UTM Avo" panose="02040603050506020204" pitchFamily="18" charset="0"/>
                <a:cs typeface="Times New Roman" panose="02020603050405020304" pitchFamily="18" charset="0"/>
              </a:rPr>
              <a:t> Hình 14.1.</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1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p:cTn id="59"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
                                            <p:txEl>
                                              <p:pRg st="7" end="7"/>
                                            </p:txEl>
                                          </p:spTgt>
                                        </p:tgtEl>
                                      </p:cBhvr>
                                    </p:animEffect>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070856" y="371138"/>
            <a:ext cx="8050288" cy="6115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701500" y="314217"/>
            <a:ext cx="8788999" cy="62295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083" y="803924"/>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583206" y="618806"/>
            <a:ext cx="906054" cy="903074"/>
          </a:xfrm>
          <a:prstGeom prst="rect">
            <a:avLst/>
          </a:prstGeom>
        </p:spPr>
      </p:pic>
      <p:sp>
        <p:nvSpPr>
          <p:cNvPr id="4" name="Rectangle 3"/>
          <p:cNvSpPr/>
          <p:nvPr/>
        </p:nvSpPr>
        <p:spPr>
          <a:xfrm>
            <a:off x="600261" y="1536348"/>
            <a:ext cx="10991478" cy="3891835"/>
          </a:xfrm>
          <a:prstGeom prst="rect">
            <a:avLst/>
          </a:prstGeom>
        </p:spPr>
        <p:txBody>
          <a:bodyPr wrap="square">
            <a:spAutoFit/>
          </a:bodyPr>
          <a:lstStyle/>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1.</a:t>
            </a:r>
            <a:r>
              <a:rPr lang="vi-VN" sz="2400">
                <a:latin typeface="UTM Avo" panose="02040603050506020204" pitchFamily="18" charset="0"/>
                <a:cs typeface="Times New Roman" panose="02020603050405020304" pitchFamily="18" charset="0"/>
              </a:rPr>
              <a:t> Xét phần tử đầu tiên của danh sách.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2. </a:t>
            </a:r>
            <a:r>
              <a:rPr lang="vi-VN" sz="2400">
                <a:latin typeface="UTM Avo" panose="02040603050506020204" pitchFamily="18" charset="0"/>
                <a:cs typeface="Times New Roman" panose="02020603050405020304" pitchFamily="18" charset="0"/>
              </a:rPr>
              <a:t>Nếu giá trị của phần tử đang xét bằng giá trị cần tìm thì chuyển sang Bước 4, nếu</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không thì thực hiện bước tiếp theo (Bước 3).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3. </a:t>
            </a:r>
            <a:r>
              <a:rPr lang="vi-VN" sz="2400">
                <a:latin typeface="UTM Avo" panose="02040603050506020204" pitchFamily="18" charset="0"/>
                <a:cs typeface="Times New Roman" panose="02020603050405020304" pitchFamily="18" charset="0"/>
              </a:rPr>
              <a:t>Kiểm tra đã hết danh sách chưa. Nếu đã hết danh sách thì chuyển sang Bước 5, nếu chưa thì lặp lại từ Bước 2.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4.</a:t>
            </a:r>
            <a:r>
              <a:rPr lang="vi-VN" sz="2400">
                <a:latin typeface="UTM Avo" panose="02040603050506020204" pitchFamily="18" charset="0"/>
                <a:cs typeface="Times New Roman" panose="02020603050405020304" pitchFamily="18" charset="0"/>
              </a:rPr>
              <a:t> Trả lời “Tìm thấy” và chỉ ra vị trí phần tử tìm được; Kết thúc.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5. </a:t>
            </a:r>
            <a:r>
              <a:rPr lang="vi-VN" sz="2400">
                <a:latin typeface="UTM Avo" panose="02040603050506020204" pitchFamily="18" charset="0"/>
                <a:cs typeface="Times New Roman" panose="02020603050405020304" pitchFamily="18" charset="0"/>
              </a:rPr>
              <a:t>Trả lời “không tìm thấy”; Kết thúc.</a:t>
            </a:r>
            <a:endParaRPr lang="vi-VN" sz="24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24208"/>
          <a:stretch>
            <a:fillRect/>
          </a:stretch>
        </p:blipFill>
        <p:spPr>
          <a:xfrm>
            <a:off x="437306" y="2025570"/>
            <a:ext cx="10877550" cy="3920019"/>
          </a:xfrm>
          <a:prstGeom prst="rect">
            <a:avLst/>
          </a:prstGeom>
        </p:spPr>
      </p:pic>
      <p:pic>
        <p:nvPicPr>
          <p:cNvPr id="4" name="Picture 3"/>
          <p:cNvPicPr>
            <a:picLocks noChangeAspect="1"/>
          </p:cNvPicPr>
          <p:nvPr/>
        </p:nvPicPr>
        <p:blipFill rotWithShape="1">
          <a:blip r:embed="rId1"/>
          <a:srcRect t="-185" b="76501"/>
          <a:stretch>
            <a:fillRect/>
          </a:stretch>
        </p:blipFill>
        <p:spPr>
          <a:xfrm>
            <a:off x="437306" y="557514"/>
            <a:ext cx="10877550" cy="12249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0166" y="377154"/>
            <a:ext cx="3490335" cy="936005"/>
          </a:xfrm>
          <a:prstGeom prst="rect">
            <a:avLst/>
          </a:prstGeom>
        </p:spPr>
      </p:pic>
      <p:pic>
        <p:nvPicPr>
          <p:cNvPr id="4" name="Picture 3"/>
          <p:cNvPicPr>
            <a:picLocks noChangeAspect="1"/>
          </p:cNvPicPr>
          <p:nvPr/>
        </p:nvPicPr>
        <p:blipFill rotWithShape="1">
          <a:blip r:embed="rId2"/>
          <a:srcRect t="12390" b="26428"/>
          <a:stretch>
            <a:fillRect/>
          </a:stretch>
        </p:blipFill>
        <p:spPr>
          <a:xfrm>
            <a:off x="453301" y="1486125"/>
            <a:ext cx="11285398" cy="4220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02308" y="512178"/>
            <a:ext cx="3490335" cy="952468"/>
          </a:xfrm>
          <a:prstGeom prst="rect">
            <a:avLst/>
          </a:prstGeom>
        </p:spPr>
      </p:pic>
      <p:pic>
        <p:nvPicPr>
          <p:cNvPr id="4" name="Picture 3"/>
          <p:cNvPicPr>
            <a:picLocks noChangeAspect="1"/>
          </p:cNvPicPr>
          <p:nvPr/>
        </p:nvPicPr>
        <p:blipFill rotWithShape="1">
          <a:blip r:embed="rId2"/>
          <a:srcRect t="89178" b="83"/>
          <a:stretch>
            <a:fillRect/>
          </a:stretch>
        </p:blipFill>
        <p:spPr>
          <a:xfrm>
            <a:off x="325980" y="1585731"/>
            <a:ext cx="11285398" cy="740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1849</Words>
  <Application>WPS Presentation</Application>
  <PresentationFormat>Widescreen</PresentationFormat>
  <Paragraphs>58</Paragraphs>
  <Slides>10</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SimSun</vt:lpstr>
      <vt:lpstr>Wingdings</vt:lpstr>
      <vt:lpstr>等线</vt:lpstr>
      <vt:lpstr>UTM Kabel KT</vt:lpstr>
      <vt:lpstr>Segoe Print</vt:lpstr>
      <vt:lpstr>Times New Roman</vt:lpstr>
      <vt:lpstr>SVN-SAF</vt:lpstr>
      <vt:lpstr>UTM Avo</vt:lpstr>
      <vt:lpstr>Wingdings 2</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4851AD6ED24B458EAA9CB70B0BF8A1EB</vt:lpwstr>
  </property>
  <property fmtid="{D5CDD505-2E9C-101B-9397-08002B2CF9AE}" pid="3" name="KSOProductBuildVer">
    <vt:lpwstr>1033-11.2.0.11537</vt:lpwstr>
  </property>
</Properties>
</file>