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3100" r:id="rId3"/>
    <p:sldId id="3263" r:id="rId4"/>
    <p:sldId id="3314" r:id="rId5"/>
    <p:sldId id="3234" r:id="rId6"/>
    <p:sldId id="3235" r:id="rId7"/>
    <p:sldId id="3315" r:id="rId8"/>
    <p:sldId id="3236" r:id="rId9"/>
    <p:sldId id="3143" r:id="rId10"/>
    <p:sldId id="3316" r:id="rId11"/>
    <p:sldId id="3288"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82" d="100"/>
          <a:sy n="82" d="100"/>
        </p:scale>
        <p:origin x="50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notesMaster" Target="notesMasters/notes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microsoft.com/office/2007/relationships/hdphoto" Target="../media/image4.wdp"/><Relationship Id="rId5" Type="http://schemas.openxmlformats.org/officeDocument/2006/relationships/image" Target="../media/image3.png"/><Relationship Id="rId4" Type="http://schemas.openxmlformats.org/officeDocument/2006/relationships/image" Target="../media/image2.png"/><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microsoft.com/office/2007/relationships/hdphoto" Target="../media/image4.wdp"/><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2.png"/><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7" Type="http://schemas.microsoft.com/office/2007/relationships/hdphoto" Target="../media/image4.wdp"/><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2.png"/><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image" Target="../media/image9.emf"/><Relationship Id="rId4" Type="http://schemas.openxmlformats.org/officeDocument/2006/relationships/image" Target="../media/image2.png"/><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srcRect r="868"/>
          <a:stretch>
            <a:fillRect/>
          </a:stretch>
        </p:blipFill>
        <p:spPr>
          <a:xfrm>
            <a:off x="0" y="0"/>
            <a:ext cx="12192000" cy="6858000"/>
          </a:xfrm>
          <a:prstGeom prst="rect">
            <a:avLst/>
          </a:prstGeom>
        </p:spPr>
      </p:pic>
      <p:sp>
        <p:nvSpPr>
          <p:cNvPr id="5" name="Rectangle: Diagonal Corners Rounded 4"/>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p:cNvGrpSpPr/>
          <p:nvPr userDrawn="1"/>
        </p:nvGrpSpPr>
        <p:grpSpPr>
          <a:xfrm>
            <a:off x="135255" y="15198"/>
            <a:ext cx="11894186" cy="6825343"/>
            <a:chOff x="217756" y="65357"/>
            <a:chExt cx="11993313" cy="6473286"/>
          </a:xfrm>
          <a:noFill/>
        </p:grpSpPr>
        <p:sp>
          <p:nvSpPr>
            <p:cNvPr id="7" name="Rectangle: Rounded Corners 6"/>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p:cNvPicPr>
            <a:picLocks noChangeAspect="1"/>
          </p:cNvPicPr>
          <p:nvPr userDrawn="1"/>
        </p:nvPicPr>
        <p:blipFill>
          <a:blip r:embed="rId5"/>
          <a:stretch>
            <a:fillRect/>
          </a:stretch>
        </p:blipFill>
        <p:spPr>
          <a:xfrm rot="20806844">
            <a:off x="693828" y="5450610"/>
            <a:ext cx="1111380" cy="10904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10.pn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28.png"/><Relationship Id="rId1"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767840" y="726932"/>
            <a:ext cx="10190480" cy="1990674"/>
            <a:chOff x="1778000" y="1519412"/>
            <a:chExt cx="10190480" cy="1990674"/>
          </a:xfrm>
        </p:grpSpPr>
        <p:grpSp>
          <p:nvGrpSpPr>
            <p:cNvPr id="8" name="Group 7"/>
            <p:cNvGrpSpPr/>
            <p:nvPr/>
          </p:nvGrpSpPr>
          <p:grpSpPr>
            <a:xfrm>
              <a:off x="1778000" y="1519412"/>
              <a:ext cx="10190480" cy="1990674"/>
              <a:chOff x="1442720" y="3140126"/>
              <a:chExt cx="10190480" cy="1990674"/>
            </a:xfrm>
          </p:grpSpPr>
          <p:sp>
            <p:nvSpPr>
              <p:cNvPr id="6" name="Freeform: Shape 5"/>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285505" y="1773525"/>
              <a:ext cx="1240510" cy="1482448"/>
              <a:chOff x="700050" y="3208754"/>
              <a:chExt cx="935710" cy="1482448"/>
            </a:xfrm>
          </p:grpSpPr>
          <p:sp>
            <p:nvSpPr>
              <p:cNvPr id="11" name="Rectangle 10"/>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endParaRPr lang="en-US" sz="4000" b="1">
                  <a:ln w="19050">
                    <a:solidFill>
                      <a:schemeClr val="bg1"/>
                    </a:solidFill>
                  </a:ln>
                  <a:latin typeface="UTM Kabel KT" panose="02040603050506020204" pitchFamily="18" charset="0"/>
                  <a:cs typeface="Times New Roman" panose="02020603050405020304" pitchFamily="18" charset="0"/>
                </a:endParaRPr>
              </a:p>
            </p:txBody>
          </p:sp>
          <p:sp>
            <p:nvSpPr>
              <p:cNvPr id="12" name="Rectangle 11"/>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13</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p:cNvPicPr>
            <a:picLocks noChangeAspect="1"/>
          </p:cNvPicPr>
          <p:nvPr/>
        </p:nvPicPr>
        <p:blipFill>
          <a:blip r:embed="rId2"/>
          <a:stretch>
            <a:fillRect/>
          </a:stretch>
        </p:blipFill>
        <p:spPr>
          <a:xfrm>
            <a:off x="3958814" y="1080143"/>
            <a:ext cx="7999506" cy="1467626"/>
          </a:xfrm>
          <a:prstGeom prst="rect">
            <a:avLst/>
          </a:prstGeom>
        </p:spPr>
      </p:pic>
      <p:pic>
        <p:nvPicPr>
          <p:cNvPr id="14" name="Picture 13"/>
          <p:cNvPicPr>
            <a:picLocks noChangeAspect="1"/>
          </p:cNvPicPr>
          <p:nvPr/>
        </p:nvPicPr>
        <p:blipFill>
          <a:blip r:embed="rId3"/>
          <a:stretch>
            <a:fillRect/>
          </a:stretch>
        </p:blipFill>
        <p:spPr>
          <a:xfrm>
            <a:off x="4353402" y="2974026"/>
            <a:ext cx="888648" cy="903074"/>
          </a:xfrm>
          <a:prstGeom prst="rect">
            <a:avLst/>
          </a:prstGeom>
        </p:spPr>
      </p:pic>
      <p:sp>
        <p:nvSpPr>
          <p:cNvPr id="15" name="Rectangle 14"/>
          <p:cNvSpPr/>
          <p:nvPr/>
        </p:nvSpPr>
        <p:spPr>
          <a:xfrm>
            <a:off x="5346551" y="2974026"/>
            <a:ext cx="6147109" cy="279698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Bài trình chiếu báo cáo dự án </a:t>
            </a:r>
            <a:r>
              <a:rPr lang="vi-VN" sz="2000" b="1">
                <a:latin typeface="UTM Avo" panose="02040603050506020204" pitchFamily="18" charset="0"/>
                <a:cs typeface="Times New Roman" panose="02020603050405020304" pitchFamily="18" charset="0"/>
              </a:rPr>
              <a:t>Trường học xanh</a:t>
            </a:r>
            <a:r>
              <a:rPr lang="vi-VN" sz="2000">
                <a:latin typeface="UTM Avo" panose="02040603050506020204" pitchFamily="18" charset="0"/>
                <a:cs typeface="Times New Roman" panose="02020603050405020304" pitchFamily="18" charset="0"/>
              </a:rPr>
              <a:t> đã có đầy đủ thông tin, mang được thông điệp cần truyền tải. Các đối tượng trong các trang chiếu cũng đã được định dạng. Việc tiếp theo của em là bổ sung các hiệu ứng động khi trình bày để có một bài thuyết trình hoàn chỉnh.</a:t>
            </a:r>
            <a:endParaRPr lang="vi-VN" sz="2000">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510166" y="377154"/>
            <a:ext cx="3490335" cy="936005"/>
          </a:xfrm>
          <a:prstGeom prst="rect">
            <a:avLst/>
          </a:prstGeom>
        </p:spPr>
      </p:pic>
      <p:pic>
        <p:nvPicPr>
          <p:cNvPr id="7" name="Picture 6"/>
          <p:cNvPicPr>
            <a:picLocks noChangeAspect="1"/>
          </p:cNvPicPr>
          <p:nvPr/>
        </p:nvPicPr>
        <p:blipFill>
          <a:blip r:embed="rId2"/>
          <a:stretch>
            <a:fillRect/>
          </a:stretch>
        </p:blipFill>
        <p:spPr>
          <a:xfrm>
            <a:off x="510166" y="2356628"/>
            <a:ext cx="3490335" cy="952468"/>
          </a:xfrm>
          <a:prstGeom prst="rect">
            <a:avLst/>
          </a:prstGeom>
        </p:spPr>
      </p:pic>
      <p:pic>
        <p:nvPicPr>
          <p:cNvPr id="8" name="Picture 7"/>
          <p:cNvPicPr>
            <a:picLocks noChangeAspect="1"/>
          </p:cNvPicPr>
          <p:nvPr/>
        </p:nvPicPr>
        <p:blipFill rotWithShape="1">
          <a:blip r:embed="rId3"/>
          <a:srcRect t="24597" b="54888"/>
          <a:stretch>
            <a:fillRect/>
          </a:stretch>
        </p:blipFill>
        <p:spPr>
          <a:xfrm>
            <a:off x="510166" y="1436479"/>
            <a:ext cx="11250553" cy="683579"/>
          </a:xfrm>
          <a:prstGeom prst="rect">
            <a:avLst/>
          </a:prstGeom>
        </p:spPr>
      </p:pic>
      <p:pic>
        <p:nvPicPr>
          <p:cNvPr id="9" name="Picture 8"/>
          <p:cNvPicPr>
            <a:picLocks noChangeAspect="1"/>
          </p:cNvPicPr>
          <p:nvPr/>
        </p:nvPicPr>
        <p:blipFill rotWithShape="1">
          <a:blip r:embed="rId3"/>
          <a:srcRect t="77745" b="1740"/>
          <a:stretch>
            <a:fillRect/>
          </a:stretch>
        </p:blipFill>
        <p:spPr>
          <a:xfrm>
            <a:off x="510166" y="3429000"/>
            <a:ext cx="11250553" cy="68357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23" name="组合 1"/>
          <p:cNvGrpSpPr/>
          <p:nvPr/>
        </p:nvGrpSpPr>
        <p:grpSpPr>
          <a:xfrm>
            <a:off x="2980607" y="1150453"/>
            <a:ext cx="5976143" cy="4679926"/>
            <a:chOff x="2424113" y="688975"/>
            <a:chExt cx="6713537" cy="5619751"/>
          </a:xfrm>
        </p:grpSpPr>
        <p:sp>
          <p:nvSpPr>
            <p:cNvPr id="24" name="AutoShape 3"/>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26" name="Freeform 6"/>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27" name="Freeform 7"/>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28" name="Freeform 8"/>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29" name="Freeform 9"/>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0" name="Freeform 10"/>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1" name="Freeform 11"/>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2" name="Freeform 12"/>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3" name="Freeform 13"/>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4" name="Freeform 14"/>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5" name="Freeform 15"/>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6" name="Freeform 16"/>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37" name="Freeform 17"/>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8" name="Freeform 18"/>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39" name="Freeform 19"/>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0" name="Freeform 20"/>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41" name="Freeform 21"/>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2" name="Freeform 22"/>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3" name="Freeform 23"/>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4" name="Freeform 24"/>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5" name="Freeform 25"/>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6" name="Freeform 26"/>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7" name="Freeform 27"/>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8" name="Freeform 28"/>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9" name="Freeform 29"/>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0" name="Freeform 30"/>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51" name="Freeform 31"/>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2" name="Freeform 32"/>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3" name="Freeform 33"/>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4" name="Freeform 34"/>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5" name="Freeform 35"/>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6" name="Freeform 36"/>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7" name="Freeform 37"/>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8" name="Freeform 38"/>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9" name="Freeform 39"/>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60" name="Freeform 40"/>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1" name="Freeform 41"/>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2" name="Freeform 42"/>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3" name="Freeform 43"/>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4" name="Freeform 44"/>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5" name="Freeform 45"/>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6" name="Freeform 46"/>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7" name="Freeform 47"/>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68" name="Freeform 48"/>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9" name="Rectangle 49"/>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FFFFFF"/>
                  </a:solidFill>
                  <a:effectLst/>
                  <a:latin typeface="iCiel Cadena"/>
                  <a:ea typeface="Microsoft YaHei"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lang="en-US" altLang="zh-CN" sz="2300" dirty="0">
                  <a:solidFill>
                    <a:srgbClr val="FFFFFF"/>
                  </a:solidFill>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300" b="0" i="0" u="none" strike="noStrike" cap="none" normalizeH="0" baseline="0" dirty="0">
                  <a:ln>
                    <a:noFill/>
                  </a:ln>
                  <a:solidFill>
                    <a:schemeClr val="bg1"/>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b="0" i="0" u="none" strike="noStrike" cap="none" normalizeH="0" baseline="0" dirty="0">
                  <a:ln>
                    <a:noFill/>
                  </a:ln>
                  <a:solidFill>
                    <a:schemeClr val="bg1"/>
                  </a:solidFill>
                  <a:effectLst/>
                  <a:latin typeface="iCiel Cadena"/>
                  <a:ea typeface="Microsoft YaHei"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endPar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83"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493044" y="1004884"/>
            <a:ext cx="11174237" cy="2793559"/>
          </a:xfrm>
          <a:prstGeom prst="rect">
            <a:avLst/>
          </a:prstGeom>
        </p:spPr>
      </p:pic>
      <p:sp>
        <p:nvSpPr>
          <p:cNvPr id="4" name="Rectangle 3"/>
          <p:cNvSpPr/>
          <p:nvPr/>
        </p:nvSpPr>
        <p:spPr>
          <a:xfrm>
            <a:off x="493044" y="283212"/>
            <a:ext cx="10754619" cy="721672"/>
          </a:xfrm>
          <a:prstGeom prst="rect">
            <a:avLst/>
          </a:prstGeom>
        </p:spPr>
        <p:txBody>
          <a:bodyPr wrap="square">
            <a:spAutoFit/>
          </a:bodyPr>
          <a:lstStyle/>
          <a:p>
            <a:pPr defTabSz="342900">
              <a:lnSpc>
                <a:spcPct val="150000"/>
              </a:lnSpc>
            </a:pPr>
            <a:r>
              <a:rPr lang="en-US" sz="3200" b="1">
                <a:solidFill>
                  <a:srgbClr val="F03C69"/>
                </a:solidFill>
                <a:latin typeface="SVN-SAF" panose="02040603050506020204" pitchFamily="18" charset="0"/>
                <a:cs typeface="Times New Roman" panose="02020603050405020304" pitchFamily="18" charset="0"/>
              </a:rPr>
              <a:t>1</a:t>
            </a:r>
            <a:r>
              <a:rPr lang="vi-VN" sz="3200" b="1">
                <a:solidFill>
                  <a:srgbClr val="F03C69"/>
                </a:solidFill>
                <a:latin typeface="SVN-SAF" panose="02040603050506020204" pitchFamily="18" charset="0"/>
                <a:cs typeface="Times New Roman" panose="02020603050405020304" pitchFamily="18" charset="0"/>
              </a:rPr>
              <a:t>. HIỆU ỨNG ĐỘNG</a:t>
            </a:r>
            <a:endParaRPr lang="en-US" sz="3200" b="1">
              <a:solidFill>
                <a:srgbClr val="F03C69"/>
              </a:solidFill>
              <a:latin typeface="SVN-SAF"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575756" y="758433"/>
            <a:ext cx="756220" cy="753733"/>
          </a:xfrm>
          <a:prstGeom prst="rect">
            <a:avLst/>
          </a:prstGeom>
        </p:spPr>
      </p:pic>
      <p:sp>
        <p:nvSpPr>
          <p:cNvPr id="3" name="Rectangle 2"/>
          <p:cNvSpPr/>
          <p:nvPr/>
        </p:nvSpPr>
        <p:spPr>
          <a:xfrm>
            <a:off x="1459298" y="471625"/>
            <a:ext cx="9548226" cy="1327351"/>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Hiệu ứng động trong bài trình chiếu là cách thức và thời điểm xuất hiện của các trang chiếu và các đối tượng trên trang chiếu (văn bản, hình ảnh, biểu đồ, âm thanh,...) khi trình chiếu.</a:t>
            </a:r>
            <a:endParaRPr lang="vi-VN" sz="2000">
              <a:latin typeface="UTM Avo" panose="02040603050506020204" pitchFamily="18" charset="0"/>
              <a:cs typeface="Times New Roman" panose="02020603050405020304" pitchFamily="18" charset="0"/>
            </a:endParaRPr>
          </a:p>
        </p:txBody>
      </p:sp>
      <p:sp>
        <p:nvSpPr>
          <p:cNvPr id="6" name="Rectangle 5"/>
          <p:cNvSpPr/>
          <p:nvPr/>
        </p:nvSpPr>
        <p:spPr>
          <a:xfrm>
            <a:off x="575756" y="1723537"/>
            <a:ext cx="11171151" cy="1335494"/>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Có hai loại hiệu ứng động:</a:t>
            </a:r>
            <a:endParaRPr lang="vi-VN"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Hiệu ứng cho các đối tượng trên trang chiếu, gọi là hiệu ứng cho đối tượng.</a:t>
            </a:r>
            <a:endParaRPr lang="vi-VN"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Hiệu ứng cho các trang chiếu, gọi là hiệu</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ứng chuyển trang chiếu.</a:t>
            </a:r>
            <a:endParaRPr lang="vi-VN" sz="2000">
              <a:latin typeface="UTM Avo" panose="02040603050506020204" pitchFamily="18" charset="0"/>
              <a:cs typeface="Times New Roman" panose="02020603050405020304" pitchFamily="18" charset="0"/>
            </a:endParaRPr>
          </a:p>
        </p:txBody>
      </p:sp>
      <p:sp>
        <p:nvSpPr>
          <p:cNvPr id="7" name="Rectangle 6"/>
          <p:cNvSpPr/>
          <p:nvPr/>
        </p:nvSpPr>
        <p:spPr>
          <a:xfrm>
            <a:off x="575756" y="3030385"/>
            <a:ext cx="11171151" cy="896464"/>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Việc sử dụng hiệu ứng động giúp cho bài trình chiếu trở nên sinh động và hấp dẫn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hơn, thu hút sự chú ý của người xem tạo hiệu quả tốt trong việc truyền đạt thông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tin. </a:t>
            </a:r>
            <a:endParaRPr lang="en-US" sz="2000">
              <a:latin typeface="UTM Avo" panose="02040603050506020204" pitchFamily="18" charset="0"/>
              <a:cs typeface="Times New Roman" panose="02020603050405020304" pitchFamily="18" charset="0"/>
            </a:endParaRPr>
          </a:p>
        </p:txBody>
      </p:sp>
      <p:sp>
        <p:nvSpPr>
          <p:cNvPr id="8" name="Rectangle 7"/>
          <p:cNvSpPr/>
          <p:nvPr/>
        </p:nvSpPr>
        <p:spPr>
          <a:xfrm>
            <a:off x="575756" y="3910442"/>
            <a:ext cx="8116830" cy="2189125"/>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Tuy nhiên việc sử dụng quá nhiều hoặc không phù hợp có thể gây hiệu ứng ngược,</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làm cho người nghe mất tập trung vào nội </a:t>
            </a:r>
            <a:r>
              <a:rPr lang="en-US" sz="2000">
                <a:latin typeface="UTM Avo" panose="02040603050506020204" pitchFamily="18" charset="0"/>
                <a:cs typeface="Times New Roman" panose="02020603050405020304" pitchFamily="18" charset="0"/>
              </a:rPr>
              <a:t>d</a:t>
            </a:r>
            <a:r>
              <a:rPr lang="vi-VN" sz="2000">
                <a:latin typeface="UTM Avo" panose="02040603050506020204" pitchFamily="18" charset="0"/>
                <a:cs typeface="Times New Roman" panose="02020603050405020304" pitchFamily="18" charset="0"/>
              </a:rPr>
              <a:t>ung chính.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Bởi vậy, cần cân nhắc sử dụng hiệu ứng cho hợp lí để tăng hiệu quả, hỗ trợ cho việc trình bày nội dung.</a:t>
            </a:r>
            <a:endParaRPr lang="en-US" sz="2000">
              <a:latin typeface="UTM Avo" panose="02040603050506020204" pitchFamily="18" charset="0"/>
              <a:cs typeface="Times New Roman" panose="02020603050405020304" pitchFamily="18" charset="0"/>
            </a:endParaRPr>
          </a:p>
        </p:txBody>
      </p:sp>
      <p:pic>
        <p:nvPicPr>
          <p:cNvPr id="10" name="Picture 9" descr="Logo&#10;&#10;Description automatically generated with low confidenc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186880" y="4004142"/>
            <a:ext cx="2523281" cy="234452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stretch>
            <a:fillRect/>
          </a:stretch>
        </p:blipFill>
        <p:spPr>
          <a:xfrm>
            <a:off x="358815" y="355778"/>
            <a:ext cx="10949651" cy="2609463"/>
          </a:xfrm>
          <a:prstGeom prst="rect">
            <a:avLst/>
          </a:prstGeom>
        </p:spPr>
      </p:pic>
      <p:pic>
        <p:nvPicPr>
          <p:cNvPr id="3" name="Picture 2" descr="Graphical user interface, application&#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8548" y="2965241"/>
            <a:ext cx="3830183" cy="41413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439838" y="417444"/>
            <a:ext cx="10880203" cy="4466078"/>
          </a:xfrm>
          <a:prstGeom prst="rect">
            <a:avLst/>
          </a:prstGeom>
        </p:spPr>
      </p:pic>
      <p:pic>
        <p:nvPicPr>
          <p:cNvPr id="4" name="Picture 3" descr="A child reading a book&#10;&#10;Description automatically generated with medium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4845" y="4040845"/>
            <a:ext cx="2817155" cy="28171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3044" y="240182"/>
            <a:ext cx="10754619" cy="666273"/>
          </a:xfrm>
          <a:prstGeom prst="rect">
            <a:avLst/>
          </a:prstGeom>
        </p:spPr>
        <p:txBody>
          <a:bodyPr wrap="square">
            <a:spAutoFit/>
          </a:bodyPr>
          <a:lstStyle/>
          <a:p>
            <a:pPr defTabSz="342900">
              <a:lnSpc>
                <a:spcPct val="135000"/>
              </a:lnSpc>
            </a:pPr>
            <a:r>
              <a:rPr lang="en-US" sz="3200" b="1">
                <a:solidFill>
                  <a:srgbClr val="F03C69"/>
                </a:solidFill>
                <a:latin typeface="SVN-SAF" panose="02040603050506020204" pitchFamily="18" charset="0"/>
                <a:cs typeface="Times New Roman" panose="02020603050405020304" pitchFamily="18" charset="0"/>
              </a:rPr>
              <a:t>2</a:t>
            </a:r>
            <a:r>
              <a:rPr lang="vi-VN" sz="3200" b="1">
                <a:solidFill>
                  <a:srgbClr val="F03C69"/>
                </a:solidFill>
                <a:latin typeface="SVN-SAF" panose="02040603050506020204" pitchFamily="18" charset="0"/>
                <a:cs typeface="Times New Roman" panose="02020603050405020304" pitchFamily="18" charset="0"/>
              </a:rPr>
              <a:t>. THỰC HÀNH TỔNG HỢP: HOÀN THIỆN BÀI TRÌNH CHIếU</a:t>
            </a:r>
            <a:endParaRPr lang="en-US" sz="3200" b="1">
              <a:solidFill>
                <a:srgbClr val="F03C69"/>
              </a:solidFill>
              <a:latin typeface="SVN-SAF" panose="02040603050506020204" pitchFamily="18" charset="0"/>
              <a:cs typeface="Times New Roman" panose="02020603050405020304" pitchFamily="18" charset="0"/>
            </a:endParaRPr>
          </a:p>
        </p:txBody>
      </p:sp>
      <p:sp>
        <p:nvSpPr>
          <p:cNvPr id="3" name="Rectangle 2"/>
          <p:cNvSpPr/>
          <p:nvPr/>
        </p:nvSpPr>
        <p:spPr>
          <a:xfrm>
            <a:off x="493044" y="906455"/>
            <a:ext cx="11361883" cy="1450846"/>
          </a:xfrm>
          <a:prstGeom prst="rect">
            <a:avLst/>
          </a:prstGeom>
        </p:spPr>
        <p:txBody>
          <a:bodyPr wrap="square">
            <a:spAutoFit/>
          </a:bodyPr>
          <a:lstStyle/>
          <a:p>
            <a:pPr algn="just" defTabSz="342900">
              <a:lnSpc>
                <a:spcPct val="140000"/>
              </a:lnSpc>
            </a:pPr>
            <a:r>
              <a:rPr lang="vi-VN" sz="2200" b="1">
                <a:latin typeface="UTM Avo" panose="02040603050506020204" pitchFamily="18" charset="0"/>
                <a:cs typeface="Times New Roman" panose="02020603050405020304" pitchFamily="18" charset="0"/>
              </a:rPr>
              <a:t>Nhiệm vụ </a:t>
            </a:r>
            <a:endParaRPr lang="en-US" sz="2200" b="1">
              <a:latin typeface="UTM Avo" panose="02040603050506020204" pitchFamily="18" charset="0"/>
              <a:cs typeface="Times New Roman" panose="02020603050405020304" pitchFamily="18" charset="0"/>
            </a:endParaRPr>
          </a:p>
          <a:p>
            <a:pPr algn="just" defTabSz="342900">
              <a:lnSpc>
                <a:spcPct val="140000"/>
              </a:lnSpc>
            </a:pPr>
            <a:r>
              <a:rPr lang="vi-VN" sz="2200">
                <a:latin typeface="UTM Avo" panose="02040603050506020204" pitchFamily="18" charset="0"/>
                <a:cs typeface="Times New Roman" panose="02020603050405020304" pitchFamily="18" charset="0"/>
              </a:rPr>
              <a:t>-</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Em hãy tạo hiệu ứng cho bài trình chiếu báo cáo dự án </a:t>
            </a:r>
            <a:r>
              <a:rPr lang="vi-VN" sz="2200" b="1">
                <a:latin typeface="UTM Avo" panose="02040603050506020204" pitchFamily="18" charset="0"/>
                <a:cs typeface="Times New Roman" panose="02020603050405020304" pitchFamily="18" charset="0"/>
              </a:rPr>
              <a:t>Trường học xanh</a:t>
            </a:r>
            <a:r>
              <a:rPr lang="vi-VN" sz="2200">
                <a:latin typeface="UTM Avo" panose="02040603050506020204" pitchFamily="18" charset="0"/>
                <a:cs typeface="Times New Roman" panose="02020603050405020304" pitchFamily="18" charset="0"/>
              </a:rPr>
              <a:t>. </a:t>
            </a:r>
            <a:endParaRPr lang="en-US" sz="2200">
              <a:latin typeface="UTM Avo" panose="02040603050506020204" pitchFamily="18" charset="0"/>
              <a:cs typeface="Times New Roman" panose="02020603050405020304" pitchFamily="18" charset="0"/>
            </a:endParaRPr>
          </a:p>
          <a:p>
            <a:pPr algn="just" defTabSz="342900">
              <a:lnSpc>
                <a:spcPct val="140000"/>
              </a:lnSpc>
            </a:pPr>
            <a:r>
              <a:rPr lang="vi-VN" sz="2200">
                <a:latin typeface="UTM Avo" panose="02040603050506020204" pitchFamily="18" charset="0"/>
                <a:cs typeface="Times New Roman" panose="02020603050405020304" pitchFamily="18" charset="0"/>
              </a:rPr>
              <a:t>- Tổng hợp, sắp xếp, bổ sung các nội dung để hoàn thiện bài trình chiếu. </a:t>
            </a:r>
            <a:endParaRPr lang="en-US" sz="2200">
              <a:latin typeface="UTM Avo" panose="02040603050506020204" pitchFamily="18" charset="0"/>
              <a:cs typeface="Times New Roman" panose="02020603050405020304" pitchFamily="18" charset="0"/>
            </a:endParaRPr>
          </a:p>
        </p:txBody>
      </p:sp>
      <p:pic>
        <p:nvPicPr>
          <p:cNvPr id="6" name="Picture 5" descr="A group of kids sitting around a table with laptops&#10;&#10;Description automatically generated with medium confidence"/>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271837" y="2495687"/>
            <a:ext cx="5648325" cy="40100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742708" y="825608"/>
            <a:ext cx="10706583" cy="5740490"/>
          </a:xfrm>
          <a:prstGeom prst="rect">
            <a:avLst/>
          </a:prstGeom>
        </p:spPr>
      </p:pic>
      <p:sp>
        <p:nvSpPr>
          <p:cNvPr id="4" name="Rectangle 3"/>
          <p:cNvSpPr/>
          <p:nvPr/>
        </p:nvSpPr>
        <p:spPr>
          <a:xfrm>
            <a:off x="597216" y="291902"/>
            <a:ext cx="7837555" cy="494110"/>
          </a:xfrm>
          <a:prstGeom prst="rect">
            <a:avLst/>
          </a:prstGeom>
        </p:spPr>
        <p:txBody>
          <a:bodyPr wrap="square">
            <a:spAutoFit/>
          </a:bodyPr>
          <a:lstStyle/>
          <a:p>
            <a:pPr>
              <a:lnSpc>
                <a:spcPct val="150000"/>
              </a:lnSpc>
            </a:pPr>
            <a:r>
              <a:rPr lang="en-US" sz="2000" b="1">
                <a:solidFill>
                  <a:srgbClr val="0000FF"/>
                </a:solidFill>
                <a:latin typeface="UTM Avo" panose="02040603050506020204" pitchFamily="18" charset="0"/>
                <a:cs typeface="Times New Roman" panose="02020603050405020304" pitchFamily="18" charset="0"/>
              </a:rPr>
              <a:t>a) </a:t>
            </a:r>
            <a:r>
              <a:rPr lang="vi-VN" sz="2000" b="1">
                <a:solidFill>
                  <a:srgbClr val="0000FF"/>
                </a:solidFill>
                <a:latin typeface="UTM Avo" panose="02040603050506020204" pitchFamily="18" charset="0"/>
                <a:cs typeface="Times New Roman" panose="02020603050405020304" pitchFamily="18" charset="0"/>
              </a:rPr>
              <a:t>Tạo hiệu ứng cho đối tượng</a:t>
            </a:r>
            <a:endParaRPr lang="en-US" sz="2000" b="1">
              <a:solidFill>
                <a:srgbClr val="0000FF"/>
              </a:solidFill>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1267428" y="859921"/>
            <a:ext cx="9657144" cy="5706177"/>
          </a:xfrm>
          <a:prstGeom prst="rect">
            <a:avLst/>
          </a:prstGeom>
        </p:spPr>
      </p:pic>
      <p:sp>
        <p:nvSpPr>
          <p:cNvPr id="4" name="Rectangle 3"/>
          <p:cNvSpPr/>
          <p:nvPr/>
        </p:nvSpPr>
        <p:spPr>
          <a:xfrm>
            <a:off x="597216" y="291902"/>
            <a:ext cx="7837555" cy="494110"/>
          </a:xfrm>
          <a:prstGeom prst="rect">
            <a:avLst/>
          </a:prstGeom>
        </p:spPr>
        <p:txBody>
          <a:bodyPr wrap="square">
            <a:spAutoFit/>
          </a:bodyPr>
          <a:lstStyle/>
          <a:p>
            <a:pPr>
              <a:lnSpc>
                <a:spcPct val="150000"/>
              </a:lnSpc>
            </a:pPr>
            <a:r>
              <a:rPr lang="en-US" sz="2000" b="1">
                <a:solidFill>
                  <a:srgbClr val="0000FF"/>
                </a:solidFill>
                <a:latin typeface="UTM Avo" panose="02040603050506020204" pitchFamily="18" charset="0"/>
                <a:cs typeface="Times New Roman" panose="02020603050405020304" pitchFamily="18" charset="0"/>
              </a:rPr>
              <a:t>b) </a:t>
            </a:r>
            <a:r>
              <a:rPr lang="vi-VN" sz="2000" b="1">
                <a:solidFill>
                  <a:srgbClr val="0000FF"/>
                </a:solidFill>
                <a:latin typeface="UTM Avo" panose="02040603050506020204" pitchFamily="18" charset="0"/>
                <a:cs typeface="Times New Roman" panose="02020603050405020304" pitchFamily="18" charset="0"/>
              </a:rPr>
              <a:t>Tạo hiệu ứng </a:t>
            </a:r>
            <a:r>
              <a:rPr lang="en-US" sz="2000" b="1">
                <a:solidFill>
                  <a:srgbClr val="0000FF"/>
                </a:solidFill>
                <a:latin typeface="UTM Avo" panose="02040603050506020204" pitchFamily="18" charset="0"/>
                <a:cs typeface="Times New Roman" panose="02020603050405020304" pitchFamily="18" charset="0"/>
              </a:rPr>
              <a:t>chuyển trang chiếu</a:t>
            </a:r>
            <a:endParaRPr lang="en-US" sz="2000" b="1">
              <a:solidFill>
                <a:srgbClr val="0000FF"/>
              </a:solidFill>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7217" y="786012"/>
            <a:ext cx="10997568" cy="2189125"/>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 Trình bày càng đơn giản, rõ ràng thì càng thuyết phục.</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Dùng hiệu ứng chuyển trang thống nhất cho tất cả các trang.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Chọn lọc hiệu ứng cho các đối tượng. Tự trả lời câu hỏi “</a:t>
            </a:r>
            <a:r>
              <a:rPr lang="vi-VN" sz="2000" i="1">
                <a:solidFill>
                  <a:schemeClr val="accent2">
                    <a:lumMod val="50000"/>
                  </a:schemeClr>
                </a:solidFill>
                <a:latin typeface="UTM Avo" panose="02040603050506020204" pitchFamily="18" charset="0"/>
                <a:cs typeface="Times New Roman" panose="02020603050405020304" pitchFamily="18" charset="0"/>
              </a:rPr>
              <a:t>Hiệu ứng này có thể khiến bài thuyết trình hiệu quả hơn không?</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Chỉ dùng âm thanh khi thật cần thiết.</a:t>
            </a:r>
            <a:endParaRPr lang="en-US" sz="2000">
              <a:latin typeface="UTM Avo" panose="02040603050506020204" pitchFamily="18" charset="0"/>
              <a:cs typeface="Times New Roman" panose="02020603050405020304" pitchFamily="18" charset="0"/>
            </a:endParaRPr>
          </a:p>
        </p:txBody>
      </p:sp>
      <p:sp>
        <p:nvSpPr>
          <p:cNvPr id="3" name="Rectangle 2"/>
          <p:cNvSpPr/>
          <p:nvPr/>
        </p:nvSpPr>
        <p:spPr>
          <a:xfrm>
            <a:off x="597216" y="291902"/>
            <a:ext cx="7837555" cy="494110"/>
          </a:xfrm>
          <a:prstGeom prst="rect">
            <a:avLst/>
          </a:prstGeom>
        </p:spPr>
        <p:txBody>
          <a:bodyPr wrap="square">
            <a:spAutoFit/>
          </a:bodyPr>
          <a:lstStyle/>
          <a:p>
            <a:pPr>
              <a:lnSpc>
                <a:spcPct val="150000"/>
              </a:lnSpc>
            </a:pPr>
            <a:r>
              <a:rPr lang="en-US" sz="2000" b="1">
                <a:solidFill>
                  <a:srgbClr val="0000FF"/>
                </a:solidFill>
                <a:latin typeface="UTM Avo" panose="02040603050506020204" pitchFamily="18" charset="0"/>
                <a:cs typeface="Times New Roman" panose="02020603050405020304" pitchFamily="18" charset="0"/>
              </a:rPr>
              <a:t>c) </a:t>
            </a:r>
            <a:r>
              <a:rPr lang="vi-VN" sz="2000" b="1">
                <a:solidFill>
                  <a:srgbClr val="0000FF"/>
                </a:solidFill>
                <a:latin typeface="UTM Avo" panose="02040603050506020204" pitchFamily="18" charset="0"/>
                <a:cs typeface="Times New Roman" panose="02020603050405020304" pitchFamily="18" charset="0"/>
              </a:rPr>
              <a:t>Sử dụng hiệu ứng hợp lí</a:t>
            </a:r>
            <a:endParaRPr lang="en-US" sz="2000" b="1">
              <a:solidFill>
                <a:srgbClr val="0000FF"/>
              </a:solidFill>
              <a:latin typeface="UTM Avo" panose="02040603050506020204" pitchFamily="18" charset="0"/>
              <a:cs typeface="Times New Roman" panose="02020603050405020304" pitchFamily="18" charset="0"/>
            </a:endParaRPr>
          </a:p>
        </p:txBody>
      </p:sp>
      <p:sp>
        <p:nvSpPr>
          <p:cNvPr id="4" name="Rectangle 3"/>
          <p:cNvSpPr/>
          <p:nvPr/>
        </p:nvSpPr>
        <p:spPr>
          <a:xfrm>
            <a:off x="597216" y="2975137"/>
            <a:ext cx="7837555" cy="494110"/>
          </a:xfrm>
          <a:prstGeom prst="rect">
            <a:avLst/>
          </a:prstGeom>
        </p:spPr>
        <p:txBody>
          <a:bodyPr wrap="square">
            <a:spAutoFit/>
          </a:bodyPr>
          <a:lstStyle/>
          <a:p>
            <a:pPr>
              <a:lnSpc>
                <a:spcPct val="150000"/>
              </a:lnSpc>
            </a:pPr>
            <a:r>
              <a:rPr lang="en-US" sz="2000" b="1">
                <a:solidFill>
                  <a:srgbClr val="0000FF"/>
                </a:solidFill>
                <a:latin typeface="UTM Avo" panose="02040603050506020204" pitchFamily="18" charset="0"/>
                <a:cs typeface="Times New Roman" panose="02020603050405020304" pitchFamily="18" charset="0"/>
              </a:rPr>
              <a:t>d) </a:t>
            </a:r>
            <a:r>
              <a:rPr lang="vi-VN" sz="2000" b="1">
                <a:solidFill>
                  <a:srgbClr val="0000FF"/>
                </a:solidFill>
                <a:latin typeface="UTM Avo" panose="02040603050506020204" pitchFamily="18" charset="0"/>
                <a:cs typeface="Times New Roman" panose="02020603050405020304" pitchFamily="18" charset="0"/>
              </a:rPr>
              <a:t>Hoàn thiện bài trình chiếu</a:t>
            </a:r>
            <a:endParaRPr lang="en-US" sz="2000" b="1">
              <a:solidFill>
                <a:srgbClr val="0000FF"/>
              </a:solidFill>
              <a:latin typeface="UTM Avo" panose="02040603050506020204" pitchFamily="18" charset="0"/>
              <a:cs typeface="Times New Roman" panose="02020603050405020304" pitchFamily="18" charset="0"/>
            </a:endParaRPr>
          </a:p>
        </p:txBody>
      </p:sp>
      <p:sp>
        <p:nvSpPr>
          <p:cNvPr id="6" name="Rectangle 5"/>
          <p:cNvSpPr/>
          <p:nvPr/>
        </p:nvSpPr>
        <p:spPr>
          <a:xfrm>
            <a:off x="597216" y="3469247"/>
            <a:ext cx="10997568" cy="2620013"/>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 Xem lại bố cục, nội dung của bài báo cáo.</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Bố trí lại các đối tượng trên trang: khung văn bản, hình ảnh, bảng biểu,... Định dạng lại một số hình ảnh, căn lề văn bản (nếu cần).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Em có thể sáng tạo thêm, phát huy khả năng hội hoạ của mình trong cách trình bày bài</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báo cáo.</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Lưu lại kết quả làm việc.</a:t>
            </a:r>
            <a:endParaRPr lang="en-US" sz="2000">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fade">
                                      <p:cBhvr>
                                        <p:cTn id="33" dur="1000"/>
                                        <p:tgtEl>
                                          <p:spTgt spid="2">
                                            <p:txEl>
                                              <p:pRg st="3" end="3"/>
                                            </p:txEl>
                                          </p:spTgt>
                                        </p:tgtEl>
                                      </p:cBhvr>
                                    </p:animEffect>
                                    <p:anim calcmode="lin" valueType="num">
                                      <p:cBhvr>
                                        <p:cTn id="3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left)">
                                      <p:cBhvr>
                                        <p:cTn id="40" dur="1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6">
                                            <p:txEl>
                                              <p:pRg st="0" end="0"/>
                                            </p:txEl>
                                          </p:spTgt>
                                        </p:tgtEl>
                                        <p:attrNameLst>
                                          <p:attrName>style.visibility</p:attrName>
                                        </p:attrNameLst>
                                      </p:cBhvr>
                                      <p:to>
                                        <p:strVal val="visible"/>
                                      </p:to>
                                    </p:set>
                                    <p:animEffect transition="in" filter="fade">
                                      <p:cBhvr>
                                        <p:cTn id="45" dur="1000"/>
                                        <p:tgtEl>
                                          <p:spTgt spid="6">
                                            <p:txEl>
                                              <p:pRg st="0" end="0"/>
                                            </p:txEl>
                                          </p:spTgt>
                                        </p:tgtEl>
                                      </p:cBhvr>
                                    </p:animEffect>
                                    <p:anim calcmode="lin" valueType="num">
                                      <p:cBhvr>
                                        <p:cTn id="4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6">
                                            <p:txEl>
                                              <p:pRg st="1" end="1"/>
                                            </p:txEl>
                                          </p:spTgt>
                                        </p:tgtEl>
                                        <p:attrNameLst>
                                          <p:attrName>style.visibility</p:attrName>
                                        </p:attrNameLst>
                                      </p:cBhvr>
                                      <p:to>
                                        <p:strVal val="visible"/>
                                      </p:to>
                                    </p:set>
                                    <p:animEffect transition="in" filter="fade">
                                      <p:cBhvr>
                                        <p:cTn id="52" dur="1000"/>
                                        <p:tgtEl>
                                          <p:spTgt spid="6">
                                            <p:txEl>
                                              <p:pRg st="1" end="1"/>
                                            </p:txEl>
                                          </p:spTgt>
                                        </p:tgtEl>
                                      </p:cBhvr>
                                    </p:animEffect>
                                    <p:anim calcmode="lin" valueType="num">
                                      <p:cBhvr>
                                        <p:cTn id="5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6">
                                            <p:txEl>
                                              <p:pRg st="2" end="2"/>
                                            </p:txEl>
                                          </p:spTgt>
                                        </p:tgtEl>
                                        <p:attrNameLst>
                                          <p:attrName>style.visibility</p:attrName>
                                        </p:attrNameLst>
                                      </p:cBhvr>
                                      <p:to>
                                        <p:strVal val="visible"/>
                                      </p:to>
                                    </p:set>
                                    <p:animEffect transition="in" filter="fade">
                                      <p:cBhvr>
                                        <p:cTn id="59" dur="1000"/>
                                        <p:tgtEl>
                                          <p:spTgt spid="6">
                                            <p:txEl>
                                              <p:pRg st="2" end="2"/>
                                            </p:txEl>
                                          </p:spTgt>
                                        </p:tgtEl>
                                      </p:cBhvr>
                                    </p:animEffect>
                                    <p:anim calcmode="lin" valueType="num">
                                      <p:cBhvr>
                                        <p:cTn id="6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6">
                                            <p:txEl>
                                              <p:pRg st="3" end="3"/>
                                            </p:txEl>
                                          </p:spTgt>
                                        </p:tgtEl>
                                        <p:attrNameLst>
                                          <p:attrName>style.visibility</p:attrName>
                                        </p:attrNameLst>
                                      </p:cBhvr>
                                      <p:to>
                                        <p:strVal val="visible"/>
                                      </p:to>
                                    </p:set>
                                    <p:animEffect transition="in" filter="fade">
                                      <p:cBhvr>
                                        <p:cTn id="66" dur="1000"/>
                                        <p:tgtEl>
                                          <p:spTgt spid="6">
                                            <p:txEl>
                                              <p:pRg st="3" end="3"/>
                                            </p:txEl>
                                          </p:spTgt>
                                        </p:tgtEl>
                                      </p:cBhvr>
                                    </p:animEffect>
                                    <p:anim calcmode="lin" valueType="num">
                                      <p:cBhvr>
                                        <p:cTn id="67"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1991</Words>
  <Application>WPS Presentation</Application>
  <PresentationFormat>Widescreen</PresentationFormat>
  <Paragraphs>65</Paragraphs>
  <Slides>11</Slides>
  <Notes>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11</vt:i4>
      </vt:variant>
    </vt:vector>
  </HeadingPairs>
  <TitlesOfParts>
    <vt:vector size="25" baseType="lpstr">
      <vt:lpstr>Arial</vt:lpstr>
      <vt:lpstr>SimSun</vt:lpstr>
      <vt:lpstr>Wingdings</vt:lpstr>
      <vt:lpstr>等线</vt:lpstr>
      <vt:lpstr>UTM Kabel KT</vt:lpstr>
      <vt:lpstr>Segoe Print</vt:lpstr>
      <vt:lpstr>Times New Roman</vt:lpstr>
      <vt:lpstr>SVN-SAF</vt:lpstr>
      <vt:lpstr>UTM Avo</vt:lpstr>
      <vt:lpstr>iCiel Cadena</vt:lpstr>
      <vt:lpstr>Microsoft YaHei</vt:lpstr>
      <vt:lpstr>Arial Unicode MS</vt:lpstr>
      <vt:lpstr>Calibri</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NGUYEN QUANG LINH</cp:lastModifiedBy>
  <cp:revision>493</cp:revision>
  <dcterms:created xsi:type="dcterms:W3CDTF">2021-11-14T08:33:00Z</dcterms:created>
  <dcterms:modified xsi:type="dcterms:W3CDTF">2023-05-31T09:04:07Z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22BA37ABBD1C4740A21476A15A9AA0AB</vt:lpwstr>
  </property>
  <property fmtid="{D5CDD505-2E9C-101B-9397-08002B2CF9AE}" pid="3" name="KSOProductBuildVer">
    <vt:lpwstr>1033-11.2.0.11537</vt:lpwstr>
  </property>
</Properties>
</file>