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3099" r:id="rId3"/>
    <p:sldId id="3312" r:id="rId4"/>
    <p:sldId id="3259" r:id="rId5"/>
    <p:sldId id="3228" r:id="rId6"/>
    <p:sldId id="3229" r:id="rId7"/>
    <p:sldId id="3230" r:id="rId8"/>
    <p:sldId id="3309" r:id="rId9"/>
    <p:sldId id="3231" r:id="rId10"/>
    <p:sldId id="3232" r:id="rId11"/>
    <p:sldId id="3233" r:id="rId12"/>
    <p:sldId id="3237" r:id="rId13"/>
    <p:sldId id="3313" r:id="rId14"/>
    <p:sldId id="3238" r:id="rId15"/>
    <p:sldId id="3239" r:id="rId16"/>
    <p:sldId id="3260" r:id="rId17"/>
    <p:sldId id="3261" r:id="rId18"/>
    <p:sldId id="3287" r:id="rId19"/>
    <p:sldId id="28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77C"/>
    <a:srgbClr val="FF3399"/>
    <a:srgbClr val="0998D7"/>
    <a:srgbClr val="F18105"/>
    <a:srgbClr val="0000FF"/>
    <a:srgbClr val="FCBB75"/>
    <a:srgbClr val="0C6D39"/>
    <a:srgbClr val="ED3376"/>
    <a:srgbClr val="00918A"/>
    <a:srgbClr val="C2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660"/>
  </p:normalViewPr>
  <p:slideViewPr>
    <p:cSldViewPr snapToGrid="0">
      <p:cViewPr varScale="1">
        <p:scale>
          <a:sx n="82" d="100"/>
          <a:sy n="82" d="100"/>
        </p:scale>
        <p:origin x="509"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notesMaster" Target="notesMasters/notesMaster1.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microsoft.com/office/2007/relationships/hdphoto" Target="../media/image4.wdp"/><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microsoft.com/office/2007/relationships/hdphoto" Target="../media/image4.wdp"/><Relationship Id="rId5" Type="http://schemas.openxmlformats.org/officeDocument/2006/relationships/image" Target="../media/image3.png"/><Relationship Id="rId4" Type="http://schemas.openxmlformats.org/officeDocument/2006/relationships/image" Target="../media/image2.png"/><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microsoft.com/office/2007/relationships/hdphoto" Target="../media/image4.wdp"/><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2.png"/><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microsoft.com/office/2007/relationships/hdphoto" Target="../media/image4.wdp"/><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2.png"/><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image" Target="../media/image9.emf"/><Relationship Id="rId4" Type="http://schemas.openxmlformats.org/officeDocument/2006/relationships/image" Target="../media/image2.png"/><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r="868"/>
          <a:stretch>
            <a:fillRect/>
          </a:stretch>
        </p:blipFill>
        <p:spPr>
          <a:xfrm>
            <a:off x="0" y="0"/>
            <a:ext cx="12192000" cy="6858000"/>
          </a:xfrm>
          <a:prstGeom prst="rect">
            <a:avLst/>
          </a:prstGeom>
        </p:spPr>
      </p:pic>
      <p:sp>
        <p:nvSpPr>
          <p:cNvPr id="5" name="Rectangle: Diagonal Corners Rounded 4"/>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p:cNvGrpSpPr/>
          <p:nvPr userDrawn="1"/>
        </p:nvGrpSpPr>
        <p:grpSpPr>
          <a:xfrm>
            <a:off x="135255" y="15198"/>
            <a:ext cx="11894186" cy="6825343"/>
            <a:chOff x="217756" y="65357"/>
            <a:chExt cx="11993313" cy="6473286"/>
          </a:xfrm>
          <a:noFill/>
        </p:grpSpPr>
        <p:sp>
          <p:nvSpPr>
            <p:cNvPr id="7" name="Rectangle: Rounded Corners 6"/>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p:cNvPicPr>
            <a:picLocks noChangeAspect="1"/>
          </p:cNvPicPr>
          <p:nvPr userDrawn="1"/>
        </p:nvPicPr>
        <p:blipFill>
          <a:blip r:embed="rId5"/>
          <a:stretch>
            <a:fillRect/>
          </a:stretch>
        </p:blipFill>
        <p:spPr>
          <a:xfrm rot="20806844">
            <a:off x="693828" y="5450610"/>
            <a:ext cx="1111380" cy="10904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10.pn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39.png"/><Relationship Id="rId1" Type="http://schemas.openxmlformats.org/officeDocument/2006/relationships/image" Target="../media/image38.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767840" y="726932"/>
            <a:ext cx="10190480" cy="1990674"/>
            <a:chOff x="1778000" y="1519412"/>
            <a:chExt cx="10190480" cy="1990674"/>
          </a:xfrm>
        </p:grpSpPr>
        <p:grpSp>
          <p:nvGrpSpPr>
            <p:cNvPr id="8" name="Group 7"/>
            <p:cNvGrpSpPr/>
            <p:nvPr/>
          </p:nvGrpSpPr>
          <p:grpSpPr>
            <a:xfrm>
              <a:off x="1778000" y="1519412"/>
              <a:ext cx="10190480" cy="1990674"/>
              <a:chOff x="1442720" y="3140126"/>
              <a:chExt cx="10190480" cy="1990674"/>
            </a:xfrm>
          </p:grpSpPr>
          <p:sp>
            <p:nvSpPr>
              <p:cNvPr id="6" name="Freeform: Shape 5"/>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285505" y="1773525"/>
              <a:ext cx="1240510" cy="1482448"/>
              <a:chOff x="700050" y="3208754"/>
              <a:chExt cx="935710" cy="1482448"/>
            </a:xfrm>
          </p:grpSpPr>
          <p:sp>
            <p:nvSpPr>
              <p:cNvPr id="11" name="Rectangle 10"/>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endParaRPr lang="en-US" sz="4000" b="1">
                  <a:ln w="19050">
                    <a:solidFill>
                      <a:schemeClr val="bg1"/>
                    </a:solidFill>
                  </a:ln>
                  <a:latin typeface="UTM Kabel KT" panose="02040603050506020204" pitchFamily="18" charset="0"/>
                  <a:cs typeface="Times New Roman" panose="02020603050405020304" pitchFamily="18" charset="0"/>
                </a:endParaRPr>
              </a:p>
            </p:txBody>
          </p:sp>
          <p:sp>
            <p:nvSpPr>
              <p:cNvPr id="12" name="Rectangle 11"/>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12</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1" name="Picture 20" descr="Graphical user interface, applicati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93354" y="3429000"/>
            <a:ext cx="3160048" cy="3150569"/>
          </a:xfrm>
          <a:prstGeom prst="rect">
            <a:avLst/>
          </a:prstGeom>
        </p:spPr>
      </p:pic>
      <p:pic>
        <p:nvPicPr>
          <p:cNvPr id="4" name="Picture 3"/>
          <p:cNvPicPr>
            <a:picLocks noChangeAspect="1"/>
          </p:cNvPicPr>
          <p:nvPr/>
        </p:nvPicPr>
        <p:blipFill>
          <a:blip r:embed="rId2"/>
          <a:stretch>
            <a:fillRect/>
          </a:stretch>
        </p:blipFill>
        <p:spPr>
          <a:xfrm>
            <a:off x="3898723" y="1035604"/>
            <a:ext cx="7970874" cy="14278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630889" y="1588603"/>
            <a:ext cx="10994316" cy="3247484"/>
          </a:xfrm>
          <a:prstGeom prst="rect">
            <a:avLst/>
          </a:prstGeom>
        </p:spPr>
      </p:pic>
      <p:sp>
        <p:nvSpPr>
          <p:cNvPr id="4" name="Rectangle 3"/>
          <p:cNvSpPr/>
          <p:nvPr/>
        </p:nvSpPr>
        <p:spPr>
          <a:xfrm>
            <a:off x="554090" y="389323"/>
            <a:ext cx="11147915" cy="950325"/>
          </a:xfrm>
          <a:prstGeom prst="rect">
            <a:avLst/>
          </a:prstGeom>
        </p:spPr>
        <p:txBody>
          <a:bodyPr wrap="square">
            <a:spAutoFit/>
          </a:bodyPr>
          <a:lstStyle/>
          <a:p>
            <a:pPr>
              <a:lnSpc>
                <a:spcPct val="150000"/>
              </a:lnSpc>
            </a:pPr>
            <a:r>
              <a:rPr lang="en-US" sz="2000" b="1">
                <a:solidFill>
                  <a:srgbClr val="0000FF"/>
                </a:solidFill>
                <a:latin typeface="UTM Avo" panose="02040603050506020204" pitchFamily="18" charset="0"/>
                <a:cs typeface="Times New Roman" panose="02020603050405020304" pitchFamily="18" charset="0"/>
              </a:rPr>
              <a:t>b) Sử dụng các công cụ định dạng văn bản </a:t>
            </a:r>
            <a:endParaRPr lang="en-US" sz="2000" b="1">
              <a:solidFill>
                <a:srgbClr val="0000FF"/>
              </a:solidFill>
              <a:latin typeface="UTM Avo" panose="02040603050506020204" pitchFamily="18" charset="0"/>
              <a:cs typeface="Times New Roman" panose="02020603050405020304" pitchFamily="18" charset="0"/>
            </a:endParaRPr>
          </a:p>
          <a:p>
            <a:pPr>
              <a:lnSpc>
                <a:spcPct val="150000"/>
              </a:lnSpc>
            </a:pPr>
            <a:r>
              <a:rPr lang="vi-VN" sz="2000">
                <a:latin typeface="UTM Avo" panose="02040603050506020204" pitchFamily="18" charset="0"/>
                <a:cs typeface="Times New Roman" panose="02020603050405020304" pitchFamily="18" charset="0"/>
              </a:rPr>
              <a:t>Các công cụ định dạng văn bản của phần mềm trình chiếu nằm trong thẻ Home</a:t>
            </a:r>
            <a:endParaRPr lang="vi-VN" sz="2000">
              <a:latin typeface="UTM Avo" panose="02040603050506020204" pitchFamily="18" charset="0"/>
              <a:cs typeface="Times New Roman" panose="02020603050405020304" pitchFamily="18" charset="0"/>
            </a:endParaRPr>
          </a:p>
        </p:txBody>
      </p:sp>
      <p:sp>
        <p:nvSpPr>
          <p:cNvPr id="5" name="Rectangle 4"/>
          <p:cNvSpPr/>
          <p:nvPr/>
        </p:nvSpPr>
        <p:spPr>
          <a:xfrm>
            <a:off x="554089" y="4836087"/>
            <a:ext cx="11147915" cy="1411990"/>
          </a:xfrm>
          <a:prstGeom prst="rect">
            <a:avLst/>
          </a:prstGeom>
        </p:spPr>
        <p:txBody>
          <a:bodyPr wrap="square">
            <a:spAutoFit/>
          </a:bodyPr>
          <a:lstStyle/>
          <a:p>
            <a:pPr algn="just">
              <a:lnSpc>
                <a:spcPct val="150000"/>
              </a:lnSpc>
            </a:pPr>
            <a:r>
              <a:rPr lang="vi-VN" sz="2000">
                <a:latin typeface="UTM Avo" panose="02040603050506020204" pitchFamily="18" charset="0"/>
                <a:cs typeface="Times New Roman" panose="02020603050405020304" pitchFamily="18" charset="0"/>
              </a:rPr>
              <a:t>Em hãy sử dụng các công cụ định dạng văn bản, thêm kí hiệu đầu dòng,... để định dạng, đồng thời biên tập lại nội dung văn bản trong trang chiếu, chọn lọc từ ngữ, làm nổi bật ý chính,... để nội dung ngắn gọn, cô đọng. </a:t>
            </a:r>
            <a:endParaRPr lang="vi-VN" sz="2000">
              <a:latin typeface="UTM Avo" panose="0204060305050602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822022" y="1062109"/>
            <a:ext cx="8612047" cy="5405113"/>
          </a:xfrm>
          <a:prstGeom prst="rect">
            <a:avLst/>
          </a:prstGeom>
        </p:spPr>
      </p:pic>
      <p:sp>
        <p:nvSpPr>
          <p:cNvPr id="4" name="Rectangle 3"/>
          <p:cNvSpPr/>
          <p:nvPr/>
        </p:nvSpPr>
        <p:spPr>
          <a:xfrm>
            <a:off x="554087" y="390778"/>
            <a:ext cx="11147915" cy="488660"/>
          </a:xfrm>
          <a:prstGeom prst="rect">
            <a:avLst/>
          </a:prstGeom>
        </p:spPr>
        <p:txBody>
          <a:bodyPr wrap="square">
            <a:spAutoFit/>
          </a:bodyPr>
          <a:lstStyle/>
          <a:p>
            <a:pPr algn="ctr">
              <a:lnSpc>
                <a:spcPct val="150000"/>
              </a:lnSpc>
            </a:pPr>
            <a:r>
              <a:rPr lang="vi-VN" sz="2000">
                <a:latin typeface="UTM Avo" panose="02040603050506020204" pitchFamily="18" charset="0"/>
                <a:cs typeface="Times New Roman" panose="02020603050405020304" pitchFamily="18" charset="0"/>
              </a:rPr>
              <a:t>Ví dụ một phương án biên tập và định dạng lại trang chiếu trình bày ý tưởng dự án</a:t>
            </a:r>
            <a:endParaRPr lang="vi-VN" sz="2000">
              <a:latin typeface="UTM Avo" panose="0204060305050602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4090" y="389323"/>
            <a:ext cx="11147915" cy="494110"/>
          </a:xfrm>
          <a:prstGeom prst="rect">
            <a:avLst/>
          </a:prstGeom>
        </p:spPr>
        <p:txBody>
          <a:bodyPr wrap="square">
            <a:spAutoFit/>
          </a:bodyPr>
          <a:lstStyle/>
          <a:p>
            <a:pPr>
              <a:lnSpc>
                <a:spcPct val="150000"/>
              </a:lnSpc>
            </a:pPr>
            <a:r>
              <a:rPr lang="en-US" sz="2000" b="1">
                <a:solidFill>
                  <a:srgbClr val="0000FF"/>
                </a:solidFill>
                <a:latin typeface="UTM Avo" panose="02040603050506020204" pitchFamily="18" charset="0"/>
                <a:cs typeface="Times New Roman" panose="02020603050405020304" pitchFamily="18" charset="0"/>
              </a:rPr>
              <a:t>c) Áp dụng các mẫu định dạng</a:t>
            </a:r>
            <a:endParaRPr lang="en-US" sz="2000" b="1">
              <a:solidFill>
                <a:srgbClr val="0000FF"/>
              </a:solidFill>
              <a:latin typeface="UTM Avo" panose="02040603050506020204" pitchFamily="18" charset="0"/>
              <a:cs typeface="Times New Roman" panose="02020603050405020304" pitchFamily="18" charset="0"/>
            </a:endParaRPr>
          </a:p>
        </p:txBody>
      </p:sp>
      <p:pic>
        <p:nvPicPr>
          <p:cNvPr id="6" name="Picture 5"/>
          <p:cNvPicPr>
            <a:picLocks noChangeAspect="1"/>
          </p:cNvPicPr>
          <p:nvPr/>
        </p:nvPicPr>
        <p:blipFill rotWithShape="1">
          <a:blip r:embed="rId1"/>
          <a:srcRect b="2049"/>
          <a:stretch>
            <a:fillRect/>
          </a:stretch>
        </p:blipFill>
        <p:spPr>
          <a:xfrm>
            <a:off x="3518704" y="1140943"/>
            <a:ext cx="8183301" cy="5327733"/>
          </a:xfrm>
          <a:prstGeom prst="rect">
            <a:avLst/>
          </a:prstGeom>
        </p:spPr>
      </p:pic>
      <p:sp>
        <p:nvSpPr>
          <p:cNvPr id="7" name="Rectangle 6"/>
          <p:cNvSpPr/>
          <p:nvPr/>
        </p:nvSpPr>
        <p:spPr>
          <a:xfrm>
            <a:off x="554090" y="883433"/>
            <a:ext cx="3804213" cy="1878143"/>
          </a:xfrm>
          <a:prstGeom prst="rect">
            <a:avLst/>
          </a:prstGeom>
        </p:spPr>
        <p:txBody>
          <a:bodyPr wrap="square">
            <a:spAutoFit/>
          </a:bodyPr>
          <a:lstStyle/>
          <a:p>
            <a:pPr algn="ctr">
              <a:lnSpc>
                <a:spcPct val="150000"/>
              </a:lnSpc>
            </a:pPr>
            <a:r>
              <a:rPr lang="vi-VN" sz="2000">
                <a:latin typeface="UTM Avo" panose="02040603050506020204" pitchFamily="18" charset="0"/>
                <a:cs typeface="Times New Roman" panose="02020603050405020304" pitchFamily="18" charset="0"/>
              </a:rPr>
              <a:t>Các mẫu định dạng (theme) thiết kế sẵn được hiển thị trực quan trong nhóm </a:t>
            </a:r>
            <a:r>
              <a:rPr lang="vi-VN" sz="2000" b="1">
                <a:latin typeface="UTM Avo" panose="02040603050506020204" pitchFamily="18" charset="0"/>
                <a:cs typeface="Times New Roman" panose="02020603050405020304" pitchFamily="18" charset="0"/>
              </a:rPr>
              <a:t>Themes</a:t>
            </a:r>
            <a:r>
              <a:rPr lang="vi-VN" sz="2000">
                <a:latin typeface="UTM Avo" panose="02040603050506020204" pitchFamily="18" charset="0"/>
                <a:cs typeface="Times New Roman" panose="02020603050405020304" pitchFamily="18" charset="0"/>
              </a:rPr>
              <a:t> của thẻ </a:t>
            </a:r>
            <a:r>
              <a:rPr lang="vi-VN" sz="2000" b="1">
                <a:latin typeface="UTM Avo" panose="02040603050506020204" pitchFamily="18" charset="0"/>
                <a:cs typeface="Times New Roman" panose="02020603050405020304" pitchFamily="18" charset="0"/>
              </a:rPr>
              <a:t>Design</a:t>
            </a:r>
            <a:r>
              <a:rPr lang="vi-VN"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4091" y="389323"/>
            <a:ext cx="7837555" cy="3258649"/>
          </a:xfrm>
          <a:prstGeom prst="rect">
            <a:avLst/>
          </a:prstGeom>
        </p:spPr>
        <p:txBody>
          <a:bodyPr wrap="square">
            <a:spAutoFit/>
          </a:bodyPr>
          <a:lstStyle/>
          <a:p>
            <a:pPr>
              <a:lnSpc>
                <a:spcPct val="150000"/>
              </a:lnSpc>
            </a:pPr>
            <a:r>
              <a:rPr lang="en-US" sz="2000" b="1">
                <a:solidFill>
                  <a:srgbClr val="0000FF"/>
                </a:solidFill>
                <a:latin typeface="UTM Avo" panose="02040603050506020204" pitchFamily="18" charset="0"/>
                <a:cs typeface="Times New Roman" panose="02020603050405020304" pitchFamily="18" charset="0"/>
              </a:rPr>
              <a:t>d) Chèn hình ảnh vào trang chiếu</a:t>
            </a:r>
            <a:endParaRPr lang="en-US" sz="2000" b="1">
              <a:solidFill>
                <a:srgbClr val="0000FF"/>
              </a:solidFill>
              <a:latin typeface="UTM Avo" panose="02040603050506020204" pitchFamily="18" charset="0"/>
              <a:cs typeface="Times New Roman" panose="02020603050405020304" pitchFamily="18" charset="0"/>
            </a:endParaRP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1. </a:t>
            </a:r>
            <a:r>
              <a:rPr lang="vi-VN" sz="2000">
                <a:latin typeface="UTM Avo" panose="02040603050506020204" pitchFamily="18" charset="0"/>
                <a:cs typeface="Times New Roman" panose="02020603050405020304" pitchFamily="18" charset="0"/>
              </a:rPr>
              <a:t>Chọn trang, vị trí trong trang cần chèn hình ảnh.</a:t>
            </a:r>
            <a:endParaRPr lang="vi-VN" sz="2000">
              <a:latin typeface="UTM Avo" panose="02040603050506020204" pitchFamily="18" charset="0"/>
              <a:cs typeface="Times New Roman" panose="02020603050405020304" pitchFamily="18" charset="0"/>
            </a:endParaRP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2. </a:t>
            </a:r>
            <a:r>
              <a:rPr lang="vi-VN" sz="2000">
                <a:latin typeface="UTM Avo" panose="02040603050506020204" pitchFamily="18" charset="0"/>
                <a:cs typeface="Times New Roman" panose="02020603050405020304" pitchFamily="18" charset="0"/>
              </a:rPr>
              <a:t>Chọn </a:t>
            </a:r>
            <a:r>
              <a:rPr lang="vi-VN" sz="2000" b="1">
                <a:latin typeface="UTM Avo" panose="02040603050506020204" pitchFamily="18" charset="0"/>
                <a:cs typeface="Times New Roman" panose="02020603050405020304" pitchFamily="18" charset="0"/>
              </a:rPr>
              <a:t>Insert/Pictures </a:t>
            </a:r>
            <a:r>
              <a:rPr lang="vi-VN" sz="2000">
                <a:latin typeface="UTM Avo" panose="02040603050506020204" pitchFamily="18" charset="0"/>
                <a:cs typeface="Times New Roman" panose="02020603050405020304" pitchFamily="18" charset="0"/>
              </a:rPr>
              <a:t>để mở hộp thoại </a:t>
            </a:r>
            <a:r>
              <a:rPr lang="vi-VN" sz="2000" b="1">
                <a:latin typeface="UTM Avo" panose="02040603050506020204" pitchFamily="18" charset="0"/>
                <a:cs typeface="Times New Roman" panose="02020603050405020304" pitchFamily="18" charset="0"/>
              </a:rPr>
              <a:t>Insert Picture.</a:t>
            </a:r>
            <a:endParaRPr lang="vi-VN" sz="2000" b="1">
              <a:latin typeface="UTM Avo" panose="02040603050506020204" pitchFamily="18" charset="0"/>
              <a:cs typeface="Times New Roman" panose="02020603050405020304" pitchFamily="18" charset="0"/>
            </a:endParaRP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3.</a:t>
            </a:r>
            <a:r>
              <a:rPr lang="vi-VN" sz="2000">
                <a:latin typeface="UTM Avo" panose="02040603050506020204" pitchFamily="18" charset="0"/>
                <a:cs typeface="Times New Roman" panose="02020603050405020304" pitchFamily="18" charset="0"/>
              </a:rPr>
              <a:t> Chọn tệp ảnh, nháy chuột chọn nút </a:t>
            </a:r>
            <a:r>
              <a:rPr lang="vi-VN" sz="2000" b="1">
                <a:latin typeface="UTM Avo" panose="02040603050506020204" pitchFamily="18" charset="0"/>
                <a:cs typeface="Times New Roman" panose="02020603050405020304" pitchFamily="18" charset="0"/>
              </a:rPr>
              <a:t>Insert</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nSpc>
                <a:spcPct val="150000"/>
              </a:lnSpc>
            </a:pPr>
            <a:r>
              <a:rPr lang="vi-VN" sz="2000">
                <a:latin typeface="UTM Avo" panose="02040603050506020204" pitchFamily="18" charset="0"/>
                <a:cs typeface="Times New Roman" panose="02020603050405020304" pitchFamily="18" charset="0"/>
              </a:rPr>
              <a:t>Hình ảnh đã chọn được chèn vào trang chiếu.</a:t>
            </a:r>
            <a:endParaRPr lang="vi-VN" sz="2000">
              <a:latin typeface="UTM Avo" panose="02040603050506020204" pitchFamily="18" charset="0"/>
              <a:cs typeface="Times New Roman" panose="02020603050405020304" pitchFamily="18" charset="0"/>
            </a:endParaRPr>
          </a:p>
          <a:p>
            <a:pPr>
              <a:lnSpc>
                <a:spcPct val="150000"/>
              </a:lnSpc>
            </a:pPr>
            <a:r>
              <a:rPr lang="vi-VN" sz="2000" b="1">
                <a:latin typeface="UTM Avo" panose="02040603050506020204" pitchFamily="18" charset="0"/>
                <a:cs typeface="Times New Roman" panose="02020603050405020304" pitchFamily="18" charset="0"/>
              </a:rPr>
              <a:t>Lưu ý: </a:t>
            </a:r>
            <a:r>
              <a:rPr lang="vi-VN" sz="2000">
                <a:latin typeface="UTM Avo" panose="02040603050506020204" pitchFamily="18" charset="0"/>
                <a:cs typeface="Times New Roman" panose="02020603050405020304" pitchFamily="18" charset="0"/>
              </a:rPr>
              <a:t>Em có thể chèn hình ảnh vào trang chiếu bằng cách sử dụng lệnh </a:t>
            </a:r>
            <a:r>
              <a:rPr lang="vi-VN" sz="2000" b="1">
                <a:latin typeface="UTM Avo" panose="02040603050506020204" pitchFamily="18" charset="0"/>
                <a:cs typeface="Times New Roman" panose="02020603050405020304" pitchFamily="18" charset="0"/>
              </a:rPr>
              <a:t>Copy</a:t>
            </a:r>
            <a:r>
              <a:rPr lang="vi-VN" sz="2000">
                <a:latin typeface="UTM Avo" panose="02040603050506020204" pitchFamily="18" charset="0"/>
                <a:cs typeface="Times New Roman" panose="02020603050405020304" pitchFamily="18" charset="0"/>
              </a:rPr>
              <a:t> và </a:t>
            </a:r>
            <a:r>
              <a:rPr lang="vi-VN" sz="2000" b="1">
                <a:latin typeface="UTM Avo" panose="02040603050506020204" pitchFamily="18" charset="0"/>
                <a:cs typeface="Times New Roman" panose="02020603050405020304" pitchFamily="18" charset="0"/>
              </a:rPr>
              <a:t>Paste</a:t>
            </a:r>
            <a:r>
              <a:rPr lang="vi-VN"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pic>
        <p:nvPicPr>
          <p:cNvPr id="5" name="Picture 4"/>
          <p:cNvPicPr>
            <a:picLocks noChangeAspect="1"/>
          </p:cNvPicPr>
          <p:nvPr/>
        </p:nvPicPr>
        <p:blipFill>
          <a:blip r:embed="rId1"/>
          <a:stretch>
            <a:fillRect/>
          </a:stretch>
        </p:blipFill>
        <p:spPr>
          <a:xfrm>
            <a:off x="8719329" y="757375"/>
            <a:ext cx="3129348" cy="289059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1000"/>
                                        <p:tgtEl>
                                          <p:spTgt spid="4">
                                            <p:txEl>
                                              <p:pRg st="4" end="4"/>
                                            </p:txEl>
                                          </p:spTgt>
                                        </p:tgtEl>
                                      </p:cBhvr>
                                    </p:animEffect>
                                    <p:anim calcmode="lin" valueType="num">
                                      <p:cBhvr>
                                        <p:cTn id="3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fade">
                                      <p:cBhvr>
                                        <p:cTn id="40" dur="1000"/>
                                        <p:tgtEl>
                                          <p:spTgt spid="4">
                                            <p:txEl>
                                              <p:pRg st="5" end="5"/>
                                            </p:txEl>
                                          </p:spTgt>
                                        </p:tgtEl>
                                      </p:cBhvr>
                                    </p:animEffect>
                                    <p:anim calcmode="lin" valueType="num">
                                      <p:cBhvr>
                                        <p:cTn id="41"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srcRect r="51978" b="10117"/>
          <a:stretch>
            <a:fillRect/>
          </a:stretch>
        </p:blipFill>
        <p:spPr>
          <a:xfrm>
            <a:off x="1087646" y="3429000"/>
            <a:ext cx="4537276" cy="2923676"/>
          </a:xfrm>
          <a:prstGeom prst="rect">
            <a:avLst/>
          </a:prstGeom>
        </p:spPr>
      </p:pic>
      <p:sp>
        <p:nvSpPr>
          <p:cNvPr id="4" name="Rectangle 3"/>
          <p:cNvSpPr/>
          <p:nvPr/>
        </p:nvSpPr>
        <p:spPr>
          <a:xfrm>
            <a:off x="555211" y="340101"/>
            <a:ext cx="10950024" cy="2942024"/>
          </a:xfrm>
          <a:prstGeom prst="rect">
            <a:avLst/>
          </a:prstGeom>
        </p:spPr>
        <p:txBody>
          <a:bodyPr wrap="square">
            <a:spAutoFit/>
          </a:bodyPr>
          <a:lstStyle/>
          <a:p>
            <a:pPr>
              <a:lnSpc>
                <a:spcPct val="150000"/>
              </a:lnSpc>
            </a:pPr>
            <a:r>
              <a:rPr lang="en-US" b="1">
                <a:solidFill>
                  <a:srgbClr val="0000FF"/>
                </a:solidFill>
                <a:latin typeface="UTM Avo" panose="02040603050506020204" pitchFamily="18" charset="0"/>
                <a:cs typeface="Times New Roman" panose="02020603050405020304" pitchFamily="18" charset="0"/>
              </a:rPr>
              <a:t>e) Sử dụng các công cụ định dạng cho hình ảnh</a:t>
            </a:r>
            <a:endParaRPr lang="en-US" b="1">
              <a:solidFill>
                <a:srgbClr val="0000FF"/>
              </a:solidFill>
              <a:latin typeface="UTM Avo" panose="02040603050506020204" pitchFamily="18" charset="0"/>
              <a:cs typeface="Times New Roman" panose="02020603050405020304" pitchFamily="18" charset="0"/>
            </a:endParaRPr>
          </a:p>
          <a:p>
            <a:pPr algn="just">
              <a:lnSpc>
                <a:spcPct val="150000"/>
              </a:lnSpc>
            </a:pPr>
            <a:r>
              <a:rPr lang="vi-VN">
                <a:latin typeface="UTM Avo" panose="02040603050506020204" pitchFamily="18" charset="0"/>
                <a:cs typeface="Times New Roman" panose="02020603050405020304" pitchFamily="18" charset="0"/>
              </a:rPr>
              <a:t>Sau khi chèn hình ảnh vào trang chiếu, em có thể sử dụng các công cụ để: thay đổi vị trí và kích thước, thêm đường viền tạo khung, thay đổi lớp, cắt hình, quay hình,... </a:t>
            </a:r>
            <a:endParaRPr lang="en-US">
              <a:latin typeface="UTM Avo" panose="02040603050506020204" pitchFamily="18" charset="0"/>
              <a:cs typeface="Times New Roman" panose="02020603050405020304" pitchFamily="18" charset="0"/>
            </a:endParaRPr>
          </a:p>
          <a:p>
            <a:pPr algn="just">
              <a:lnSpc>
                <a:spcPct val="150000"/>
              </a:lnSpc>
            </a:pPr>
            <a:r>
              <a:rPr lang="vi-VN">
                <a:latin typeface="UTM Avo" panose="02040603050506020204" pitchFamily="18" charset="0"/>
                <a:cs typeface="Times New Roman" panose="02020603050405020304" pitchFamily="18" charset="0"/>
              </a:rPr>
              <a:t>Giả sử em chèn hình ảnh vào trang chiếu tiêu đề để minh hoạ. </a:t>
            </a:r>
            <a:endParaRPr lang="en-US">
              <a:latin typeface="UTM Avo" panose="02040603050506020204" pitchFamily="18" charset="0"/>
              <a:cs typeface="Times New Roman" panose="02020603050405020304" pitchFamily="18" charset="0"/>
            </a:endParaRPr>
          </a:p>
          <a:p>
            <a:pPr algn="just">
              <a:lnSpc>
                <a:spcPct val="150000"/>
              </a:lnSpc>
            </a:pPr>
            <a:r>
              <a:rPr lang="vi-VN">
                <a:latin typeface="UTM Avo" panose="02040603050506020204" pitchFamily="18" charset="0"/>
                <a:cs typeface="Times New Roman" panose="02020603050405020304" pitchFamily="18" charset="0"/>
              </a:rPr>
              <a:t>Sau khi chèn, hình ảnh xuất hiện trong trang chiếu như Hình 12.7. Em cần thay đổi lớp để hình ảnh nằm bên dưới văn bản (không che mất văn bản) và thay đổi vị trí, kích thước hình ảnh cho phù hợp với mục đích minh hoạ.</a:t>
            </a:r>
            <a:endParaRPr lang="vi-VN">
              <a:latin typeface="UTM Avo" panose="02040603050506020204" pitchFamily="18" charset="0"/>
              <a:cs typeface="Times New Roman" panose="02020603050405020304" pitchFamily="18" charset="0"/>
            </a:endParaRPr>
          </a:p>
        </p:txBody>
      </p:sp>
      <p:pic>
        <p:nvPicPr>
          <p:cNvPr id="6" name="Picture 5"/>
          <p:cNvPicPr>
            <a:picLocks noChangeAspect="1"/>
          </p:cNvPicPr>
          <p:nvPr/>
        </p:nvPicPr>
        <p:blipFill rotWithShape="1">
          <a:blip r:embed="rId1"/>
          <a:srcRect l="52108" t="183" r="-130" b="2923"/>
          <a:stretch>
            <a:fillRect/>
          </a:stretch>
        </p:blipFill>
        <p:spPr>
          <a:xfrm>
            <a:off x="6567078" y="3429000"/>
            <a:ext cx="4537276" cy="3151790"/>
          </a:xfrm>
          <a:prstGeom prst="rect">
            <a:avLst/>
          </a:prstGeom>
        </p:spPr>
      </p:pic>
      <p:sp>
        <p:nvSpPr>
          <p:cNvPr id="2" name="Arrow: Right 1"/>
          <p:cNvSpPr/>
          <p:nvPr/>
        </p:nvSpPr>
        <p:spPr>
          <a:xfrm>
            <a:off x="5891514" y="4363656"/>
            <a:ext cx="486137" cy="59030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 calcmode="lin" valueType="num">
                                      <p:cBhvr>
                                        <p:cTn id="24"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25"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4280079" y="1329903"/>
            <a:ext cx="7556881" cy="4978300"/>
          </a:xfrm>
          <a:prstGeom prst="rect">
            <a:avLst/>
          </a:prstGeom>
        </p:spPr>
      </p:pic>
      <p:sp>
        <p:nvSpPr>
          <p:cNvPr id="4" name="Rectangle 3"/>
          <p:cNvSpPr/>
          <p:nvPr/>
        </p:nvSpPr>
        <p:spPr>
          <a:xfrm>
            <a:off x="504681" y="389323"/>
            <a:ext cx="4518732" cy="2801473"/>
          </a:xfrm>
          <a:prstGeom prst="rect">
            <a:avLst/>
          </a:prstGeom>
        </p:spPr>
        <p:txBody>
          <a:bodyPr wrap="square">
            <a:spAutoFit/>
          </a:bodyPr>
          <a:lstStyle/>
          <a:p>
            <a:pPr>
              <a:lnSpc>
                <a:spcPct val="150000"/>
              </a:lnSpc>
            </a:pPr>
            <a:r>
              <a:rPr lang="en-US" sz="2000">
                <a:latin typeface="UTM Avo" panose="02040603050506020204" pitchFamily="18" charset="0"/>
                <a:cs typeface="Times New Roman" panose="02020603050405020304" pitchFamily="18" charset="0"/>
              </a:rPr>
              <a:t>- Cách thay đổi lớn cho hình ảnh: </a:t>
            </a:r>
            <a:endParaRPr lang="en-US" sz="2000">
              <a:latin typeface="UTM Avo" panose="02040603050506020204" pitchFamily="18" charset="0"/>
              <a:cs typeface="Times New Roman" panose="02020603050405020304" pitchFamily="18" charset="0"/>
            </a:endParaRP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1. </a:t>
            </a:r>
            <a:r>
              <a:rPr lang="vi-VN" sz="2000">
                <a:latin typeface="UTM Avo" panose="02040603050506020204" pitchFamily="18" charset="0"/>
                <a:cs typeface="Times New Roman" panose="02020603050405020304" pitchFamily="18" charset="0"/>
              </a:rPr>
              <a:t>Chọn hình ảnh.</a:t>
            </a:r>
            <a:endParaRPr lang="vi-VN" sz="2000">
              <a:latin typeface="UTM Avo" panose="02040603050506020204" pitchFamily="18" charset="0"/>
              <a:cs typeface="Times New Roman" panose="02020603050405020304" pitchFamily="18" charset="0"/>
            </a:endParaRP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2. </a:t>
            </a:r>
            <a:r>
              <a:rPr lang="vi-VN" sz="2000">
                <a:latin typeface="UTM Avo" panose="02040603050506020204" pitchFamily="18" charset="0"/>
                <a:cs typeface="Times New Roman" panose="02020603050405020304" pitchFamily="18" charset="0"/>
              </a:rPr>
              <a:t>Chọn </a:t>
            </a:r>
            <a:r>
              <a:rPr lang="vi-VN" sz="2000" b="1">
                <a:latin typeface="UTM Avo" panose="02040603050506020204" pitchFamily="18" charset="0"/>
                <a:cs typeface="Times New Roman" panose="02020603050405020304" pitchFamily="18" charset="0"/>
              </a:rPr>
              <a:t>Format/Arrange/Send Backward </a:t>
            </a:r>
            <a:r>
              <a:rPr lang="vi-VN" sz="2000">
                <a:latin typeface="UTM Avo" panose="02040603050506020204" pitchFamily="18" charset="0"/>
                <a:cs typeface="Times New Roman" panose="02020603050405020304" pitchFamily="18" charset="0"/>
              </a:rPr>
              <a:t>(nếu muốn đưa hình ảnh lên lại lớp trên</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thì chọn </a:t>
            </a:r>
            <a:r>
              <a:rPr lang="vi-VN" sz="2000" b="1">
                <a:latin typeface="UTM Avo" panose="02040603050506020204" pitchFamily="18" charset="0"/>
                <a:cs typeface="Times New Roman" panose="02020603050405020304" pitchFamily="18" charset="0"/>
              </a:rPr>
              <a:t>Bring Forward).</a:t>
            </a:r>
            <a:endParaRPr lang="vi-VN" sz="2000" b="1">
              <a:latin typeface="UTM Avo" panose="0204060305050602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4224759" y="1922892"/>
            <a:ext cx="7462560" cy="4542428"/>
          </a:xfrm>
          <a:prstGeom prst="rect">
            <a:avLst/>
          </a:prstGeom>
        </p:spPr>
      </p:pic>
      <p:sp>
        <p:nvSpPr>
          <p:cNvPr id="4" name="Rectangle 3"/>
          <p:cNvSpPr/>
          <p:nvPr/>
        </p:nvSpPr>
        <p:spPr>
          <a:xfrm>
            <a:off x="504680" y="389323"/>
            <a:ext cx="11138459" cy="1873654"/>
          </a:xfrm>
          <a:prstGeom prst="rect">
            <a:avLst/>
          </a:prstGeom>
        </p:spPr>
        <p:txBody>
          <a:bodyPr wrap="square">
            <a:spAutoFit/>
          </a:bodyPr>
          <a:lstStyle/>
          <a:p>
            <a:pPr>
              <a:lnSpc>
                <a:spcPct val="150000"/>
              </a:lnSpc>
            </a:pPr>
            <a:r>
              <a:rPr lang="en-US" sz="2000">
                <a:latin typeface="UTM Avo" panose="02040603050506020204" pitchFamily="18" charset="0"/>
                <a:cs typeface="Times New Roman" panose="02020603050405020304" pitchFamily="18" charset="0"/>
              </a:rPr>
              <a:t>- T</a:t>
            </a:r>
            <a:r>
              <a:rPr lang="vi-VN" sz="2000">
                <a:latin typeface="UTM Avo" panose="02040603050506020204" pitchFamily="18" charset="0"/>
                <a:cs typeface="Times New Roman" panose="02020603050405020304" pitchFamily="18" charset="0"/>
              </a:rPr>
              <a:t>hêm đường viền cho hình ảnh:</a:t>
            </a:r>
            <a:endParaRPr lang="en-US" sz="2000">
              <a:latin typeface="UTM Avo" panose="02040603050506020204" pitchFamily="18" charset="0"/>
              <a:cs typeface="Times New Roman" panose="02020603050405020304" pitchFamily="18" charset="0"/>
            </a:endParaRP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1. </a:t>
            </a:r>
            <a:r>
              <a:rPr lang="vi-VN" sz="2000">
                <a:latin typeface="UTM Avo" panose="02040603050506020204" pitchFamily="18" charset="0"/>
                <a:cs typeface="Times New Roman" panose="02020603050405020304" pitchFamily="18" charset="0"/>
              </a:rPr>
              <a:t>Chọn hình ảnh.</a:t>
            </a:r>
            <a:endParaRPr lang="vi-VN" sz="2000">
              <a:latin typeface="UTM Avo" panose="02040603050506020204" pitchFamily="18" charset="0"/>
              <a:cs typeface="Times New Roman" panose="02020603050405020304" pitchFamily="18" charset="0"/>
            </a:endParaRP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2. </a:t>
            </a:r>
            <a:r>
              <a:rPr lang="vi-VN" sz="2000">
                <a:latin typeface="UTM Avo" panose="02040603050506020204" pitchFamily="18" charset="0"/>
                <a:cs typeface="Times New Roman" panose="02020603050405020304" pitchFamily="18" charset="0"/>
              </a:rPr>
              <a:t>Chọn </a:t>
            </a:r>
            <a:r>
              <a:rPr lang="vi-VN" sz="2000" b="1">
                <a:latin typeface="UTM Avo" panose="02040603050506020204" pitchFamily="18" charset="0"/>
                <a:cs typeface="Times New Roman" panose="02020603050405020304" pitchFamily="18" charset="0"/>
              </a:rPr>
              <a:t>Format/Picture Styles/Picture Border </a:t>
            </a:r>
            <a:r>
              <a:rPr lang="vi-VN" sz="2000">
                <a:latin typeface="UTM Avo" panose="02040603050506020204" pitchFamily="18" charset="0"/>
                <a:cs typeface="Times New Roman" panose="02020603050405020304" pitchFamily="18" charset="0"/>
              </a:rPr>
              <a:t>rồi chọn màu đường viền, kiểu</a:t>
            </a:r>
            <a:endParaRPr lang="vi-VN" sz="2000">
              <a:latin typeface="UTM Avo" panose="02040603050506020204" pitchFamily="18" charset="0"/>
              <a:cs typeface="Times New Roman" panose="02020603050405020304" pitchFamily="18" charset="0"/>
            </a:endParaRPr>
          </a:p>
          <a:p>
            <a:pPr>
              <a:lnSpc>
                <a:spcPct val="150000"/>
              </a:lnSpc>
            </a:pPr>
            <a:r>
              <a:rPr lang="vi-VN" sz="2000">
                <a:latin typeface="UTM Avo" panose="02040603050506020204" pitchFamily="18" charset="0"/>
                <a:cs typeface="Times New Roman" panose="02020603050405020304" pitchFamily="18" charset="0"/>
              </a:rPr>
              <a:t>đường viền. </a:t>
            </a:r>
            <a:endParaRPr lang="vi-VN" sz="2000">
              <a:latin typeface="UTM Avo" panose="02040603050506020204" pitchFamily="18" charset="0"/>
              <a:cs typeface="Times New Roman" panose="02020603050405020304" pitchFamily="18" charset="0"/>
            </a:endParaRPr>
          </a:p>
        </p:txBody>
      </p:sp>
      <p:sp>
        <p:nvSpPr>
          <p:cNvPr id="5" name="Rectangle 4"/>
          <p:cNvSpPr/>
          <p:nvPr/>
        </p:nvSpPr>
        <p:spPr>
          <a:xfrm>
            <a:off x="504680" y="2262977"/>
            <a:ext cx="3372839" cy="2335319"/>
          </a:xfrm>
          <a:prstGeom prst="rect">
            <a:avLst/>
          </a:prstGeom>
        </p:spPr>
        <p:txBody>
          <a:bodyPr wrap="square">
            <a:spAutoFit/>
          </a:bodyPr>
          <a:lstStyle/>
          <a:p>
            <a:pPr algn="just">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Em có thể đặt nền màu xanh cho trang chiếu, đổi màu cho văn bản để được kết quả tương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tự như Hình 12.10.</a:t>
            </a:r>
            <a:endParaRPr lang="vi-VN" sz="2000">
              <a:latin typeface="UTM Avo" panose="0204060305050602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510166" y="377154"/>
            <a:ext cx="3490335" cy="936005"/>
          </a:xfrm>
          <a:prstGeom prst="rect">
            <a:avLst/>
          </a:prstGeom>
        </p:spPr>
      </p:pic>
      <p:pic>
        <p:nvPicPr>
          <p:cNvPr id="7" name="Picture 6"/>
          <p:cNvPicPr>
            <a:picLocks noChangeAspect="1"/>
          </p:cNvPicPr>
          <p:nvPr/>
        </p:nvPicPr>
        <p:blipFill>
          <a:blip r:embed="rId2"/>
          <a:stretch>
            <a:fillRect/>
          </a:stretch>
        </p:blipFill>
        <p:spPr>
          <a:xfrm>
            <a:off x="510166" y="3656590"/>
            <a:ext cx="3490335" cy="952468"/>
          </a:xfrm>
          <a:prstGeom prst="rect">
            <a:avLst/>
          </a:prstGeom>
        </p:spPr>
      </p:pic>
      <p:pic>
        <p:nvPicPr>
          <p:cNvPr id="8" name="Picture 7"/>
          <p:cNvPicPr>
            <a:picLocks noChangeAspect="1"/>
          </p:cNvPicPr>
          <p:nvPr/>
        </p:nvPicPr>
        <p:blipFill rotWithShape="1">
          <a:blip r:embed="rId3"/>
          <a:srcRect t="14339" b="47181"/>
          <a:stretch>
            <a:fillRect/>
          </a:stretch>
        </p:blipFill>
        <p:spPr>
          <a:xfrm>
            <a:off x="510166" y="1438207"/>
            <a:ext cx="11276720" cy="2093335"/>
          </a:xfrm>
          <a:prstGeom prst="rect">
            <a:avLst/>
          </a:prstGeom>
        </p:spPr>
      </p:pic>
      <p:pic>
        <p:nvPicPr>
          <p:cNvPr id="9" name="Picture 8"/>
          <p:cNvPicPr>
            <a:picLocks noChangeAspect="1"/>
          </p:cNvPicPr>
          <p:nvPr/>
        </p:nvPicPr>
        <p:blipFill rotWithShape="1">
          <a:blip r:embed="rId3"/>
          <a:srcRect t="73276" b="2780"/>
          <a:stretch>
            <a:fillRect/>
          </a:stretch>
        </p:blipFill>
        <p:spPr>
          <a:xfrm>
            <a:off x="510166" y="4768509"/>
            <a:ext cx="11276720" cy="130256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3" name="组合 1"/>
          <p:cNvGrpSpPr/>
          <p:nvPr/>
        </p:nvGrpSpPr>
        <p:grpSpPr>
          <a:xfrm>
            <a:off x="2980607" y="1150453"/>
            <a:ext cx="5976143" cy="4679926"/>
            <a:chOff x="2424113" y="688975"/>
            <a:chExt cx="6713537" cy="5619751"/>
          </a:xfrm>
        </p:grpSpPr>
        <p:sp>
          <p:nvSpPr>
            <p:cNvPr id="24" name="AutoShape 3"/>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5" name="Freeform 24"/>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lstStyle/>
            <a:p>
              <a:endParaRPr lang="zh-CN" altLang="en-US">
                <a:latin typeface="iCiel Cadena"/>
              </a:endParaRPr>
            </a:p>
          </p:txBody>
        </p:sp>
        <p:sp>
          <p:nvSpPr>
            <p:cNvPr id="26" name="Freeform 6"/>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lstStyle/>
            <a:p>
              <a:endParaRPr lang="zh-CN" altLang="en-US">
                <a:latin typeface="iCiel Cadena"/>
              </a:endParaRPr>
            </a:p>
          </p:txBody>
        </p:sp>
        <p:sp>
          <p:nvSpPr>
            <p:cNvPr id="27" name="Freeform 7"/>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lstStyle/>
            <a:p>
              <a:endParaRPr lang="zh-CN" altLang="en-US">
                <a:latin typeface="iCiel Cadena"/>
              </a:endParaRPr>
            </a:p>
          </p:txBody>
        </p:sp>
        <p:sp>
          <p:nvSpPr>
            <p:cNvPr id="28" name="Freeform 8"/>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Ciel Cadena"/>
              </a:endParaRPr>
            </a:p>
          </p:txBody>
        </p:sp>
        <p:sp>
          <p:nvSpPr>
            <p:cNvPr id="29" name="Freeform 9"/>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lstStyle/>
            <a:p>
              <a:endParaRPr lang="zh-CN" altLang="en-US">
                <a:latin typeface="iCiel Cadena"/>
              </a:endParaRPr>
            </a:p>
          </p:txBody>
        </p:sp>
        <p:sp>
          <p:nvSpPr>
            <p:cNvPr id="30" name="Freeform 10"/>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Ciel Cadena"/>
              </a:endParaRPr>
            </a:p>
          </p:txBody>
        </p:sp>
        <p:sp>
          <p:nvSpPr>
            <p:cNvPr id="31" name="Freeform 11"/>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Ciel Cadena"/>
              </a:endParaRPr>
            </a:p>
          </p:txBody>
        </p:sp>
        <p:sp>
          <p:nvSpPr>
            <p:cNvPr id="32" name="Freeform 12"/>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lstStyle/>
            <a:p>
              <a:endParaRPr lang="zh-CN" altLang="en-US">
                <a:latin typeface="iCiel Cadena"/>
              </a:endParaRPr>
            </a:p>
          </p:txBody>
        </p:sp>
        <p:sp>
          <p:nvSpPr>
            <p:cNvPr id="33" name="Freeform 13"/>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Ciel Cadena"/>
              </a:endParaRPr>
            </a:p>
          </p:txBody>
        </p:sp>
        <p:sp>
          <p:nvSpPr>
            <p:cNvPr id="34" name="Freeform 14"/>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Ciel Cadena"/>
              </a:endParaRPr>
            </a:p>
          </p:txBody>
        </p:sp>
        <p:sp>
          <p:nvSpPr>
            <p:cNvPr id="35" name="Freeform 15"/>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lstStyle/>
            <a:p>
              <a:endParaRPr lang="zh-CN" altLang="en-US">
                <a:latin typeface="iCiel Cadena"/>
              </a:endParaRPr>
            </a:p>
          </p:txBody>
        </p:sp>
        <p:sp>
          <p:nvSpPr>
            <p:cNvPr id="36" name="Freeform 16"/>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lstStyle/>
            <a:p>
              <a:endParaRPr lang="zh-CN" altLang="en-US">
                <a:latin typeface="iCiel Cadena"/>
              </a:endParaRPr>
            </a:p>
          </p:txBody>
        </p:sp>
        <p:sp>
          <p:nvSpPr>
            <p:cNvPr id="37" name="Freeform 17"/>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lstStyle/>
            <a:p>
              <a:endParaRPr lang="zh-CN" altLang="en-US">
                <a:latin typeface="iCiel Cadena"/>
              </a:endParaRPr>
            </a:p>
          </p:txBody>
        </p:sp>
        <p:sp>
          <p:nvSpPr>
            <p:cNvPr id="38" name="Freeform 18"/>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lstStyle/>
            <a:p>
              <a:endParaRPr lang="zh-CN" altLang="en-US">
                <a:solidFill>
                  <a:srgbClr val="F68D91"/>
                </a:solidFill>
                <a:latin typeface="iCiel Cadena"/>
              </a:endParaRPr>
            </a:p>
          </p:txBody>
        </p:sp>
        <p:sp>
          <p:nvSpPr>
            <p:cNvPr id="39" name="Freeform 19"/>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lstStyle/>
            <a:p>
              <a:endParaRPr lang="zh-CN" altLang="en-US">
                <a:latin typeface="iCiel Cadena"/>
              </a:endParaRPr>
            </a:p>
          </p:txBody>
        </p:sp>
        <p:sp>
          <p:nvSpPr>
            <p:cNvPr id="40" name="Freeform 20"/>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lstStyle/>
            <a:p>
              <a:endParaRPr lang="zh-CN" altLang="en-US">
                <a:solidFill>
                  <a:srgbClr val="F68D91"/>
                </a:solidFill>
                <a:latin typeface="iCiel Cadena"/>
              </a:endParaRPr>
            </a:p>
          </p:txBody>
        </p:sp>
        <p:sp>
          <p:nvSpPr>
            <p:cNvPr id="41" name="Freeform 21"/>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Ciel Cadena"/>
              </a:endParaRPr>
            </a:p>
          </p:txBody>
        </p:sp>
        <p:sp>
          <p:nvSpPr>
            <p:cNvPr id="42" name="Freeform 22"/>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lstStyle/>
            <a:p>
              <a:endParaRPr lang="zh-CN" altLang="en-US">
                <a:latin typeface="iCiel Cadena"/>
              </a:endParaRPr>
            </a:p>
          </p:txBody>
        </p:sp>
        <p:sp>
          <p:nvSpPr>
            <p:cNvPr id="43" name="Freeform 23"/>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lstStyle/>
            <a:p>
              <a:endParaRPr lang="zh-CN" altLang="en-US">
                <a:latin typeface="iCiel Cadena"/>
              </a:endParaRPr>
            </a:p>
          </p:txBody>
        </p:sp>
        <p:sp>
          <p:nvSpPr>
            <p:cNvPr id="44" name="Freeform 24"/>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lstStyle/>
            <a:p>
              <a:endParaRPr lang="zh-CN" altLang="en-US">
                <a:latin typeface="iCiel Cadena"/>
              </a:endParaRPr>
            </a:p>
          </p:txBody>
        </p:sp>
        <p:sp>
          <p:nvSpPr>
            <p:cNvPr id="45" name="Freeform 25"/>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Ciel Cadena"/>
              </a:endParaRPr>
            </a:p>
          </p:txBody>
        </p:sp>
        <p:sp>
          <p:nvSpPr>
            <p:cNvPr id="46" name="Freeform 26"/>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lstStyle/>
            <a:p>
              <a:endParaRPr lang="zh-CN" altLang="en-US">
                <a:latin typeface="iCiel Cadena"/>
              </a:endParaRPr>
            </a:p>
          </p:txBody>
        </p:sp>
        <p:sp>
          <p:nvSpPr>
            <p:cNvPr id="47" name="Freeform 27"/>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lstStyle/>
            <a:p>
              <a:endParaRPr lang="zh-CN" altLang="en-US">
                <a:latin typeface="iCiel Cadena"/>
              </a:endParaRPr>
            </a:p>
          </p:txBody>
        </p:sp>
        <p:sp>
          <p:nvSpPr>
            <p:cNvPr id="48" name="Freeform 28"/>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lstStyle/>
            <a:p>
              <a:endParaRPr lang="zh-CN" altLang="en-US">
                <a:latin typeface="iCiel Cadena"/>
              </a:endParaRPr>
            </a:p>
          </p:txBody>
        </p:sp>
        <p:sp>
          <p:nvSpPr>
            <p:cNvPr id="49" name="Freeform 29"/>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lstStyle/>
            <a:p>
              <a:endParaRPr lang="zh-CN" altLang="en-US">
                <a:solidFill>
                  <a:srgbClr val="F68D91"/>
                </a:solidFill>
                <a:latin typeface="iCiel Cadena"/>
              </a:endParaRPr>
            </a:p>
          </p:txBody>
        </p:sp>
        <p:sp>
          <p:nvSpPr>
            <p:cNvPr id="50" name="Freeform 30"/>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lstStyle/>
            <a:p>
              <a:endParaRPr lang="zh-CN" altLang="en-US">
                <a:latin typeface="iCiel Cadena"/>
              </a:endParaRPr>
            </a:p>
          </p:txBody>
        </p:sp>
        <p:sp>
          <p:nvSpPr>
            <p:cNvPr id="51" name="Freeform 31"/>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lstStyle/>
            <a:p>
              <a:endParaRPr lang="zh-CN" altLang="en-US">
                <a:latin typeface="iCiel Cadena"/>
              </a:endParaRPr>
            </a:p>
          </p:txBody>
        </p:sp>
        <p:sp>
          <p:nvSpPr>
            <p:cNvPr id="52" name="Freeform 32"/>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lstStyle/>
            <a:p>
              <a:endParaRPr lang="zh-CN" altLang="en-US">
                <a:latin typeface="iCiel Cadena"/>
              </a:endParaRPr>
            </a:p>
          </p:txBody>
        </p:sp>
        <p:sp>
          <p:nvSpPr>
            <p:cNvPr id="53" name="Freeform 33"/>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Ciel Cadena"/>
              </a:endParaRPr>
            </a:p>
          </p:txBody>
        </p:sp>
        <p:sp>
          <p:nvSpPr>
            <p:cNvPr id="54" name="Freeform 34"/>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lstStyle/>
            <a:p>
              <a:endParaRPr lang="zh-CN" altLang="en-US">
                <a:solidFill>
                  <a:srgbClr val="F68D91"/>
                </a:solidFill>
                <a:latin typeface="iCiel Cadena"/>
              </a:endParaRPr>
            </a:p>
          </p:txBody>
        </p:sp>
        <p:sp>
          <p:nvSpPr>
            <p:cNvPr id="55" name="Freeform 35"/>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Ciel Cadena"/>
              </a:endParaRPr>
            </a:p>
          </p:txBody>
        </p:sp>
        <p:sp>
          <p:nvSpPr>
            <p:cNvPr id="56" name="Freeform 36"/>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Ciel Cadena"/>
              </a:endParaRPr>
            </a:p>
          </p:txBody>
        </p:sp>
        <p:sp>
          <p:nvSpPr>
            <p:cNvPr id="57" name="Freeform 37"/>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Ciel Cadena"/>
              </a:endParaRPr>
            </a:p>
          </p:txBody>
        </p:sp>
        <p:sp>
          <p:nvSpPr>
            <p:cNvPr id="58" name="Freeform 38"/>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Ciel Cadena"/>
              </a:endParaRPr>
            </a:p>
          </p:txBody>
        </p:sp>
        <p:sp>
          <p:nvSpPr>
            <p:cNvPr id="59" name="Freeform 39"/>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Ciel Cadena"/>
              </a:endParaRPr>
            </a:p>
          </p:txBody>
        </p:sp>
        <p:sp>
          <p:nvSpPr>
            <p:cNvPr id="60" name="Freeform 40"/>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lstStyle/>
            <a:p>
              <a:endParaRPr lang="zh-CN" altLang="en-US">
                <a:latin typeface="iCiel Cadena"/>
              </a:endParaRPr>
            </a:p>
          </p:txBody>
        </p:sp>
        <p:sp>
          <p:nvSpPr>
            <p:cNvPr id="61" name="Freeform 41"/>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lstStyle/>
            <a:p>
              <a:endParaRPr lang="zh-CN" altLang="en-US">
                <a:latin typeface="iCiel Cadena"/>
              </a:endParaRPr>
            </a:p>
          </p:txBody>
        </p:sp>
        <p:sp>
          <p:nvSpPr>
            <p:cNvPr id="62" name="Freeform 42"/>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lstStyle/>
            <a:p>
              <a:endParaRPr lang="zh-CN" altLang="en-US">
                <a:latin typeface="iCiel Cadena"/>
              </a:endParaRPr>
            </a:p>
          </p:txBody>
        </p:sp>
        <p:sp>
          <p:nvSpPr>
            <p:cNvPr id="63" name="Freeform 43"/>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lstStyle/>
            <a:p>
              <a:endParaRPr lang="zh-CN" altLang="en-US">
                <a:latin typeface="iCiel Cadena"/>
              </a:endParaRPr>
            </a:p>
          </p:txBody>
        </p:sp>
        <p:sp>
          <p:nvSpPr>
            <p:cNvPr id="64" name="Freeform 44"/>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lstStyle/>
            <a:p>
              <a:endParaRPr lang="zh-CN" altLang="en-US">
                <a:latin typeface="iCiel Cadena"/>
              </a:endParaRPr>
            </a:p>
          </p:txBody>
        </p:sp>
        <p:sp>
          <p:nvSpPr>
            <p:cNvPr id="65" name="Freeform 45"/>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lstStyle/>
            <a:p>
              <a:endParaRPr lang="zh-CN" altLang="en-US">
                <a:latin typeface="iCiel Cadena"/>
              </a:endParaRPr>
            </a:p>
          </p:txBody>
        </p:sp>
        <p:sp>
          <p:nvSpPr>
            <p:cNvPr id="66" name="Freeform 46"/>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lstStyle/>
            <a:p>
              <a:endParaRPr lang="zh-CN" altLang="en-US">
                <a:latin typeface="iCiel Cadena"/>
              </a:endParaRPr>
            </a:p>
          </p:txBody>
        </p:sp>
        <p:sp>
          <p:nvSpPr>
            <p:cNvPr id="67" name="Freeform 47"/>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lstStyle/>
            <a:p>
              <a:endParaRPr lang="zh-CN" altLang="en-US">
                <a:latin typeface="iCiel Cadena"/>
              </a:endParaRPr>
            </a:p>
          </p:txBody>
        </p:sp>
        <p:sp>
          <p:nvSpPr>
            <p:cNvPr id="68" name="Freeform 48"/>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lstStyle/>
            <a:p>
              <a:endParaRPr lang="zh-CN" altLang="en-US">
                <a:latin typeface="iCiel Cadena"/>
              </a:endParaRPr>
            </a:p>
          </p:txBody>
        </p:sp>
        <p:sp>
          <p:nvSpPr>
            <p:cNvPr id="69" name="Rectangle 49"/>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000" b="0" i="0" u="none" strike="noStrike" cap="none" normalizeH="0" baseline="0" dirty="0">
                  <a:ln>
                    <a:noFill/>
                  </a:ln>
                  <a:solidFill>
                    <a:srgbClr val="FFFFFF"/>
                  </a:solidFill>
                  <a:effectLst/>
                  <a:latin typeface="iCiel Cadena"/>
                  <a:ea typeface="Microsoft YaHei"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lang="en-US" altLang="zh-CN" sz="2300" dirty="0">
                  <a:solidFill>
                    <a:srgbClr val="FFFFFF"/>
                  </a:solidFill>
                  <a:latin typeface="iCiel Cadena"/>
                  <a:ea typeface="Microsoft YaHei"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0" i="0" u="none" strike="noStrike" cap="none" normalizeH="0" baseline="0" dirty="0">
                  <a:ln>
                    <a:noFill/>
                  </a:ln>
                  <a:solidFill>
                    <a:srgbClr val="FFFFFF"/>
                  </a:solidFill>
                  <a:effectLst/>
                  <a:latin typeface="iCiel Cadena"/>
                  <a:ea typeface="Microsoft YaHei"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300" b="0" i="0" u="none" strike="noStrike" cap="none" normalizeH="0" baseline="0" dirty="0">
                  <a:ln>
                    <a:noFill/>
                  </a:ln>
                  <a:solidFill>
                    <a:schemeClr val="bg1"/>
                  </a:solidFill>
                  <a:effectLst/>
                  <a:latin typeface="iCiel Cadena"/>
                  <a:ea typeface="Microsoft YaHei"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0" i="0" u="none" strike="noStrike" cap="none" normalizeH="0" baseline="0" dirty="0">
                  <a:ln>
                    <a:noFill/>
                  </a:ln>
                  <a:solidFill>
                    <a:srgbClr val="FFFFFF"/>
                  </a:solidFill>
                  <a:effectLst/>
                  <a:latin typeface="iCiel Cadena"/>
                  <a:ea typeface="Microsoft YaHei"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b="0" i="0" u="none" strike="noStrike" cap="none" normalizeH="0" baseline="0" dirty="0">
                  <a:ln>
                    <a:noFill/>
                  </a:ln>
                  <a:solidFill>
                    <a:schemeClr val="bg1"/>
                  </a:solidFill>
                  <a:effectLst/>
                  <a:latin typeface="iCiel Cadena"/>
                  <a:ea typeface="Microsoft YaHei"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0" i="0" u="none" strike="noStrike" cap="none" normalizeH="0" baseline="0" dirty="0">
                  <a:ln>
                    <a:noFill/>
                  </a:ln>
                  <a:solidFill>
                    <a:srgbClr val="FFFFFF"/>
                  </a:solidFill>
                  <a:effectLst/>
                  <a:latin typeface="iCiel Cadena"/>
                  <a:ea typeface="Microsoft YaHei"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0" i="0" u="none" strike="noStrike" cap="none" normalizeH="0" baseline="0" dirty="0">
                  <a:ln>
                    <a:noFill/>
                  </a:ln>
                  <a:solidFill>
                    <a:srgbClr val="FFFFFF"/>
                  </a:solidFill>
                  <a:effectLst/>
                  <a:latin typeface="iCiel Cadena"/>
                  <a:ea typeface="Microsoft YaHei"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0" i="0" u="none" strike="noStrike" cap="none" normalizeH="0" baseline="0" dirty="0">
                  <a:ln>
                    <a:noFill/>
                  </a:ln>
                  <a:solidFill>
                    <a:srgbClr val="FFFFFF"/>
                  </a:solidFill>
                  <a:effectLst/>
                  <a:latin typeface="iCiel Cadena"/>
                  <a:ea typeface="Microsoft YaHei"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0" i="0" u="none" strike="noStrike" cap="none" normalizeH="0" baseline="0" dirty="0">
                  <a:ln>
                    <a:noFill/>
                  </a:ln>
                  <a:solidFill>
                    <a:srgbClr val="FFFFFF"/>
                  </a:solidFill>
                  <a:effectLst/>
                  <a:latin typeface="iCiel Cadena"/>
                  <a:ea typeface="Microsoft YaHei"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endPar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83"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7270" y="4748311"/>
            <a:ext cx="4084635" cy="20415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487797" y="440833"/>
            <a:ext cx="888648" cy="903074"/>
          </a:xfrm>
          <a:prstGeom prst="rect">
            <a:avLst/>
          </a:prstGeom>
        </p:spPr>
      </p:pic>
      <p:sp>
        <p:nvSpPr>
          <p:cNvPr id="3" name="Rectangle 2"/>
          <p:cNvSpPr/>
          <p:nvPr/>
        </p:nvSpPr>
        <p:spPr>
          <a:xfrm>
            <a:off x="1480947" y="440833"/>
            <a:ext cx="9585062" cy="950325"/>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Hôm nay An, Minh và Khoa tiếp tục bàn về cách trình bày báo cáo dự án </a:t>
            </a:r>
            <a:r>
              <a:rPr lang="vi-VN" sz="2000" b="1">
                <a:latin typeface="UTM Avo" panose="02040603050506020204" pitchFamily="18" charset="0"/>
                <a:cs typeface="Times New Roman" panose="02020603050405020304" pitchFamily="18" charset="0"/>
              </a:rPr>
              <a:t>Trường học xanh</a:t>
            </a:r>
            <a:r>
              <a:rPr lang="vi-VN"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grpSp>
        <p:nvGrpSpPr>
          <p:cNvPr id="16" name="Group 15"/>
          <p:cNvGrpSpPr/>
          <p:nvPr/>
        </p:nvGrpSpPr>
        <p:grpSpPr>
          <a:xfrm>
            <a:off x="1778330" y="1569742"/>
            <a:ext cx="4495148" cy="3187453"/>
            <a:chOff x="1778330" y="1569742"/>
            <a:chExt cx="4495148" cy="3187453"/>
          </a:xfrm>
        </p:grpSpPr>
        <p:sp>
          <p:nvSpPr>
            <p:cNvPr id="9" name="Speech Bubble: Rectangle with Corners Rounded 8"/>
            <p:cNvSpPr/>
            <p:nvPr/>
          </p:nvSpPr>
          <p:spPr>
            <a:xfrm>
              <a:off x="1778330" y="1569742"/>
              <a:ext cx="4495148" cy="3187453"/>
            </a:xfrm>
            <a:prstGeom prst="wedgeRoundRectCallout">
              <a:avLst>
                <a:gd name="adj1" fmla="val -55519"/>
                <a:gd name="adj2" fmla="val 45357"/>
                <a:gd name="adj3" fmla="val 16667"/>
              </a:avLst>
            </a:prstGeom>
            <a:noFill/>
            <a:ln w="57150">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Rectangle 3"/>
            <p:cNvSpPr/>
            <p:nvPr/>
          </p:nvSpPr>
          <p:spPr>
            <a:xfrm>
              <a:off x="2068293" y="1692456"/>
              <a:ext cx="4007820" cy="294202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Chúng ta có thể sao chép dữ liệu về ý tưởng dự án đã có sẵn từ tệp </a:t>
              </a:r>
              <a:r>
                <a:rPr lang="vi-VN">
                  <a:solidFill>
                    <a:srgbClr val="FF3399"/>
                  </a:solidFill>
                  <a:latin typeface="UTM Avo" panose="02040603050506020204" pitchFamily="18" charset="0"/>
                  <a:cs typeface="Times New Roman" panose="02020603050405020304" pitchFamily="18" charset="0"/>
                </a:rPr>
                <a:t>Truonghocxanh.docx</a:t>
              </a:r>
              <a:r>
                <a:rPr lang="vi-VN">
                  <a:latin typeface="UTM Avo" panose="02040603050506020204" pitchFamily="18" charset="0"/>
                  <a:cs typeface="Times New Roman" panose="02020603050405020304" pitchFamily="18" charset="0"/>
                </a:rPr>
                <a:t>, sao chép các kết quả tính toán từ các trang tính trong tệp </a:t>
              </a:r>
              <a:r>
                <a:rPr lang="vi-VN">
                  <a:solidFill>
                    <a:srgbClr val="FF3399"/>
                  </a:solidFill>
                  <a:latin typeface="UTM Avo" panose="02040603050506020204" pitchFamily="18" charset="0"/>
                  <a:cs typeface="Times New Roman" panose="02020603050405020304" pitchFamily="18" charset="0"/>
                </a:rPr>
                <a:t>THXanh.xlsx</a:t>
              </a:r>
              <a:r>
                <a:rPr lang="vi-VN">
                  <a:latin typeface="UTM Avo" panose="02040603050506020204" pitchFamily="18" charset="0"/>
                  <a:cs typeface="Times New Roman" panose="02020603050405020304" pitchFamily="18" charset="0"/>
                </a:rPr>
                <a:t>. Còn hình thức thì nên trình bày sao cho thật ấn tượng. </a:t>
              </a:r>
              <a:endParaRPr lang="en-US">
                <a:latin typeface="UTM Avo" panose="02040603050506020204" pitchFamily="18" charset="0"/>
                <a:cs typeface="Times New Roman" panose="02020603050405020304" pitchFamily="18" charset="0"/>
              </a:endParaRPr>
            </a:p>
          </p:txBody>
        </p:sp>
      </p:grpSp>
      <p:pic>
        <p:nvPicPr>
          <p:cNvPr id="7" name="Picture 6" descr="A picture containing toy, doll&#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749" y="3291604"/>
            <a:ext cx="1258033" cy="3023598"/>
          </a:xfrm>
          <a:prstGeom prst="rect">
            <a:avLst/>
          </a:prstGeom>
        </p:spPr>
      </p:pic>
      <p:pic>
        <p:nvPicPr>
          <p:cNvPr id="12" name="Picture 11" descr="A picture containing posing&#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7872" y="3429000"/>
            <a:ext cx="1127250" cy="3071279"/>
          </a:xfrm>
          <a:prstGeom prst="rect">
            <a:avLst/>
          </a:prstGeom>
        </p:spPr>
      </p:pic>
      <p:pic>
        <p:nvPicPr>
          <p:cNvPr id="15" name="Picture 14" descr="A picture containing toy, doll&#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479478" y="3442063"/>
            <a:ext cx="1258032" cy="3087462"/>
          </a:xfrm>
          <a:prstGeom prst="rect">
            <a:avLst/>
          </a:prstGeom>
        </p:spPr>
      </p:pic>
      <p:grpSp>
        <p:nvGrpSpPr>
          <p:cNvPr id="17" name="Group 16"/>
          <p:cNvGrpSpPr/>
          <p:nvPr/>
        </p:nvGrpSpPr>
        <p:grpSpPr>
          <a:xfrm>
            <a:off x="6435026" y="1569742"/>
            <a:ext cx="4495148" cy="1536040"/>
            <a:chOff x="1778330" y="1569743"/>
            <a:chExt cx="4495148" cy="1536040"/>
          </a:xfrm>
        </p:grpSpPr>
        <p:sp>
          <p:nvSpPr>
            <p:cNvPr id="18" name="Speech Bubble: Rectangle with Corners Rounded 17"/>
            <p:cNvSpPr/>
            <p:nvPr/>
          </p:nvSpPr>
          <p:spPr>
            <a:xfrm>
              <a:off x="1778330" y="1569743"/>
              <a:ext cx="4495148" cy="1536040"/>
            </a:xfrm>
            <a:prstGeom prst="wedgeRoundRectCallout">
              <a:avLst>
                <a:gd name="adj1" fmla="val 46191"/>
                <a:gd name="adj2" fmla="val 77759"/>
                <a:gd name="adj3" fmla="val 16667"/>
              </a:avLst>
            </a:prstGeom>
            <a:noFill/>
            <a:ln w="57150">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ectangle 18"/>
            <p:cNvSpPr/>
            <p:nvPr/>
          </p:nvSpPr>
          <p:spPr>
            <a:xfrm>
              <a:off x="2068293" y="1692456"/>
              <a:ext cx="4007820" cy="1280030"/>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Minh hoạ bằng hình ảnh là một lựa chọn tốt. Hình ảnh có tính trực quan và rất thuyết phục. </a:t>
              </a:r>
              <a:endParaRPr lang="vi-VN">
                <a:latin typeface="UTM Avo" panose="02040603050506020204" pitchFamily="18" charset="0"/>
                <a:cs typeface="Times New Roman" panose="02020603050405020304" pitchFamily="18" charset="0"/>
              </a:endParaRPr>
            </a:p>
          </p:txBody>
        </p:sp>
      </p:grpSp>
      <p:grpSp>
        <p:nvGrpSpPr>
          <p:cNvPr id="20" name="Group 19"/>
          <p:cNvGrpSpPr/>
          <p:nvPr/>
        </p:nvGrpSpPr>
        <p:grpSpPr>
          <a:xfrm>
            <a:off x="2068294" y="5114362"/>
            <a:ext cx="6103433" cy="1101243"/>
            <a:chOff x="1778331" y="1569742"/>
            <a:chExt cx="4283921" cy="1101243"/>
          </a:xfrm>
        </p:grpSpPr>
        <p:sp>
          <p:nvSpPr>
            <p:cNvPr id="21" name="Speech Bubble: Rectangle with Corners Rounded 20"/>
            <p:cNvSpPr/>
            <p:nvPr/>
          </p:nvSpPr>
          <p:spPr>
            <a:xfrm>
              <a:off x="1778331" y="1569742"/>
              <a:ext cx="4283921" cy="1101243"/>
            </a:xfrm>
            <a:prstGeom prst="wedgeRoundRectCallout">
              <a:avLst>
                <a:gd name="adj1" fmla="val 46839"/>
                <a:gd name="adj2" fmla="val -78848"/>
                <a:gd name="adj3" fmla="val 16667"/>
              </a:avLst>
            </a:prstGeom>
            <a:noFill/>
            <a:ln w="57150">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Rectangle 21"/>
            <p:cNvSpPr/>
            <p:nvPr/>
          </p:nvSpPr>
          <p:spPr>
            <a:xfrm>
              <a:off x="1914365" y="1692456"/>
              <a:ext cx="4070576" cy="864532"/>
            </a:xfrm>
            <a:prstGeom prst="rect">
              <a:avLst/>
            </a:prstGeom>
          </p:spPr>
          <p:txBody>
            <a:bodyPr wrap="square">
              <a:spAutoFit/>
            </a:bodyPr>
            <a:lstStyle/>
            <a:p>
              <a:pPr algn="just" defTabSz="342900">
                <a:lnSpc>
                  <a:spcPct val="150000"/>
                </a:lnSpc>
              </a:pPr>
              <a:r>
                <a:rPr lang="vi-VN" sz="1800">
                  <a:latin typeface="UTM Avo" panose="02040603050506020204" pitchFamily="18" charset="0"/>
                  <a:cs typeface="Times New Roman" panose="02020603050405020304" pitchFamily="18" charset="0"/>
                </a:rPr>
                <a:t>Bài trình bày sẽ hiệu quả hơn nếu sử dụng định dạng văn bản và ảnh minh hoạ một cách hợp lí.</a:t>
              </a:r>
              <a:endParaRPr lang="vi-VN">
                <a:latin typeface="UTM Avo" panose="020406030505060202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1+#ppt_w/2"/>
                                          </p:val>
                                        </p:tav>
                                        <p:tav tm="100000">
                                          <p:val>
                                            <p:strVal val="#ppt_x"/>
                                          </p:val>
                                        </p:tav>
                                      </p:tavLst>
                                    </p:anim>
                                    <p:anim calcmode="lin" valueType="num">
                                      <p:cBhvr additive="base">
                                        <p:cTn id="1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493044" y="1093255"/>
            <a:ext cx="11207675" cy="1714665"/>
          </a:xfrm>
          <a:prstGeom prst="rect">
            <a:avLst/>
          </a:prstGeom>
        </p:spPr>
      </p:pic>
      <p:sp>
        <p:nvSpPr>
          <p:cNvPr id="4" name="Rectangle 3"/>
          <p:cNvSpPr/>
          <p:nvPr/>
        </p:nvSpPr>
        <p:spPr>
          <a:xfrm>
            <a:off x="493044" y="283212"/>
            <a:ext cx="10754619" cy="721672"/>
          </a:xfrm>
          <a:prstGeom prst="rect">
            <a:avLst/>
          </a:prstGeom>
        </p:spPr>
        <p:txBody>
          <a:bodyPr wrap="square">
            <a:spAutoFit/>
          </a:bodyPr>
          <a:lstStyle/>
          <a:p>
            <a:pPr defTabSz="342900">
              <a:lnSpc>
                <a:spcPct val="150000"/>
              </a:lnSpc>
            </a:pPr>
            <a:r>
              <a:rPr lang="en-US" sz="3200" b="1">
                <a:solidFill>
                  <a:srgbClr val="F03C69"/>
                </a:solidFill>
                <a:latin typeface="SVN-SAF" panose="02040603050506020204" pitchFamily="18" charset="0"/>
                <a:cs typeface="Times New Roman" panose="02020603050405020304" pitchFamily="18" charset="0"/>
              </a:rPr>
              <a:t>1</a:t>
            </a:r>
            <a:r>
              <a:rPr lang="vi-VN" sz="3200" b="1">
                <a:solidFill>
                  <a:srgbClr val="F03C69"/>
                </a:solidFill>
                <a:latin typeface="SVN-SAF" panose="02040603050506020204" pitchFamily="18" charset="0"/>
                <a:cs typeface="Times New Roman" panose="02020603050405020304" pitchFamily="18" charset="0"/>
              </a:rPr>
              <a:t>. ẢNH</a:t>
            </a:r>
            <a:r>
              <a:rPr lang="en-US" sz="3200" b="1">
                <a:solidFill>
                  <a:srgbClr val="F03C69"/>
                </a:solidFill>
                <a:latin typeface="SVN-SAF" panose="02040603050506020204" pitchFamily="18" charset="0"/>
                <a:cs typeface="Times New Roman" panose="02020603050405020304" pitchFamily="18" charset="0"/>
              </a:rPr>
              <a:t> MINH HỌA</a:t>
            </a:r>
            <a:endParaRPr lang="en-US" sz="3200" b="1">
              <a:solidFill>
                <a:srgbClr val="F03C69"/>
              </a:solidFill>
              <a:latin typeface="SVN-SAF" panose="020406030505060202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706979" y="3096830"/>
            <a:ext cx="756220" cy="753733"/>
          </a:xfrm>
          <a:prstGeom prst="rect">
            <a:avLst/>
          </a:prstGeom>
        </p:spPr>
      </p:pic>
      <p:sp>
        <p:nvSpPr>
          <p:cNvPr id="6" name="Rectangle 5"/>
          <p:cNvSpPr/>
          <p:nvPr/>
        </p:nvSpPr>
        <p:spPr>
          <a:xfrm>
            <a:off x="1572693" y="2896292"/>
            <a:ext cx="10021823" cy="1327351"/>
          </a:xfrm>
          <a:prstGeom prst="rect">
            <a:avLst/>
          </a:prstGeom>
        </p:spPr>
        <p:txBody>
          <a:bodyPr wrap="square">
            <a:spAutoFit/>
          </a:bodyPr>
          <a:lstStyle/>
          <a:p>
            <a:pPr algn="just" defTabSz="342900">
              <a:lnSpc>
                <a:spcPct val="140000"/>
              </a:lnSpc>
            </a:pPr>
            <a:r>
              <a:rPr lang="vi-VN" sz="2000">
                <a:latin typeface="UTM Avo" panose="02040603050506020204" pitchFamily="18" charset="0"/>
                <a:cs typeface="Times New Roman" panose="02020603050405020304" pitchFamily="18" charset="0"/>
              </a:rPr>
              <a:t>Hình ảnh là dạng thông tin trực quan và dễ gây ấn tượng nhất.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Sử dụng hình ảnh minh hoạ cho nội dung trình bày sẽ giúp cho bài trình chiếu hấp dẫn và sinh động, thu hút sự chú ý của người nghe.</a:t>
            </a:r>
            <a:endParaRPr lang="vi-VN" sz="2000">
              <a:latin typeface="UTM Avo" panose="02040603050506020204" pitchFamily="18" charset="0"/>
              <a:cs typeface="Times New Roman" panose="02020603050405020304" pitchFamily="18" charset="0"/>
            </a:endParaRPr>
          </a:p>
        </p:txBody>
      </p:sp>
      <p:sp>
        <p:nvSpPr>
          <p:cNvPr id="7" name="Rectangle 6"/>
          <p:cNvSpPr/>
          <p:nvPr/>
        </p:nvSpPr>
        <p:spPr>
          <a:xfrm>
            <a:off x="597484" y="4223643"/>
            <a:ext cx="10997032" cy="1758238"/>
          </a:xfrm>
          <a:prstGeom prst="rect">
            <a:avLst/>
          </a:prstGeom>
        </p:spPr>
        <p:txBody>
          <a:bodyPr wrap="square">
            <a:spAutoFit/>
          </a:bodyPr>
          <a:lstStyle/>
          <a:p>
            <a:pPr algn="just" defTabSz="342900">
              <a:lnSpc>
                <a:spcPct val="140000"/>
              </a:lnSpc>
            </a:pPr>
            <a:r>
              <a:rPr lang="en-US" sz="2000">
                <a:latin typeface="UTM Avo" panose="02040603050506020204" pitchFamily="18" charset="0"/>
                <a:cs typeface="Times New Roman" panose="02020603050405020304" pitchFamily="18" charset="0"/>
              </a:rPr>
              <a:t>K</a:t>
            </a:r>
            <a:r>
              <a:rPr lang="vi-VN" sz="2000">
                <a:latin typeface="UTM Avo" panose="02040603050506020204" pitchFamily="18" charset="0"/>
                <a:cs typeface="Times New Roman" panose="02020603050405020304" pitchFamily="18" charset="0"/>
              </a:rPr>
              <a:t>hi lựa chọn hình ảnh nên căn cứ vào </a:t>
            </a:r>
            <a:r>
              <a:rPr lang="en-US" sz="2000">
                <a:latin typeface="UTM Avo" panose="02040603050506020204" pitchFamily="18" charset="0"/>
                <a:cs typeface="Times New Roman" panose="02020603050405020304" pitchFamily="18" charset="0"/>
              </a:rPr>
              <a:t>2</a:t>
            </a:r>
            <a:r>
              <a:rPr lang="vi-VN" sz="2000">
                <a:latin typeface="UTM Avo" panose="02040603050506020204" pitchFamily="18" charset="0"/>
                <a:cs typeface="Times New Roman" panose="02020603050405020304" pitchFamily="18" charset="0"/>
              </a:rPr>
              <a:t> yếu tố quan trọng sau: </a:t>
            </a:r>
            <a:endParaRPr lang="en-US" sz="2000">
              <a:latin typeface="UTM Avo" panose="02040603050506020204" pitchFamily="18" charset="0"/>
              <a:cs typeface="Times New Roman" panose="02020603050405020304" pitchFamily="18" charset="0"/>
            </a:endParaRPr>
          </a:p>
          <a:p>
            <a:pPr algn="just" defTabSz="342900">
              <a:lnSpc>
                <a:spcPct val="140000"/>
              </a:lnSpc>
            </a:pPr>
            <a:endParaRPr lang="en-US" sz="2000">
              <a:latin typeface="UTM Avo" panose="02040603050506020204" pitchFamily="18" charset="0"/>
              <a:cs typeface="Times New Roman" panose="02020603050405020304" pitchFamily="18" charset="0"/>
              <a:sym typeface="Wingdings 3" panose="05040102010807070707" pitchFamily="18" charset="2"/>
            </a:endParaRPr>
          </a:p>
          <a:p>
            <a:pPr algn="just" defTabSz="342900">
              <a:lnSpc>
                <a:spcPct val="140000"/>
              </a:lnSpc>
            </a:pPr>
            <a:r>
              <a:rPr lang="vi-VN" sz="2000">
                <a:latin typeface="UTM Avo" panose="02040603050506020204" pitchFamily="18" charset="0"/>
                <a:cs typeface="Times New Roman" panose="02020603050405020304" pitchFamily="18" charset="0"/>
                <a:sym typeface="Wingdings 3" panose="05040102010807070707" pitchFamily="18" charset="2"/>
              </a:rPr>
              <a:t></a:t>
            </a:r>
            <a:r>
              <a:rPr lang="en-US" sz="2000">
                <a:latin typeface="UTM Avo" panose="02040603050506020204" pitchFamily="18" charset="0"/>
                <a:cs typeface="Times New Roman" panose="02020603050405020304" pitchFamily="18" charset="0"/>
                <a:sym typeface="Wingdings 3" panose="05040102010807070707" pitchFamily="18" charset="2"/>
              </a:rPr>
              <a:t> </a:t>
            </a:r>
            <a:r>
              <a:rPr lang="vi-VN" sz="2000">
                <a:latin typeface="UTM Avo" panose="02040603050506020204" pitchFamily="18" charset="0"/>
                <a:cs typeface="Times New Roman" panose="02020603050405020304" pitchFamily="18" charset="0"/>
              </a:rPr>
              <a:t>Sẽ ấn tượng hơn nếu các hình ảnh trong trang chiếu có kích thước và vị trí hợp lí, kết hợp với nội dung thành một tổng thể hài hoà.</a:t>
            </a:r>
            <a:endParaRPr lang="vi-VN" sz="2000">
              <a:latin typeface="UTM Avo" panose="02040603050506020204" pitchFamily="18" charset="0"/>
              <a:cs typeface="Times New Roman" panose="02020603050405020304" pitchFamily="18" charset="0"/>
            </a:endParaRPr>
          </a:p>
        </p:txBody>
      </p:sp>
      <p:sp>
        <p:nvSpPr>
          <p:cNvPr id="8" name="Rectangle 7"/>
          <p:cNvSpPr/>
          <p:nvPr/>
        </p:nvSpPr>
        <p:spPr>
          <a:xfrm>
            <a:off x="8533496" y="4223643"/>
            <a:ext cx="3167223" cy="902106"/>
          </a:xfrm>
          <a:prstGeom prst="rect">
            <a:avLst/>
          </a:prstGeom>
        </p:spPr>
        <p:txBody>
          <a:bodyPr wrap="square">
            <a:spAutoFit/>
          </a:bodyPr>
          <a:lstStyle/>
          <a:p>
            <a:pPr algn="just" defTabSz="342900">
              <a:lnSpc>
                <a:spcPct val="140000"/>
              </a:lnSpc>
            </a:pPr>
            <a:r>
              <a:rPr lang="vi-VN" sz="2000">
                <a:latin typeface="UTM Avo" panose="02040603050506020204" pitchFamily="18" charset="0"/>
                <a:cs typeface="Times New Roman" panose="02020603050405020304" pitchFamily="18" charset="0"/>
                <a:sym typeface="Wingdings 3" panose="05040102010807070707" pitchFamily="18" charset="2"/>
              </a:rPr>
              <a:t></a:t>
            </a:r>
            <a:r>
              <a:rPr lang="en-US" sz="2000">
                <a:latin typeface="UTM Avo" panose="02040603050506020204" pitchFamily="18" charset="0"/>
                <a:cs typeface="Times New Roman" panose="02020603050405020304" pitchFamily="18" charset="0"/>
                <a:sym typeface="Wingdings 3" panose="05040102010807070707" pitchFamily="18" charset="2"/>
              </a:rPr>
              <a:t> </a:t>
            </a:r>
            <a:r>
              <a:rPr lang="vi-VN" sz="2000">
                <a:latin typeface="UTM Avo" panose="02040603050506020204" pitchFamily="18" charset="0"/>
                <a:cs typeface="Times New Roman" panose="02020603050405020304" pitchFamily="18" charset="0"/>
              </a:rPr>
              <a:t>phù hợp với nội dung;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sym typeface="Wingdings 3" panose="05040102010807070707" pitchFamily="18" charset="2"/>
              </a:rPr>
              <a:t></a:t>
            </a:r>
            <a:r>
              <a:rPr lang="en-US" sz="2000">
                <a:latin typeface="UTM Avo" panose="02040603050506020204" pitchFamily="18" charset="0"/>
                <a:cs typeface="Times New Roman" panose="02020603050405020304" pitchFamily="18" charset="0"/>
                <a:sym typeface="Wingdings 3" panose="05040102010807070707" pitchFamily="18" charset="2"/>
              </a:rPr>
              <a:t> </a:t>
            </a:r>
            <a:r>
              <a:rPr lang="vi-VN" sz="2000">
                <a:latin typeface="UTM Avo" panose="02040603050506020204" pitchFamily="18" charset="0"/>
                <a:cs typeface="Times New Roman" panose="02020603050405020304" pitchFamily="18" charset="0"/>
              </a:rPr>
              <a:t>có tính thẩm mĩ. </a:t>
            </a:r>
            <a:endParaRPr lang="en-US" sz="2000">
              <a:latin typeface="UTM Avo" panose="0204060305050602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par>
                          <p:cTn id="12" fill="hold">
                            <p:stCondLst>
                              <p:cond delay="1200"/>
                            </p:stCondLst>
                            <p:childTnLst>
                              <p:par>
                                <p:cTn id="13" presetID="5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1000"/>
                                        <p:tgtEl>
                                          <p:spTgt spid="6">
                                            <p:txEl>
                                              <p:pRg st="0" end="0"/>
                                            </p:txEl>
                                          </p:spTgt>
                                        </p:tgtEl>
                                      </p:cBhvr>
                                    </p:animEffect>
                                    <p:anim calcmode="lin" valueType="num">
                                      <p:cBhvr>
                                        <p:cTn id="2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1000"/>
                                        <p:tgtEl>
                                          <p:spTgt spid="6">
                                            <p:txEl>
                                              <p:pRg st="1" end="1"/>
                                            </p:txEl>
                                          </p:spTgt>
                                        </p:tgtEl>
                                      </p:cBhvr>
                                    </p:animEffect>
                                    <p:anim calcmode="lin" valueType="num">
                                      <p:cBhvr>
                                        <p:cTn id="3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wipe(left)">
                                      <p:cBhvr>
                                        <p:cTn id="41" dur="1750"/>
                                        <p:tgtEl>
                                          <p:spTgt spid="7">
                                            <p:txEl>
                                              <p:pRg st="0" end="0"/>
                                            </p:txEl>
                                          </p:spTgt>
                                        </p:tgtEl>
                                      </p:cBhvr>
                                    </p:animEffect>
                                  </p:childTnLst>
                                </p:cTn>
                              </p:par>
                            </p:childTnLst>
                          </p:cTn>
                        </p:par>
                        <p:par>
                          <p:cTn id="42" fill="hold">
                            <p:stCondLst>
                              <p:cond delay="2000"/>
                            </p:stCondLst>
                            <p:childTnLst>
                              <p:par>
                                <p:cTn id="43" presetID="2" presetClass="entr" presetSubtype="2"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1+#ppt_w/2"/>
                                          </p:val>
                                        </p:tav>
                                        <p:tav tm="100000">
                                          <p:val>
                                            <p:strVal val="#ppt_x"/>
                                          </p:val>
                                        </p:tav>
                                      </p:tavLst>
                                    </p:anim>
                                    <p:anim calcmode="lin" valueType="num">
                                      <p:cBhvr additive="base">
                                        <p:cTn id="4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7">
                                            <p:txEl>
                                              <p:pRg st="2" end="2"/>
                                            </p:txEl>
                                          </p:spTgt>
                                        </p:tgtEl>
                                        <p:attrNameLst>
                                          <p:attrName>style.visibility</p:attrName>
                                        </p:attrNameLst>
                                      </p:cBhvr>
                                      <p:to>
                                        <p:strVal val="visible"/>
                                      </p:to>
                                    </p:set>
                                    <p:anim calcmode="lin" valueType="num">
                                      <p:cBhvr>
                                        <p:cTn id="5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5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5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58815" y="423207"/>
            <a:ext cx="10984375" cy="2079107"/>
          </a:xfrm>
          <a:prstGeom prst="rect">
            <a:avLst/>
          </a:prstGeom>
        </p:spPr>
      </p:pic>
      <p:pic>
        <p:nvPicPr>
          <p:cNvPr id="5" name="Picture 4"/>
          <p:cNvPicPr>
            <a:picLocks noChangeAspect="1"/>
          </p:cNvPicPr>
          <p:nvPr/>
        </p:nvPicPr>
        <p:blipFill>
          <a:blip r:embed="rId2"/>
          <a:stretch>
            <a:fillRect/>
          </a:stretch>
        </p:blipFill>
        <p:spPr>
          <a:xfrm>
            <a:off x="358815" y="2768512"/>
            <a:ext cx="10984375" cy="26458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493044" y="1023444"/>
            <a:ext cx="11255260" cy="2026570"/>
          </a:xfrm>
          <a:prstGeom prst="rect">
            <a:avLst/>
          </a:prstGeom>
        </p:spPr>
      </p:pic>
      <p:sp>
        <p:nvSpPr>
          <p:cNvPr id="4" name="Rectangle 3"/>
          <p:cNvSpPr/>
          <p:nvPr/>
        </p:nvSpPr>
        <p:spPr>
          <a:xfrm>
            <a:off x="493044" y="283212"/>
            <a:ext cx="10754619" cy="721672"/>
          </a:xfrm>
          <a:prstGeom prst="rect">
            <a:avLst/>
          </a:prstGeom>
        </p:spPr>
        <p:txBody>
          <a:bodyPr wrap="square">
            <a:spAutoFit/>
          </a:bodyPr>
          <a:lstStyle/>
          <a:p>
            <a:pPr defTabSz="342900">
              <a:lnSpc>
                <a:spcPct val="150000"/>
              </a:lnSpc>
            </a:pPr>
            <a:r>
              <a:rPr lang="vi-VN" sz="3200" b="1">
                <a:solidFill>
                  <a:srgbClr val="F03C69"/>
                </a:solidFill>
                <a:latin typeface="SVN-SAF" panose="02040603050506020204" pitchFamily="18" charset="0"/>
                <a:cs typeface="Times New Roman" panose="02020603050405020304" pitchFamily="18" charset="0"/>
              </a:rPr>
              <a:t>2. ĐỊNH</a:t>
            </a:r>
            <a:r>
              <a:rPr lang="en-US" sz="3200" b="1">
                <a:solidFill>
                  <a:srgbClr val="F03C69"/>
                </a:solidFill>
                <a:latin typeface="SVN-SAF" panose="02040603050506020204" pitchFamily="18" charset="0"/>
                <a:cs typeface="Times New Roman" panose="02020603050405020304" pitchFamily="18" charset="0"/>
              </a:rPr>
              <a:t> DẠNG VĂN BẢN</a:t>
            </a:r>
            <a:endParaRPr lang="en-US" sz="3200" b="1">
              <a:solidFill>
                <a:srgbClr val="F03C69"/>
              </a:solidFill>
              <a:latin typeface="SVN-SAF" panose="020406030505060202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07114" y="3237975"/>
            <a:ext cx="756220" cy="753733"/>
          </a:xfrm>
          <a:prstGeom prst="rect">
            <a:avLst/>
          </a:prstGeom>
        </p:spPr>
      </p:pic>
      <p:sp>
        <p:nvSpPr>
          <p:cNvPr id="6" name="Rectangle 5"/>
          <p:cNvSpPr/>
          <p:nvPr/>
        </p:nvSpPr>
        <p:spPr>
          <a:xfrm>
            <a:off x="1063334" y="3341833"/>
            <a:ext cx="10570618" cy="540148"/>
          </a:xfrm>
          <a:prstGeom prst="rect">
            <a:avLst/>
          </a:prstGeom>
        </p:spPr>
        <p:txBody>
          <a:bodyPr wrap="square">
            <a:spAutoFit/>
          </a:bodyPr>
          <a:lstStyle/>
          <a:p>
            <a:pPr algn="just" defTabSz="342900">
              <a:lnSpc>
                <a:spcPct val="140000"/>
              </a:lnSpc>
            </a:pPr>
            <a:r>
              <a:rPr lang="vi-VN" sz="2400">
                <a:latin typeface="UTM Avo" panose="02040603050506020204" pitchFamily="18" charset="0"/>
                <a:cs typeface="Times New Roman" panose="02020603050405020304" pitchFamily="18" charset="0"/>
              </a:rPr>
              <a:t> Để tạo được bài trình bày hiệu quả và chuyên nghiệp em cần chú ý: </a:t>
            </a:r>
            <a:endParaRPr lang="en-US" sz="2400">
              <a:latin typeface="UTM Avo" panose="02040603050506020204" pitchFamily="18" charset="0"/>
              <a:cs typeface="Times New Roman" panose="02020603050405020304" pitchFamily="18" charset="0"/>
            </a:endParaRPr>
          </a:p>
        </p:txBody>
      </p:sp>
      <p:sp>
        <p:nvSpPr>
          <p:cNvPr id="8" name="Rectangle: Rounded Corners 7"/>
          <p:cNvSpPr/>
          <p:nvPr/>
        </p:nvSpPr>
        <p:spPr>
          <a:xfrm>
            <a:off x="1236160" y="4081516"/>
            <a:ext cx="1993177"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a:solidFill>
                  <a:schemeClr val="tx1"/>
                </a:solidFill>
                <a:latin typeface="UTM Avo" panose="02040603050506020204" pitchFamily="18" charset="0"/>
                <a:cs typeface="Times New Roman" panose="02020603050405020304" pitchFamily="18" charset="0"/>
              </a:rPr>
              <a:t>Phông chữ</a:t>
            </a:r>
            <a:endParaRPr lang="en-US" sz="2400">
              <a:solidFill>
                <a:schemeClr val="tx1"/>
              </a:solidFill>
            </a:endParaRPr>
          </a:p>
        </p:txBody>
      </p:sp>
      <p:sp>
        <p:nvSpPr>
          <p:cNvPr id="9" name="Rectangle: Rounded Corners 8"/>
          <p:cNvSpPr/>
          <p:nvPr/>
        </p:nvSpPr>
        <p:spPr>
          <a:xfrm>
            <a:off x="3447329" y="4076649"/>
            <a:ext cx="1703406"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latin typeface="UTM Avo" panose="02040603050506020204" pitchFamily="18" charset="0"/>
                <a:cs typeface="Times New Roman" panose="02020603050405020304" pitchFamily="18" charset="0"/>
              </a:rPr>
              <a:t>Cỡ</a:t>
            </a:r>
            <a:r>
              <a:rPr lang="vi-VN" sz="2400">
                <a:solidFill>
                  <a:schemeClr val="tx1"/>
                </a:solidFill>
                <a:latin typeface="UTM Avo" panose="02040603050506020204" pitchFamily="18" charset="0"/>
                <a:cs typeface="Times New Roman" panose="02020603050405020304" pitchFamily="18" charset="0"/>
              </a:rPr>
              <a:t> chữ</a:t>
            </a:r>
            <a:endParaRPr lang="en-US" sz="2400">
              <a:solidFill>
                <a:schemeClr val="tx1"/>
              </a:solidFill>
            </a:endParaRPr>
          </a:p>
        </p:txBody>
      </p:sp>
      <p:sp>
        <p:nvSpPr>
          <p:cNvPr id="10" name="Rectangle: Rounded Corners 9"/>
          <p:cNvSpPr/>
          <p:nvPr/>
        </p:nvSpPr>
        <p:spPr>
          <a:xfrm>
            <a:off x="5368727" y="4086383"/>
            <a:ext cx="1993177"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latin typeface="UTM Avo" panose="02040603050506020204" pitchFamily="18" charset="0"/>
                <a:cs typeface="Times New Roman" panose="02020603050405020304" pitchFamily="18" charset="0"/>
              </a:rPr>
              <a:t>Kiểu</a:t>
            </a:r>
            <a:r>
              <a:rPr lang="vi-VN" sz="2400">
                <a:solidFill>
                  <a:schemeClr val="tx1"/>
                </a:solidFill>
                <a:latin typeface="UTM Avo" panose="02040603050506020204" pitchFamily="18" charset="0"/>
                <a:cs typeface="Times New Roman" panose="02020603050405020304" pitchFamily="18" charset="0"/>
              </a:rPr>
              <a:t> chữ</a:t>
            </a:r>
            <a:endParaRPr lang="en-US" sz="2400">
              <a:solidFill>
                <a:schemeClr val="tx1"/>
              </a:solidFill>
            </a:endParaRPr>
          </a:p>
        </p:txBody>
      </p:sp>
      <p:sp>
        <p:nvSpPr>
          <p:cNvPr id="11" name="Rectangle: Rounded Corners 10"/>
          <p:cNvSpPr/>
          <p:nvPr/>
        </p:nvSpPr>
        <p:spPr>
          <a:xfrm>
            <a:off x="1236161" y="4885441"/>
            <a:ext cx="1993176"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latin typeface="UTM Avo" panose="02040603050506020204" pitchFamily="18" charset="0"/>
                <a:cs typeface="Times New Roman" panose="02020603050405020304" pitchFamily="18" charset="0"/>
              </a:rPr>
              <a:t>Màu </a:t>
            </a:r>
            <a:r>
              <a:rPr lang="vi-VN" sz="2400">
                <a:solidFill>
                  <a:schemeClr val="tx1"/>
                </a:solidFill>
                <a:latin typeface="UTM Avo" panose="02040603050506020204" pitchFamily="18" charset="0"/>
                <a:cs typeface="Times New Roman" panose="02020603050405020304" pitchFamily="18" charset="0"/>
              </a:rPr>
              <a:t>chữ</a:t>
            </a:r>
            <a:endParaRPr lang="en-US" sz="2400">
              <a:solidFill>
                <a:schemeClr val="tx1"/>
              </a:solidFill>
            </a:endParaRPr>
          </a:p>
        </p:txBody>
      </p:sp>
      <p:sp>
        <p:nvSpPr>
          <p:cNvPr id="12" name="Rectangle: Rounded Corners 11"/>
          <p:cNvSpPr/>
          <p:nvPr/>
        </p:nvSpPr>
        <p:spPr>
          <a:xfrm>
            <a:off x="3447329" y="4885441"/>
            <a:ext cx="3914576"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a:solidFill>
                  <a:schemeClr val="tx1"/>
                </a:solidFill>
                <a:latin typeface="UTM Avo" panose="02040603050506020204" pitchFamily="18" charset="0"/>
                <a:cs typeface="Times New Roman" panose="02020603050405020304" pitchFamily="18" charset="0"/>
              </a:rPr>
              <a:t>Số lượng chữ trên trang</a:t>
            </a:r>
            <a:endParaRPr lang="en-US" sz="2400">
              <a:solidFill>
                <a:schemeClr val="tx1"/>
              </a:solidFill>
            </a:endParaRPr>
          </a:p>
        </p:txBody>
      </p:sp>
      <p:sp>
        <p:nvSpPr>
          <p:cNvPr id="13" name="Rectangle: Rounded Corners 12"/>
          <p:cNvSpPr/>
          <p:nvPr/>
        </p:nvSpPr>
        <p:spPr>
          <a:xfrm>
            <a:off x="1236160" y="5684499"/>
            <a:ext cx="4400310"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a:solidFill>
                  <a:schemeClr val="tx1"/>
                </a:solidFill>
                <a:latin typeface="UTM Avo" panose="02040603050506020204" pitchFamily="18" charset="0"/>
                <a:cs typeface="Times New Roman" panose="02020603050405020304" pitchFamily="18" charset="0"/>
              </a:rPr>
              <a:t>Nội dung trong mỗi trang</a:t>
            </a:r>
            <a:endParaRPr lang="en-US" sz="2400">
              <a:solidFill>
                <a:schemeClr val="tx1"/>
              </a:solidFill>
            </a:endParaRPr>
          </a:p>
        </p:txBody>
      </p:sp>
      <p:pic>
        <p:nvPicPr>
          <p:cNvPr id="15" name="Picture 14"/>
          <p:cNvPicPr>
            <a:picLocks noChangeAspect="1"/>
          </p:cNvPicPr>
          <p:nvPr/>
        </p:nvPicPr>
        <p:blipFill>
          <a:blip r:embed="rId3"/>
          <a:stretch>
            <a:fillRect/>
          </a:stretch>
        </p:blipFill>
        <p:spPr>
          <a:xfrm>
            <a:off x="7864486" y="3888746"/>
            <a:ext cx="2703273" cy="26698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par>
                          <p:cTn id="12" fill="hold">
                            <p:stCondLst>
                              <p:cond delay="1450"/>
                            </p:stCondLst>
                            <p:childTnLst>
                              <p:par>
                                <p:cTn id="13" presetID="5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1+#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0-#ppt_w/2"/>
                                          </p:val>
                                        </p:tav>
                                        <p:tav tm="100000">
                                          <p:val>
                                            <p:strVal val="#ppt_x"/>
                                          </p:val>
                                        </p:tav>
                                      </p:tavLst>
                                    </p:anim>
                                    <p:anim calcmode="lin" valueType="num">
                                      <p:cBhvr additive="base">
                                        <p:cTn id="5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fill="hold"/>
                                        <p:tgtEl>
                                          <p:spTgt spid="12"/>
                                        </p:tgtEl>
                                        <p:attrNameLst>
                                          <p:attrName>ppt_x</p:attrName>
                                        </p:attrNameLst>
                                      </p:cBhvr>
                                      <p:tavLst>
                                        <p:tav tm="0">
                                          <p:val>
                                            <p:strVal val="1+#ppt_w/2"/>
                                          </p:val>
                                        </p:tav>
                                        <p:tav tm="100000">
                                          <p:val>
                                            <p:strVal val="#ppt_x"/>
                                          </p:val>
                                        </p:tav>
                                      </p:tavLst>
                                    </p:anim>
                                    <p:anim calcmode="lin" valueType="num">
                                      <p:cBhvr additive="base">
                                        <p:cTn id="5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6" presetClass="entr" presetSubtype="32"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ircle(out)">
                                      <p:cBhvr>
                                        <p:cTn id="6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8" grpId="0" animBg="1"/>
      <p:bldP spid="9" grpId="0" animBg="1"/>
      <p:bldP spid="10"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428263" y="411404"/>
            <a:ext cx="10880204" cy="2424976"/>
          </a:xfrm>
          <a:prstGeom prst="rect">
            <a:avLst/>
          </a:prstGeom>
        </p:spPr>
      </p:pic>
      <p:pic>
        <p:nvPicPr>
          <p:cNvPr id="5" name="Picture 4"/>
          <p:cNvPicPr>
            <a:picLocks noChangeAspect="1"/>
          </p:cNvPicPr>
          <p:nvPr/>
        </p:nvPicPr>
        <p:blipFill>
          <a:blip r:embed="rId2"/>
          <a:stretch>
            <a:fillRect/>
          </a:stretch>
        </p:blipFill>
        <p:spPr>
          <a:xfrm>
            <a:off x="428263" y="3012764"/>
            <a:ext cx="10880204" cy="31438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3044" y="240182"/>
            <a:ext cx="10754619" cy="1176156"/>
          </a:xfrm>
          <a:prstGeom prst="rect">
            <a:avLst/>
          </a:prstGeom>
        </p:spPr>
        <p:txBody>
          <a:bodyPr wrap="square">
            <a:spAutoFit/>
          </a:bodyPr>
          <a:lstStyle/>
          <a:p>
            <a:pPr defTabSz="342900">
              <a:lnSpc>
                <a:spcPct val="135000"/>
              </a:lnSpc>
            </a:pPr>
            <a:r>
              <a:rPr lang="en-US" sz="2800" b="1">
                <a:solidFill>
                  <a:srgbClr val="F03C69"/>
                </a:solidFill>
                <a:latin typeface="SVN-SAF" panose="02040603050506020204" pitchFamily="18" charset="0"/>
                <a:cs typeface="Times New Roman" panose="02020603050405020304" pitchFamily="18" charset="0"/>
              </a:rPr>
              <a:t>3</a:t>
            </a:r>
            <a:r>
              <a:rPr lang="vi-VN" sz="2800" b="1">
                <a:solidFill>
                  <a:srgbClr val="F03C69"/>
                </a:solidFill>
                <a:latin typeface="SVN-SAF" panose="02040603050506020204" pitchFamily="18" charset="0"/>
                <a:cs typeface="Times New Roman" panose="02020603050405020304" pitchFamily="18" charset="0"/>
              </a:rPr>
              <a:t>. THỰC HÀNH: SAO CHÉP DỮ LIỆU, CHÈN HÌNH ẢNH, ĐỊNH DẠNG | CHO VĂN BẢN VÀ HÌNH ẢNH TRONG TRANG CHIếU</a:t>
            </a:r>
            <a:endParaRPr lang="en-US" sz="2800" b="1">
              <a:solidFill>
                <a:srgbClr val="F03C69"/>
              </a:solidFill>
              <a:latin typeface="SVN-SAF" panose="02040603050506020204" pitchFamily="18" charset="0"/>
              <a:cs typeface="Times New Roman" panose="02020603050405020304" pitchFamily="18" charset="0"/>
            </a:endParaRPr>
          </a:p>
        </p:txBody>
      </p:sp>
      <p:sp>
        <p:nvSpPr>
          <p:cNvPr id="3" name="Rectangle 2"/>
          <p:cNvSpPr/>
          <p:nvPr/>
        </p:nvSpPr>
        <p:spPr>
          <a:xfrm>
            <a:off x="415058" y="1416338"/>
            <a:ext cx="11361883" cy="3050900"/>
          </a:xfrm>
          <a:prstGeom prst="rect">
            <a:avLst/>
          </a:prstGeom>
        </p:spPr>
        <p:txBody>
          <a:bodyPr wrap="square">
            <a:spAutoFit/>
          </a:bodyPr>
          <a:lstStyle/>
          <a:p>
            <a:pPr algn="just" defTabSz="342900">
              <a:lnSpc>
                <a:spcPct val="140000"/>
              </a:lnSpc>
            </a:pPr>
            <a:r>
              <a:rPr lang="vi-VN" sz="2000" b="1">
                <a:latin typeface="UTM Avo" panose="02040603050506020204" pitchFamily="18" charset="0"/>
                <a:cs typeface="Times New Roman" panose="02020603050405020304" pitchFamily="18" charset="0"/>
              </a:rPr>
              <a:t>Nhiệm vụ </a:t>
            </a:r>
            <a:endParaRPr lang="en-US" sz="2000" b="1">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Tiếp tục hoàn thiện bài trình chiếu báo cáo dự án </a:t>
            </a:r>
            <a:r>
              <a:rPr lang="vi-VN" sz="2000" b="1">
                <a:latin typeface="UTM Avo" panose="02040603050506020204" pitchFamily="18" charset="0"/>
                <a:cs typeface="Times New Roman" panose="02020603050405020304" pitchFamily="18" charset="0"/>
              </a:rPr>
              <a:t>Trường học xanh</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Sao chép dữ liệu từ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tệp văn bản </a:t>
            </a:r>
            <a:r>
              <a:rPr lang="vi-VN" sz="2000">
                <a:solidFill>
                  <a:srgbClr val="FF3399"/>
                </a:solidFill>
                <a:latin typeface="UTM Avo" panose="02040603050506020204" pitchFamily="18" charset="0"/>
                <a:cs typeface="Times New Roman" panose="02020603050405020304" pitchFamily="18" charset="0"/>
              </a:rPr>
              <a:t>Truonghocxanh.docx </a:t>
            </a:r>
            <a:endParaRPr lang="en-US" sz="2000">
              <a:latin typeface="UTM Avo" panose="02040603050506020204" pitchFamily="18" charset="0"/>
              <a:cs typeface="Times New Roman" panose="02020603050405020304" pitchFamily="18" charset="0"/>
            </a:endParaRPr>
          </a:p>
          <a:p>
            <a:pPr indent="3206750" algn="just" defTabSz="342900">
              <a:lnSpc>
                <a:spcPct val="140000"/>
              </a:lnSpc>
            </a:pPr>
            <a:r>
              <a:rPr lang="en-US" sz="2000">
                <a:latin typeface="UTM Avo" panose="02040603050506020204" pitchFamily="18" charset="0"/>
                <a:cs typeface="Times New Roman" panose="02020603050405020304" pitchFamily="18" charset="0"/>
                <a:sym typeface="Wingdings 3" panose="05040102010807070707" pitchFamily="18" charset="2"/>
              </a:rPr>
              <a:t> </a:t>
            </a:r>
            <a:r>
              <a:rPr lang="vi-VN" sz="2000">
                <a:latin typeface="UTM Avo" panose="02040603050506020204" pitchFamily="18" charset="0"/>
                <a:cs typeface="Times New Roman" panose="02020603050405020304" pitchFamily="18" charset="0"/>
              </a:rPr>
              <a:t>tệp</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trình chiếu </a:t>
            </a:r>
            <a:r>
              <a:rPr lang="vi-VN" sz="2000">
                <a:solidFill>
                  <a:srgbClr val="FF3399"/>
                </a:solidFill>
                <a:latin typeface="UTM Avo" panose="02040603050506020204" pitchFamily="18" charset="0"/>
                <a:cs typeface="Times New Roman" panose="02020603050405020304" pitchFamily="18" charset="0"/>
              </a:rPr>
              <a:t>Truonghocxanh.pptx</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 Định dạng cho văn bản trên trang chiếu.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 Chèn hình ảnh minh hoạ vào trang chiếu.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 Định dạng cho hình ảnh trên trang chiếu. </a:t>
            </a:r>
            <a:endParaRPr lang="en-US" sz="2000">
              <a:latin typeface="UTM Avo" panose="0204060305050602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left)">
                                      <p:cBhvr>
                                        <p:cTn id="36" dur="1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1000"/>
                                        <p:tgtEl>
                                          <p:spTgt spid="3">
                                            <p:txEl>
                                              <p:pRg st="5" end="5"/>
                                            </p:txEl>
                                          </p:spTgt>
                                        </p:tgtEl>
                                      </p:cBhvr>
                                    </p:animEffect>
                                    <p:anim calcmode="lin" valueType="num">
                                      <p:cBhvr>
                                        <p:cTn id="4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6550092" y="883000"/>
            <a:ext cx="5203564" cy="2262419"/>
          </a:xfrm>
          <a:prstGeom prst="rect">
            <a:avLst/>
          </a:prstGeom>
        </p:spPr>
      </p:pic>
      <p:pic>
        <p:nvPicPr>
          <p:cNvPr id="5" name="Picture 4"/>
          <p:cNvPicPr>
            <a:picLocks noChangeAspect="1"/>
          </p:cNvPicPr>
          <p:nvPr/>
        </p:nvPicPr>
        <p:blipFill>
          <a:blip r:embed="rId2"/>
          <a:stretch>
            <a:fillRect/>
          </a:stretch>
        </p:blipFill>
        <p:spPr>
          <a:xfrm>
            <a:off x="1945313" y="3295890"/>
            <a:ext cx="8301374" cy="3008962"/>
          </a:xfrm>
          <a:prstGeom prst="rect">
            <a:avLst/>
          </a:prstGeom>
        </p:spPr>
      </p:pic>
      <p:sp>
        <p:nvSpPr>
          <p:cNvPr id="4" name="Rectangle 3"/>
          <p:cNvSpPr/>
          <p:nvPr/>
        </p:nvSpPr>
        <p:spPr>
          <a:xfrm>
            <a:off x="554091" y="389323"/>
            <a:ext cx="7478740" cy="1878143"/>
          </a:xfrm>
          <a:prstGeom prst="rect">
            <a:avLst/>
          </a:prstGeom>
        </p:spPr>
        <p:txBody>
          <a:bodyPr wrap="square">
            <a:spAutoFit/>
          </a:bodyPr>
          <a:lstStyle/>
          <a:p>
            <a:pPr>
              <a:lnSpc>
                <a:spcPct val="150000"/>
              </a:lnSpc>
            </a:pPr>
            <a:r>
              <a:rPr lang="en-US" sz="2000" b="1">
                <a:solidFill>
                  <a:srgbClr val="0000FF"/>
                </a:solidFill>
                <a:latin typeface="UTM Avo" panose="02040603050506020204" pitchFamily="18" charset="0"/>
                <a:cs typeface="Times New Roman" panose="02020603050405020304" pitchFamily="18" charset="0"/>
              </a:rPr>
              <a:t>a) Sao chép dữ liệu từ tệp văn bản sang tệp trình chiếu</a:t>
            </a:r>
            <a:endParaRPr lang="en-US" sz="2000" b="1">
              <a:solidFill>
                <a:srgbClr val="0000FF"/>
              </a:solidFill>
              <a:latin typeface="UTM Avo" panose="02040603050506020204" pitchFamily="18" charset="0"/>
              <a:cs typeface="Times New Roman" panose="02020603050405020304" pitchFamily="18" charset="0"/>
            </a:endParaRP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Mở tệp văn bản </a:t>
            </a:r>
            <a:r>
              <a:rPr lang="vi-VN" sz="2000">
                <a:solidFill>
                  <a:srgbClr val="FF3399"/>
                </a:solidFill>
                <a:latin typeface="UTM Avo" panose="02040603050506020204" pitchFamily="18" charset="0"/>
                <a:cs typeface="Times New Roman" panose="02020603050405020304" pitchFamily="18" charset="0"/>
              </a:rPr>
              <a:t>Truonghocxanh.docx</a:t>
            </a:r>
            <a:endParaRPr lang="en-US" sz="2000">
              <a:solidFill>
                <a:srgbClr val="FF3399"/>
              </a:solidFill>
              <a:latin typeface="UTM Avo" panose="02040603050506020204" pitchFamily="18" charset="0"/>
              <a:cs typeface="Times New Roman" panose="02020603050405020304" pitchFamily="18" charset="0"/>
            </a:endParaRP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a:t>
            </a:r>
            <a:r>
              <a:rPr lang="en-US" sz="2000">
                <a:solidFill>
                  <a:srgbClr val="F0677C"/>
                </a:solidFill>
                <a:latin typeface="UTM Avo" panose="02040603050506020204" pitchFamily="18" charset="0"/>
                <a:cs typeface="Times New Roman" panose="02020603050405020304" pitchFamily="18" charset="0"/>
              </a:rPr>
              <a:t>2</a:t>
            </a:r>
            <a:r>
              <a:rPr lang="vi-VN" sz="2000">
                <a:solidFill>
                  <a:srgbClr val="F0677C"/>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Chọn phần dữ liệu cần sao chép (Hình 12.2) rồi thực hiện lệnh </a:t>
            </a:r>
            <a:r>
              <a:rPr lang="vi-VN" sz="2000" b="1">
                <a:latin typeface="UTM Avo" panose="02040603050506020204" pitchFamily="18" charset="0"/>
                <a:cs typeface="Times New Roman" panose="02020603050405020304" pitchFamily="18" charset="0"/>
              </a:rPr>
              <a:t>Copy</a:t>
            </a:r>
            <a:r>
              <a:rPr lang="en-US" sz="2000">
                <a:latin typeface="UTM Avo" panose="02040603050506020204" pitchFamily="18" charset="0"/>
                <a:cs typeface="Times New Roman" panose="02020603050405020304" pitchFamily="18" charset="0"/>
              </a:rPr>
              <a:t>.</a:t>
            </a:r>
            <a:endParaRPr lang="en-US" sz="2000">
              <a:latin typeface="UTM Avo" panose="0204060305050602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208939" y="1561630"/>
            <a:ext cx="7774122" cy="4792360"/>
          </a:xfrm>
          <a:prstGeom prst="rect">
            <a:avLst/>
          </a:prstGeom>
        </p:spPr>
      </p:pic>
      <p:sp>
        <p:nvSpPr>
          <p:cNvPr id="4" name="Rectangle 3"/>
          <p:cNvSpPr/>
          <p:nvPr/>
        </p:nvSpPr>
        <p:spPr>
          <a:xfrm>
            <a:off x="577240" y="400897"/>
            <a:ext cx="9654780" cy="954813"/>
          </a:xfrm>
          <a:prstGeom prst="rect">
            <a:avLst/>
          </a:prstGeom>
        </p:spPr>
        <p:txBody>
          <a:bodyPr wrap="square">
            <a:spAutoFit/>
          </a:bodyPr>
          <a:lstStyle/>
          <a:p>
            <a:pPr>
              <a:lnSpc>
                <a:spcPct val="150000"/>
              </a:lnSpc>
            </a:pPr>
            <a:r>
              <a:rPr lang="vi-VN" sz="2000">
                <a:solidFill>
                  <a:srgbClr val="F0677C"/>
                </a:solidFill>
                <a:latin typeface="UTM Avo" panose="02040603050506020204" pitchFamily="18" charset="0"/>
                <a:cs typeface="Times New Roman" panose="02020603050405020304" pitchFamily="18" charset="0"/>
              </a:rPr>
              <a:t>Bước </a:t>
            </a:r>
            <a:r>
              <a:rPr lang="en-US" sz="2000">
                <a:solidFill>
                  <a:srgbClr val="F0677C"/>
                </a:solidFill>
                <a:latin typeface="UTM Avo" panose="02040603050506020204" pitchFamily="18" charset="0"/>
                <a:cs typeface="Times New Roman" panose="02020603050405020304" pitchFamily="18" charset="0"/>
              </a:rPr>
              <a:t>3</a:t>
            </a:r>
            <a:r>
              <a:rPr lang="vi-VN" sz="2000">
                <a:solidFill>
                  <a:srgbClr val="F0677C"/>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Mở tập trình chiếu </a:t>
            </a:r>
            <a:r>
              <a:rPr lang="vi-VN" sz="2000">
                <a:solidFill>
                  <a:srgbClr val="FF3399"/>
                </a:solidFill>
                <a:latin typeface="UTM Avo" panose="02040603050506020204" pitchFamily="18" charset="0"/>
                <a:cs typeface="Times New Roman" panose="02020603050405020304" pitchFamily="18" charset="0"/>
              </a:rPr>
              <a:t>Truonghocxanh.pptx</a:t>
            </a:r>
            <a:endParaRPr lang="en-US" sz="2000">
              <a:solidFill>
                <a:srgbClr val="FF3399"/>
              </a:solidFill>
              <a:latin typeface="UTM Avo" panose="02040603050506020204" pitchFamily="18" charset="0"/>
              <a:cs typeface="Times New Roman" panose="02020603050405020304" pitchFamily="18" charset="0"/>
            </a:endParaRP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a:t>
            </a:r>
            <a:r>
              <a:rPr lang="en-US" sz="2000">
                <a:solidFill>
                  <a:srgbClr val="F0677C"/>
                </a:solidFill>
                <a:latin typeface="UTM Avo" panose="02040603050506020204" pitchFamily="18" charset="0"/>
                <a:cs typeface="Times New Roman" panose="02020603050405020304" pitchFamily="18" charset="0"/>
              </a:rPr>
              <a:t>4</a:t>
            </a:r>
            <a:r>
              <a:rPr lang="vi-VN" sz="2000">
                <a:solidFill>
                  <a:srgbClr val="F0677C"/>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Đặt con trỏ tại vị trí cần sao chép đến rồi thực hiện lệnh </a:t>
            </a:r>
            <a:r>
              <a:rPr lang="vi-VN" sz="2000" b="1">
                <a:latin typeface="UTM Avo" panose="02040603050506020204" pitchFamily="18" charset="0"/>
                <a:cs typeface="Times New Roman" panose="02020603050405020304" pitchFamily="18" charset="0"/>
              </a:rPr>
              <a:t>Paste</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3590</Words>
  <Application>WPS Presentation</Application>
  <PresentationFormat>Widescreen</PresentationFormat>
  <Paragraphs>113</Paragraphs>
  <Slides>18</Slides>
  <Notes>1</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18</vt:i4>
      </vt:variant>
    </vt:vector>
  </HeadingPairs>
  <TitlesOfParts>
    <vt:vector size="33" baseType="lpstr">
      <vt:lpstr>Arial</vt:lpstr>
      <vt:lpstr>SimSun</vt:lpstr>
      <vt:lpstr>Wingdings</vt:lpstr>
      <vt:lpstr>等线</vt:lpstr>
      <vt:lpstr>UTM Kabel KT</vt:lpstr>
      <vt:lpstr>Segoe Print</vt:lpstr>
      <vt:lpstr>Times New Roman</vt:lpstr>
      <vt:lpstr>SVN-SAF</vt:lpstr>
      <vt:lpstr>UTM Avo</vt:lpstr>
      <vt:lpstr>Wingdings 3</vt:lpstr>
      <vt:lpstr>iCiel Cadena</vt:lpstr>
      <vt:lpstr>Microsoft YaHei</vt:lpstr>
      <vt:lpstr>Arial Unicode MS</vt:lpstr>
      <vt:lpstr>Calibri</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NGUYEN QUANG LINH</cp:lastModifiedBy>
  <cp:revision>493</cp:revision>
  <dcterms:created xsi:type="dcterms:W3CDTF">2021-11-14T08:33:00Z</dcterms:created>
  <dcterms:modified xsi:type="dcterms:W3CDTF">2023-05-31T09:03:51Z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35D3277BCBC3485DAD58946F99D49927</vt:lpwstr>
  </property>
  <property fmtid="{D5CDD505-2E9C-101B-9397-08002B2CF9AE}" pid="3" name="KSOProductBuildVer">
    <vt:lpwstr>1033-11.2.0.11537</vt:lpwstr>
  </property>
</Properties>
</file>