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1" r:id="rId4"/>
    <p:sldId id="270" r:id="rId5"/>
    <p:sldId id="268" r:id="rId6"/>
    <p:sldId id="267" r:id="rId7"/>
    <p:sldId id="266" r:id="rId8"/>
    <p:sldId id="265" r:id="rId9"/>
    <p:sldId id="264" r:id="rId10"/>
    <p:sldId id="263" r:id="rId11"/>
    <p:sldId id="262" r:id="rId12"/>
    <p:sldId id="261" r:id="rId13"/>
    <p:sldId id="260" r:id="rId14"/>
    <p:sldId id="259" r:id="rId15"/>
    <p:sldId id="272" r:id="rId16"/>
    <p:sldId id="258" r:id="rId17"/>
    <p:sldId id="25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4374BF69-E773-4DE4-A9DE-73A585BF59B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4374BF69-E773-4DE4-A9DE-73A585BF59B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jpe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endParaRPr lang="en-US" sz="2800" b="1">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251520" y="5445224"/>
            <a:ext cx="8424936"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nẻn </a:t>
            </a:r>
            <a:r>
              <a:rPr lang="en-US" sz="2400">
                <a:solidFill>
                  <a:srgbClr val="00B050"/>
                </a:solidFill>
                <a:latin typeface="Times New Roman" panose="02020603050405020304" pitchFamily="18" charset="0"/>
                <a:cs typeface="Times New Roman" panose="02020603050405020304" pitchFamily="18" charset="0"/>
              </a:rPr>
              <a:t>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endParaRPr lang="en-US" sz="2400">
              <a:solidFill>
                <a:srgbClr val="00B05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1. Bác sĩ thú y</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Kĩ sư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a:t>
            </a:r>
            <a:r>
              <a:rPr lang="en-US" sz="2400" i="1">
                <a:solidFill>
                  <a:srgbClr val="00B0F0"/>
                </a:solidFill>
                <a:latin typeface="Times New Roman" panose="02020603050405020304" pitchFamily="18" charset="0"/>
                <a:cs typeface="Times New Roman" panose="02020603050405020304" pitchFamily="18" charset="0"/>
              </a:rPr>
              <a:t>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gridCol w="3335460"/>
                <a:gridCol w="3335460"/>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h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r h="247650">
                <a:tc v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b"/>
                </a:tc>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r h="252730">
                <a:tc vMerge="1">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panose="020B0604020202020204"/>
                        <a:cs typeface="Times New Roman" panose="02020603050405020304" pitchFamily="18" charset="0"/>
                      </a:endParaRPr>
                    </a:p>
                  </a:txBody>
                  <a:tcPr marL="6350" marR="6350" marT="0" marB="0" anchor="ctr"/>
                </a:tc>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kẻ tên 3 loại vật nuôi thuộc nhóm gia súc. 3 loại thuộc nhỏm gia cầm vá vai trò của chúng theo mẫu bảng dưởi </a:t>
            </a: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đày</a:t>
            </a: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a:t>
            </a:r>
            <a:endParaRPr kumimoji="0" lang="en-US" altLang="en-US" sz="2000" b="0" i="0" u="none" strike="noStrike" cap="none" normalizeH="0" baseline="0" smtClean="0">
              <a:ln>
                <a:noFill/>
              </a:ln>
              <a:solidFill>
                <a:srgbClr val="FF0000"/>
              </a:solidFill>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12700"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1pPr>
            <a:lvl2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2pPr>
            <a:lvl3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3pPr>
            <a:lvl4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4pPr>
            <a:lvl5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311150" algn="l"/>
              </a:tabLst>
              <a:defRPr>
                <a:solidFill>
                  <a:schemeClr val="tx1"/>
                </a:solidFill>
                <a:latin typeface="Arial" panose="020B0604020202020204" pitchFamily="34" charset="0"/>
                <a:cs typeface="Arial" panose="020B0604020202020204"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Bài 2. Hãy kẻ tên 3 loại vật nuôi thuộc nhóm gia súc. 3 loại thuộc nhỏm gia cầm vá vai trò của chúng theo mẫu bảng dưởi </a:t>
            </a: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đày</a:t>
            </a:r>
            <a:r>
              <a:rPr kumimoji="0" lang="en-US" altLang="en-US" sz="2000" b="0" i="0" u="none" strike="noStrike" cap="none" normalizeH="0" baseline="0" smtClean="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gridCol w="1581915"/>
                <a:gridCol w="6120679"/>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h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r h="0">
                <a:tc vMerge="1">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panose="020F0502020204030204"/>
                        <a:cs typeface="Times New Roman" panose="02020603050405020304" pitchFamily="18" charset="0"/>
                      </a:endParaRPr>
                    </a:p>
                  </a:txBody>
                  <a:tcPr marL="47625" marR="47625" marT="47625" marB="47625"/>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endParaRPr lang="en-US" sz="2400">
              <a:solidFill>
                <a:srgbClr val="FF0000"/>
              </a:solidFill>
              <a:latin typeface="Times New Roman" panose="02020603050405020304" pitchFamily="18" charset="0"/>
              <a:cs typeface="Times New Roman" panose="02020603050405020304" pitchFamily="18" charset="0"/>
            </a:endParaRPr>
          </a:p>
          <a:p>
            <a:r>
              <a:rPr lang="en-US" sz="2400">
                <a:solidFill>
                  <a:srgbClr val="FF0000"/>
                </a:solidFill>
                <a:latin typeface="Times New Roman" panose="02020603050405020304" pitchFamily="18" charset="0"/>
                <a:cs typeface="Times New Roman" panose="02020603050405020304" pitchFamily="18" charset="0"/>
              </a:rPr>
              <a:t>	</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a:t>
            </a:r>
            <a:r>
              <a:rPr lang="en-US" sz="2400">
                <a:latin typeface="Times New Roman" panose="02020603050405020304" pitchFamily="18" charset="0"/>
                <a:cs typeface="Times New Roman" panose="02020603050405020304" pitchFamily="18" charset="0"/>
              </a:rPr>
              <a:t>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Các biện pháp không nên làm:</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1. Thả rông vật nuôi, cho vật nuôi đi vệ sinh bừa bãi.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2. Nuôi vật nuôi dưới gầm nhà sàn hay quá gần nơi ở</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4. Xả thẳng chất thải chăn nuôi ra ao, hồ, sông , suối..</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5. Vứt rác vật nuôi chết xuống ao, hồ, sông, suối,..</a:t>
            </a:r>
            <a:endParaRPr lang="en-US" sz="240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endParaRPr lang="vi-VN" sz="2400">
              <a:latin typeface="+mj-lt"/>
            </a:endParaRPr>
          </a:p>
          <a:p>
            <a:r>
              <a:rPr lang="vi-VN" sz="2400">
                <a:latin typeface="+mj-lt"/>
              </a:rPr>
              <a:t>+ Cung cấp thực phẩm hàng ngày cho con người.</a:t>
            </a:r>
            <a:endParaRPr lang="vi-VN" sz="2400">
              <a:latin typeface="+mj-lt"/>
            </a:endParaRPr>
          </a:p>
          <a:p>
            <a:r>
              <a:rPr lang="vi-VN" sz="2400">
                <a:latin typeface="+mj-lt"/>
              </a:rPr>
              <a:t>+ Cung cấp nguyên liệu cho xuất khẩu </a:t>
            </a:r>
            <a:endParaRPr lang="vi-VN" sz="2400">
              <a:latin typeface="+mj-lt"/>
            </a:endParaRP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endParaRPr lang="vi-VN" sz="2400">
              <a:latin typeface="+mj-lt"/>
            </a:endParaRPr>
          </a:p>
          <a:p>
            <a:r>
              <a:rPr lang="vi-VN" sz="2400">
                <a:latin typeface="+mj-lt"/>
              </a:rPr>
              <a:t>- Gia súc: trâu, bò, chó, lợn, …</a:t>
            </a:r>
            <a:endParaRPr lang="vi-VN" sz="2400">
              <a:latin typeface="+mj-lt"/>
            </a:endParaRPr>
          </a:p>
          <a:p>
            <a:r>
              <a:rPr lang="vi-VN" sz="2400">
                <a:latin typeface="+mj-lt"/>
              </a:rPr>
              <a:t>- </a:t>
            </a:r>
            <a:r>
              <a:rPr lang="vi-VN" sz="2400" smtClean="0">
                <a:latin typeface="+mj-lt"/>
              </a:rPr>
              <a:t>…</a:t>
            </a:r>
            <a:endParaRPr lang="vi-VN" sz="240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endParaRPr lang="vi-VN" sz="2800" b="1">
              <a:solidFill>
                <a:srgbClr val="FF0000"/>
              </a:solidFill>
              <a:latin typeface="+mj-lt"/>
            </a:endParaRPr>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a:t>
            </a:r>
            <a:r>
              <a:rPr lang="en-US" sz="2400">
                <a:solidFill>
                  <a:srgbClr val="7030A0"/>
                </a:solidFill>
                <a:latin typeface="Times New Roman" panose="02020603050405020304" pitchFamily="18" charset="0"/>
                <a:cs typeface="Times New Roman" panose="02020603050405020304" pitchFamily="18" charset="0"/>
              </a:rPr>
              <a:t>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a:t>
            </a:r>
            <a:r>
              <a:rPr lang="en-US" sz="2400">
                <a:solidFill>
                  <a:srgbClr val="7030A0"/>
                </a:solidFill>
                <a:latin typeface="Times New Roman" panose="02020603050405020304" pitchFamily="18" charset="0"/>
                <a:cs typeface="Times New Roman" panose="02020603050405020304" pitchFamily="18" charset="0"/>
              </a:rPr>
              <a:t>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a:t>
            </a:r>
            <a:r>
              <a:rPr lang="en-US" sz="2400">
                <a:solidFill>
                  <a:srgbClr val="7030A0"/>
                </a:solidFill>
                <a:latin typeface="Times New Roman" panose="02020603050405020304" pitchFamily="18" charset="0"/>
                <a:cs typeface="Times New Roman" panose="02020603050405020304" pitchFamily="18" charset="0"/>
              </a:rPr>
              <a:t>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a:t>
            </a:r>
            <a:r>
              <a:rPr lang="en-US" sz="2400" smtClean="0">
                <a:latin typeface="Times New Roman" panose="02020603050405020304" pitchFamily="18" charset="0"/>
                <a:cs typeface="Times New Roman" panose="02020603050405020304" pitchFamily="18" charset="0"/>
              </a:rPr>
              <a:t>là </a:t>
            </a:r>
            <a:r>
              <a:rPr lang="en-US" sz="2400">
                <a:latin typeface="Times New Roman" panose="02020603050405020304" pitchFamily="18" charset="0"/>
                <a:cs typeface="Times New Roman" panose="02020603050405020304" pitchFamily="18" charset="0"/>
              </a:rPr>
              <a:t>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endParaRPr lang="en-US" sz="2400">
              <a:latin typeface="Times New Roman" panose="02020603050405020304" pitchFamily="18" charset="0"/>
              <a:cs typeface="Times New Roman" panose="02020603050405020304" pitchFamily="18" charset="0"/>
            </a:endParaRPr>
          </a:p>
          <a:p>
            <a:pPr>
              <a:lnSpc>
                <a:spcPct val="150000"/>
              </a:lnSpc>
            </a:pPr>
            <a:r>
              <a:rPr lang="en-US" sz="2400">
                <a:latin typeface="Times New Roman" panose="02020603050405020304" pitchFamily="18" charset="0"/>
                <a:cs typeface="Times New Roman" panose="02020603050405020304" pitchFamily="18" charset="0"/>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endParaRPr lang="vi-VN" sz="2400" b="1">
              <a:solidFill>
                <a:srgbClr val="FF0000"/>
              </a:solidFill>
              <a:latin typeface="+mj-lt"/>
            </a:endParaRPr>
          </a:p>
          <a:p>
            <a:r>
              <a:rPr lang="vi-VN" sz="2400" b="1">
                <a:solidFill>
                  <a:srgbClr val="FF0000"/>
                </a:solidFill>
                <a:latin typeface="+mj-lt"/>
              </a:rPr>
              <a:t>1. Một số vật nuôi phổ biến ở nước ta</a:t>
            </a:r>
            <a:endParaRPr lang="vi-VN" sz="2400" b="1">
              <a:solidFill>
                <a:srgbClr val="FF0000"/>
              </a:solidFill>
              <a:latin typeface="+mj-lt"/>
            </a:endParaRP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a:t>
            </a:r>
            <a:r>
              <a:rPr lang="en-US" sz="2400">
                <a:solidFill>
                  <a:srgbClr val="00B050"/>
                </a:solidFill>
                <a:latin typeface="Times New Roman" panose="02020603050405020304" pitchFamily="18" charset="0"/>
                <a:cs typeface="Times New Roman" panose="02020603050405020304" pitchFamily="18" charset="0"/>
              </a:rPr>
              <a:t>.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a:t>
            </a:r>
            <a:r>
              <a:rPr lang="en-US" sz="2400">
                <a:solidFill>
                  <a:srgbClr val="00B050"/>
                </a:solidFill>
                <a:latin typeface="Times New Roman" panose="02020603050405020304" pitchFamily="18" charset="0"/>
                <a:cs typeface="Times New Roman" panose="02020603050405020304" pitchFamily="18" charset="0"/>
              </a:rPr>
              <a:t>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a:t>
            </a:r>
            <a:r>
              <a:rPr lang="en-US" sz="2400">
                <a:solidFill>
                  <a:srgbClr val="00B050"/>
                </a:solidFill>
                <a:latin typeface="Times New Roman" panose="02020603050405020304" pitchFamily="18" charset="0"/>
                <a:cs typeface="Times New Roman" panose="02020603050405020304" pitchFamily="18" charset="0"/>
              </a:rPr>
              <a:t>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a:t>
            </a:r>
            <a:r>
              <a:rPr lang="en-US" sz="2400">
                <a:solidFill>
                  <a:srgbClr val="7030A0"/>
                </a:solidFill>
                <a:latin typeface="Times New Roman" panose="02020603050405020304" pitchFamily="18" charset="0"/>
                <a:cs typeface="Times New Roman" panose="02020603050405020304" pitchFamily="18" charset="0"/>
              </a:rPr>
              <a:t>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endParaRPr lang="en-US" sz="240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endParaRPr lang="en-US" sz="2400">
              <a:latin typeface="Times New Roman" panose="02020603050405020304" pitchFamily="18" charset="0"/>
              <a:cs typeface="Times New Roman" panose="02020603050405020304" pitchFamily="18" charset="0"/>
            </a:endParaRP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a:t>
            </a:r>
            <a:r>
              <a:rPr lang="vi-VN" sz="2400" b="1">
                <a:solidFill>
                  <a:srgbClr val="FF0000"/>
                </a:solidFill>
                <a:latin typeface="+mj-lt"/>
              </a:rPr>
              <a:t>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a:t>
            </a:r>
            <a:r>
              <a:rPr lang="en-US" sz="2400">
                <a:solidFill>
                  <a:srgbClr val="00B050"/>
                </a:solidFill>
                <a:latin typeface="Times New Roman" panose="02020603050405020304" pitchFamily="18" charset="0"/>
                <a:cs typeface="Times New Roman" panose="02020603050405020304" pitchFamily="18" charset="0"/>
              </a:rPr>
              <a:t>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a:t>
            </a:r>
            <a:r>
              <a:rPr lang="en-US" sz="2400">
                <a:solidFill>
                  <a:schemeClr val="accent6">
                    <a:lumMod val="75000"/>
                  </a:schemeClr>
                </a:solidFill>
                <a:latin typeface="Times New Roman" panose="02020603050405020304" pitchFamily="18" charset="0"/>
                <a:cs typeface="Times New Roman" panose="02020603050405020304" pitchFamily="18" charset="0"/>
              </a:rPr>
              <a:t>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endParaRPr lang="en-US" sz="2400">
              <a:solidFill>
                <a:schemeClr val="accent6">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endParaRPr lang="en-US" sz="2400" b="1">
              <a:solidFill>
                <a:srgbClr val="FF0000"/>
              </a:solidFill>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Chăn nuôi trang trại</a:t>
            </a:r>
            <a:endParaRPr lang="en-US" sz="2400" b="1">
              <a:solidFill>
                <a:srgbClr val="FF0000"/>
              </a:solidFill>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a:t>
            </a:r>
            <a:r>
              <a:rPr lang="en-US" sz="2400">
                <a:solidFill>
                  <a:srgbClr val="00B050"/>
                </a:solidFill>
                <a:latin typeface="Times New Roman" panose="02020603050405020304" pitchFamily="18" charset="0"/>
                <a:cs typeface="Times New Roman" panose="02020603050405020304" pitchFamily="18" charset="0"/>
              </a:rPr>
              <a:t>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endParaRPr lang="en-US" sz="2400">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6564</Words>
  <Application>WPS Presentation</Application>
  <PresentationFormat>On-screen Show (4:3)</PresentationFormat>
  <Paragraphs>169</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16</vt:i4>
      </vt:variant>
    </vt:vector>
  </HeadingPairs>
  <TitlesOfParts>
    <vt:vector size="25" baseType="lpstr">
      <vt:lpstr>Arial</vt:lpstr>
      <vt:lpstr>SimSun</vt:lpstr>
      <vt:lpstr>Wingdings</vt:lpstr>
      <vt:lpstr>Times New Roman</vt:lpstr>
      <vt:lpstr>Arial</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Admin</cp:lastModifiedBy>
  <cp:revision>22</cp:revision>
  <dcterms:created xsi:type="dcterms:W3CDTF">2022-07-01T08:39:00Z</dcterms:created>
  <dcterms:modified xsi:type="dcterms:W3CDTF">2022-07-29T07:43:01Z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745FF6B728DC4ACE85940B9C28041184</vt:lpwstr>
  </property>
  <property fmtid="{D5CDD505-2E9C-101B-9397-08002B2CF9AE}" pid="3" name="KSOProductBuildVer">
    <vt:lpwstr>1033-11.2.0.11191</vt:lpwstr>
  </property>
</Properties>
</file>