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8" r:id="rId11"/>
    <p:sldId id="269" r:id="rId12"/>
    <p:sldId id="271" r:id="rId13"/>
    <p:sldId id="272" r:id="rId14"/>
    <p:sldId id="273" r:id="rId15"/>
    <p:sldId id="27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44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1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4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CD47-8D42-42C9-96A6-521F535D0D7D}" type="datetimeFigureOut">
              <a:rPr lang="en-US" smtClean="0"/>
              <a:t>12/09/2022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57AD-3CD8-4BC3-A143-9E9D0BA24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5414" y="828228"/>
            <a:ext cx="102642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</a:rPr>
              <a:t>BÀI 1: TỰ HÀO VỀ TRUYỀN THỐNG QUÊ HƯƠNG</a:t>
            </a:r>
            <a:endParaRPr lang="en-US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06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02795" y="167283"/>
            <a:ext cx="8861471" cy="1364727"/>
            <a:chOff x="3477549" y="83824"/>
            <a:chExt cx="8861471" cy="1252025"/>
          </a:xfrm>
        </p:grpSpPr>
        <p:sp>
          <p:nvSpPr>
            <p:cNvPr id="5" name="Rounded Rectangle 4"/>
            <p:cNvSpPr/>
            <p:nvPr/>
          </p:nvSpPr>
          <p:spPr>
            <a:xfrm>
              <a:off x="3477549" y="83824"/>
              <a:ext cx="6032968" cy="12520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3717" y="385123"/>
              <a:ext cx="8485303" cy="649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III.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Hoạt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động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luyện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tập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" name="Cloud 2"/>
          <p:cNvSpPr/>
          <p:nvPr/>
        </p:nvSpPr>
        <p:spPr>
          <a:xfrm rot="21242204">
            <a:off x="901431" y="381715"/>
            <a:ext cx="2125477" cy="157161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Trò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: “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sức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1981" y="2571078"/>
            <a:ext cx="5066852" cy="90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12963"/>
              </p:ext>
            </p:extLst>
          </p:nvPr>
        </p:nvGraphicFramePr>
        <p:xfrm>
          <a:off x="809017" y="4461786"/>
          <a:ext cx="10650317" cy="174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5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Truyền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thống</a:t>
                      </a:r>
                      <a:endParaRPr lang="en-US" sz="2800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nên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làm</a:t>
                      </a:r>
                      <a:endParaRPr lang="en-US" sz="2800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Việc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nên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#9Slide03 Ample" panose="02000000000000000000" pitchFamily="2" charset="0"/>
                        </a:rPr>
                        <a:t>làm</a:t>
                      </a:r>
                      <a:endParaRPr lang="en-US" sz="2800" dirty="0">
                        <a:solidFill>
                          <a:schemeClr val="tx1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52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8629" y="1924747"/>
            <a:ext cx="10744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#9Slide03 Roboto Slab Bold" pitchFamily="2" charset="0"/>
                <a:ea typeface="#9Slide03 Roboto Slab Bold" pitchFamily="2" charset="0"/>
              </a:rPr>
              <a:t>BT 2/SGK (tr 9)</a:t>
            </a:r>
          </a:p>
          <a:p>
            <a:pPr algn="just"/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? </a:t>
            </a:r>
            <a:r>
              <a:rPr lang="vi-VN" sz="2800" b="1" i="1" dirty="0">
                <a:latin typeface="#9Slide03 Roboto Slab Bold" pitchFamily="2" charset="0"/>
                <a:ea typeface="#9Slide03 Roboto Slab Bold" pitchFamily="2" charset="0"/>
              </a:rPr>
              <a:t>Em hãy liệt k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ê</a:t>
            </a:r>
            <a:r>
              <a:rPr lang="vi-VN" sz="2800" b="1" i="1" dirty="0">
                <a:latin typeface="#9Slide03 Roboto Slab Bold" pitchFamily="2" charset="0"/>
                <a:ea typeface="#9Slide03 Roboto Slab Bold" pitchFamily="2" charset="0"/>
              </a:rPr>
              <a:t> những việc nên làm, những việc không n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ê</a:t>
            </a:r>
            <a:r>
              <a:rPr lang="vi-VN" sz="2800" b="1" i="1" dirty="0">
                <a:latin typeface="#9Slide03 Roboto Slab Bold" pitchFamily="2" charset="0"/>
                <a:ea typeface="#9Slide03 Roboto Slab Bold" pitchFamily="2" charset="0"/>
              </a:rPr>
              <a:t>n làm đ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ể</a:t>
            </a:r>
            <a:r>
              <a:rPr lang="vi-VN" sz="2800" b="1" i="1" dirty="0">
                <a:latin typeface="#9Slide03 Roboto Slab Bold" pitchFamily="2" charset="0"/>
                <a:ea typeface="#9Slide03 Roboto Slab Bold" pitchFamily="2" charset="0"/>
              </a:rPr>
              <a:t> giữ g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ì</a:t>
            </a:r>
            <a:r>
              <a:rPr lang="vi-VN" sz="2800" b="1" i="1" dirty="0">
                <a:latin typeface="#9Slide03 Roboto Slab Bold" pitchFamily="2" charset="0"/>
                <a:ea typeface="#9Slide03 Roboto Slab Bold" pitchFamily="2" charset="0"/>
              </a:rPr>
              <a:t>n và phát huy truyền thống tốt đẹp </a:t>
            </a:r>
            <a:r>
              <a:rPr lang="en-US" sz="2800" b="1" i="1" dirty="0" err="1">
                <a:latin typeface="#9Slide03 Roboto Slab Bold" pitchFamily="2" charset="0"/>
                <a:ea typeface="#9Slide03 Roboto Slab Bold" pitchFamily="2" charset="0"/>
              </a:rPr>
              <a:t>củ</a:t>
            </a:r>
            <a:r>
              <a:rPr lang="vi-VN" sz="2800" b="1" i="1" dirty="0">
                <a:latin typeface="#9Slide03 Roboto Slab Bold" pitchFamily="2" charset="0"/>
                <a:ea typeface="#9Slide03 Roboto Slab Bold" pitchFamily="2" charset="0"/>
              </a:rPr>
              <a:t>a quê hương theo gợi ý 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 </a:t>
            </a:r>
            <a:r>
              <a:rPr lang="en-US" sz="2800" b="1" i="1" dirty="0" err="1">
                <a:latin typeface="#9Slide03 Roboto Slab Bold" pitchFamily="2" charset="0"/>
                <a:ea typeface="#9Slide03 Roboto Slab Bold" pitchFamily="2" charset="0"/>
              </a:rPr>
              <a:t>phiếu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 </a:t>
            </a:r>
            <a:r>
              <a:rPr lang="en-US" sz="2800" b="1" i="1" dirty="0" err="1">
                <a:latin typeface="#9Slide03 Roboto Slab Bold" pitchFamily="2" charset="0"/>
                <a:ea typeface="#9Slide03 Roboto Slab Bold" pitchFamily="2" charset="0"/>
              </a:rPr>
              <a:t>học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 </a:t>
            </a:r>
            <a:r>
              <a:rPr lang="en-US" sz="2800" b="1" i="1" dirty="0" err="1">
                <a:latin typeface="#9Slide03 Roboto Slab Bold" pitchFamily="2" charset="0"/>
                <a:ea typeface="#9Slide03 Roboto Slab Bold" pitchFamily="2" charset="0"/>
              </a:rPr>
              <a:t>tập</a:t>
            </a:r>
            <a:r>
              <a:rPr lang="en-US" sz="2800" b="1" i="1" dirty="0">
                <a:latin typeface="#9Slide03 Roboto Slab Bold" pitchFamily="2" charset="0"/>
                <a:ea typeface="#9Slide03 Roboto Slab Bold" pitchFamily="2" charset="0"/>
              </a:rPr>
              <a:t> </a:t>
            </a:r>
            <a:r>
              <a:rPr lang="vi-VN" sz="2800" b="1" i="1" dirty="0">
                <a:latin typeface="#9Slide03 Roboto Slab Bold" pitchFamily="2" charset="0"/>
                <a:ea typeface="#9Slide03 Roboto Slab Bold" pitchFamily="2" charset="0"/>
              </a:rPr>
              <a:t>dưới đây:</a:t>
            </a:r>
            <a:endParaRPr lang="en-US" sz="2800" dirty="0">
              <a:latin typeface="#9Slide03 Roboto Slab Bold" pitchFamily="2" charset="0"/>
              <a:ea typeface="#9Slide03 Roboto Slab 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2881" y="3747640"/>
            <a:ext cx="56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PHIẾU</a:t>
            </a:r>
            <a:r>
              <a:rPr lang="en-US" sz="36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TẬP</a:t>
            </a:r>
            <a:endParaRPr lang="en-US" sz="3600" dirty="0">
              <a:solidFill>
                <a:srgbClr val="C0000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1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1981" y="2571078"/>
            <a:ext cx="5066852" cy="90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4437"/>
              </p:ext>
            </p:extLst>
          </p:nvPr>
        </p:nvGraphicFramePr>
        <p:xfrm>
          <a:off x="728155" y="1412765"/>
          <a:ext cx="10784473" cy="412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503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79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Hiếu</a:t>
                      </a:r>
                      <a:r>
                        <a:rPr lang="en-US" sz="2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22577" y="316493"/>
            <a:ext cx="56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PHIẾU</a:t>
            </a:r>
            <a:r>
              <a:rPr lang="en-US" sz="36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TẬP</a:t>
            </a:r>
            <a:endParaRPr lang="en-US" sz="3600" dirty="0">
              <a:solidFill>
                <a:srgbClr val="C0000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8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02795" y="167283"/>
            <a:ext cx="8861471" cy="1364727"/>
            <a:chOff x="3477549" y="83824"/>
            <a:chExt cx="8861471" cy="1252025"/>
          </a:xfrm>
        </p:grpSpPr>
        <p:sp>
          <p:nvSpPr>
            <p:cNvPr id="5" name="Rounded Rectangle 4"/>
            <p:cNvSpPr/>
            <p:nvPr/>
          </p:nvSpPr>
          <p:spPr>
            <a:xfrm>
              <a:off x="3477549" y="83824"/>
              <a:ext cx="6032968" cy="12520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3717" y="385123"/>
              <a:ext cx="8485303" cy="649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III.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Hoạt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động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luyện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tập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3717" y="371538"/>
              <a:ext cx="8485303" cy="649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III.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Hoạt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động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luyện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tập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31981" y="2571078"/>
            <a:ext cx="5066852" cy="90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7652" y="2551837"/>
            <a:ext cx="8101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BT 4/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SGK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#9Slide03 AllRoundGothic" panose="020B0703020202020104" pitchFamily="34" charset="0"/>
            </a:endParaRPr>
          </a:p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+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Nhóm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 1,2: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Tình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huống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 a</a:t>
            </a:r>
          </a:p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+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Nhóm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 3,4: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Tình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huống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3 AllRoundGothic" panose="020B0703020202020104" pitchFamily="34" charset="0"/>
              </a:rPr>
              <a:t> b</a:t>
            </a:r>
          </a:p>
        </p:txBody>
      </p:sp>
      <p:sp>
        <p:nvSpPr>
          <p:cNvPr id="12" name="Cloud 11"/>
          <p:cNvSpPr/>
          <p:nvPr/>
        </p:nvSpPr>
        <p:spPr>
          <a:xfrm rot="21242204">
            <a:off x="1204874" y="519004"/>
            <a:ext cx="1632615" cy="1571617"/>
          </a:xfrm>
          <a:prstGeom prst="cloud">
            <a:avLst/>
          </a:prstGeom>
          <a:solidFill>
            <a:srgbClr val="FFFF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#9Slide03 AllRoundGothic" panose="020B0703020202020104" pitchFamily="34" charset="0"/>
                <a:cs typeface="#9Slide04 Chonburi" panose="00000500000000000000" pitchFamily="2" charset="-34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#9Slide03 AllRoundGothic" panose="020B0703020202020104" pitchFamily="34" charset="0"/>
                <a:cs typeface="#9Slide04 Chonburi" panose="00000500000000000000" pitchFamily="2" charset="-3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#9Slide03 AllRoundGothic" panose="020B0703020202020104" pitchFamily="34" charset="0"/>
                <a:cs typeface="#9Slide04 Chonburi" panose="00000500000000000000" pitchFamily="2" charset="-34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#9Slide03 AllRoundGothic" panose="020B0703020202020104" pitchFamily="34" charset="0"/>
                <a:cs typeface="#9Slide04 Chonburi" panose="00000500000000000000" pitchFamily="2" charset="-3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#9Slide03 AllRoundGothic" panose="020B0703020202020104" pitchFamily="34" charset="0"/>
                <a:cs typeface="#9Slide04 Chonburi" panose="00000500000000000000" pitchFamily="2" charset="-34"/>
              </a:rPr>
              <a:t>nhóm</a:t>
            </a:r>
            <a:endParaRPr lang="en-US" dirty="0">
              <a:solidFill>
                <a:srgbClr val="FF0000"/>
              </a:solidFill>
              <a:latin typeface="#9Slide03 AllRoundGothic" panose="020B0703020202020104" pitchFamily="34" charset="0"/>
              <a:cs typeface="#9Slide04 Chonbur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2252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1805215"/>
            <a:ext cx="11640458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345545" y="130627"/>
            <a:ext cx="5943598" cy="126274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III.Hoạt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động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tập</a:t>
            </a:r>
            <a:endParaRPr lang="en-US" sz="3600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4 (SGK – tr 9)</a:t>
            </a:r>
          </a:p>
        </p:txBody>
      </p:sp>
    </p:spTree>
    <p:extLst>
      <p:ext uri="{BB962C8B-B14F-4D97-AF65-F5344CB8AC3E}">
        <p14:creationId xmlns:p14="http://schemas.microsoft.com/office/powerpoint/2010/main" val="37457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226" y="1960687"/>
            <a:ext cx="10799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400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400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với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hành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của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rằng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hi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cha,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nay.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HS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2400" i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vi-VN" sz="2400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 2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ế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u là T, em nên thuyết phục các bạn rằng các món ăn nước ngo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i cũng 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 thú vị nhưng những món ăn truyền thống quê hương đã tồn tại và phát triển từ lâu đời, có các 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trị đặc biệt. Trong 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ị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p chào mừng ngày Quốc tế Phụ nữ, chúng ta nên chọn những món ăn quen thuộc hằng ngàv mà các bà, các mẹ v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ẫ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 nấu cho chúng ta.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ACAAE26-2854-CEDA-CE12-2183B1E50A0A}"/>
              </a:ext>
            </a:extLst>
          </p:cNvPr>
          <p:cNvSpPr/>
          <p:nvPr/>
        </p:nvSpPr>
        <p:spPr>
          <a:xfrm>
            <a:off x="3356562" y="372998"/>
            <a:ext cx="5943598" cy="126274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III.Hoạt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động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tập</a:t>
            </a:r>
            <a:endParaRPr lang="en-US" sz="3600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4 (SGK – tr 9)</a:t>
            </a:r>
          </a:p>
        </p:txBody>
      </p:sp>
    </p:spTree>
    <p:extLst>
      <p:ext uri="{BB962C8B-B14F-4D97-AF65-F5344CB8AC3E}">
        <p14:creationId xmlns:p14="http://schemas.microsoft.com/office/powerpoint/2010/main" val="11055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829" y="2675306"/>
            <a:ext cx="11016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ca,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bài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ngọi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diễn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0800" y="449944"/>
            <a:ext cx="9550400" cy="102011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IV.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Hoạt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động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vận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dụng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04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902" y="1786451"/>
            <a:ext cx="105761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  <a:p>
            <a:pPr algn="just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0F72D-F31C-522B-E8F4-E6B45D11060B}"/>
              </a:ext>
            </a:extLst>
          </p:cNvPr>
          <p:cNvSpPr txBox="1"/>
          <p:nvPr/>
        </p:nvSpPr>
        <p:spPr>
          <a:xfrm>
            <a:off x="951532" y="687254"/>
            <a:ext cx="322594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I. MỞ ĐẦU</a:t>
            </a:r>
          </a:p>
        </p:txBody>
      </p:sp>
    </p:spTree>
    <p:extLst>
      <p:ext uri="{BB962C8B-B14F-4D97-AF65-F5344CB8AC3E}">
        <p14:creationId xmlns:p14="http://schemas.microsoft.com/office/powerpoint/2010/main" val="12027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5021" y="0"/>
            <a:ext cx="4030134" cy="287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74088" y="0"/>
            <a:ext cx="4030134" cy="287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5021" y="3429000"/>
            <a:ext cx="4030134" cy="287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5867" y="3429000"/>
            <a:ext cx="4058355" cy="287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"/>
            <a:ext cx="5062330" cy="2623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13" y="0"/>
            <a:ext cx="4968339" cy="2623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3429000"/>
            <a:ext cx="5062330" cy="2878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313" y="3429000"/>
            <a:ext cx="4968339" cy="28555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5020" y="2682869"/>
            <a:ext cx="403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Tượng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đài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Quyết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tử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quốc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quyết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sinh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Hà</a:t>
            </a:r>
            <a:r>
              <a:rPr lang="en-US" b="1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Nội</a:t>
            </a:r>
            <a:endParaRPr lang="en-US" b="1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4085" y="272557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Dao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Lào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Cai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phục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truyền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thống</a:t>
            </a:r>
            <a:endParaRPr lang="en-US" sz="20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5020" y="6202836"/>
            <a:ext cx="413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Điệu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múa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truyền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thống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Chăm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Khánh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Hoà</a:t>
            </a:r>
            <a:endParaRPr lang="en-US" sz="20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4086" y="6264391"/>
            <a:ext cx="403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Bánh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Khọt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–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món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ăn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truyền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thống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ở Nam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Bộ</a:t>
            </a:r>
            <a:endParaRPr lang="en-US" sz="20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79" y="2545377"/>
            <a:ext cx="885879" cy="9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9716" y="217817"/>
            <a:ext cx="7649547" cy="1354217"/>
            <a:chOff x="2221567" y="133735"/>
            <a:chExt cx="7994878" cy="1468157"/>
          </a:xfrm>
        </p:grpSpPr>
        <p:sp>
          <p:nvSpPr>
            <p:cNvPr id="3" name="Rounded Rectangle 2"/>
            <p:cNvSpPr/>
            <p:nvPr/>
          </p:nvSpPr>
          <p:spPr>
            <a:xfrm>
              <a:off x="2221567" y="133735"/>
              <a:ext cx="7994878" cy="1231106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9304" y="133735"/>
              <a:ext cx="7112161" cy="146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#9Slide03 AmpleSoft Bold" panose="02000000000000000000" pitchFamily="2" charset="0"/>
                </a:rPr>
                <a:t>II. </a:t>
              </a:r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#9Slide03 AmpleSoft Bold" panose="02000000000000000000" pitchFamily="2" charset="0"/>
                </a:rPr>
                <a:t>Khám</a:t>
              </a:r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#9Slide03 AmpleSoft Bold" panose="02000000000000000000" pitchFamily="2" charset="0"/>
                </a:rPr>
                <a:t>phá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#9Slide03 AmpleSoft Bold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1.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Một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số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truyền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thống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của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quê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hương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  <a:p>
              <a:endParaRPr lang="en-US" dirty="0">
                <a:solidFill>
                  <a:schemeClr val="accent6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580444"/>
            <a:ext cx="12192000" cy="5059739"/>
            <a:chOff x="0" y="1580444"/>
            <a:chExt cx="12192000" cy="50597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458833"/>
              <a:ext cx="5858933" cy="31813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778" y="3458833"/>
              <a:ext cx="5870222" cy="31813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0" y="1580444"/>
              <a:ext cx="12192000" cy="1848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1)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Những thông tin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dưới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đây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giới t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hiệu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truyền thống nào của tỉnh Bắc Ninh và Bến Tre? Em có suy ng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h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ĩ gì về những truyền thống đó?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Roboto Slab Bold" pitchFamily="2" charset="0"/>
                <a:ea typeface="#9Slide03 Roboto Slab Bold" pitchFamily="2" charset="0"/>
              </a:endParaRPr>
            </a:p>
            <a:p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2)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Hãy k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ể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tên những truy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ề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n th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ố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ng ở quê hương em và chia sẻ cảm nhận c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ủ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a em về những truyền thống đó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.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Roboto Slab Bold" pitchFamily="2" charset="0"/>
                <a:ea typeface="#9Slide03 Roboto Slab Bold" pitchFamily="2" charset="0"/>
              </a:endParaRPr>
            </a:p>
            <a:p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3)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Em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hiểu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thế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nào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là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t</a:t>
              </a:r>
              <a:r>
                <a:rPr lang="vi-V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ruyền thống quê hương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là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 </a:t>
              </a:r>
              <a:r>
                <a:rPr lang="en-US" sz="2400" i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gì</a:t>
              </a:r>
              <a:r>
                <a: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Roboto Slab Bold" pitchFamily="2" charset="0"/>
                  <a:ea typeface="#9Slide03 Roboto Slab Bold" pitchFamily="2" charset="0"/>
                </a:rPr>
                <a:t>?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Roboto Slab Bold" pitchFamily="2" charset="0"/>
                <a:ea typeface="#9Slide03 Roboto Slab 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2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574346" y="605928"/>
            <a:ext cx="10795061" cy="5917161"/>
          </a:xfrm>
          <a:prstGeom prst="doubleWave">
            <a:avLst>
              <a:gd name="adj1" fmla="val 6250"/>
              <a:gd name="adj2" fmla="val -5921"/>
            </a:avLst>
          </a:prstGeom>
          <a:solidFill>
            <a:schemeClr val="accent2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Truyền thống yêu nước, truyền thống cách mạng, truyền thống văn hoá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(h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át dân ca, các nhac cụ cổ truyền, lễ hội truyền thống, nghề truyền thống (nghề dệt, làm gốm,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...)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Truyền thống quê hương là những giá trị văn hoá, lịch sử, đạo đức, tinh thần cao quý, tốt đẹp và 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ững giá trị vật chất, kĩ năng nghề được truyền qua nhiều thế hệ sinh sống ở một địa phương, vùng đất.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Tự hào về truyền thống quê hương chính là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tin,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64898" y="177470"/>
            <a:ext cx="8285871" cy="1364728"/>
            <a:chOff x="2264898" y="161931"/>
            <a:chExt cx="8285871" cy="1252025"/>
          </a:xfrm>
        </p:grpSpPr>
        <p:sp>
          <p:nvSpPr>
            <p:cNvPr id="5" name="Rounded Rectangle 4"/>
            <p:cNvSpPr/>
            <p:nvPr/>
          </p:nvSpPr>
          <p:spPr>
            <a:xfrm>
              <a:off x="2264898" y="161931"/>
              <a:ext cx="8285871" cy="12520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56448" y="310890"/>
              <a:ext cx="7582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II.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Hoạt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động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khám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phá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2.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Tìm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hiểu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ý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nghĩa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của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truyền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thống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quê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hương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95226"/>
              </p:ext>
            </p:extLst>
          </p:nvPr>
        </p:nvGraphicFramePr>
        <p:xfrm>
          <a:off x="-1" y="2794126"/>
          <a:ext cx="12192000" cy="39927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4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1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06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Ý</a:t>
                      </a:r>
                      <a:r>
                        <a:rPr lang="en-US" sz="2800" b="0" baseline="0" dirty="0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 </a:t>
                      </a:r>
                      <a:r>
                        <a:rPr lang="en-US" sz="2800" b="0" baseline="0" dirty="0" err="1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kiến</a:t>
                      </a:r>
                      <a:endParaRPr lang="en-US" sz="2800" b="0" dirty="0">
                        <a:latin typeface="#9Slide03 AllRoundGothic" panose="020B0703020202020104" pitchFamily="34" charset="0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Đồng</a:t>
                      </a:r>
                      <a:r>
                        <a:rPr lang="en-US" sz="2800" baseline="0" dirty="0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 ý</a:t>
                      </a:r>
                      <a:endParaRPr lang="en-US" sz="2800" dirty="0">
                        <a:latin typeface="#9Slide03 AllRoundGothic" panose="020B0703020202020104" pitchFamily="34" charset="0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Không</a:t>
                      </a:r>
                      <a:r>
                        <a:rPr lang="en-US" sz="2800" baseline="0" dirty="0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 </a:t>
                      </a:r>
                      <a:r>
                        <a:rPr lang="en-US" sz="2800" baseline="0" dirty="0" err="1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đồng</a:t>
                      </a:r>
                      <a:r>
                        <a:rPr lang="en-US" sz="2800" baseline="0" dirty="0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 ý</a:t>
                      </a:r>
                      <a:endParaRPr lang="en-US" sz="2800" dirty="0">
                        <a:latin typeface="#9Slide03 AllRoundGothic" panose="020B0703020202020104" pitchFamily="34" charset="0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Giải</a:t>
                      </a:r>
                      <a:r>
                        <a:rPr lang="en-US" sz="2800" baseline="0" dirty="0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 </a:t>
                      </a:r>
                      <a:r>
                        <a:rPr lang="en-US" sz="2800" baseline="0" dirty="0" err="1">
                          <a:latin typeface="#9Slide03 AllRoundGothic" panose="020B0703020202020104" pitchFamily="34" charset="0"/>
                          <a:cs typeface="#9Slide04 Chonburi" panose="00000500000000000000" pitchFamily="2" charset="-34"/>
                        </a:rPr>
                        <a:t>thích</a:t>
                      </a:r>
                      <a:endParaRPr lang="en-US" sz="2800" dirty="0">
                        <a:latin typeface="#9Slide03 AllRoundGothic" panose="020B0703020202020104" pitchFamily="34" charset="0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69">
                <a:tc>
                  <a:txBody>
                    <a:bodyPr/>
                    <a:lstStyle/>
                    <a:p>
                      <a:pPr algn="just"/>
                      <a:r>
                        <a:rPr lang="vi-V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Tự hào vê truyên th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ố</a:t>
                      </a:r>
                      <a:r>
                        <a:rPr lang="vi-V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ng quê hương cũng chính là tự hào về nguồn gốc, dòng họ, tổ tiên của mình.</a:t>
                      </a:r>
                      <a:endParaRPr lang="en-US" sz="1400" b="1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69">
                <a:tc>
                  <a:txBody>
                    <a:bodyPr/>
                    <a:lstStyle/>
                    <a:p>
                      <a:pPr algn="just"/>
                      <a:r>
                        <a:rPr lang="vi-V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Nghề thủ công truyền thông không còn là niềm tự hào của quê hương vì không phù h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ợ</a:t>
                      </a:r>
                      <a:r>
                        <a:rPr lang="vi-V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p với cuộc sống hiện đại.</a:t>
                      </a:r>
                      <a:endParaRPr lang="en-US" sz="1400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969">
                <a:tc>
                  <a:txBody>
                    <a:bodyPr/>
                    <a:lstStyle/>
                    <a:p>
                      <a:pPr algn="just"/>
                      <a:r>
                        <a:rPr lang="vi-V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Truyện dân gian và những làn </a:t>
                      </a:r>
                      <a:r>
                        <a:rPr lang="vi-VN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điệu dân ca đ</a:t>
                      </a:r>
                      <a:r>
                        <a:rPr lang="en-US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ịa</a:t>
                      </a:r>
                      <a:r>
                        <a:rPr lang="vi-VN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 phương </a:t>
                      </a:r>
                      <a:r>
                        <a:rPr lang="vi-V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là </a:t>
                      </a:r>
                      <a:r>
                        <a:rPr lang="vi-VN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một </a:t>
                      </a:r>
                      <a:r>
                        <a:rPr lang="vi-VN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#9Slide04 Chonburi" panose="00000500000000000000" pitchFamily="2" charset="-34"/>
                          <a:ea typeface="+mn-ea"/>
                          <a:cs typeface="#9Slide04 Chonburi" panose="00000500000000000000" pitchFamily="2" charset="-34"/>
                        </a:rPr>
                        <a:t>phần của truyền thống văn hoá quê hương.</a:t>
                      </a:r>
                      <a:endParaRPr lang="en-US" sz="1400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#9Slide04 Chonburi" panose="00000500000000000000" pitchFamily="2" charset="-34"/>
                        <a:cs typeface="#9Slide04 Chonburi" panose="00000500000000000000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1704566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BÀI</a:t>
            </a:r>
            <a:r>
              <a:rPr lang="en-US" sz="20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20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TẬP</a:t>
            </a:r>
            <a:r>
              <a:rPr lang="en-US" sz="20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1/</a:t>
            </a:r>
            <a:r>
              <a:rPr lang="en-US" sz="20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SGK</a:t>
            </a:r>
            <a:endParaRPr lang="en-US" sz="2000" i="1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  <a:p>
            <a:r>
              <a:rPr lang="en-US" sz="20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? </a:t>
            </a:r>
            <a:r>
              <a:rPr lang="vi-VN" sz="20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Em tán thánh hay không tán thành với nh</a:t>
            </a:r>
            <a:r>
              <a:rPr lang="en-US" sz="20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ữ</a:t>
            </a:r>
            <a:r>
              <a:rPr lang="vi-VN" sz="20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ng quan điểm dưới đây? Vì sao?</a:t>
            </a:r>
            <a:endParaRPr lang="en-US" sz="2000" b="1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925" y="3689873"/>
            <a:ext cx="5350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Qu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ê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hương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là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nguồn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gốc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,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là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cội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nguồn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của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ông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,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tổ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tiên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và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ông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,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tổ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tiên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chính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là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những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người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góp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phần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xây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dựng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và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tạo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ra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các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giá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trị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tốt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đẹp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của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quê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hương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,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đất</a:t>
            </a:r>
            <a:r>
              <a:rPr lang="en-US" sz="14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nước</a:t>
            </a:r>
            <a:endParaRPr lang="en-US" sz="1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0329" y="4141694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856" y="5238974"/>
            <a:ext cx="3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7926" y="4701340"/>
            <a:ext cx="5185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Nghề thủ công truyền thống là những nghề do cha ông tạo ra, góp phần quan trọng trong sự phát triển kinh tế xã hộị. Nó cũng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góp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phần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làm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phong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phú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hơn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cho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truyền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thống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của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dân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tộc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.</a:t>
            </a:r>
            <a:endParaRPr lang="en-US" sz="1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0329" y="6185647"/>
            <a:ext cx="58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4745" y="6002767"/>
            <a:ext cx="491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Nó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chính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là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những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giá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trị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tinh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sz="1400" i="1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thần</a:t>
            </a:r>
            <a:r>
              <a:rPr lang="en-US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sz="1400" i="1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và là nét đẹp truyền thống văn hoá của địa phương.</a:t>
            </a:r>
            <a:endParaRPr lang="en-US" sz="1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6774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1017" y="8529"/>
            <a:ext cx="10259807" cy="1641384"/>
            <a:chOff x="290962" y="161931"/>
            <a:chExt cx="10259807" cy="1505835"/>
          </a:xfrm>
        </p:grpSpPr>
        <p:sp>
          <p:nvSpPr>
            <p:cNvPr id="5" name="Rounded Rectangle 4"/>
            <p:cNvSpPr/>
            <p:nvPr/>
          </p:nvSpPr>
          <p:spPr>
            <a:xfrm>
              <a:off x="2264898" y="161931"/>
              <a:ext cx="8285871" cy="12520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962" y="623035"/>
              <a:ext cx="10135235" cy="104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II.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</a:t>
              </a:r>
              <a:endParaRPr 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huy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thống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quê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hương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Cloud 2"/>
          <p:cNvSpPr/>
          <p:nvPr/>
        </p:nvSpPr>
        <p:spPr>
          <a:xfrm rot="21242204">
            <a:off x="8733364" y="4920724"/>
            <a:ext cx="2684760" cy="173645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THẢO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CẶP</a:t>
            </a:r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4 Chonburi" panose="00000500000000000000" pitchFamily="2" charset="-34"/>
              </a:rPr>
              <a:t>ĐÔI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#9Slide04 Chonburi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1981" y="2571078"/>
            <a:ext cx="50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23" y="2072039"/>
            <a:ext cx="11431553" cy="27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5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47" y="75301"/>
            <a:ext cx="7322991" cy="1979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348" y="2175971"/>
            <a:ext cx="7322991" cy="2248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49" y="4556044"/>
            <a:ext cx="7322990" cy="2189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591670" y="710004"/>
            <a:ext cx="849851" cy="710005"/>
            <a:chOff x="666973" y="688488"/>
            <a:chExt cx="849851" cy="710005"/>
          </a:xfrm>
        </p:grpSpPr>
        <p:sp>
          <p:nvSpPr>
            <p:cNvPr id="6" name="Oval 5"/>
            <p:cNvSpPr/>
            <p:nvPr/>
          </p:nvSpPr>
          <p:spPr>
            <a:xfrm>
              <a:off x="666973" y="688488"/>
              <a:ext cx="839097" cy="71000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274" y="889601"/>
              <a:ext cx="774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TH.1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669" y="2658037"/>
            <a:ext cx="839097" cy="710005"/>
            <a:chOff x="591669" y="2658037"/>
            <a:chExt cx="839097" cy="71000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591669" y="2658037"/>
              <a:ext cx="839097" cy="7100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971" y="2859151"/>
              <a:ext cx="7315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TH.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9394" y="4983677"/>
            <a:ext cx="839097" cy="710005"/>
            <a:chOff x="591669" y="5141662"/>
            <a:chExt cx="839097" cy="71000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591669" y="5141662"/>
              <a:ext cx="839097" cy="7100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8485" y="5342777"/>
              <a:ext cx="688491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TH.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386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95218" y="391309"/>
            <a:ext cx="2481430" cy="1828800"/>
            <a:chOff x="4695711" y="419548"/>
            <a:chExt cx="2481430" cy="1828800"/>
          </a:xfrm>
        </p:grpSpPr>
        <p:sp>
          <p:nvSpPr>
            <p:cNvPr id="9" name="Hexagon 8"/>
            <p:cNvSpPr/>
            <p:nvPr/>
          </p:nvSpPr>
          <p:spPr>
            <a:xfrm>
              <a:off x="4695711" y="419548"/>
              <a:ext cx="2447365" cy="182880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01897" y="918449"/>
              <a:ext cx="227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Giữ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gìn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và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phát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huy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truyền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thống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của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quê</a:t>
              </a:r>
              <a:r>
                <a:rPr lang="en-US" sz="1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hương</a:t>
              </a:r>
              <a:endParaRPr 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#9Slide04 Chonburi" panose="00000500000000000000" pitchFamily="2" charset="-34"/>
                <a:cs typeface="#9Slide04 Chonburi" panose="00000500000000000000" pitchFamily="2" charset="-3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5158" y="2220109"/>
            <a:ext cx="4327260" cy="3094168"/>
            <a:chOff x="925158" y="2220109"/>
            <a:chExt cx="4327260" cy="3094168"/>
          </a:xfrm>
        </p:grpSpPr>
        <p:sp>
          <p:nvSpPr>
            <p:cNvPr id="12" name="Hexagon 11"/>
            <p:cNvSpPr/>
            <p:nvPr/>
          </p:nvSpPr>
          <p:spPr>
            <a:xfrm>
              <a:off x="925158" y="3485478"/>
              <a:ext cx="2495774" cy="1828799"/>
            </a:xfrm>
            <a:prstGeom prst="hexagon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Tìm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hiểu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và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tự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hào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về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truyền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thống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quê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hương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mình</a:t>
              </a:r>
              <a:endParaRPr lang="en-US" sz="1600" dirty="0">
                <a:solidFill>
                  <a:schemeClr val="tx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endParaRPr>
            </a:p>
          </p:txBody>
        </p:sp>
        <p:cxnSp>
          <p:nvCxnSpPr>
            <p:cNvPr id="16" name="Straight Arrow Connector 15"/>
            <p:cNvCxnSpPr>
              <a:stCxn id="9" idx="2"/>
            </p:cNvCxnSpPr>
            <p:nvPr/>
          </p:nvCxnSpPr>
          <p:spPr>
            <a:xfrm flipH="1">
              <a:off x="2124632" y="2220109"/>
              <a:ext cx="3127786" cy="120889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15836" y="2248348"/>
            <a:ext cx="2646381" cy="3037691"/>
            <a:chOff x="4815836" y="2248348"/>
            <a:chExt cx="2646381" cy="3037691"/>
          </a:xfrm>
        </p:grpSpPr>
        <p:sp>
          <p:nvSpPr>
            <p:cNvPr id="13" name="Hexagon 12"/>
            <p:cNvSpPr/>
            <p:nvPr/>
          </p:nvSpPr>
          <p:spPr>
            <a:xfrm>
              <a:off x="4815836" y="3457239"/>
              <a:ext cx="2646381" cy="1828800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Có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những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việc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làm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phù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hợp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: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tham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gia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hỗ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trợ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hoạt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động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tổ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chức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lễ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hội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;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kính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trọng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biết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ơn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……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096000" y="2248348"/>
              <a:ext cx="0" cy="1180652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785383" y="2220109"/>
            <a:ext cx="4296785" cy="3094169"/>
            <a:chOff x="6785383" y="2220109"/>
            <a:chExt cx="4296785" cy="30941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Hexagon 9"/>
            <p:cNvSpPr/>
            <p:nvPr/>
          </p:nvSpPr>
          <p:spPr>
            <a:xfrm>
              <a:off x="8435787" y="3485478"/>
              <a:ext cx="2646381" cy="1828800"/>
            </a:xfrm>
            <a:prstGeom prst="hexagon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Phê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phán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ngăn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chặn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những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việc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làm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sai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trái</a:t>
              </a:r>
              <a:r>
                <a:rPr lang="en-US" sz="1600" dirty="0">
                  <a:solidFill>
                    <a:schemeClr val="tx1"/>
                  </a:solidFill>
                  <a:latin typeface="#9Slide04 Chonburi" panose="00000500000000000000" pitchFamily="2" charset="-34"/>
                  <a:cs typeface="#9Slide04 Chonburi" panose="00000500000000000000" pitchFamily="2" charset="-34"/>
                </a:rPr>
                <a:t>.</a:t>
              </a:r>
            </a:p>
          </p:txBody>
        </p:sp>
        <p:cxnSp>
          <p:nvCxnSpPr>
            <p:cNvPr id="20" name="Straight Arrow Connector 19"/>
            <p:cNvCxnSpPr>
              <a:stCxn id="9" idx="1"/>
            </p:cNvCxnSpPr>
            <p:nvPr/>
          </p:nvCxnSpPr>
          <p:spPr>
            <a:xfrm>
              <a:off x="6785383" y="2220109"/>
              <a:ext cx="3028279" cy="1180652"/>
            </a:xfrm>
            <a:prstGeom prst="straightConnector1">
              <a:avLst/>
            </a:prstGeom>
            <a:grpFill/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720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1122</Words>
  <Application>Microsoft Office PowerPoint</Application>
  <PresentationFormat>Widescreen</PresentationFormat>
  <Paragraphs>77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#9Slide03 AllRoundGothic</vt:lpstr>
      <vt:lpstr>#9Slide03 Ample</vt:lpstr>
      <vt:lpstr>#9Slide03 AmpleSoft Bold</vt:lpstr>
      <vt:lpstr>#9Slide03 Roboto Slab Bold</vt:lpstr>
      <vt:lpstr>#9Slide04 Chonburi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</cp:lastModifiedBy>
  <cp:revision>59</cp:revision>
  <dcterms:created xsi:type="dcterms:W3CDTF">2022-08-06T08:40:19Z</dcterms:created>
  <dcterms:modified xsi:type="dcterms:W3CDTF">2022-09-12T15:49:44Z</dcterms:modified>
</cp:coreProperties>
</file>