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0" r:id="rId4"/>
    <p:sldId id="261" r:id="rId5"/>
    <p:sldId id="264" r:id="rId6"/>
    <p:sldId id="265" r:id="rId7"/>
    <p:sldId id="263" r:id="rId8"/>
    <p:sldId id="266" r:id="rId9"/>
    <p:sldId id="267" r:id="rId10"/>
    <p:sldId id="268" r:id="rId11"/>
    <p:sldId id="269" r:id="rId12"/>
    <p:sldId id="273" r:id="rId13"/>
    <p:sldId id="270" r:id="rId14"/>
    <p:sldId id="271" r:id="rId15"/>
    <p:sldId id="272" r:id="rId16"/>
  </p:sldIdLst>
  <p:sldSz cx="9144000" cy="5143500" type="screen16x9"/>
  <p:notesSz cx="6858000" cy="9144000"/>
  <p:custDataLst>
    <p:tags r:id="rId17"/>
  </p:custData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2" d="100"/>
          <a:sy n="102" d="100"/>
        </p:scale>
        <p:origin x="826" y="77"/>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vi-VN"/>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C170EA7C-835E-40B7-9F86-72784637E627}" type="datetimeFigureOut">
              <a:rPr lang="vi-VN" smtClean="0"/>
              <a:t>31/05/2023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B99AB94-7851-47D1-83AE-3F2785799CC2}" type="slidenum">
              <a:rPr lang="vi-VN" smtClean="0"/>
              <a:t>‹#›</a:t>
            </a:fld>
            <a:endParaRPr lang="vi-VN"/>
          </a:p>
        </p:txBody>
      </p:sp>
    </p:spTree>
    <p:extLst>
      <p:ext uri="{BB962C8B-B14F-4D97-AF65-F5344CB8AC3E}">
        <p14:creationId xmlns:p14="http://schemas.microsoft.com/office/powerpoint/2010/main" val="369155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C170EA7C-835E-40B7-9F86-72784637E627}" type="datetimeFigureOut">
              <a:rPr lang="vi-VN" smtClean="0"/>
              <a:t>31/05/2023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B99AB94-7851-47D1-83AE-3F2785799CC2}" type="slidenum">
              <a:rPr lang="vi-VN" smtClean="0"/>
              <a:t>‹#›</a:t>
            </a:fld>
            <a:endParaRPr lang="vi-VN"/>
          </a:p>
        </p:txBody>
      </p:sp>
    </p:spTree>
    <p:extLst>
      <p:ext uri="{BB962C8B-B14F-4D97-AF65-F5344CB8AC3E}">
        <p14:creationId xmlns:p14="http://schemas.microsoft.com/office/powerpoint/2010/main" val="23815759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C170EA7C-835E-40B7-9F86-72784637E627}" type="datetimeFigureOut">
              <a:rPr lang="vi-VN" smtClean="0"/>
              <a:t>31/05/2023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B99AB94-7851-47D1-83AE-3F2785799CC2}" type="slidenum">
              <a:rPr lang="vi-VN" smtClean="0"/>
              <a:t>‹#›</a:t>
            </a:fld>
            <a:endParaRPr lang="vi-VN"/>
          </a:p>
        </p:txBody>
      </p:sp>
    </p:spTree>
    <p:extLst>
      <p:ext uri="{BB962C8B-B14F-4D97-AF65-F5344CB8AC3E}">
        <p14:creationId xmlns:p14="http://schemas.microsoft.com/office/powerpoint/2010/main" val="4145940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C170EA7C-835E-40B7-9F86-72784637E627}" type="datetimeFigureOut">
              <a:rPr lang="vi-VN" smtClean="0"/>
              <a:t>31/05/2023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B99AB94-7851-47D1-83AE-3F2785799CC2}" type="slidenum">
              <a:rPr lang="vi-VN" smtClean="0"/>
              <a:t>‹#›</a:t>
            </a:fld>
            <a:endParaRPr lang="vi-VN"/>
          </a:p>
        </p:txBody>
      </p:sp>
    </p:spTree>
    <p:extLst>
      <p:ext uri="{BB962C8B-B14F-4D97-AF65-F5344CB8AC3E}">
        <p14:creationId xmlns:p14="http://schemas.microsoft.com/office/powerpoint/2010/main" val="998397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70EA7C-835E-40B7-9F86-72784637E627}" type="datetimeFigureOut">
              <a:rPr lang="vi-VN" smtClean="0"/>
              <a:t>31/05/2023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B99AB94-7851-47D1-83AE-3F2785799CC2}" type="slidenum">
              <a:rPr lang="vi-VN" smtClean="0"/>
              <a:t>‹#›</a:t>
            </a:fld>
            <a:endParaRPr lang="vi-VN"/>
          </a:p>
        </p:txBody>
      </p:sp>
    </p:spTree>
    <p:extLst>
      <p:ext uri="{BB962C8B-B14F-4D97-AF65-F5344CB8AC3E}">
        <p14:creationId xmlns:p14="http://schemas.microsoft.com/office/powerpoint/2010/main" val="1767710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C170EA7C-835E-40B7-9F86-72784637E627}" type="datetimeFigureOut">
              <a:rPr lang="vi-VN" smtClean="0"/>
              <a:t>31/05/2023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FB99AB94-7851-47D1-83AE-3F2785799CC2}" type="slidenum">
              <a:rPr lang="vi-VN" smtClean="0"/>
              <a:t>‹#›</a:t>
            </a:fld>
            <a:endParaRPr lang="vi-VN"/>
          </a:p>
        </p:txBody>
      </p:sp>
    </p:spTree>
    <p:extLst>
      <p:ext uri="{BB962C8B-B14F-4D97-AF65-F5344CB8AC3E}">
        <p14:creationId xmlns:p14="http://schemas.microsoft.com/office/powerpoint/2010/main" val="3228403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C170EA7C-835E-40B7-9F86-72784637E627}" type="datetimeFigureOut">
              <a:rPr lang="vi-VN" smtClean="0"/>
              <a:t>31/05/2023</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FB99AB94-7851-47D1-83AE-3F2785799CC2}" type="slidenum">
              <a:rPr lang="vi-VN" smtClean="0"/>
              <a:t>‹#›</a:t>
            </a:fld>
            <a:endParaRPr lang="vi-VN"/>
          </a:p>
        </p:txBody>
      </p:sp>
    </p:spTree>
    <p:extLst>
      <p:ext uri="{BB962C8B-B14F-4D97-AF65-F5344CB8AC3E}">
        <p14:creationId xmlns:p14="http://schemas.microsoft.com/office/powerpoint/2010/main" val="42775701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C170EA7C-835E-40B7-9F86-72784637E627}" type="datetimeFigureOut">
              <a:rPr lang="vi-VN" smtClean="0"/>
              <a:t>31/05/2023</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FB99AB94-7851-47D1-83AE-3F2785799CC2}" type="slidenum">
              <a:rPr lang="vi-VN" smtClean="0"/>
              <a:t>‹#›</a:t>
            </a:fld>
            <a:endParaRPr lang="vi-VN"/>
          </a:p>
        </p:txBody>
      </p:sp>
    </p:spTree>
    <p:extLst>
      <p:ext uri="{BB962C8B-B14F-4D97-AF65-F5344CB8AC3E}">
        <p14:creationId xmlns:p14="http://schemas.microsoft.com/office/powerpoint/2010/main" val="1292783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70EA7C-835E-40B7-9F86-72784637E627}" type="datetimeFigureOut">
              <a:rPr lang="vi-VN" smtClean="0"/>
              <a:t>31/05/2023</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FB99AB94-7851-47D1-83AE-3F2785799CC2}" type="slidenum">
              <a:rPr lang="vi-VN" smtClean="0"/>
              <a:t>‹#›</a:t>
            </a:fld>
            <a:endParaRPr lang="vi-VN"/>
          </a:p>
        </p:txBody>
      </p:sp>
    </p:spTree>
    <p:extLst>
      <p:ext uri="{BB962C8B-B14F-4D97-AF65-F5344CB8AC3E}">
        <p14:creationId xmlns:p14="http://schemas.microsoft.com/office/powerpoint/2010/main" val="933971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70EA7C-835E-40B7-9F86-72784637E627}" type="datetimeFigureOut">
              <a:rPr lang="vi-VN" smtClean="0"/>
              <a:t>31/05/2023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FB99AB94-7851-47D1-83AE-3F2785799CC2}" type="slidenum">
              <a:rPr lang="vi-VN" smtClean="0"/>
              <a:t>‹#›</a:t>
            </a:fld>
            <a:endParaRPr lang="vi-VN"/>
          </a:p>
        </p:txBody>
      </p:sp>
    </p:spTree>
    <p:extLst>
      <p:ext uri="{BB962C8B-B14F-4D97-AF65-F5344CB8AC3E}">
        <p14:creationId xmlns:p14="http://schemas.microsoft.com/office/powerpoint/2010/main" val="1584699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70EA7C-835E-40B7-9F86-72784637E627}" type="datetimeFigureOut">
              <a:rPr lang="vi-VN" smtClean="0"/>
              <a:t>31/05/2023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FB99AB94-7851-47D1-83AE-3F2785799CC2}" type="slidenum">
              <a:rPr lang="vi-VN" smtClean="0"/>
              <a:t>‹#›</a:t>
            </a:fld>
            <a:endParaRPr lang="vi-VN"/>
          </a:p>
        </p:txBody>
      </p:sp>
    </p:spTree>
    <p:extLst>
      <p:ext uri="{BB962C8B-B14F-4D97-AF65-F5344CB8AC3E}">
        <p14:creationId xmlns:p14="http://schemas.microsoft.com/office/powerpoint/2010/main" val="1484420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170EA7C-835E-40B7-9F86-72784637E627}" type="datetimeFigureOut">
              <a:rPr lang="vi-VN" smtClean="0"/>
              <a:t>31/05/2023</a:t>
            </a:fld>
            <a:endParaRPr lang="vi-VN"/>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B99AB94-7851-47D1-83AE-3F2785799CC2}" type="slidenum">
              <a:rPr lang="vi-VN" smtClean="0"/>
              <a:t>‹#›</a:t>
            </a:fld>
            <a:endParaRPr lang="vi-VN"/>
          </a:p>
        </p:txBody>
      </p:sp>
    </p:spTree>
    <p:extLst>
      <p:ext uri="{BB962C8B-B14F-4D97-AF65-F5344CB8AC3E}">
        <p14:creationId xmlns:p14="http://schemas.microsoft.com/office/powerpoint/2010/main" val="20829450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13.gif"/></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vi-VN"/>
          </a:p>
        </p:txBody>
      </p:sp>
      <p:sp>
        <p:nvSpPr>
          <p:cNvPr id="3" name="Subtitle 2"/>
          <p:cNvSpPr>
            <a:spLocks noGrp="1"/>
          </p:cNvSpPr>
          <p:nvPr>
            <p:ph type="subTitle" idx="1"/>
          </p:nvPr>
        </p:nvSpPr>
        <p:spPr/>
        <p:txBody>
          <a:bodyPr/>
          <a:lstStyle/>
          <a:p>
            <a:endParaRPr lang="vi-VN"/>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9393"/>
          <a:stretch/>
        </p:blipFill>
        <p:spPr>
          <a:xfrm>
            <a:off x="0" y="681466"/>
            <a:ext cx="9144000" cy="4355862"/>
          </a:xfrm>
          <a:prstGeom prst="rect">
            <a:avLst/>
          </a:prstGeom>
        </p:spPr>
      </p:pic>
      <p:sp>
        <p:nvSpPr>
          <p:cNvPr id="6" name="Rectangle 5"/>
          <p:cNvSpPr/>
          <p:nvPr/>
        </p:nvSpPr>
        <p:spPr>
          <a:xfrm>
            <a:off x="2051720" y="2139702"/>
            <a:ext cx="4680520" cy="1638182"/>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3600" dirty="0">
                <a:solidFill>
                  <a:srgbClr val="FF0000"/>
                </a:solidFill>
                <a:latin typeface="Times New Roman" panose="02020603050405020304" pitchFamily="18" charset="0"/>
                <a:cs typeface="Times New Roman" panose="02020603050405020304" pitchFamily="18" charset="0"/>
              </a:rPr>
              <a:t>“Tôn trọng sự thật gần như là cơ sở cho tất cả mọi đạo đức”</a:t>
            </a:r>
            <a:endParaRPr lang="vi-VN" sz="3600" dirty="0">
              <a:solidFill>
                <a:srgbClr val="FF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905934" y="-35144"/>
            <a:ext cx="7300717" cy="923330"/>
          </a:xfrm>
          <a:prstGeom prst="rect">
            <a:avLst/>
          </a:prstGeom>
          <a:noFill/>
        </p:spPr>
        <p:txBody>
          <a:bodyPr wrap="none" lIns="91440" tIns="45720" rIns="91440" bIns="45720">
            <a:spAutoFit/>
          </a:bodyPr>
          <a:lstStyle/>
          <a:p>
            <a:pPr algn="ctr"/>
            <a:r>
              <a:rPr lang="en-US" sz="5400" b="1" cap="none" spc="0" dirty="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Bài 4: Tôn trọng sự thật</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0807" t="17268" r="13509" b="-1801"/>
          <a:stretch/>
        </p:blipFill>
        <p:spPr>
          <a:xfrm>
            <a:off x="7529374" y="653239"/>
            <a:ext cx="1614626" cy="1558471"/>
          </a:xfrm>
          <a:prstGeom prst="ellipse">
            <a:avLst/>
          </a:prstGeom>
          <a:ln>
            <a:noFill/>
          </a:ln>
          <a:effectLst>
            <a:softEdge rad="112500"/>
          </a:effectLst>
        </p:spPr>
      </p:pic>
      <p:sp>
        <p:nvSpPr>
          <p:cNvPr id="7" name="Rectangle 6"/>
          <p:cNvSpPr/>
          <p:nvPr/>
        </p:nvSpPr>
        <p:spPr>
          <a:xfrm>
            <a:off x="487840" y="61016"/>
            <a:ext cx="8136904" cy="1240900"/>
          </a:xfrm>
          <a:prstGeom prst="rect">
            <a:avLst/>
          </a:prstGeom>
          <a:noFill/>
        </p:spPr>
        <p:txBody>
          <a:bodyPr wrap="none" lIns="91440" tIns="45720" rIns="91440" bIns="45720">
            <a:prstTxWarp prst="textDeflateBottom">
              <a:avLst/>
            </a:prstTxWarp>
            <a:spAutoFit/>
          </a:bodyPr>
          <a:lstStyle/>
          <a:p>
            <a:pPr algn="ctr"/>
            <a:r>
              <a:rPr lang="en-US" sz="5400" b="1" cap="none" spc="0" dirty="0">
                <a:ln w="1905"/>
                <a:solidFill>
                  <a:srgbClr val="00206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Chào mừng các em đến với bài họ</a:t>
            </a:r>
            <a:r>
              <a:rPr lang="en-US" sz="5400" b="1" cap="none" spc="0" dirty="0">
                <a:ln w="1905"/>
                <a:solidFill>
                  <a:srgbClr val="002060"/>
                </a:solidFill>
                <a:effectLst>
                  <a:innerShdw blurRad="69850" dist="43180" dir="5400000">
                    <a:srgbClr val="000000">
                      <a:alpha val="65000"/>
                    </a:srgbClr>
                  </a:innerShdw>
                </a:effectLst>
              </a:rPr>
              <a:t>c</a:t>
            </a:r>
          </a:p>
        </p:txBody>
      </p:sp>
    </p:spTree>
    <p:extLst>
      <p:ext uri="{BB962C8B-B14F-4D97-AF65-F5344CB8AC3E}">
        <p14:creationId xmlns:p14="http://schemas.microsoft.com/office/powerpoint/2010/main" val="24813061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xit" presetSubtype="32" fill="hold" grpId="0" nodeType="afterEffect">
                                  <p:stCondLst>
                                    <p:cond delay="0"/>
                                  </p:stCondLst>
                                  <p:childTnLst>
                                    <p:anim calcmode="lin" valueType="num">
                                      <p:cBhvr>
                                        <p:cTn id="6" dur="750"/>
                                        <p:tgtEl>
                                          <p:spTgt spid="7"/>
                                        </p:tgtEl>
                                        <p:attrNameLst>
                                          <p:attrName>ppt_w</p:attrName>
                                        </p:attrNameLst>
                                      </p:cBhvr>
                                      <p:tavLst>
                                        <p:tav tm="0">
                                          <p:val>
                                            <p:strVal val="ppt_w"/>
                                          </p:val>
                                        </p:tav>
                                        <p:tav tm="100000">
                                          <p:val>
                                            <p:fltVal val="0"/>
                                          </p:val>
                                        </p:tav>
                                      </p:tavLst>
                                    </p:anim>
                                    <p:anim calcmode="lin" valueType="num">
                                      <p:cBhvr>
                                        <p:cTn id="7" dur="750"/>
                                        <p:tgtEl>
                                          <p:spTgt spid="7"/>
                                        </p:tgtEl>
                                        <p:attrNameLst>
                                          <p:attrName>ppt_h</p:attrName>
                                        </p:attrNameLst>
                                      </p:cBhvr>
                                      <p:tavLst>
                                        <p:tav tm="0">
                                          <p:val>
                                            <p:strVal val="ppt_h"/>
                                          </p:val>
                                        </p:tav>
                                        <p:tav tm="100000">
                                          <p:val>
                                            <p:fltVal val="0"/>
                                          </p:val>
                                        </p:tav>
                                      </p:tavLst>
                                    </p:anim>
                                    <p:set>
                                      <p:cBhvr>
                                        <p:cTn id="8" dur="1" fill="hold">
                                          <p:stCondLst>
                                            <p:cond delay="749"/>
                                          </p:stCondLst>
                                        </p:cTn>
                                        <p:tgtEl>
                                          <p:spTgt spid="7"/>
                                        </p:tgtEl>
                                        <p:attrNameLst>
                                          <p:attrName>style.visibility</p:attrName>
                                        </p:attrNameLst>
                                      </p:cBhvr>
                                      <p:to>
                                        <p:strVal val="hidden"/>
                                      </p:to>
                                    </p:set>
                                  </p:childTnLst>
                                </p:cTn>
                              </p:par>
                            </p:childTnLst>
                          </p:cTn>
                        </p:par>
                        <p:par>
                          <p:cTn id="9" fill="hold">
                            <p:stCondLst>
                              <p:cond delay="750"/>
                            </p:stCondLst>
                            <p:childTnLst>
                              <p:par>
                                <p:cTn id="10" presetID="42" presetClass="entr" presetSubtype="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Arrow Connector 5"/>
          <p:cNvCxnSpPr/>
          <p:nvPr/>
        </p:nvCxnSpPr>
        <p:spPr>
          <a:xfrm>
            <a:off x="5292080" y="943752"/>
            <a:ext cx="504056"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Rounded Rectangle 6"/>
          <p:cNvSpPr/>
          <p:nvPr/>
        </p:nvSpPr>
        <p:spPr>
          <a:xfrm>
            <a:off x="5796136" y="447514"/>
            <a:ext cx="2880320" cy="792088"/>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latin typeface="+mj-lt"/>
              </a:rPr>
              <a:t>Sự thật là những gì có thật trong cuộc sống </a:t>
            </a:r>
          </a:p>
        </p:txBody>
      </p:sp>
      <p:cxnSp>
        <p:nvCxnSpPr>
          <p:cNvPr id="9" name="Straight Arrow Connector 8"/>
          <p:cNvCxnSpPr/>
          <p:nvPr/>
        </p:nvCxnSpPr>
        <p:spPr>
          <a:xfrm flipH="1">
            <a:off x="3113838" y="943752"/>
            <a:ext cx="648072"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Rounded Rectangle 17"/>
          <p:cNvSpPr/>
          <p:nvPr/>
        </p:nvSpPr>
        <p:spPr>
          <a:xfrm>
            <a:off x="233518" y="555526"/>
            <a:ext cx="2880320" cy="792088"/>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latin typeface="+mj-lt"/>
              </a:rPr>
              <a:t>Tôn trọng sự thật là suy nghĩ, nói và làm theo đúng sự thật, bảo vệ sự thật.</a:t>
            </a:r>
          </a:p>
        </p:txBody>
      </p:sp>
      <p:sp>
        <p:nvSpPr>
          <p:cNvPr id="24" name="Rounded Rectangle 23"/>
          <p:cNvSpPr/>
          <p:nvPr/>
        </p:nvSpPr>
        <p:spPr>
          <a:xfrm>
            <a:off x="3667742" y="123478"/>
            <a:ext cx="1692188" cy="144016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s-ES" b="1" dirty="0">
                <a:latin typeface="Times New Roman" panose="02020603050405020304" pitchFamily="18" charset="0"/>
                <a:cs typeface="Times New Roman" panose="02020603050405020304" pitchFamily="18" charset="0"/>
              </a:rPr>
              <a:t>Tôn trọng sự thật và biểu hiện của tôn trọng sự thật. </a:t>
            </a:r>
            <a:endParaRPr lang="vi-VN" dirty="0">
              <a:latin typeface="Times New Roman" panose="02020603050405020304" pitchFamily="18" charset="0"/>
              <a:cs typeface="Times New Roman" panose="02020603050405020304" pitchFamily="18" charset="0"/>
            </a:endParaRPr>
          </a:p>
        </p:txBody>
      </p:sp>
      <p:sp>
        <p:nvSpPr>
          <p:cNvPr id="25" name="Rounded Rectangle 24"/>
          <p:cNvSpPr/>
          <p:nvPr/>
        </p:nvSpPr>
        <p:spPr>
          <a:xfrm>
            <a:off x="6207394" y="1707654"/>
            <a:ext cx="1872208" cy="936104"/>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S" sz="2000" b="1" dirty="0">
                <a:latin typeface="Times New Roman" panose="02020603050405020304" pitchFamily="18" charset="0"/>
                <a:cs typeface="Times New Roman" panose="02020603050405020304" pitchFamily="18" charset="0"/>
              </a:rPr>
              <a:t>Ý nghĩa của tôn trọng sự thật</a:t>
            </a:r>
          </a:p>
        </p:txBody>
      </p:sp>
      <p:sp>
        <p:nvSpPr>
          <p:cNvPr id="26" name="Rounded Rectangle 25"/>
          <p:cNvSpPr/>
          <p:nvPr/>
        </p:nvSpPr>
        <p:spPr>
          <a:xfrm>
            <a:off x="1115616" y="1707654"/>
            <a:ext cx="1620180" cy="792088"/>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nl-NL" sz="2400" b="1" dirty="0">
                <a:latin typeface="Times New Roman" panose="02020603050405020304" pitchFamily="18" charset="0"/>
                <a:cs typeface="Times New Roman" panose="02020603050405020304" pitchFamily="18" charset="0"/>
              </a:rPr>
              <a:t>Cách rèn luyện</a:t>
            </a:r>
            <a:endParaRPr lang="vi-VN" sz="2400" dirty="0">
              <a:latin typeface="Times New Roman" panose="02020603050405020304" pitchFamily="18" charset="0"/>
              <a:cs typeface="Times New Roman" panose="02020603050405020304" pitchFamily="18" charset="0"/>
            </a:endParaRPr>
          </a:p>
        </p:txBody>
      </p:sp>
      <p:sp>
        <p:nvSpPr>
          <p:cNvPr id="27" name="Rounded Rectangle 26"/>
          <p:cNvSpPr/>
          <p:nvPr/>
        </p:nvSpPr>
        <p:spPr>
          <a:xfrm>
            <a:off x="3635896" y="2427734"/>
            <a:ext cx="1728192" cy="1296144"/>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S" sz="2800" b="1" dirty="0">
                <a:latin typeface="Times New Roman" panose="02020603050405020304" pitchFamily="18" charset="0"/>
                <a:cs typeface="Times New Roman" panose="02020603050405020304" pitchFamily="18" charset="0"/>
              </a:rPr>
              <a:t>Tôn trọng </a:t>
            </a:r>
            <a:endParaRPr lang="vi-VN" sz="2800" b="1" dirty="0">
              <a:latin typeface="Times New Roman" panose="02020603050405020304" pitchFamily="18" charset="0"/>
              <a:cs typeface="Times New Roman" panose="02020603050405020304" pitchFamily="18" charset="0"/>
            </a:endParaRPr>
          </a:p>
          <a:p>
            <a:pPr lvl="0" algn="ctr"/>
            <a:r>
              <a:rPr lang="es-ES" sz="2800" b="1" dirty="0">
                <a:latin typeface="Times New Roman" panose="02020603050405020304" pitchFamily="18" charset="0"/>
                <a:cs typeface="Times New Roman" panose="02020603050405020304" pitchFamily="18" charset="0"/>
              </a:rPr>
              <a:t>sự thật</a:t>
            </a:r>
          </a:p>
        </p:txBody>
      </p:sp>
      <p:cxnSp>
        <p:nvCxnSpPr>
          <p:cNvPr id="29" name="Straight Arrow Connector 28"/>
          <p:cNvCxnSpPr>
            <a:endCxn id="24" idx="2"/>
          </p:cNvCxnSpPr>
          <p:nvPr/>
        </p:nvCxnSpPr>
        <p:spPr>
          <a:xfrm flipV="1">
            <a:off x="4513836" y="1563638"/>
            <a:ext cx="0" cy="86409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endCxn id="25" idx="1"/>
          </p:cNvCxnSpPr>
          <p:nvPr/>
        </p:nvCxnSpPr>
        <p:spPr>
          <a:xfrm flipV="1">
            <a:off x="5359930" y="2175706"/>
            <a:ext cx="847464" cy="32403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endCxn id="26" idx="3"/>
          </p:cNvCxnSpPr>
          <p:nvPr/>
        </p:nvCxnSpPr>
        <p:spPr>
          <a:xfrm flipH="1" flipV="1">
            <a:off x="2735796" y="2103698"/>
            <a:ext cx="931946" cy="39604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8" name="Rounded Rectangle 37"/>
          <p:cNvSpPr/>
          <p:nvPr/>
        </p:nvSpPr>
        <p:spPr>
          <a:xfrm>
            <a:off x="366682" y="3651549"/>
            <a:ext cx="3065106" cy="1152128"/>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latin typeface="+mj-lt"/>
              </a:rPr>
              <a:t>Luôn nói thật với người thân, bạn bè và người có trách nhiệm bằng thái độ dũng cảm, khéo léo, tinh tế và nhân ái.</a:t>
            </a:r>
          </a:p>
        </p:txBody>
      </p:sp>
      <p:sp>
        <p:nvSpPr>
          <p:cNvPr id="39" name="Rounded Rectangle 38"/>
          <p:cNvSpPr/>
          <p:nvPr/>
        </p:nvSpPr>
        <p:spPr>
          <a:xfrm>
            <a:off x="5796136" y="3579222"/>
            <a:ext cx="3096344" cy="1296783"/>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latin typeface="+mj-lt"/>
              </a:rPr>
              <a:t>Góp phần bảo vệ cuộc sống, tránh nhầm lẫn, oan sai, </a:t>
            </a:r>
            <a:r>
              <a:rPr lang="es-ES" dirty="0">
                <a:latin typeface="Times New Roman" panose="02020603050405020304" pitchFamily="18" charset="0"/>
                <a:cs typeface="Times New Roman" panose="02020603050405020304" pitchFamily="18" charset="0"/>
              </a:rPr>
              <a:t>Giúp con người tin tưởng; gắn kết với nhau</a:t>
            </a:r>
            <a:r>
              <a:rPr lang="vi-VN" dirty="0">
                <a:latin typeface="Times New Roman" panose="02020603050405020304" pitchFamily="18" charset="0"/>
                <a:cs typeface="Times New Roman" panose="02020603050405020304" pitchFamily="18" charset="0"/>
              </a:rPr>
              <a:t>, tâm hồn thanh thản bình an, sức khỏe tốt </a:t>
            </a:r>
          </a:p>
        </p:txBody>
      </p:sp>
      <p:cxnSp>
        <p:nvCxnSpPr>
          <p:cNvPr id="45" name="Straight Arrow Connector 44"/>
          <p:cNvCxnSpPr>
            <a:endCxn id="39" idx="0"/>
          </p:cNvCxnSpPr>
          <p:nvPr/>
        </p:nvCxnSpPr>
        <p:spPr>
          <a:xfrm>
            <a:off x="7236296" y="2643758"/>
            <a:ext cx="108012" cy="93546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endCxn id="38" idx="0"/>
          </p:cNvCxnSpPr>
          <p:nvPr/>
        </p:nvCxnSpPr>
        <p:spPr>
          <a:xfrm>
            <a:off x="1879966" y="2499489"/>
            <a:ext cx="19269" cy="115206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848218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circle(in)">
                                      <p:cBhvr>
                                        <p:cTn id="7" dur="20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par>
                                <p:cTn id="13" presetID="6" presetClass="entr" presetSubtype="16"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circle(in)">
                                      <p:cBhvr>
                                        <p:cTn id="15" dur="2000"/>
                                        <p:tgtEl>
                                          <p:spTgt spid="9"/>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circle(in)">
                                      <p:cBhvr>
                                        <p:cTn id="18" dur="2000"/>
                                        <p:tgtEl>
                                          <p:spTgt spid="18"/>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circle(in)">
                                      <p:cBhvr>
                                        <p:cTn id="21" dur="20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circle(in)">
                                      <p:cBhvr>
                                        <p:cTn id="26" dur="2000"/>
                                        <p:tgtEl>
                                          <p:spTgt spid="33"/>
                                        </p:tgtEl>
                                      </p:cBhvr>
                                    </p:animEffect>
                                  </p:childTnLst>
                                </p:cTn>
                              </p:par>
                              <p:par>
                                <p:cTn id="27" presetID="6"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circle(in)">
                                      <p:cBhvr>
                                        <p:cTn id="29" dur="2000"/>
                                        <p:tgtEl>
                                          <p:spTgt spid="25"/>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45"/>
                                        </p:tgtEl>
                                        <p:attrNameLst>
                                          <p:attrName>style.visibility</p:attrName>
                                        </p:attrNameLst>
                                      </p:cBhvr>
                                      <p:to>
                                        <p:strVal val="visible"/>
                                      </p:to>
                                    </p:set>
                                    <p:animEffect transition="in" filter="fade">
                                      <p:cBhvr>
                                        <p:cTn id="34" dur="1000"/>
                                        <p:tgtEl>
                                          <p:spTgt spid="45"/>
                                        </p:tgtEl>
                                      </p:cBhvr>
                                    </p:animEffect>
                                    <p:anim calcmode="lin" valueType="num">
                                      <p:cBhvr>
                                        <p:cTn id="35" dur="1000" fill="hold"/>
                                        <p:tgtEl>
                                          <p:spTgt spid="45"/>
                                        </p:tgtEl>
                                        <p:attrNameLst>
                                          <p:attrName>ppt_x</p:attrName>
                                        </p:attrNameLst>
                                      </p:cBhvr>
                                      <p:tavLst>
                                        <p:tav tm="0">
                                          <p:val>
                                            <p:strVal val="#ppt_x"/>
                                          </p:val>
                                        </p:tav>
                                        <p:tav tm="100000">
                                          <p:val>
                                            <p:strVal val="#ppt_x"/>
                                          </p:val>
                                        </p:tav>
                                      </p:tavLst>
                                    </p:anim>
                                    <p:anim calcmode="lin" valueType="num">
                                      <p:cBhvr>
                                        <p:cTn id="36" dur="1000" fill="hold"/>
                                        <p:tgtEl>
                                          <p:spTgt spid="45"/>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fade">
                                      <p:cBhvr>
                                        <p:cTn id="39" dur="1000"/>
                                        <p:tgtEl>
                                          <p:spTgt spid="39"/>
                                        </p:tgtEl>
                                      </p:cBhvr>
                                    </p:animEffect>
                                    <p:anim calcmode="lin" valueType="num">
                                      <p:cBhvr>
                                        <p:cTn id="40" dur="1000" fill="hold"/>
                                        <p:tgtEl>
                                          <p:spTgt spid="39"/>
                                        </p:tgtEl>
                                        <p:attrNameLst>
                                          <p:attrName>ppt_x</p:attrName>
                                        </p:attrNameLst>
                                      </p:cBhvr>
                                      <p:tavLst>
                                        <p:tav tm="0">
                                          <p:val>
                                            <p:strVal val="#ppt_x"/>
                                          </p:val>
                                        </p:tav>
                                        <p:tav tm="100000">
                                          <p:val>
                                            <p:strVal val="#ppt_x"/>
                                          </p:val>
                                        </p:tav>
                                      </p:tavLst>
                                    </p:anim>
                                    <p:anim calcmode="lin" valueType="num">
                                      <p:cBhvr>
                                        <p:cTn id="41"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barn(inVertical)">
                                      <p:cBhvr>
                                        <p:cTn id="46" dur="500"/>
                                        <p:tgtEl>
                                          <p:spTgt spid="35"/>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barn(inVertical)">
                                      <p:cBhvr>
                                        <p:cTn id="49" dur="500"/>
                                        <p:tgtEl>
                                          <p:spTgt spid="26"/>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47"/>
                                        </p:tgtEl>
                                        <p:attrNameLst>
                                          <p:attrName>style.visibility</p:attrName>
                                        </p:attrNameLst>
                                      </p:cBhvr>
                                      <p:to>
                                        <p:strVal val="visible"/>
                                      </p:to>
                                    </p:set>
                                    <p:anim calcmode="lin" valueType="num">
                                      <p:cBhvr additive="base">
                                        <p:cTn id="54" dur="500" fill="hold"/>
                                        <p:tgtEl>
                                          <p:spTgt spid="47"/>
                                        </p:tgtEl>
                                        <p:attrNameLst>
                                          <p:attrName>ppt_x</p:attrName>
                                        </p:attrNameLst>
                                      </p:cBhvr>
                                      <p:tavLst>
                                        <p:tav tm="0">
                                          <p:val>
                                            <p:strVal val="#ppt_x"/>
                                          </p:val>
                                        </p:tav>
                                        <p:tav tm="100000">
                                          <p:val>
                                            <p:strVal val="#ppt_x"/>
                                          </p:val>
                                        </p:tav>
                                      </p:tavLst>
                                    </p:anim>
                                    <p:anim calcmode="lin" valueType="num">
                                      <p:cBhvr additive="base">
                                        <p:cTn id="55" dur="500" fill="hold"/>
                                        <p:tgtEl>
                                          <p:spTgt spid="47"/>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8"/>
                                        </p:tgtEl>
                                        <p:attrNameLst>
                                          <p:attrName>style.visibility</p:attrName>
                                        </p:attrNameLst>
                                      </p:cBhvr>
                                      <p:to>
                                        <p:strVal val="visible"/>
                                      </p:to>
                                    </p:set>
                                    <p:anim calcmode="lin" valueType="num">
                                      <p:cBhvr additive="base">
                                        <p:cTn id="58" dur="500" fill="hold"/>
                                        <p:tgtEl>
                                          <p:spTgt spid="38"/>
                                        </p:tgtEl>
                                        <p:attrNameLst>
                                          <p:attrName>ppt_x</p:attrName>
                                        </p:attrNameLst>
                                      </p:cBhvr>
                                      <p:tavLst>
                                        <p:tav tm="0">
                                          <p:val>
                                            <p:strVal val="#ppt_x"/>
                                          </p:val>
                                        </p:tav>
                                        <p:tav tm="100000">
                                          <p:val>
                                            <p:strVal val="#ppt_x"/>
                                          </p:val>
                                        </p:tav>
                                      </p:tavLst>
                                    </p:anim>
                                    <p:anim calcmode="lin" valueType="num">
                                      <p:cBhvr additive="base">
                                        <p:cTn id="59"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8" grpId="0" animBg="1"/>
      <p:bldP spid="25" grpId="0" animBg="1"/>
      <p:bldP spid="26" grpId="0" animBg="1"/>
      <p:bldP spid="27" grpId="0" animBg="1"/>
      <p:bldP spid="38" grpId="0" animBg="1"/>
      <p:bldP spid="3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5143500"/>
          </a:xfrm>
          <a:prstGeom prst="rect">
            <a:avLst/>
          </a:prstGeom>
        </p:spPr>
      </p:pic>
      <p:sp>
        <p:nvSpPr>
          <p:cNvPr id="8" name="TextBox 7"/>
          <p:cNvSpPr txBox="1"/>
          <p:nvPr/>
        </p:nvSpPr>
        <p:spPr>
          <a:xfrm rot="21411255">
            <a:off x="316655" y="582149"/>
            <a:ext cx="3607387" cy="461665"/>
          </a:xfrm>
          <a:prstGeom prst="rect">
            <a:avLst/>
          </a:prstGeom>
          <a:noFill/>
        </p:spPr>
        <p:txBody>
          <a:bodyPr wrap="square" rtlCol="0">
            <a:spAutoFit/>
          </a:bodyPr>
          <a:lstStyle/>
          <a:p>
            <a:r>
              <a:rPr lang="vi-VN" sz="2400" b="1" dirty="0">
                <a:solidFill>
                  <a:srgbClr val="002060"/>
                </a:solidFill>
                <a:latin typeface="+mj-lt"/>
              </a:rPr>
              <a:t>Vòng 1: Nhóm chuyên gia</a:t>
            </a:r>
          </a:p>
        </p:txBody>
      </p:sp>
      <p:sp>
        <p:nvSpPr>
          <p:cNvPr id="10" name="TextBox 9"/>
          <p:cNvSpPr txBox="1"/>
          <p:nvPr/>
        </p:nvSpPr>
        <p:spPr>
          <a:xfrm rot="21411255">
            <a:off x="520331" y="923717"/>
            <a:ext cx="3456384" cy="1938992"/>
          </a:xfrm>
          <a:prstGeom prst="rect">
            <a:avLst/>
          </a:prstGeom>
          <a:noFill/>
        </p:spPr>
        <p:txBody>
          <a:bodyPr wrap="square" rtlCol="0">
            <a:spAutoFit/>
          </a:bodyPr>
          <a:lstStyle/>
          <a:p>
            <a:r>
              <a:rPr lang="vi-VN" sz="2400" dirty="0">
                <a:latin typeface="+mj-lt"/>
              </a:rPr>
              <a:t>- Lớp chia thành 4 nhóm</a:t>
            </a:r>
          </a:p>
          <a:p>
            <a:r>
              <a:rPr lang="vi-VN" sz="2400" dirty="0">
                <a:latin typeface="+mj-lt"/>
              </a:rPr>
              <a:t>+ N1: BT 1.1</a:t>
            </a:r>
          </a:p>
          <a:p>
            <a:r>
              <a:rPr lang="vi-VN" sz="2400" dirty="0">
                <a:latin typeface="+mj-lt"/>
              </a:rPr>
              <a:t>+ N2: BT 1.2</a:t>
            </a:r>
          </a:p>
          <a:p>
            <a:r>
              <a:rPr lang="vi-VN" sz="2400" dirty="0">
                <a:latin typeface="+mj-lt"/>
              </a:rPr>
              <a:t>+ N3: BT 2.1</a:t>
            </a:r>
          </a:p>
          <a:p>
            <a:r>
              <a:rPr lang="vi-VN" sz="2400" dirty="0">
                <a:latin typeface="+mj-lt"/>
              </a:rPr>
              <a:t>+ N4: BT 2.2</a:t>
            </a:r>
          </a:p>
        </p:txBody>
      </p:sp>
      <p:sp>
        <p:nvSpPr>
          <p:cNvPr id="11" name="TextBox 10"/>
          <p:cNvSpPr txBox="1"/>
          <p:nvPr/>
        </p:nvSpPr>
        <p:spPr>
          <a:xfrm rot="21411255">
            <a:off x="630925" y="2669827"/>
            <a:ext cx="3607387" cy="1200329"/>
          </a:xfrm>
          <a:prstGeom prst="rect">
            <a:avLst/>
          </a:prstGeom>
          <a:noFill/>
        </p:spPr>
        <p:txBody>
          <a:bodyPr wrap="square" rtlCol="0">
            <a:spAutoFit/>
          </a:bodyPr>
          <a:lstStyle/>
          <a:p>
            <a:r>
              <a:rPr lang="vi-VN" sz="2400" dirty="0">
                <a:latin typeface="+mj-lt"/>
              </a:rPr>
              <a:t>- Các thành viên trong mỗi nhóm đánh số thứ tự từ 1 đến 4</a:t>
            </a:r>
          </a:p>
        </p:txBody>
      </p:sp>
      <p:sp>
        <p:nvSpPr>
          <p:cNvPr id="12" name="Right Brace 11"/>
          <p:cNvSpPr/>
          <p:nvPr/>
        </p:nvSpPr>
        <p:spPr>
          <a:xfrm rot="21301308">
            <a:off x="2248523" y="1419622"/>
            <a:ext cx="451269" cy="1296144"/>
          </a:xfrm>
          <a:prstGeom prst="righ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sp>
        <p:nvSpPr>
          <p:cNvPr id="13" name="TextBox 12"/>
          <p:cNvSpPr txBox="1"/>
          <p:nvPr/>
        </p:nvSpPr>
        <p:spPr>
          <a:xfrm rot="21282699">
            <a:off x="2755179" y="1421128"/>
            <a:ext cx="1096741" cy="1077218"/>
          </a:xfrm>
          <a:prstGeom prst="rect">
            <a:avLst/>
          </a:prstGeom>
          <a:noFill/>
        </p:spPr>
        <p:txBody>
          <a:bodyPr wrap="square" rtlCol="0">
            <a:spAutoFit/>
          </a:bodyPr>
          <a:lstStyle/>
          <a:p>
            <a:r>
              <a:rPr lang="vi-VN" sz="3200" dirty="0">
                <a:solidFill>
                  <a:srgbClr val="FF0000"/>
                </a:solidFill>
                <a:latin typeface="+mj-lt"/>
              </a:rPr>
              <a:t>Thảo luận</a:t>
            </a:r>
          </a:p>
        </p:txBody>
      </p:sp>
      <p:sp>
        <p:nvSpPr>
          <p:cNvPr id="14" name="TextBox 13"/>
          <p:cNvSpPr txBox="1"/>
          <p:nvPr/>
        </p:nvSpPr>
        <p:spPr>
          <a:xfrm rot="21414782">
            <a:off x="4620449" y="380384"/>
            <a:ext cx="3607387" cy="461665"/>
          </a:xfrm>
          <a:prstGeom prst="rect">
            <a:avLst/>
          </a:prstGeom>
          <a:noFill/>
        </p:spPr>
        <p:txBody>
          <a:bodyPr wrap="square" rtlCol="0">
            <a:spAutoFit/>
          </a:bodyPr>
          <a:lstStyle/>
          <a:p>
            <a:r>
              <a:rPr lang="vi-VN" sz="2400" b="1" dirty="0">
                <a:solidFill>
                  <a:srgbClr val="002060"/>
                </a:solidFill>
                <a:latin typeface="+mj-lt"/>
              </a:rPr>
              <a:t>Vòng 2: Nhóm mảnh ghép</a:t>
            </a:r>
          </a:p>
        </p:txBody>
      </p:sp>
      <p:sp>
        <p:nvSpPr>
          <p:cNvPr id="15" name="TextBox 14"/>
          <p:cNvSpPr txBox="1"/>
          <p:nvPr/>
        </p:nvSpPr>
        <p:spPr>
          <a:xfrm rot="21411255">
            <a:off x="4746233" y="792366"/>
            <a:ext cx="3607387" cy="1200329"/>
          </a:xfrm>
          <a:prstGeom prst="rect">
            <a:avLst/>
          </a:prstGeom>
          <a:noFill/>
        </p:spPr>
        <p:txBody>
          <a:bodyPr wrap="square" rtlCol="0">
            <a:spAutoFit/>
          </a:bodyPr>
          <a:lstStyle/>
          <a:p>
            <a:r>
              <a:rPr lang="vi-VN" sz="2400" dirty="0">
                <a:latin typeface="+mj-lt"/>
              </a:rPr>
              <a:t>- Các thành viên có số thứ tự giống nhau vào 1 nhóm, thành lập nhóm mới</a:t>
            </a:r>
          </a:p>
        </p:txBody>
      </p:sp>
      <p:sp>
        <p:nvSpPr>
          <p:cNvPr id="16" name="TextBox 15"/>
          <p:cNvSpPr txBox="1"/>
          <p:nvPr/>
        </p:nvSpPr>
        <p:spPr>
          <a:xfrm rot="21411255">
            <a:off x="4736098" y="1926280"/>
            <a:ext cx="3607387" cy="830997"/>
          </a:xfrm>
          <a:prstGeom prst="rect">
            <a:avLst/>
          </a:prstGeom>
          <a:noFill/>
        </p:spPr>
        <p:txBody>
          <a:bodyPr wrap="square" rtlCol="0">
            <a:spAutoFit/>
          </a:bodyPr>
          <a:lstStyle/>
          <a:p>
            <a:r>
              <a:rPr lang="vi-VN" sz="2400" dirty="0">
                <a:latin typeface="+mj-lt"/>
              </a:rPr>
              <a:t>- Thống nhất nội dung và trình bày</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4240" y="3860142"/>
            <a:ext cx="1319309" cy="1319309"/>
          </a:xfrm>
          <a:prstGeom prst="ellipse">
            <a:avLst/>
          </a:prstGeom>
          <a:ln>
            <a:noFill/>
          </a:ln>
          <a:effectLst>
            <a:softEdge rad="112500"/>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66857" y="3042840"/>
            <a:ext cx="1809750" cy="1362075"/>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24028" y="2732903"/>
            <a:ext cx="2640260" cy="2425458"/>
          </a:xfrm>
          <a:prstGeom prst="ellipse">
            <a:avLst/>
          </a:prstGeom>
          <a:ln>
            <a:noFill/>
          </a:ln>
          <a:effectLst>
            <a:softEdge rad="112500"/>
          </a:effectLst>
        </p:spPr>
      </p:pic>
      <p:sp>
        <p:nvSpPr>
          <p:cNvPr id="17" name="Rectangle 16"/>
          <p:cNvSpPr/>
          <p:nvPr/>
        </p:nvSpPr>
        <p:spPr>
          <a:xfrm>
            <a:off x="3683918" y="3579862"/>
            <a:ext cx="4320480" cy="2088232"/>
          </a:xfrm>
          <a:prstGeom prst="rect">
            <a:avLst/>
          </a:prstGeom>
          <a:noFill/>
        </p:spPr>
        <p:txBody>
          <a:bodyPr wrap="none" lIns="91440" tIns="45720" rIns="91440" bIns="45720">
            <a:prstTxWarp prst="textArchUp">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vi-VN" sz="2800" b="1" cap="none" spc="0" dirty="0">
                <a:ln w="11430"/>
                <a:solidFill>
                  <a:srgbClr val="FF0000"/>
                </a:solidFill>
                <a:effectLst>
                  <a:outerShdw blurRad="50800" dist="39000" dir="5460000" algn="tl">
                    <a:srgbClr val="000000">
                      <a:alpha val="38000"/>
                    </a:srgbClr>
                  </a:outerShdw>
                </a:effectLst>
                <a:latin typeface="+mj-lt"/>
              </a:rPr>
              <a:t>Trò chơi: Chim đổi tổ</a:t>
            </a:r>
            <a:endParaRPr lang="en-US" sz="2800" b="1" cap="none" spc="0" dirty="0">
              <a:ln w="11430"/>
              <a:solidFill>
                <a:srgbClr val="FF0000"/>
              </a:solidFill>
              <a:effectLst>
                <a:outerShdw blurRad="50800" dist="39000" dir="5460000" algn="tl">
                  <a:srgbClr val="000000">
                    <a:alpha val="38000"/>
                  </a:srgbClr>
                </a:outerShdw>
              </a:effectLst>
              <a:latin typeface="+mj-lt"/>
            </a:endParaRPr>
          </a:p>
        </p:txBody>
      </p:sp>
      <p:sp>
        <p:nvSpPr>
          <p:cNvPr id="18" name="Rectangle 17"/>
          <p:cNvSpPr/>
          <p:nvPr/>
        </p:nvSpPr>
        <p:spPr>
          <a:xfrm>
            <a:off x="4337873" y="4300812"/>
            <a:ext cx="2826415" cy="646331"/>
          </a:xfrm>
          <a:prstGeom prst="rect">
            <a:avLst/>
          </a:prstGeom>
          <a:noFill/>
        </p:spPr>
        <p:txBody>
          <a:bodyPr wrap="none" lIns="91440" tIns="45720" rIns="91440" bIns="45720">
            <a:spAutoFit/>
          </a:bodyPr>
          <a:lstStyle/>
          <a:p>
            <a:pPr algn="ctr"/>
            <a:r>
              <a:rPr lang="vi-VN" sz="3600" b="1" cap="none" spc="0" dirty="0">
                <a:ln w="10541" cmpd="sng">
                  <a:solidFill>
                    <a:schemeClr val="accent1">
                      <a:shade val="88000"/>
                      <a:satMod val="110000"/>
                    </a:schemeClr>
                  </a:solidFill>
                  <a:prstDash val="solid"/>
                </a:ln>
                <a:solidFill>
                  <a:srgbClr val="002060"/>
                </a:solidFill>
                <a:effectLst/>
                <a:latin typeface="+mj-lt"/>
              </a:rPr>
              <a:t>HĐ luyện tập</a:t>
            </a:r>
            <a:endParaRPr lang="en-US" sz="3600" b="1" cap="none" spc="0" dirty="0">
              <a:ln w="10541" cmpd="sng">
                <a:solidFill>
                  <a:schemeClr val="accent1">
                    <a:shade val="88000"/>
                    <a:satMod val="110000"/>
                  </a:schemeClr>
                </a:solidFill>
                <a:prstDash val="solid"/>
              </a:ln>
              <a:solidFill>
                <a:srgbClr val="002060"/>
              </a:solidFill>
              <a:effectLst/>
              <a:latin typeface="+mj-lt"/>
            </a:endParaRPr>
          </a:p>
        </p:txBody>
      </p:sp>
    </p:spTree>
    <p:extLst>
      <p:ext uri="{BB962C8B-B14F-4D97-AF65-F5344CB8AC3E}">
        <p14:creationId xmlns:p14="http://schemas.microsoft.com/office/powerpoint/2010/main" val="3742229311"/>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4" presetClass="path" presetSubtype="0" accel="50000" decel="50000" fill="hold" nodeType="afterEffect">
                                  <p:stCondLst>
                                    <p:cond delay="0"/>
                                  </p:stCondLst>
                                  <p:childTnLst>
                                    <p:animMotion origin="layout" path="M -2.5E-6 -0.01483 L 0.17188 -0.39006 C 0.20851 -0.47283 0.26233 -0.51761 0.3191 -0.51761 C 0.38334 -0.51761 0.43455 -0.47283 0.47118 -0.39006 L 0.6441 -0.01483 " pathEditMode="relative" rAng="0" ptsTypes="FffFF">
                                      <p:cBhvr>
                                        <p:cTn id="6" dur="2000" fill="hold"/>
                                        <p:tgtEl>
                                          <p:spTgt spid="3"/>
                                        </p:tgtEl>
                                        <p:attrNameLst>
                                          <p:attrName>ppt_x</p:attrName>
                                          <p:attrName>ppt_y</p:attrName>
                                        </p:attrNameLst>
                                      </p:cBhvr>
                                      <p:rCtr x="32205" y="-25139"/>
                                    </p:animMotion>
                                  </p:childTnLst>
                                </p:cTn>
                              </p:par>
                            </p:childTnLst>
                          </p:cTn>
                        </p:par>
                        <p:par>
                          <p:cTn id="7" fill="hold">
                            <p:stCondLst>
                              <p:cond delay="2000"/>
                            </p:stCondLst>
                            <p:childTnLst>
                              <p:par>
                                <p:cTn id="8" presetID="44" presetClass="path" presetSubtype="0" accel="50000" decel="50000" fill="hold" nodeType="afterEffect">
                                  <p:stCondLst>
                                    <p:cond delay="0"/>
                                  </p:stCondLst>
                                  <p:childTnLst>
                                    <p:animMotion origin="layout" path="M 2.5E-6 0.0698 L -0.22778 -0.41013 C -0.27518 -0.51637 -0.34601 -0.57412 -0.41997 -0.57412 C -0.50469 -0.57412 -0.57222 -0.51637 -0.61945 -0.41013 L -0.84566 0.0698 " pathEditMode="relative" rAng="0" ptsTypes="FffFF">
                                      <p:cBhvr>
                                        <p:cTn id="9" dur="2000" fill="hold"/>
                                        <p:tgtEl>
                                          <p:spTgt spid="5"/>
                                        </p:tgtEl>
                                        <p:attrNameLst>
                                          <p:attrName>ppt_x</p:attrName>
                                          <p:attrName>ppt_y</p:attrName>
                                        </p:attrNameLst>
                                      </p:cBhvr>
                                      <p:rCtr x="-42292" y="-3218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499"/>
          </a:xfrm>
          <a:prstGeom prst="rect">
            <a:avLst/>
          </a:prstGeom>
        </p:spPr>
      </p:pic>
      <p:sp>
        <p:nvSpPr>
          <p:cNvPr id="5" name="Rectangle 4"/>
          <p:cNvSpPr/>
          <p:nvPr/>
        </p:nvSpPr>
        <p:spPr>
          <a:xfrm rot="21273450">
            <a:off x="3297805" y="1165080"/>
            <a:ext cx="3794179" cy="1077218"/>
          </a:xfrm>
          <a:prstGeom prst="rect">
            <a:avLst/>
          </a:prstGeom>
          <a:noFill/>
        </p:spPr>
        <p:txBody>
          <a:bodyPr wrap="none" lIns="91440" tIns="45720" rIns="91440" bIns="45720">
            <a:spAutoFit/>
          </a:bodyPr>
          <a:lstStyle/>
          <a:p>
            <a:pPr algn="ctr"/>
            <a:r>
              <a:rPr lang="vi-VN"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Trò chơi</a:t>
            </a:r>
          </a:p>
          <a:p>
            <a:pPr algn="ctr"/>
            <a:r>
              <a:rPr lang="vi-VN"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Thử tài trí nhớ</a:t>
            </a:r>
            <a:endParaRPr lang="en-US"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ndParaRPr>
          </a:p>
        </p:txBody>
      </p:sp>
      <p:sp>
        <p:nvSpPr>
          <p:cNvPr id="6" name="Rectangle 5"/>
          <p:cNvSpPr/>
          <p:nvPr/>
        </p:nvSpPr>
        <p:spPr>
          <a:xfrm rot="21327132">
            <a:off x="3157407" y="1585723"/>
            <a:ext cx="4226350" cy="923330"/>
          </a:xfrm>
          <a:prstGeom prst="rect">
            <a:avLst/>
          </a:prstGeom>
          <a:noFill/>
        </p:spPr>
        <p:txBody>
          <a:bodyPr wrap="none" lIns="91440" tIns="45720" rIns="91440" bIns="45720">
            <a:prstTxWarp prst="textArchDown">
              <a:avLst/>
            </a:prstTxWarp>
            <a:spAutoFit/>
          </a:bodyPr>
          <a:lstStyle/>
          <a:p>
            <a:pPr algn="ct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Đọc ca dao, tục ngữ tiếp sức</a:t>
            </a:r>
            <a:endParaRPr lang="en-US" sz="2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
        <p:nvSpPr>
          <p:cNvPr id="7" name="TextBox 6"/>
          <p:cNvSpPr txBox="1"/>
          <p:nvPr/>
        </p:nvSpPr>
        <p:spPr>
          <a:xfrm rot="21210376">
            <a:off x="3416104" y="2672616"/>
            <a:ext cx="4517961" cy="830997"/>
          </a:xfrm>
          <a:prstGeom prst="rect">
            <a:avLst/>
          </a:prstGeom>
          <a:noFill/>
        </p:spPr>
        <p:txBody>
          <a:bodyPr wrap="square" rtlCol="0">
            <a:spAutoFit/>
          </a:bodyPr>
          <a:lstStyle/>
          <a:p>
            <a:r>
              <a:rPr lang="vi-VN" sz="2400" b="1" dirty="0">
                <a:latin typeface="+mj-lt"/>
              </a:rPr>
              <a:t>Tìm những câu ca dao, tục ngữ nói về sự thật, tôn trọng sự thật.</a:t>
            </a:r>
            <a:endParaRPr lang="vi-VN" sz="2400" dirty="0">
              <a:latin typeface="+mj-lt"/>
            </a:endParaRPr>
          </a:p>
        </p:txBody>
      </p:sp>
    </p:spTree>
    <p:extLst>
      <p:ext uri="{BB962C8B-B14F-4D97-AF65-F5344CB8AC3E}">
        <p14:creationId xmlns:p14="http://schemas.microsoft.com/office/powerpoint/2010/main" val="313561715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06612" y="-64030"/>
            <a:ext cx="3772186" cy="584775"/>
          </a:xfrm>
          <a:prstGeom prst="rect">
            <a:avLst/>
          </a:prstGeom>
          <a:noFill/>
        </p:spPr>
        <p:txBody>
          <a:bodyPr wrap="none" lIns="91440" tIns="45720" rIns="91440" bIns="45720">
            <a:spAutoFit/>
          </a:bodyPr>
          <a:lstStyle/>
          <a:p>
            <a:pPr algn="ctr"/>
            <a:r>
              <a:rPr lang="vi-VN" sz="3200" b="1" cap="none" spc="0" dirty="0">
                <a:ln w="10541" cmpd="sng">
                  <a:solidFill>
                    <a:schemeClr val="accent1">
                      <a:shade val="88000"/>
                      <a:satMod val="110000"/>
                    </a:schemeClr>
                  </a:solidFill>
                  <a:prstDash val="solid"/>
                </a:ln>
                <a:solidFill>
                  <a:srgbClr val="002060"/>
                </a:solidFill>
                <a:effectLst/>
                <a:latin typeface="+mj-lt"/>
              </a:rPr>
              <a:t>Gợi ý đáp án bài tập</a:t>
            </a:r>
            <a:endParaRPr lang="en-US" sz="3200" b="1" cap="none" spc="0" dirty="0">
              <a:ln w="10541" cmpd="sng">
                <a:solidFill>
                  <a:schemeClr val="accent1">
                    <a:shade val="88000"/>
                    <a:satMod val="110000"/>
                  </a:schemeClr>
                </a:solidFill>
                <a:prstDash val="solid"/>
              </a:ln>
              <a:solidFill>
                <a:srgbClr val="002060"/>
              </a:solidFill>
              <a:effectLst/>
              <a:latin typeface="+mj-lt"/>
            </a:endParaRPr>
          </a:p>
        </p:txBody>
      </p:sp>
      <p:sp>
        <p:nvSpPr>
          <p:cNvPr id="5" name="Rectangle 4"/>
          <p:cNvSpPr/>
          <p:nvPr/>
        </p:nvSpPr>
        <p:spPr>
          <a:xfrm>
            <a:off x="323528" y="559800"/>
            <a:ext cx="4104456" cy="216024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6" name="Rectangle 5"/>
          <p:cNvSpPr/>
          <p:nvPr/>
        </p:nvSpPr>
        <p:spPr>
          <a:xfrm>
            <a:off x="4716016" y="559800"/>
            <a:ext cx="4104456" cy="21602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Rectangle 6"/>
          <p:cNvSpPr/>
          <p:nvPr/>
        </p:nvSpPr>
        <p:spPr>
          <a:xfrm>
            <a:off x="357311" y="2848510"/>
            <a:ext cx="4104456" cy="216024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Rectangle 7"/>
          <p:cNvSpPr/>
          <p:nvPr/>
        </p:nvSpPr>
        <p:spPr>
          <a:xfrm>
            <a:off x="4749799" y="2848510"/>
            <a:ext cx="4104456" cy="216024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TextBox 8"/>
          <p:cNvSpPr txBox="1"/>
          <p:nvPr/>
        </p:nvSpPr>
        <p:spPr>
          <a:xfrm>
            <a:off x="340774" y="570954"/>
            <a:ext cx="4087209" cy="1384995"/>
          </a:xfrm>
          <a:prstGeom prst="rect">
            <a:avLst/>
          </a:prstGeom>
          <a:noFill/>
        </p:spPr>
        <p:txBody>
          <a:bodyPr wrap="square" rtlCol="0">
            <a:spAutoFit/>
          </a:bodyPr>
          <a:lstStyle/>
          <a:p>
            <a:pPr algn="just"/>
            <a:r>
              <a:rPr lang="vi-VN" sz="2800" b="1" dirty="0">
                <a:latin typeface="+mj-lt"/>
              </a:rPr>
              <a:t>BT 1.1</a:t>
            </a:r>
            <a:r>
              <a:rPr lang="vi-VN" sz="2800" dirty="0">
                <a:latin typeface="+mj-lt"/>
              </a:rPr>
              <a:t>: Hoa là một người dũng cảm, luôn tôn trọng sự thật.</a:t>
            </a:r>
          </a:p>
        </p:txBody>
      </p:sp>
      <p:sp>
        <p:nvSpPr>
          <p:cNvPr id="10" name="TextBox 9"/>
          <p:cNvSpPr txBox="1"/>
          <p:nvPr/>
        </p:nvSpPr>
        <p:spPr>
          <a:xfrm>
            <a:off x="4715102" y="522280"/>
            <a:ext cx="4087209" cy="2246769"/>
          </a:xfrm>
          <a:prstGeom prst="rect">
            <a:avLst/>
          </a:prstGeom>
          <a:noFill/>
        </p:spPr>
        <p:txBody>
          <a:bodyPr wrap="square" rtlCol="0">
            <a:spAutoFit/>
          </a:bodyPr>
          <a:lstStyle/>
          <a:p>
            <a:pPr algn="just"/>
            <a:r>
              <a:rPr lang="vi-VN" sz="2800" b="1" dirty="0">
                <a:solidFill>
                  <a:schemeClr val="bg1"/>
                </a:solidFill>
                <a:latin typeface="+mj-lt"/>
              </a:rPr>
              <a:t>BT 1.2:  </a:t>
            </a:r>
            <a:r>
              <a:rPr lang="vi-VN" sz="2800" dirty="0">
                <a:solidFill>
                  <a:schemeClr val="bg1"/>
                </a:solidFill>
                <a:latin typeface="+mj-lt"/>
              </a:rPr>
              <a:t>Mai được bạn bè yêu quý vì bạn là người biết lắng nghe, cảm thông, đồng cảm và chia sẻ cùng với tất cả mọi người.</a:t>
            </a:r>
          </a:p>
        </p:txBody>
      </p:sp>
      <p:sp>
        <p:nvSpPr>
          <p:cNvPr id="11" name="TextBox 10"/>
          <p:cNvSpPr txBox="1"/>
          <p:nvPr/>
        </p:nvSpPr>
        <p:spPr>
          <a:xfrm>
            <a:off x="336333" y="2848510"/>
            <a:ext cx="4087209" cy="2000548"/>
          </a:xfrm>
          <a:prstGeom prst="rect">
            <a:avLst/>
          </a:prstGeom>
          <a:noFill/>
        </p:spPr>
        <p:txBody>
          <a:bodyPr wrap="square" rtlCol="0">
            <a:spAutoFit/>
          </a:bodyPr>
          <a:lstStyle/>
          <a:p>
            <a:pPr algn="just"/>
            <a:r>
              <a:rPr lang="vi-VN" sz="2600" b="1" dirty="0">
                <a:latin typeface="+mj-lt"/>
              </a:rPr>
              <a:t>BT 2.1</a:t>
            </a:r>
            <a:r>
              <a:rPr lang="vi-VN" sz="2400" b="1" dirty="0">
                <a:latin typeface="+mj-lt"/>
              </a:rPr>
              <a:t>: </a:t>
            </a:r>
            <a:r>
              <a:rPr lang="vi-VN" sz="2400" dirty="0">
                <a:latin typeface="+mj-lt"/>
              </a:rPr>
              <a:t>Hùng nên nói hoàn cảnh của Mai cho cô giáo nghe, để cô giáo biết được sẽ cảm thông cho bạn; cùng cô kêu gọi mọi người giúp đỡ cho bạn</a:t>
            </a:r>
          </a:p>
        </p:txBody>
      </p:sp>
      <p:sp>
        <p:nvSpPr>
          <p:cNvPr id="12" name="TextBox 11"/>
          <p:cNvSpPr txBox="1"/>
          <p:nvPr/>
        </p:nvSpPr>
        <p:spPr>
          <a:xfrm>
            <a:off x="4758422" y="2848510"/>
            <a:ext cx="4087209" cy="2015936"/>
          </a:xfrm>
          <a:prstGeom prst="rect">
            <a:avLst/>
          </a:prstGeom>
          <a:noFill/>
        </p:spPr>
        <p:txBody>
          <a:bodyPr wrap="square" rtlCol="0">
            <a:spAutoFit/>
          </a:bodyPr>
          <a:lstStyle/>
          <a:p>
            <a:pPr algn="just"/>
            <a:r>
              <a:rPr lang="vi-VN" sz="2500" b="1" dirty="0">
                <a:latin typeface="+mj-lt"/>
              </a:rPr>
              <a:t>BT 2.2</a:t>
            </a:r>
            <a:r>
              <a:rPr lang="vi-VN" sz="2500" dirty="0">
                <a:latin typeface="+mj-lt"/>
              </a:rPr>
              <a:t>: Lan nên nói với người lớn biết về sự việc trên, để mọi người có cách phòng tránh, tránh được những trường hợp xấu nhất xảy ra.</a:t>
            </a:r>
          </a:p>
        </p:txBody>
      </p:sp>
    </p:spTree>
    <p:extLst>
      <p:ext uri="{BB962C8B-B14F-4D97-AF65-F5344CB8AC3E}">
        <p14:creationId xmlns:p14="http://schemas.microsoft.com/office/powerpoint/2010/main" val="421607690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5236046"/>
          </a:xfrm>
        </p:spPr>
      </p:pic>
      <p:sp>
        <p:nvSpPr>
          <p:cNvPr id="6" name="Rectangle 5"/>
          <p:cNvSpPr/>
          <p:nvPr/>
        </p:nvSpPr>
        <p:spPr>
          <a:xfrm rot="262610">
            <a:off x="990491" y="939449"/>
            <a:ext cx="1518364" cy="2062103"/>
          </a:xfrm>
          <a:prstGeom prst="rect">
            <a:avLst/>
          </a:prstGeom>
          <a:noFill/>
        </p:spPr>
        <p:txBody>
          <a:bodyPr wrap="none" lIns="91440" tIns="45720" rIns="91440" bIns="45720">
            <a:spAutoFit/>
          </a:bodyPr>
          <a:lstStyle/>
          <a:p>
            <a:pPr algn="ctr"/>
            <a:r>
              <a:rPr lang="vi-VN"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Hoạt</a:t>
            </a:r>
          </a:p>
          <a:p>
            <a:pPr algn="ctr"/>
            <a:r>
              <a:rPr lang="vi-VN"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 động</a:t>
            </a:r>
          </a:p>
          <a:p>
            <a:pPr algn="ctr"/>
            <a:r>
              <a:rPr lang="vi-VN"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Vận </a:t>
            </a:r>
          </a:p>
          <a:p>
            <a:pPr algn="ctr"/>
            <a:r>
              <a:rPr lang="vi-VN"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dụng</a:t>
            </a:r>
            <a:endParaRPr lang="en-US"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ndParaRPr>
          </a:p>
        </p:txBody>
      </p:sp>
      <p:sp>
        <p:nvSpPr>
          <p:cNvPr id="7" name="TextBox 6"/>
          <p:cNvSpPr txBox="1"/>
          <p:nvPr/>
        </p:nvSpPr>
        <p:spPr>
          <a:xfrm rot="246893">
            <a:off x="3014188" y="161796"/>
            <a:ext cx="5450502" cy="3785652"/>
          </a:xfrm>
          <a:prstGeom prst="rect">
            <a:avLst/>
          </a:prstGeom>
          <a:noFill/>
        </p:spPr>
        <p:txBody>
          <a:bodyPr wrap="square" rtlCol="0">
            <a:spAutoFit/>
          </a:bodyPr>
          <a:lstStyle/>
          <a:p>
            <a:endParaRPr lang="vi-VN" sz="2400" dirty="0">
              <a:latin typeface="+mj-lt"/>
            </a:endParaRPr>
          </a:p>
          <a:p>
            <a:pPr algn="ctr"/>
            <a:r>
              <a:rPr lang="vi-VN" sz="2400" b="1" dirty="0">
                <a:solidFill>
                  <a:srgbClr val="002060"/>
                </a:solidFill>
                <a:latin typeface="+mj-lt"/>
              </a:rPr>
              <a:t>Chọn một trong 2 nội dung sau:</a:t>
            </a:r>
          </a:p>
          <a:p>
            <a:r>
              <a:rPr lang="vi-VN" sz="2400" dirty="0">
                <a:latin typeface="+mj-lt"/>
              </a:rPr>
              <a:t>1. Hãy viết về việc làm thể hiện tôn trọng sự thật hoặc chưa tôn trọng sự thật của bản thân và chia sẻ cảm xúc, suy nghĩ của em sau mỗi việc làm đó?</a:t>
            </a:r>
          </a:p>
          <a:p>
            <a:endParaRPr lang="vi-VN" sz="2400" dirty="0">
              <a:latin typeface="+mj-lt"/>
            </a:endParaRPr>
          </a:p>
          <a:p>
            <a:r>
              <a:rPr lang="vi-VN" sz="2400" dirty="0">
                <a:latin typeface="+mj-lt"/>
              </a:rPr>
              <a:t>2. Viết cảm nhận của em về câu ca dao:</a:t>
            </a:r>
          </a:p>
          <a:p>
            <a:r>
              <a:rPr lang="vi-VN" sz="2400" dirty="0">
                <a:latin typeface="+mj-lt"/>
              </a:rPr>
              <a:t>                  Những người tính nết thật thà</a:t>
            </a:r>
          </a:p>
          <a:p>
            <a:r>
              <a:rPr lang="vi-VN" sz="2400" dirty="0">
                <a:latin typeface="+mj-lt"/>
              </a:rPr>
              <a:t>            Đi đâu cũng được người ta tin dùng</a:t>
            </a:r>
          </a:p>
        </p:txBody>
      </p:sp>
    </p:spTree>
    <p:extLst>
      <p:ext uri="{BB962C8B-B14F-4D97-AF65-F5344CB8AC3E}">
        <p14:creationId xmlns:p14="http://schemas.microsoft.com/office/powerpoint/2010/main" val="336491710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209" y="16867"/>
            <a:ext cx="9108504" cy="5126633"/>
          </a:xfrm>
        </p:spPr>
      </p:pic>
      <p:sp>
        <p:nvSpPr>
          <p:cNvPr id="6" name="Rectangle 5"/>
          <p:cNvSpPr/>
          <p:nvPr/>
        </p:nvSpPr>
        <p:spPr>
          <a:xfrm>
            <a:off x="323528" y="2355726"/>
            <a:ext cx="7704856" cy="1260140"/>
          </a:xfrm>
          <a:prstGeom prst="rect">
            <a:avLst/>
          </a:prstGeom>
          <a:noFill/>
        </p:spPr>
        <p:txBody>
          <a:bodyPr wrap="none" lIns="91440" tIns="45720" rIns="91440" bIns="45720">
            <a:prstTxWarp prst="textWave2">
              <a:avLst/>
            </a:prstTxWarp>
            <a:spAutoFit/>
          </a:bodyPr>
          <a:lstStyle/>
          <a:p>
            <a:pPr algn="ctr"/>
            <a:r>
              <a:rPr lang="vi-VN" sz="1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Xin cảm ơn và hẹn gặp lại</a:t>
            </a:r>
            <a:endParaRPr lang="vi-VN" sz="1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64976522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0" fill="hold"/>
                                        <p:tgtEl>
                                          <p:spTgt spid="6"/>
                                        </p:tgtEl>
                                        <p:attrNameLst>
                                          <p:attrName>ppt_w</p:attrName>
                                        </p:attrNameLst>
                                      </p:cBhvr>
                                      <p:tavLst>
                                        <p:tav tm="0" fmla="#ppt_w*sin(2.5*pi*$)">
                                          <p:val>
                                            <p:fltVal val="0"/>
                                          </p:val>
                                        </p:tav>
                                        <p:tav tm="100000">
                                          <p:val>
                                            <p:fltVal val="1"/>
                                          </p:val>
                                        </p:tav>
                                      </p:tavLst>
                                    </p:anim>
                                    <p:anim calcmode="lin" valueType="num">
                                      <p:cBhvr>
                                        <p:cTn id="8" dur="5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0989"/>
            <a:ext cx="9220190" cy="5154489"/>
          </a:xfrm>
        </p:spPr>
      </p:pic>
      <p:sp>
        <p:nvSpPr>
          <p:cNvPr id="5" name="Rectangle 4"/>
          <p:cNvSpPr/>
          <p:nvPr/>
        </p:nvSpPr>
        <p:spPr>
          <a:xfrm>
            <a:off x="1403648" y="686939"/>
            <a:ext cx="5973174" cy="923330"/>
          </a:xfrm>
          <a:prstGeom prst="rect">
            <a:avLst/>
          </a:prstGeom>
          <a:noFill/>
        </p:spPr>
        <p:txBody>
          <a:bodyPr wrap="none" lIns="91440" tIns="45720" rIns="91440" bIns="45720">
            <a:spAutoFit/>
          </a:bodyPr>
          <a:lstStyle/>
          <a:p>
            <a:pPr algn="ctr"/>
            <a:r>
              <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Trò chơi Truyền tin</a:t>
            </a:r>
          </a:p>
        </p:txBody>
      </p:sp>
      <p:sp>
        <p:nvSpPr>
          <p:cNvPr id="6" name="TextBox 5"/>
          <p:cNvSpPr txBox="1"/>
          <p:nvPr/>
        </p:nvSpPr>
        <p:spPr>
          <a:xfrm>
            <a:off x="323529" y="1297487"/>
            <a:ext cx="8424935" cy="3416320"/>
          </a:xfrm>
          <a:prstGeom prst="rect">
            <a:avLst/>
          </a:prstGeom>
          <a:noFill/>
        </p:spPr>
        <p:txBody>
          <a:bodyPr wrap="square" rtlCol="0">
            <a:spAutoFit/>
          </a:bodyPr>
          <a:lstStyle/>
          <a:p>
            <a:pPr marL="342900" indent="-342900">
              <a:buAutoNum type="arabicPeriod"/>
            </a:pPr>
            <a:r>
              <a:rPr lang="en-US" sz="2800" dirty="0">
                <a:latin typeface="Times New Roman" panose="02020603050405020304" pitchFamily="18" charset="0"/>
                <a:cs typeface="Times New Roman" panose="02020603050405020304" pitchFamily="18" charset="0"/>
              </a:rPr>
              <a:t>Chia lớp thành 4 đội (Đứng dậy tại chỗ theo hàng dọc)</a:t>
            </a:r>
          </a:p>
          <a:p>
            <a:pPr marL="342900" indent="-342900">
              <a:buAutoNum type="arabicPeriod"/>
            </a:pPr>
            <a:r>
              <a:rPr lang="en-US" sz="2800" dirty="0">
                <a:latin typeface="Times New Roman" panose="02020603050405020304" pitchFamily="18" charset="0"/>
                <a:cs typeface="Times New Roman" panose="02020603050405020304" pitchFamily="18" charset="0"/>
              </a:rPr>
              <a:t>Quản trò phát cho người đầu tiên của mỗi đội 1 mảnh giấy ghi 1 câu nói</a:t>
            </a:r>
          </a:p>
          <a:p>
            <a:pPr marL="342900" indent="-342900">
              <a:buAutoNum type="arabicPeriod"/>
            </a:pPr>
            <a:r>
              <a:rPr lang="en-US" sz="2800" dirty="0">
                <a:latin typeface="Times New Roman" panose="02020603050405020304" pitchFamily="18" charset="0"/>
                <a:cs typeface="Times New Roman" panose="02020603050405020304" pitchFamily="18" charset="0"/>
              </a:rPr>
              <a:t>Người đầu tiên nói thầm vào tai người thứ 2, người thứ 2 nói thầm vào tai người thứ 3, lần lượt cho đến hết</a:t>
            </a:r>
          </a:p>
          <a:p>
            <a:pPr marL="342900" indent="-342900">
              <a:buAutoNum type="arabicPeriod"/>
            </a:pPr>
            <a:r>
              <a:rPr lang="en-US" sz="2800" dirty="0">
                <a:latin typeface="Times New Roman" panose="02020603050405020304" pitchFamily="18" charset="0"/>
                <a:cs typeface="Times New Roman" panose="02020603050405020304" pitchFamily="18" charset="0"/>
              </a:rPr>
              <a:t>Người cuối cùng của 4 đội lên bảng ghi lại câu nói mình nghe được.</a:t>
            </a:r>
          </a:p>
          <a:p>
            <a:endParaRPr lang="vi-VN" sz="2000" dirty="0"/>
          </a:p>
        </p:txBody>
      </p:sp>
      <p:sp>
        <p:nvSpPr>
          <p:cNvPr id="7" name="Rectangle 6"/>
          <p:cNvSpPr/>
          <p:nvPr/>
        </p:nvSpPr>
        <p:spPr>
          <a:xfrm>
            <a:off x="1284771" y="4497169"/>
            <a:ext cx="5634876" cy="646331"/>
          </a:xfrm>
          <a:prstGeom prst="rect">
            <a:avLst/>
          </a:prstGeom>
          <a:noFill/>
        </p:spPr>
        <p:txBody>
          <a:bodyPr wrap="none" lIns="91440" tIns="45720" rIns="91440" bIns="45720">
            <a:spAutoFit/>
          </a:bodyPr>
          <a:lstStyle/>
          <a:p>
            <a:pPr algn="ctr"/>
            <a:r>
              <a:rPr lang="en-US" sz="3600" b="1" dirty="0">
                <a:ln w="1905"/>
                <a:solidFill>
                  <a:srgbClr val="FFFF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Đội ghi đúng sẽ chiến thắng</a:t>
            </a:r>
            <a:endParaRPr lang="en-US" sz="3600" b="1" cap="none" spc="0" dirty="0">
              <a:ln w="1905"/>
              <a:solidFill>
                <a:srgbClr val="FFFF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0440653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145278"/>
            <a:ext cx="2676190" cy="1998222"/>
          </a:xfrm>
          <a:prstGeom prst="rect">
            <a:avLst/>
          </a:prstGeom>
        </p:spPr>
      </p:pic>
      <p:sp>
        <p:nvSpPr>
          <p:cNvPr id="5" name="Cloud Callout 4"/>
          <p:cNvSpPr/>
          <p:nvPr/>
        </p:nvSpPr>
        <p:spPr>
          <a:xfrm>
            <a:off x="3059832" y="1"/>
            <a:ext cx="5769558" cy="3078341"/>
          </a:xfrm>
          <a:prstGeom prst="cloudCallout">
            <a:avLst>
              <a:gd name="adj1" fmla="val -76441"/>
              <a:gd name="adj2" fmla="val 587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anose="02020603050405020304" pitchFamily="18" charset="0"/>
                <a:cs typeface="Times New Roman" panose="02020603050405020304" pitchFamily="18" charset="0"/>
              </a:rPr>
              <a:t>1. Để trở thành người thắng cuộc, các thành viên tham gia trò chơi cần tuân thủ điều gì?</a:t>
            </a:r>
            <a:endParaRPr lang="vi-VN" sz="3200" dirty="0">
              <a:latin typeface="Times New Roman" panose="02020603050405020304" pitchFamily="18" charset="0"/>
              <a:cs typeface="Times New Roman" panose="02020603050405020304" pitchFamily="18" charset="0"/>
            </a:endParaRPr>
          </a:p>
        </p:txBody>
      </p:sp>
      <p:sp>
        <p:nvSpPr>
          <p:cNvPr id="6" name="Cloud Callout 5"/>
          <p:cNvSpPr/>
          <p:nvPr/>
        </p:nvSpPr>
        <p:spPr>
          <a:xfrm>
            <a:off x="4067944" y="3145278"/>
            <a:ext cx="4761447" cy="1910748"/>
          </a:xfrm>
          <a:prstGeom prst="cloudCallout">
            <a:avLst>
              <a:gd name="adj1" fmla="val -103899"/>
              <a:gd name="adj2" fmla="val -27534"/>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Times New Roman" panose="02020603050405020304" pitchFamily="18" charset="0"/>
                <a:cs typeface="Times New Roman" panose="02020603050405020304" pitchFamily="18" charset="0"/>
              </a:rPr>
              <a:t>Em rút ra bài học gì từ trò chơi?</a:t>
            </a:r>
            <a:endParaRPr lang="vi-VN"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5349692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84503" y="69421"/>
            <a:ext cx="2938068" cy="2116832"/>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24526" t="21506" r="30000" b="16709"/>
          <a:stretch/>
        </p:blipFill>
        <p:spPr>
          <a:xfrm>
            <a:off x="6150546" y="2884505"/>
            <a:ext cx="2993454" cy="2258995"/>
          </a:xfrm>
          <a:prstGeom prst="rect">
            <a:avLst/>
          </a:prstGeom>
        </p:spPr>
      </p:pic>
      <p:sp>
        <p:nvSpPr>
          <p:cNvPr id="11" name="TextBox 10"/>
          <p:cNvSpPr txBox="1"/>
          <p:nvPr/>
        </p:nvSpPr>
        <p:spPr>
          <a:xfrm>
            <a:off x="113311" y="3272939"/>
            <a:ext cx="5904656" cy="1815882"/>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n-US" sz="2800" dirty="0">
                <a:latin typeface="Times New Roman" panose="02020603050405020304" pitchFamily="18" charset="0"/>
                <a:cs typeface="Times New Roman" panose="02020603050405020304" pitchFamily="18" charset="0"/>
              </a:rPr>
              <a:t> </a:t>
            </a:r>
            <a:r>
              <a:rPr lang="en-US" sz="2800" dirty="0">
                <a:solidFill>
                  <a:srgbClr val="002060"/>
                </a:solidFill>
                <a:latin typeface="Times New Roman" panose="02020603050405020304" pitchFamily="18" charset="0"/>
                <a:cs typeface="Times New Roman" panose="02020603050405020304" pitchFamily="18" charset="0"/>
              </a:rPr>
              <a:t>Nhà bác học Ga-li-lê đã tôn trọng sự thật như thế nào?..............................</a:t>
            </a:r>
          </a:p>
          <a:p>
            <a:r>
              <a:rPr lang="en-US" sz="2800" dirty="0">
                <a:solidFill>
                  <a:srgbClr val="002060"/>
                </a:solidFill>
                <a:latin typeface="Times New Roman" panose="02020603050405020304" pitchFamily="18" charset="0"/>
                <a:cs typeface="Times New Roman" panose="02020603050405020304" pitchFamily="18" charset="0"/>
              </a:rPr>
              <a:t>…………………………………………</a:t>
            </a:r>
          </a:p>
          <a:p>
            <a:r>
              <a:rPr lang="en-US" sz="2800" dirty="0">
                <a:solidFill>
                  <a:srgbClr val="002060"/>
                </a:solidFill>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a:t>
            </a:r>
            <a:endParaRPr lang="vi-VN" sz="2800" dirty="0">
              <a:latin typeface="Times New Roman" panose="02020603050405020304" pitchFamily="18" charset="0"/>
              <a:cs typeface="Times New Roman" panose="02020603050405020304" pitchFamily="18" charset="0"/>
            </a:endParaRPr>
          </a:p>
        </p:txBody>
      </p:sp>
      <p:sp>
        <p:nvSpPr>
          <p:cNvPr id="14" name="TextBox 13"/>
          <p:cNvSpPr txBox="1"/>
          <p:nvPr/>
        </p:nvSpPr>
        <p:spPr>
          <a:xfrm>
            <a:off x="113311" y="50524"/>
            <a:ext cx="5904656" cy="3108543"/>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n-US" sz="2800" dirty="0">
                <a:latin typeface="Times New Roman" panose="02020603050405020304" pitchFamily="18" charset="0"/>
                <a:cs typeface="Times New Roman" panose="02020603050405020304" pitchFamily="18" charset="0"/>
              </a:rPr>
              <a:t> …Tuy nhiên, do phát ngôn trái với những quan điểm phổ biến thời bấy giờ, Ga-li-lê đã bị buộc quỳ trước </a:t>
            </a:r>
            <a:r>
              <a:rPr lang="en-US" sz="2800" dirty="0" err="1">
                <a:latin typeface="Times New Roman" panose="02020603050405020304" pitchFamily="18" charset="0"/>
                <a:cs typeface="Times New Roman" panose="02020603050405020304" pitchFamily="18" charset="0"/>
              </a:rPr>
              <a:t>tòa</a:t>
            </a:r>
            <a:r>
              <a:rPr lang="en-US" sz="2800" dirty="0">
                <a:latin typeface="Times New Roman" panose="02020603050405020304" pitchFamily="18" charset="0"/>
                <a:cs typeface="Times New Roman" panose="02020603050405020304" pitchFamily="18" charset="0"/>
              </a:rPr>
              <a:t> án La Mã, thề từ bỏ quan điểm của mình và tuyên bố Trái Đất không quay. Nhưng sau đó, ông vẫn tuyên bố: </a:t>
            </a:r>
            <a:r>
              <a:rPr lang="en-US" sz="2800" b="1" dirty="0">
                <a:latin typeface="Times New Roman" panose="02020603050405020304" pitchFamily="18" charset="0"/>
                <a:cs typeface="Times New Roman" panose="02020603050405020304" pitchFamily="18" charset="0"/>
              </a:rPr>
              <a:t>“Dù sao Trái Đất vẫn quay!”</a:t>
            </a:r>
            <a:r>
              <a:rPr lang="en-US" sz="2800" dirty="0">
                <a:latin typeface="Times New Roman" panose="02020603050405020304" pitchFamily="18" charset="0"/>
                <a:cs typeface="Times New Roman" panose="02020603050405020304" pitchFamily="18" charset="0"/>
              </a:rPr>
              <a:t>. (SGK </a:t>
            </a:r>
            <a:r>
              <a:rPr lang="en-US" sz="2800" dirty="0" err="1">
                <a:latin typeface="Times New Roman" panose="02020603050405020304" pitchFamily="18" charset="0"/>
                <a:cs typeface="Times New Roman" panose="02020603050405020304" pitchFamily="18" charset="0"/>
              </a:rPr>
              <a:t>tr</a:t>
            </a:r>
            <a:r>
              <a:rPr lang="en-US" sz="2800" dirty="0">
                <a:latin typeface="Times New Roman" panose="02020603050405020304" pitchFamily="18" charset="0"/>
                <a:cs typeface="Times New Roman" panose="02020603050405020304" pitchFamily="18" charset="0"/>
              </a:rPr>
              <a:t> 18)</a:t>
            </a:r>
            <a:endParaRPr lang="vi-VN" sz="2800" dirty="0">
              <a:latin typeface="Times New Roman" panose="02020603050405020304" pitchFamily="18" charset="0"/>
              <a:cs typeface="Times New Roman" panose="02020603050405020304" pitchFamily="18" charset="0"/>
            </a:endParaRPr>
          </a:p>
        </p:txBody>
      </p:sp>
      <p:sp>
        <p:nvSpPr>
          <p:cNvPr id="15" name="TextBox 14"/>
          <p:cNvSpPr txBox="1"/>
          <p:nvPr/>
        </p:nvSpPr>
        <p:spPr>
          <a:xfrm>
            <a:off x="5868144" y="4515966"/>
            <a:ext cx="3600400" cy="492443"/>
          </a:xfrm>
          <a:prstGeom prst="rect">
            <a:avLst/>
          </a:prstGeom>
          <a:noFill/>
        </p:spPr>
        <p:txBody>
          <a:bodyPr wrap="square" rtlCol="0">
            <a:spAutoFit/>
          </a:bodyPr>
          <a:lstStyle/>
          <a:p>
            <a:pPr algn="ctr"/>
            <a:r>
              <a:rPr lang="en-US" sz="2600" dirty="0">
                <a:solidFill>
                  <a:schemeClr val="bg1"/>
                </a:solidFill>
                <a:latin typeface="Times New Roman" panose="02020603050405020304" pitchFamily="18" charset="0"/>
                <a:cs typeface="Times New Roman" panose="02020603050405020304" pitchFamily="18" charset="0"/>
              </a:rPr>
              <a:t>(Ga-li-lê, 1564 - 1642)</a:t>
            </a:r>
            <a:endParaRPr lang="vi-VN" sz="2600" dirty="0">
              <a:solidFill>
                <a:schemeClr val="bg1"/>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6011434" y="2186253"/>
            <a:ext cx="3600400"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(Cô-</a:t>
            </a:r>
            <a:r>
              <a:rPr lang="en-US" sz="2000" b="1" dirty="0" err="1">
                <a:latin typeface="Times New Roman" panose="02020603050405020304" pitchFamily="18" charset="0"/>
                <a:cs typeface="Times New Roman" panose="02020603050405020304" pitchFamily="18" charset="0"/>
              </a:rPr>
              <a:t>péc</a:t>
            </a:r>
            <a:r>
              <a:rPr lang="en-US" sz="2000" b="1" dirty="0">
                <a:latin typeface="Times New Roman" panose="02020603050405020304" pitchFamily="18" charset="0"/>
                <a:cs typeface="Times New Roman" panose="02020603050405020304" pitchFamily="18" charset="0"/>
              </a:rPr>
              <a:t>-ních, 1473 - 1543)</a:t>
            </a:r>
            <a:endParaRPr lang="vi-VN"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4347977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40151"/>
            <a:ext cx="8964488" cy="523220"/>
          </a:xfrm>
          <a:prstGeom prst="rect">
            <a:avLst/>
          </a:prstGeom>
          <a:noFill/>
        </p:spPr>
        <p:txBody>
          <a:bodyPr wrap="square" rtlCol="0">
            <a:spAutoFit/>
          </a:bodyPr>
          <a:lstStyle/>
          <a:p>
            <a:pPr algn="ctr"/>
            <a:r>
              <a:rPr lang="en-US" sz="2800" b="1" dirty="0">
                <a:solidFill>
                  <a:srgbClr val="002060"/>
                </a:solidFill>
                <a:latin typeface="Times New Roman" panose="02020603050405020304" pitchFamily="18" charset="0"/>
                <a:cs typeface="Times New Roman" panose="02020603050405020304" pitchFamily="18" charset="0"/>
              </a:rPr>
              <a:t>Phiếu học tập số 1 (Thảo luận nhóm 5 phút)</a:t>
            </a:r>
          </a:p>
        </p:txBody>
      </p:sp>
      <p:graphicFrame>
        <p:nvGraphicFramePr>
          <p:cNvPr id="5" name="Table 4"/>
          <p:cNvGraphicFramePr>
            <a:graphicFrameLocks noGrp="1"/>
          </p:cNvGraphicFramePr>
          <p:nvPr>
            <p:extLst>
              <p:ext uri="{D42A27DB-BD31-4B8C-83A1-F6EECF244321}">
                <p14:modId xmlns:p14="http://schemas.microsoft.com/office/powerpoint/2010/main" val="964331108"/>
              </p:ext>
            </p:extLst>
          </p:nvPr>
        </p:nvGraphicFramePr>
        <p:xfrm>
          <a:off x="35496" y="511944"/>
          <a:ext cx="9001000" cy="4559811"/>
        </p:xfrm>
        <a:graphic>
          <a:graphicData uri="http://schemas.openxmlformats.org/drawingml/2006/table">
            <a:tbl>
              <a:tblPr firstRow="1" bandRow="1">
                <a:tableStyleId>{5C22544A-7EE6-4342-B048-85BDC9FD1C3A}</a:tableStyleId>
              </a:tblPr>
              <a:tblGrid>
                <a:gridCol w="4500500">
                  <a:extLst>
                    <a:ext uri="{9D8B030D-6E8A-4147-A177-3AD203B41FA5}">
                      <a16:colId xmlns:a16="http://schemas.microsoft.com/office/drawing/2014/main" val="20000"/>
                    </a:ext>
                  </a:extLst>
                </a:gridCol>
                <a:gridCol w="4500500">
                  <a:extLst>
                    <a:ext uri="{9D8B030D-6E8A-4147-A177-3AD203B41FA5}">
                      <a16:colId xmlns:a16="http://schemas.microsoft.com/office/drawing/2014/main" val="20001"/>
                    </a:ext>
                  </a:extLst>
                </a:gridCol>
              </a:tblGrid>
              <a:tr h="930118">
                <a:tc gridSpan="2">
                  <a:txBody>
                    <a:bodyPr/>
                    <a:lstStyle/>
                    <a:p>
                      <a:pPr algn="l"/>
                      <a:r>
                        <a:rPr lang="en-US" sz="2800" b="0" dirty="0">
                          <a:latin typeface="Times New Roman" panose="02020603050405020304" pitchFamily="18" charset="0"/>
                          <a:cs typeface="Times New Roman" panose="02020603050405020304" pitchFamily="18" charset="0"/>
                        </a:rPr>
                        <a:t>Sự</a:t>
                      </a:r>
                      <a:r>
                        <a:rPr lang="en-US" sz="2800" b="0" baseline="0" dirty="0">
                          <a:latin typeface="Times New Roman" panose="02020603050405020304" pitchFamily="18" charset="0"/>
                          <a:cs typeface="Times New Roman" panose="02020603050405020304" pitchFamily="18" charset="0"/>
                        </a:rPr>
                        <a:t> thật là gì? ………………………………………………….</a:t>
                      </a:r>
                    </a:p>
                    <a:p>
                      <a:pPr algn="l"/>
                      <a:r>
                        <a:rPr lang="en-US" sz="2800" b="0" baseline="0" dirty="0">
                          <a:latin typeface="Times New Roman" panose="02020603050405020304" pitchFamily="18" charset="0"/>
                          <a:cs typeface="Times New Roman" panose="02020603050405020304" pitchFamily="18" charset="0"/>
                        </a:rPr>
                        <a:t>Tôn trọng sự thật là gì?.............................................................</a:t>
                      </a:r>
                      <a:endParaRPr lang="vi-VN" sz="28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10065">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dirty="0">
                          <a:latin typeface="Times New Roman" panose="02020603050405020304" pitchFamily="18" charset="0"/>
                          <a:cs typeface="Times New Roman" panose="02020603050405020304" pitchFamily="18" charset="0"/>
                        </a:rPr>
                        <a:t>Biểu</a:t>
                      </a:r>
                      <a:r>
                        <a:rPr lang="en-US" sz="2800" b="1" baseline="0" dirty="0">
                          <a:latin typeface="Times New Roman" panose="02020603050405020304" pitchFamily="18" charset="0"/>
                          <a:cs typeface="Times New Roman" panose="02020603050405020304" pitchFamily="18" charset="0"/>
                        </a:rPr>
                        <a:t> hiện của tôn trọng sự thật</a:t>
                      </a:r>
                      <a:endParaRPr lang="vi-VN" sz="28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vi-VN"/>
                    </a:p>
                  </a:txBody>
                  <a:tcPr/>
                </a:tc>
                <a:extLst>
                  <a:ext uri="{0D108BD9-81ED-4DB2-BD59-A6C34878D82A}">
                    <a16:rowId xmlns:a16="http://schemas.microsoft.com/office/drawing/2014/main" val="10001"/>
                  </a:ext>
                </a:extLst>
              </a:tr>
              <a:tr h="3096771">
                <a:tc>
                  <a:txBody>
                    <a:bodyPr/>
                    <a:lstStyle/>
                    <a:p>
                      <a:r>
                        <a:rPr lang="en-US" sz="2400" b="1" dirty="0">
                          <a:solidFill>
                            <a:srgbClr val="002060"/>
                          </a:solidFill>
                          <a:latin typeface="Times New Roman" panose="02020603050405020304" pitchFamily="18" charset="0"/>
                          <a:cs typeface="Times New Roman" panose="02020603050405020304" pitchFamily="18" charset="0"/>
                        </a:rPr>
                        <a:t>Quan sát</a:t>
                      </a:r>
                      <a:r>
                        <a:rPr lang="en-US" sz="2400" b="1" baseline="0" dirty="0">
                          <a:solidFill>
                            <a:srgbClr val="002060"/>
                          </a:solidFill>
                          <a:latin typeface="Times New Roman" panose="02020603050405020304" pitchFamily="18" charset="0"/>
                          <a:cs typeface="Times New Roman" panose="02020603050405020304" pitchFamily="18" charset="0"/>
                        </a:rPr>
                        <a:t> tranh, ghi biểu hiện</a:t>
                      </a:r>
                    </a:p>
                    <a:p>
                      <a:pPr marL="0" indent="0">
                        <a:buNone/>
                      </a:pPr>
                      <a:r>
                        <a:rPr lang="en-US" sz="2800" baseline="0" dirty="0">
                          <a:latin typeface="Times New Roman" panose="02020603050405020304" pitchFamily="18" charset="0"/>
                          <a:cs typeface="Times New Roman" panose="02020603050405020304" pitchFamily="18" charset="0"/>
                        </a:rPr>
                        <a:t>1. Tranh 1: ………………......</a:t>
                      </a:r>
                    </a:p>
                    <a:p>
                      <a:pPr marL="0" indent="0">
                        <a:buNone/>
                      </a:pPr>
                      <a:r>
                        <a:rPr lang="en-US" sz="2800" baseline="0" dirty="0">
                          <a:latin typeface="Times New Roman" panose="02020603050405020304" pitchFamily="18" charset="0"/>
                          <a:cs typeface="Times New Roman" panose="02020603050405020304" pitchFamily="18" charset="0"/>
                        </a:rPr>
                        <a:t>……………………………....</a:t>
                      </a:r>
                    </a:p>
                    <a:p>
                      <a:pPr marL="0" indent="0">
                        <a:buNone/>
                      </a:pPr>
                      <a:r>
                        <a:rPr lang="en-US" sz="2800" baseline="0" dirty="0">
                          <a:latin typeface="Times New Roman" panose="02020603050405020304" pitchFamily="18" charset="0"/>
                          <a:cs typeface="Times New Roman" panose="02020603050405020304" pitchFamily="18" charset="0"/>
                        </a:rPr>
                        <a:t>2. Tranh 2: …………………..</a:t>
                      </a:r>
                    </a:p>
                    <a:p>
                      <a:pPr marL="0" indent="0">
                        <a:buNone/>
                      </a:pPr>
                      <a:r>
                        <a:rPr lang="en-US" sz="2800" baseline="0" dirty="0">
                          <a:latin typeface="Times New Roman" panose="02020603050405020304" pitchFamily="18" charset="0"/>
                          <a:cs typeface="Times New Roman" panose="02020603050405020304" pitchFamily="18" charset="0"/>
                        </a:rPr>
                        <a:t>………………………………</a:t>
                      </a:r>
                    </a:p>
                    <a:p>
                      <a:pPr marL="0" indent="0">
                        <a:buNone/>
                      </a:pPr>
                      <a:r>
                        <a:rPr lang="en-US" sz="2800" baseline="0" dirty="0">
                          <a:latin typeface="Times New Roman" panose="02020603050405020304" pitchFamily="18" charset="0"/>
                          <a:cs typeface="Times New Roman" panose="02020603050405020304" pitchFamily="18" charset="0"/>
                        </a:rPr>
                        <a:t>3. Tranh 3: …………………..</a:t>
                      </a:r>
                    </a:p>
                    <a:p>
                      <a:pPr marL="0" indent="0">
                        <a:buNone/>
                      </a:pPr>
                      <a:r>
                        <a:rPr lang="en-US" sz="2800" baseline="0" dirty="0">
                          <a:latin typeface="Times New Roman" panose="02020603050405020304" pitchFamily="18" charset="0"/>
                          <a:cs typeface="Times New Roman" panose="020206030504050203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US" sz="2800" b="1" dirty="0">
                          <a:solidFill>
                            <a:srgbClr val="002060"/>
                          </a:solidFill>
                          <a:latin typeface="Times New Roman" panose="02020603050405020304" pitchFamily="18" charset="0"/>
                          <a:cs typeface="Times New Roman" panose="02020603050405020304" pitchFamily="18" charset="0"/>
                        </a:rPr>
                        <a:t>Kể</a:t>
                      </a:r>
                      <a:r>
                        <a:rPr lang="en-US" sz="2800" b="1" baseline="0" dirty="0">
                          <a:solidFill>
                            <a:srgbClr val="002060"/>
                          </a:solidFill>
                          <a:latin typeface="Times New Roman" panose="02020603050405020304" pitchFamily="18" charset="0"/>
                          <a:cs typeface="Times New Roman" panose="02020603050405020304" pitchFamily="18" charset="0"/>
                        </a:rPr>
                        <a:t> thêm các biểu hiện khác</a:t>
                      </a:r>
                    </a:p>
                    <a:p>
                      <a:r>
                        <a:rPr lang="en-US" sz="2800" baseline="0" dirty="0">
                          <a:latin typeface="Times New Roman" panose="02020603050405020304" pitchFamily="18" charset="0"/>
                          <a:cs typeface="Times New Roman" panose="02020603050405020304" pitchFamily="18" charset="0"/>
                        </a:rPr>
                        <a:t>4……………………………..5……….…………………….</a:t>
                      </a:r>
                    </a:p>
                    <a:p>
                      <a:pPr marL="0" marR="0" indent="0" algn="l" defTabSz="914400" rtl="0" eaLnBrk="1" fontAlgn="auto" latinLnBrk="0" hangingPunct="1">
                        <a:lnSpc>
                          <a:spcPct val="100000"/>
                        </a:lnSpc>
                        <a:spcBef>
                          <a:spcPts val="0"/>
                        </a:spcBef>
                        <a:spcAft>
                          <a:spcPts val="0"/>
                        </a:spcAft>
                        <a:buClrTx/>
                        <a:buSzTx/>
                        <a:buFontTx/>
                        <a:buNone/>
                        <a:tabLst/>
                        <a:defRPr/>
                      </a:pPr>
                      <a:r>
                        <a:rPr lang="en-US" sz="2800" baseline="0" dirty="0">
                          <a:latin typeface="Times New Roman" panose="02020603050405020304" pitchFamily="18" charset="0"/>
                          <a:cs typeface="Times New Roman" panose="02020603050405020304" pitchFamily="18" charset="0"/>
                        </a:rPr>
                        <a:t>6……………………………..7……….…………………….</a:t>
                      </a:r>
                      <a:endParaRPr lang="vi-VN" sz="2800" dirty="0">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2800" baseline="0" dirty="0">
                          <a:latin typeface="Times New Roman" panose="02020603050405020304" pitchFamily="18" charset="0"/>
                          <a:cs typeface="Times New Roman" panose="02020603050405020304" pitchFamily="18" charset="0"/>
                        </a:rPr>
                        <a:t>8……………………………...……….…………………….</a:t>
                      </a:r>
                      <a:endParaRPr lang="vi-VN" sz="2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73819406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11760" y="-69026"/>
            <a:ext cx="4248472" cy="523220"/>
          </a:xfrm>
          <a:prstGeom prst="rect">
            <a:avLst/>
          </a:prstGeom>
          <a:noFill/>
        </p:spPr>
        <p:txBody>
          <a:bodyPr wrap="square" rtlCol="0">
            <a:spAutoFit/>
          </a:bodyPr>
          <a:lstStyle/>
          <a:p>
            <a:pPr algn="ctr"/>
            <a:r>
              <a:rPr lang="en-US" sz="2800" b="1" dirty="0">
                <a:solidFill>
                  <a:srgbClr val="002060"/>
                </a:solidFill>
                <a:latin typeface="Times New Roman" panose="02020603050405020304" pitchFamily="18" charset="0"/>
                <a:cs typeface="Times New Roman" panose="02020603050405020304" pitchFamily="18" charset="0"/>
              </a:rPr>
              <a:t>Gợi ý Phiếu học tập số 1</a:t>
            </a:r>
          </a:p>
        </p:txBody>
      </p:sp>
      <p:graphicFrame>
        <p:nvGraphicFramePr>
          <p:cNvPr id="5" name="Table 4"/>
          <p:cNvGraphicFramePr>
            <a:graphicFrameLocks noGrp="1"/>
          </p:cNvGraphicFramePr>
          <p:nvPr>
            <p:extLst>
              <p:ext uri="{D42A27DB-BD31-4B8C-83A1-F6EECF244321}">
                <p14:modId xmlns:p14="http://schemas.microsoft.com/office/powerpoint/2010/main" val="3277857615"/>
              </p:ext>
            </p:extLst>
          </p:nvPr>
        </p:nvGraphicFramePr>
        <p:xfrm>
          <a:off x="35496" y="483071"/>
          <a:ext cx="9001000" cy="4610440"/>
        </p:xfrm>
        <a:graphic>
          <a:graphicData uri="http://schemas.openxmlformats.org/drawingml/2006/table">
            <a:tbl>
              <a:tblPr firstRow="1" bandRow="1">
                <a:tableStyleId>{5C22544A-7EE6-4342-B048-85BDC9FD1C3A}</a:tableStyleId>
              </a:tblPr>
              <a:tblGrid>
                <a:gridCol w="4500500">
                  <a:extLst>
                    <a:ext uri="{9D8B030D-6E8A-4147-A177-3AD203B41FA5}">
                      <a16:colId xmlns:a16="http://schemas.microsoft.com/office/drawing/2014/main" val="20000"/>
                    </a:ext>
                  </a:extLst>
                </a:gridCol>
                <a:gridCol w="4500500">
                  <a:extLst>
                    <a:ext uri="{9D8B030D-6E8A-4147-A177-3AD203B41FA5}">
                      <a16:colId xmlns:a16="http://schemas.microsoft.com/office/drawing/2014/main" val="20001"/>
                    </a:ext>
                  </a:extLst>
                </a:gridCol>
              </a:tblGrid>
              <a:tr h="1620263">
                <a:tc gridSpan="2">
                  <a:txBody>
                    <a:bodyPr/>
                    <a:lstStyle/>
                    <a:p>
                      <a:pPr algn="l"/>
                      <a:r>
                        <a:rPr lang="en-US" sz="2600" b="0" dirty="0">
                          <a:latin typeface="Times New Roman" panose="02020603050405020304" pitchFamily="18" charset="0"/>
                          <a:cs typeface="Times New Roman" panose="02020603050405020304" pitchFamily="18" charset="0"/>
                        </a:rPr>
                        <a:t>- Sự</a:t>
                      </a:r>
                      <a:r>
                        <a:rPr lang="en-US" sz="2600" b="0" baseline="0" dirty="0">
                          <a:latin typeface="Times New Roman" panose="02020603050405020304" pitchFamily="18" charset="0"/>
                          <a:cs typeface="Times New Roman" panose="02020603050405020304" pitchFamily="18" charset="0"/>
                        </a:rPr>
                        <a:t> thật là những gì có thật trong cuộc sống hiện thực và phản ánh đúng hiện thực cuộc sống.</a:t>
                      </a:r>
                    </a:p>
                    <a:p>
                      <a:pPr algn="l"/>
                      <a:r>
                        <a:rPr lang="en-US" sz="2600" b="0" baseline="0" dirty="0">
                          <a:latin typeface="Times New Roman" panose="02020603050405020304" pitchFamily="18" charset="0"/>
                          <a:cs typeface="Times New Roman" panose="02020603050405020304" pitchFamily="18" charset="0"/>
                        </a:rPr>
                        <a:t>- Tôn trọng sự thật là </a:t>
                      </a:r>
                      <a:r>
                        <a:rPr lang="vi-VN" sz="2600" b="0" baseline="0" dirty="0">
                          <a:latin typeface="Times New Roman" panose="02020603050405020304" pitchFamily="18" charset="0"/>
                          <a:cs typeface="Times New Roman" panose="02020603050405020304" pitchFamily="18" charset="0"/>
                        </a:rPr>
                        <a:t>suy nghĩ, nói và làm theo đúng sự thật, bảo vệ sự thật</a:t>
                      </a:r>
                      <a:r>
                        <a:rPr lang="en-US" sz="2600" b="0" baseline="0" dirty="0">
                          <a:latin typeface="Times New Roman" panose="02020603050405020304" pitchFamily="18" charset="0"/>
                          <a:cs typeface="Times New Roman" panose="02020603050405020304" pitchFamily="18" charset="0"/>
                        </a:rPr>
                        <a:t>.</a:t>
                      </a:r>
                      <a:endParaRPr lang="vi-VN" sz="26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00808">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dirty="0">
                          <a:latin typeface="Times New Roman" panose="02020603050405020304" pitchFamily="18" charset="0"/>
                          <a:cs typeface="Times New Roman" panose="02020603050405020304" pitchFamily="18" charset="0"/>
                        </a:rPr>
                        <a:t>Biểu</a:t>
                      </a:r>
                      <a:r>
                        <a:rPr lang="en-US" sz="2800" b="1" baseline="0" dirty="0">
                          <a:latin typeface="Times New Roman" panose="02020603050405020304" pitchFamily="18" charset="0"/>
                          <a:cs typeface="Times New Roman" panose="02020603050405020304" pitchFamily="18" charset="0"/>
                        </a:rPr>
                        <a:t> hiện của tôn trọng sự thật</a:t>
                      </a:r>
                      <a:endParaRPr lang="vi-VN" sz="28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vi-VN"/>
                    </a:p>
                  </a:txBody>
                  <a:tcPr/>
                </a:tc>
                <a:extLst>
                  <a:ext uri="{0D108BD9-81ED-4DB2-BD59-A6C34878D82A}">
                    <a16:rowId xmlns:a16="http://schemas.microsoft.com/office/drawing/2014/main" val="10001"/>
                  </a:ext>
                </a:extLst>
              </a:tr>
              <a:tr h="2415880">
                <a:tc>
                  <a:txBody>
                    <a:bodyPr/>
                    <a:lstStyle/>
                    <a:p>
                      <a:pPr marL="0" indent="0">
                        <a:buNone/>
                      </a:pPr>
                      <a:r>
                        <a:rPr lang="en-US" sz="2500" baseline="0" dirty="0">
                          <a:latin typeface="Times New Roman" panose="02020603050405020304" pitchFamily="18" charset="0"/>
                          <a:cs typeface="Times New Roman" panose="02020603050405020304" pitchFamily="18" charset="0"/>
                        </a:rPr>
                        <a:t>1</a:t>
                      </a:r>
                      <a:r>
                        <a:rPr lang="en-US" sz="2500" b="1" baseline="0" dirty="0">
                          <a:latin typeface="Times New Roman" panose="02020603050405020304" pitchFamily="18" charset="0"/>
                          <a:cs typeface="Times New Roman" panose="02020603050405020304" pitchFamily="18" charset="0"/>
                        </a:rPr>
                        <a:t>. Tranh 1</a:t>
                      </a:r>
                      <a:r>
                        <a:rPr lang="en-US" sz="2500" baseline="0" dirty="0">
                          <a:latin typeface="Times New Roman" panose="02020603050405020304" pitchFamily="18" charset="0"/>
                          <a:cs typeface="Times New Roman" panose="02020603050405020304" pitchFamily="18" charset="0"/>
                        </a:rPr>
                        <a:t>: Hai bạn HS tự giác nhận lỗi.</a:t>
                      </a:r>
                    </a:p>
                    <a:p>
                      <a:pPr marL="0" indent="0">
                        <a:buNone/>
                      </a:pPr>
                      <a:r>
                        <a:rPr lang="en-US" sz="2500" b="1" baseline="0" dirty="0">
                          <a:latin typeface="Times New Roman" panose="02020603050405020304" pitchFamily="18" charset="0"/>
                          <a:cs typeface="Times New Roman" panose="02020603050405020304" pitchFamily="18" charset="0"/>
                        </a:rPr>
                        <a:t>2. Tranh 2</a:t>
                      </a:r>
                      <a:r>
                        <a:rPr lang="en-US" sz="2500" baseline="0" dirty="0">
                          <a:latin typeface="Times New Roman" panose="02020603050405020304" pitchFamily="18" charset="0"/>
                          <a:cs typeface="Times New Roman" panose="02020603050405020304" pitchFamily="18" charset="0"/>
                        </a:rPr>
                        <a:t>: Bạn nam dũng cảm nói lên sự thật.</a:t>
                      </a:r>
                    </a:p>
                    <a:p>
                      <a:pPr marL="0" indent="0">
                        <a:buNone/>
                      </a:pPr>
                      <a:r>
                        <a:rPr lang="en-US" sz="2500" b="1" baseline="0" dirty="0">
                          <a:latin typeface="Times New Roman" panose="02020603050405020304" pitchFamily="18" charset="0"/>
                          <a:cs typeface="Times New Roman" panose="02020603050405020304" pitchFamily="18" charset="0"/>
                        </a:rPr>
                        <a:t>3. Tranh 3</a:t>
                      </a:r>
                      <a:r>
                        <a:rPr lang="en-US" sz="2500" baseline="0" dirty="0">
                          <a:latin typeface="Times New Roman" panose="02020603050405020304" pitchFamily="18" charset="0"/>
                          <a:cs typeface="Times New Roman" panose="02020603050405020304" pitchFamily="18" charset="0"/>
                        </a:rPr>
                        <a:t>: Hai bạn nữ dám đứng lên nói sự thật.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US" sz="2500" b="1" dirty="0">
                          <a:solidFill>
                            <a:srgbClr val="002060"/>
                          </a:solidFill>
                          <a:latin typeface="Times New Roman" panose="02020603050405020304" pitchFamily="18" charset="0"/>
                          <a:cs typeface="Times New Roman" panose="02020603050405020304" pitchFamily="18" charset="0"/>
                        </a:rPr>
                        <a:t>Kể</a:t>
                      </a:r>
                      <a:r>
                        <a:rPr lang="en-US" sz="2500" b="1" baseline="0" dirty="0">
                          <a:solidFill>
                            <a:srgbClr val="002060"/>
                          </a:solidFill>
                          <a:latin typeface="Times New Roman" panose="02020603050405020304" pitchFamily="18" charset="0"/>
                          <a:cs typeface="Times New Roman" panose="02020603050405020304" pitchFamily="18" charset="0"/>
                        </a:rPr>
                        <a:t> thêm các biểu hiện khác</a:t>
                      </a:r>
                    </a:p>
                    <a:p>
                      <a:r>
                        <a:rPr lang="en-US" sz="2500" baseline="0" dirty="0">
                          <a:latin typeface="Times New Roman" panose="02020603050405020304" pitchFamily="18" charset="0"/>
                          <a:cs typeface="Times New Roman" panose="02020603050405020304" pitchFamily="18" charset="0"/>
                        </a:rPr>
                        <a:t>- Chấp nhận kết quả của việc nói ra sự thật</a:t>
                      </a:r>
                    </a:p>
                    <a:p>
                      <a:r>
                        <a:rPr lang="en-US" sz="2500" baseline="0" dirty="0">
                          <a:latin typeface="Times New Roman" panose="02020603050405020304" pitchFamily="18" charset="0"/>
                          <a:cs typeface="Times New Roman" panose="02020603050405020304" pitchFamily="18" charset="0"/>
                        </a:rPr>
                        <a:t>- Bảo vệ sự thật</a:t>
                      </a:r>
                    </a:p>
                    <a:p>
                      <a:pPr marL="0" marR="0" indent="0" algn="l" defTabSz="914400" rtl="0" eaLnBrk="1" fontAlgn="auto" latinLnBrk="0" hangingPunct="1">
                        <a:lnSpc>
                          <a:spcPct val="100000"/>
                        </a:lnSpc>
                        <a:spcBef>
                          <a:spcPts val="0"/>
                        </a:spcBef>
                        <a:spcAft>
                          <a:spcPts val="0"/>
                        </a:spcAft>
                        <a:buClrTx/>
                        <a:buSzTx/>
                        <a:buFontTx/>
                        <a:buNone/>
                        <a:tabLst/>
                        <a:defRPr/>
                      </a:pPr>
                      <a:r>
                        <a:rPr lang="en-US" sz="2500" baseline="0" dirty="0">
                          <a:latin typeface="Times New Roman" panose="02020603050405020304" pitchFamily="18" charset="0"/>
                          <a:cs typeface="Times New Roman" panose="02020603050405020304" pitchFamily="18" charset="0"/>
                        </a:rPr>
                        <a:t>- Đấu tranh tìm ra sự thật</a:t>
                      </a:r>
                    </a:p>
                    <a:p>
                      <a:pPr marL="0" marR="0" indent="0" algn="l" defTabSz="914400" rtl="0" eaLnBrk="1" fontAlgn="auto" latinLnBrk="0" hangingPunct="1">
                        <a:lnSpc>
                          <a:spcPct val="100000"/>
                        </a:lnSpc>
                        <a:spcBef>
                          <a:spcPts val="0"/>
                        </a:spcBef>
                        <a:spcAft>
                          <a:spcPts val="0"/>
                        </a:spcAft>
                        <a:buClrTx/>
                        <a:buSzTx/>
                        <a:buFontTx/>
                        <a:buNone/>
                        <a:tabLst/>
                        <a:defRPr/>
                      </a:pPr>
                      <a:r>
                        <a:rPr lang="en-US" sz="2500" baseline="0" dirty="0">
                          <a:latin typeface="Times New Roman" panose="02020603050405020304" pitchFamily="18" charset="0"/>
                          <a:cs typeface="Times New Roman" panose="02020603050405020304" pitchFamily="18" charset="0"/>
                        </a:rPr>
                        <a:t>- Lên án những việc làm sai trái.</a:t>
                      </a:r>
                      <a:endParaRPr lang="vi-VN" sz="25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59750834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03440" y="-15876"/>
            <a:ext cx="5033749" cy="707886"/>
          </a:xfrm>
          <a:prstGeom prst="rect">
            <a:avLst/>
          </a:prstGeom>
          <a:noFill/>
        </p:spPr>
        <p:txBody>
          <a:bodyPr wrap="none" lIns="91440" tIns="45720" rIns="91440" bIns="45720">
            <a:spAutoFit/>
          </a:bodyPr>
          <a:lstStyle/>
          <a:p>
            <a:pPr algn="ctr"/>
            <a:r>
              <a:rPr lang="en-US" sz="4000" b="1" cap="none" spc="0" dirty="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Quan sát và suy ngẫm</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13418" y="2973153"/>
            <a:ext cx="4033254" cy="210828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2440" y="692010"/>
            <a:ext cx="4054232" cy="2242643"/>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277" y="1131590"/>
            <a:ext cx="4625331" cy="3672408"/>
          </a:xfrm>
          <a:prstGeom prst="rect">
            <a:avLst/>
          </a:prstGeom>
        </p:spPr>
      </p:pic>
      <p:sp>
        <p:nvSpPr>
          <p:cNvPr id="8" name="Rectangle 7"/>
          <p:cNvSpPr/>
          <p:nvPr/>
        </p:nvSpPr>
        <p:spPr>
          <a:xfrm>
            <a:off x="4849251" y="4027294"/>
            <a:ext cx="1295546" cy="707886"/>
          </a:xfrm>
          <a:prstGeom prst="rect">
            <a:avLst/>
          </a:prstGeom>
          <a:noFill/>
        </p:spPr>
        <p:txBody>
          <a:bodyPr wrap="none" lIns="91440" tIns="45720" rIns="91440" bIns="45720">
            <a:spAutoFit/>
          </a:bodyPr>
          <a:lstStyle/>
          <a:p>
            <a:pPr algn="ctr"/>
            <a:r>
              <a:rPr lang="en-US" sz="4000" b="1" cap="none" spc="0" dirty="0">
                <a:ln w="1905"/>
                <a:solidFill>
                  <a:srgbClr val="00206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Lên?</a:t>
            </a:r>
          </a:p>
        </p:txBody>
      </p:sp>
      <p:sp>
        <p:nvSpPr>
          <p:cNvPr id="9" name="Rectangle 8"/>
          <p:cNvSpPr/>
          <p:nvPr/>
        </p:nvSpPr>
        <p:spPr>
          <a:xfrm>
            <a:off x="6895407" y="4027294"/>
            <a:ext cx="1895071" cy="707886"/>
          </a:xfrm>
          <a:prstGeom prst="rect">
            <a:avLst/>
          </a:prstGeom>
          <a:noFill/>
        </p:spPr>
        <p:txBody>
          <a:bodyPr wrap="none" lIns="91440" tIns="45720" rIns="91440" bIns="45720">
            <a:spAutoFit/>
          </a:bodyPr>
          <a:lstStyle/>
          <a:p>
            <a:pPr algn="ctr"/>
            <a:r>
              <a:rPr lang="en-US" sz="4000" b="1" cap="none" spc="0" dirty="0">
                <a:ln w="1905"/>
                <a:solidFill>
                  <a:srgbClr val="00206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Xuống?</a:t>
            </a:r>
          </a:p>
        </p:txBody>
      </p:sp>
    </p:spTree>
    <p:extLst>
      <p:ext uri="{BB962C8B-B14F-4D97-AF65-F5344CB8AC3E}">
        <p14:creationId xmlns:p14="http://schemas.microsoft.com/office/powerpoint/2010/main" val="20261410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748536371"/>
              </p:ext>
            </p:extLst>
          </p:nvPr>
        </p:nvGraphicFramePr>
        <p:xfrm>
          <a:off x="107503" y="483518"/>
          <a:ext cx="9001001" cy="4572000"/>
        </p:xfrm>
        <a:graphic>
          <a:graphicData uri="http://schemas.openxmlformats.org/drawingml/2006/table">
            <a:tbl>
              <a:tblPr firstRow="1" firstCol="1" bandRow="1">
                <a:tableStyleId>{5C22544A-7EE6-4342-B048-85BDC9FD1C3A}</a:tableStyleId>
              </a:tblPr>
              <a:tblGrid>
                <a:gridCol w="6189805">
                  <a:extLst>
                    <a:ext uri="{9D8B030D-6E8A-4147-A177-3AD203B41FA5}">
                      <a16:colId xmlns:a16="http://schemas.microsoft.com/office/drawing/2014/main" val="20000"/>
                    </a:ext>
                  </a:extLst>
                </a:gridCol>
                <a:gridCol w="1100333">
                  <a:extLst>
                    <a:ext uri="{9D8B030D-6E8A-4147-A177-3AD203B41FA5}">
                      <a16:colId xmlns:a16="http://schemas.microsoft.com/office/drawing/2014/main" val="20001"/>
                    </a:ext>
                  </a:extLst>
                </a:gridCol>
                <a:gridCol w="1710863">
                  <a:extLst>
                    <a:ext uri="{9D8B030D-6E8A-4147-A177-3AD203B41FA5}">
                      <a16:colId xmlns:a16="http://schemas.microsoft.com/office/drawing/2014/main" val="20002"/>
                    </a:ext>
                  </a:extLst>
                </a:gridCol>
              </a:tblGrid>
              <a:tr h="0">
                <a:tc>
                  <a:txBody>
                    <a:bodyPr/>
                    <a:lstStyle/>
                    <a:p>
                      <a:pPr marR="45720" algn="ctr">
                        <a:spcAft>
                          <a:spcPts val="0"/>
                        </a:spcAft>
                      </a:pPr>
                      <a:r>
                        <a:rPr lang="es-ES" sz="2000" dirty="0">
                          <a:solidFill>
                            <a:schemeClr val="tx1"/>
                          </a:solidFill>
                          <a:effectLst/>
                          <a:latin typeface="Times New Roman" panose="02020603050405020304" pitchFamily="18" charset="0"/>
                          <a:cs typeface="Times New Roman" panose="02020603050405020304" pitchFamily="18" charset="0"/>
                        </a:rPr>
                        <a:t>Ý nghĩa của Tôn trọng sự thật</a:t>
                      </a:r>
                      <a:endParaRPr lang="vi-VN" sz="20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R="45720" algn="ctr">
                        <a:spcAft>
                          <a:spcPts val="0"/>
                        </a:spcAft>
                      </a:pPr>
                      <a:r>
                        <a:rPr lang="es-ES" sz="2000">
                          <a:effectLst/>
                          <a:latin typeface="Times New Roman" panose="02020603050405020304" pitchFamily="18" charset="0"/>
                          <a:cs typeface="Times New Roman" panose="02020603050405020304" pitchFamily="18" charset="0"/>
                        </a:rPr>
                        <a:t>Đồng ý</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45720" algn="ctr">
                        <a:spcAft>
                          <a:spcPts val="0"/>
                        </a:spcAft>
                      </a:pPr>
                      <a:r>
                        <a:rPr lang="es-ES" sz="2000" dirty="0">
                          <a:effectLst/>
                          <a:latin typeface="Times New Roman" panose="02020603050405020304" pitchFamily="18" charset="0"/>
                          <a:cs typeface="Times New Roman" panose="02020603050405020304" pitchFamily="18" charset="0"/>
                        </a:rPr>
                        <a:t>Không đồng ý</a:t>
                      </a:r>
                      <a:endParaRPr lang="vi-VN" sz="2000" dirty="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marR="45720">
                        <a:spcAft>
                          <a:spcPts val="0"/>
                        </a:spcAft>
                      </a:pPr>
                      <a:r>
                        <a:rPr lang="es-ES" sz="2000" dirty="0">
                          <a:solidFill>
                            <a:schemeClr val="tx1"/>
                          </a:solidFill>
                          <a:effectLst/>
                          <a:latin typeface="Times New Roman" panose="02020603050405020304" pitchFamily="18" charset="0"/>
                          <a:cs typeface="Times New Roman" panose="02020603050405020304" pitchFamily="18" charset="0"/>
                        </a:rPr>
                        <a:t>Biết tôn trọng sự thật sẽ nhận được nhiều điều tốt đẹp</a:t>
                      </a:r>
                      <a:endParaRPr lang="vi-VN" sz="20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marR="45720">
                        <a:spcAft>
                          <a:spcPts val="0"/>
                        </a:spcAft>
                      </a:pPr>
                      <a:r>
                        <a:rPr lang="es-ES" sz="2000" dirty="0">
                          <a:solidFill>
                            <a:schemeClr val="tx1"/>
                          </a:solidFill>
                          <a:effectLst/>
                          <a:latin typeface="Times New Roman" panose="02020603050405020304" pitchFamily="18" charset="0"/>
                          <a:cs typeface="Times New Roman" panose="02020603050405020304" pitchFamily="18" charset="0"/>
                        </a:rPr>
                        <a:t>Người thẳng thắn, thật thà đều phải chịu thiệt thòi</a:t>
                      </a:r>
                      <a:endParaRPr lang="vi-VN" sz="20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marR="45720">
                        <a:spcAft>
                          <a:spcPts val="0"/>
                        </a:spcAft>
                      </a:pPr>
                      <a:r>
                        <a:rPr lang="es-ES" sz="2000" dirty="0">
                          <a:solidFill>
                            <a:schemeClr val="tx1"/>
                          </a:solidFill>
                          <a:effectLst/>
                          <a:latin typeface="Times New Roman" panose="02020603050405020304" pitchFamily="18" charset="0"/>
                          <a:cs typeface="Times New Roman" panose="02020603050405020304" pitchFamily="18" charset="0"/>
                        </a:rPr>
                        <a:t>Nói ra sự thật sẽ bị người xấu hãm hại</a:t>
                      </a:r>
                      <a:endParaRPr lang="vi-VN" sz="20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0">
                <a:tc>
                  <a:txBody>
                    <a:bodyPr/>
                    <a:lstStyle/>
                    <a:p>
                      <a:pPr marR="45720">
                        <a:spcAft>
                          <a:spcPts val="0"/>
                        </a:spcAft>
                      </a:pPr>
                      <a:r>
                        <a:rPr lang="es-ES" sz="2000" dirty="0">
                          <a:solidFill>
                            <a:schemeClr val="tx1"/>
                          </a:solidFill>
                          <a:effectLst/>
                          <a:latin typeface="Times New Roman" panose="02020603050405020304" pitchFamily="18" charset="0"/>
                          <a:cs typeface="Times New Roman" panose="02020603050405020304" pitchFamily="18" charset="0"/>
                        </a:rPr>
                        <a:t>Biết tôn trọng sự thật sẽ được mọi người yêu quý, tin tưởng</a:t>
                      </a:r>
                      <a:endParaRPr lang="vi-VN" sz="20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R="45720">
                        <a:spcAft>
                          <a:spcPts val="0"/>
                        </a:spcAft>
                      </a:pPr>
                      <a:r>
                        <a:rPr lang="es-ES" sz="2000" dirty="0">
                          <a:effectLst/>
                          <a:latin typeface="Times New Roman" panose="02020603050405020304" pitchFamily="18" charset="0"/>
                          <a:cs typeface="Times New Roman" panose="02020603050405020304" pitchFamily="18" charset="0"/>
                        </a:rPr>
                        <a:t> </a:t>
                      </a:r>
                      <a:endParaRPr lang="vi-VN" sz="2000" dirty="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0">
                <a:tc>
                  <a:txBody>
                    <a:bodyPr/>
                    <a:lstStyle/>
                    <a:p>
                      <a:pPr marR="45720">
                        <a:spcAft>
                          <a:spcPts val="0"/>
                        </a:spcAft>
                      </a:pPr>
                      <a:r>
                        <a:rPr lang="es-ES" sz="2000">
                          <a:solidFill>
                            <a:schemeClr val="tx1"/>
                          </a:solidFill>
                          <a:effectLst/>
                          <a:latin typeface="Times New Roman" panose="02020603050405020304" pitchFamily="18" charset="0"/>
                          <a:cs typeface="Times New Roman" panose="02020603050405020304" pitchFamily="18" charset="0"/>
                        </a:rPr>
                        <a:t>Sống giả dối sẽ bị mọi người xa lánh, ghét bỏ</a:t>
                      </a:r>
                      <a:endParaRPr lang="vi-VN" sz="200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0">
                <a:tc>
                  <a:txBody>
                    <a:bodyPr/>
                    <a:lstStyle/>
                    <a:p>
                      <a:pPr marR="45720">
                        <a:spcAft>
                          <a:spcPts val="0"/>
                        </a:spcAft>
                      </a:pPr>
                      <a:r>
                        <a:rPr lang="es-ES" sz="2000">
                          <a:solidFill>
                            <a:schemeClr val="tx1"/>
                          </a:solidFill>
                          <a:effectLst/>
                          <a:latin typeface="Times New Roman" panose="02020603050405020304" pitchFamily="18" charset="0"/>
                          <a:cs typeface="Times New Roman" panose="02020603050405020304" pitchFamily="18" charset="0"/>
                        </a:rPr>
                        <a:t>Sự dối trá là nguyên nhân của những xung đột, đổ vỡ</a:t>
                      </a:r>
                      <a:endParaRPr lang="vi-VN" sz="200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45720">
                        <a:spcAft>
                          <a:spcPts val="0"/>
                        </a:spcAft>
                      </a:pPr>
                      <a:r>
                        <a:rPr lang="es-ES" sz="2000" dirty="0">
                          <a:effectLst/>
                          <a:latin typeface="Times New Roman" panose="02020603050405020304" pitchFamily="18" charset="0"/>
                          <a:cs typeface="Times New Roman" panose="02020603050405020304" pitchFamily="18" charset="0"/>
                        </a:rPr>
                        <a:t> </a:t>
                      </a:r>
                      <a:endParaRPr lang="vi-VN" sz="2000" dirty="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0">
                <a:tc>
                  <a:txBody>
                    <a:bodyPr/>
                    <a:lstStyle/>
                    <a:p>
                      <a:pPr marR="45720">
                        <a:spcAft>
                          <a:spcPts val="0"/>
                        </a:spcAft>
                      </a:pPr>
                      <a:r>
                        <a:rPr lang="es-ES" sz="2000">
                          <a:solidFill>
                            <a:schemeClr val="tx1"/>
                          </a:solidFill>
                          <a:effectLst/>
                          <a:latin typeface="Times New Roman" panose="02020603050405020304" pitchFamily="18" charset="0"/>
                          <a:cs typeface="Times New Roman" panose="02020603050405020304" pitchFamily="18" charset="0"/>
                        </a:rPr>
                        <a:t>Tôn trọng sự thật sẽ giúp cuộc sống trở nên tốt đẹp hơn</a:t>
                      </a:r>
                      <a:endParaRPr lang="vi-VN" sz="200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0">
                <a:tc>
                  <a:txBody>
                    <a:bodyPr/>
                    <a:lstStyle/>
                    <a:p>
                      <a:pPr marR="45720">
                        <a:spcAft>
                          <a:spcPts val="0"/>
                        </a:spcAft>
                      </a:pPr>
                      <a:r>
                        <a:rPr lang="es-ES" sz="2000">
                          <a:solidFill>
                            <a:schemeClr val="tx1"/>
                          </a:solidFill>
                          <a:effectLst/>
                          <a:latin typeface="Times New Roman" panose="02020603050405020304" pitchFamily="18" charset="0"/>
                          <a:cs typeface="Times New Roman" panose="02020603050405020304" pitchFamily="18" charset="0"/>
                        </a:rPr>
                        <a:t>Nói thật, sống trung thực giúp tâm hồn thanh thản, bình an</a:t>
                      </a:r>
                      <a:endParaRPr lang="vi-VN" sz="200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0">
                <a:tc>
                  <a:txBody>
                    <a:bodyPr/>
                    <a:lstStyle/>
                    <a:p>
                      <a:pPr marR="45720">
                        <a:spcAft>
                          <a:spcPts val="0"/>
                        </a:spcAft>
                      </a:pPr>
                      <a:r>
                        <a:rPr lang="es-ES" sz="2000" dirty="0">
                          <a:solidFill>
                            <a:schemeClr val="tx1"/>
                          </a:solidFill>
                          <a:effectLst/>
                          <a:latin typeface="Times New Roman" panose="02020603050405020304" pitchFamily="18" charset="0"/>
                          <a:cs typeface="Times New Roman" panose="02020603050405020304" pitchFamily="18" charset="0"/>
                        </a:rPr>
                        <a:t>Tôn trọng sự thật giúp con người tin tưởng, gắn kết nhau hơn</a:t>
                      </a:r>
                      <a:endParaRPr lang="vi-VN" sz="20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0">
                <a:tc>
                  <a:txBody>
                    <a:bodyPr/>
                    <a:lstStyle/>
                    <a:p>
                      <a:pPr marR="45720">
                        <a:spcAft>
                          <a:spcPts val="0"/>
                        </a:spcAft>
                      </a:pPr>
                      <a:r>
                        <a:rPr lang="es-ES" sz="2000" dirty="0">
                          <a:solidFill>
                            <a:schemeClr val="tx1"/>
                          </a:solidFill>
                          <a:effectLst/>
                          <a:latin typeface="Times New Roman" panose="02020603050405020304" pitchFamily="18" charset="0"/>
                          <a:cs typeface="Times New Roman" panose="02020603050405020304" pitchFamily="18" charset="0"/>
                        </a:rPr>
                        <a:t>Tôn trọng sự thật góp phần bảo vệ cuộc sống, các giá trị đúng đắn</a:t>
                      </a:r>
                      <a:endParaRPr lang="vi-VN" sz="20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45720">
                        <a:spcAft>
                          <a:spcPts val="0"/>
                        </a:spcAft>
                      </a:pPr>
                      <a:r>
                        <a:rPr lang="es-ES" sz="2000" dirty="0">
                          <a:effectLst/>
                          <a:latin typeface="Times New Roman" panose="02020603050405020304" pitchFamily="18" charset="0"/>
                          <a:cs typeface="Times New Roman" panose="02020603050405020304" pitchFamily="18" charset="0"/>
                        </a:rPr>
                        <a:t> </a:t>
                      </a:r>
                      <a:endParaRPr lang="vi-VN" sz="2000" dirty="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
        <p:nvSpPr>
          <p:cNvPr id="5" name="TextBox 4"/>
          <p:cNvSpPr txBox="1"/>
          <p:nvPr/>
        </p:nvSpPr>
        <p:spPr>
          <a:xfrm>
            <a:off x="1907704" y="-38500"/>
            <a:ext cx="5328592" cy="523220"/>
          </a:xfrm>
          <a:prstGeom prst="rect">
            <a:avLst/>
          </a:prstGeom>
          <a:noFill/>
        </p:spPr>
        <p:txBody>
          <a:bodyPr wrap="square" rtlCol="0">
            <a:spAutoFit/>
          </a:bodyPr>
          <a:lstStyle/>
          <a:p>
            <a:pPr algn="ctr"/>
            <a:r>
              <a:rPr lang="en-US" sz="2800" b="1" dirty="0">
                <a:solidFill>
                  <a:srgbClr val="002060"/>
                </a:solidFill>
                <a:latin typeface="Times New Roman" panose="02020603050405020304" pitchFamily="18" charset="0"/>
                <a:cs typeface="Times New Roman" panose="02020603050405020304" pitchFamily="18" charset="0"/>
              </a:rPr>
              <a:t>Phiếu học tập số 2</a:t>
            </a:r>
            <a:endParaRPr lang="vi-VN" sz="28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7808354"/>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5169265"/>
          </a:xfrm>
        </p:spPr>
      </p:pic>
      <p:sp>
        <p:nvSpPr>
          <p:cNvPr id="5" name="Rectangle 4"/>
          <p:cNvSpPr/>
          <p:nvPr/>
        </p:nvSpPr>
        <p:spPr>
          <a:xfrm>
            <a:off x="2046499" y="1707654"/>
            <a:ext cx="5050999" cy="1656184"/>
          </a:xfrm>
          <a:prstGeom prst="rect">
            <a:avLst/>
          </a:prstGeom>
          <a:noFill/>
        </p:spPr>
        <p:txBody>
          <a:bodyPr wrap="none" lIns="91440" tIns="45720" rIns="91440" bIns="45720">
            <a:prstTxWarp prst="textArchUp">
              <a:avLst/>
            </a:prstTxWarp>
            <a:spAutoFit/>
          </a:bodyPr>
          <a:lstStyle/>
          <a:p>
            <a:pPr algn="ctr"/>
            <a:r>
              <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Sân Khấu hóa Tình huống</a:t>
            </a:r>
          </a:p>
        </p:txBody>
      </p:sp>
      <p:sp>
        <p:nvSpPr>
          <p:cNvPr id="7" name="Rectangle 6"/>
          <p:cNvSpPr/>
          <p:nvPr/>
        </p:nvSpPr>
        <p:spPr>
          <a:xfrm>
            <a:off x="1738378" y="2589237"/>
            <a:ext cx="5650906" cy="523220"/>
          </a:xfrm>
          <a:prstGeom prst="rect">
            <a:avLst/>
          </a:prstGeom>
          <a:noFill/>
        </p:spPr>
        <p:txBody>
          <a:bodyPr wrap="none" lIns="91440" tIns="45720" rIns="91440" bIns="45720">
            <a:spAutoFit/>
          </a:bodyPr>
          <a:lstStyle/>
          <a:p>
            <a:pPr algn="ctr"/>
            <a:r>
              <a:rPr lang="vi-VN"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 Chọn 1 tình huống, tổ chức đóng vai</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ndParaRPr>
          </a:p>
        </p:txBody>
      </p:sp>
      <p:sp>
        <p:nvSpPr>
          <p:cNvPr id="8" name="Rectangle 7"/>
          <p:cNvSpPr/>
          <p:nvPr/>
        </p:nvSpPr>
        <p:spPr>
          <a:xfrm>
            <a:off x="1738378" y="3129607"/>
            <a:ext cx="5452134" cy="954107"/>
          </a:xfrm>
          <a:prstGeom prst="rect">
            <a:avLst/>
          </a:prstGeom>
          <a:noFill/>
        </p:spPr>
        <p:txBody>
          <a:bodyPr wrap="none" lIns="91440" tIns="45720" rIns="91440" bIns="45720">
            <a:spAutoFit/>
          </a:bodyPr>
          <a:lstStyle/>
          <a:p>
            <a:pPr algn="ctr"/>
            <a:r>
              <a:rPr lang="vi-VN"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 Nhận xét về cách ứng xử, cách tôn </a:t>
            </a:r>
          </a:p>
          <a:p>
            <a:pPr algn="ctr"/>
            <a:r>
              <a:rPr lang="vi-VN"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trọng sự thật của mỗi nhân vật </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ndParaRPr>
          </a:p>
        </p:txBody>
      </p:sp>
      <p:sp>
        <p:nvSpPr>
          <p:cNvPr id="9" name="Rectangle 8"/>
          <p:cNvSpPr/>
          <p:nvPr/>
        </p:nvSpPr>
        <p:spPr>
          <a:xfrm>
            <a:off x="1693496" y="4083714"/>
            <a:ext cx="4964821" cy="523220"/>
          </a:xfrm>
          <a:prstGeom prst="rect">
            <a:avLst/>
          </a:prstGeom>
          <a:noFill/>
        </p:spPr>
        <p:txBody>
          <a:bodyPr wrap="none" lIns="91440" tIns="45720" rIns="91440" bIns="45720">
            <a:spAutoFit/>
          </a:bodyPr>
          <a:lstStyle/>
          <a:p>
            <a:pPr algn="ctr"/>
            <a:r>
              <a:rPr lang="vi-VN"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 Rút ra bài học, liên hệ bản thân</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ndParaRPr>
          </a:p>
        </p:txBody>
      </p:sp>
    </p:spTree>
    <p:extLst>
      <p:ext uri="{BB962C8B-B14F-4D97-AF65-F5344CB8AC3E}">
        <p14:creationId xmlns:p14="http://schemas.microsoft.com/office/powerpoint/2010/main" val="381181170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0.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6&quot;/&gt;&lt;/object&gt;&lt;object type=&quot;3&quot; unique_id=&quot;10007&quot;&gt;&lt;property id=&quot;20148&quot; value=&quot;5&quot;/&gt;&lt;property id=&quot;20300&quot; value=&quot;Slide 2&quot;/&gt;&lt;property id=&quot;20307&quot; value=&quot;259&quot;/&gt;&lt;/object&gt;&lt;object type=&quot;3&quot; unique_id=&quot;10008&quot;&gt;&lt;property id=&quot;20148&quot; value=&quot;5&quot;/&gt;&lt;property id=&quot;20300&quot; value=&quot;Slide 3&quot;/&gt;&lt;property id=&quot;20307&quot; value=&quot;260&quot;/&gt;&lt;/object&gt;&lt;object type=&quot;3&quot; unique_id=&quot;14456&quot;&gt;&lt;property id=&quot;20148&quot; value=&quot;5&quot;/&gt;&lt;property id=&quot;20300&quot; value=&quot;Slide 4&quot;/&gt;&lt;property id=&quot;20307&quot; value=&quot;261&quot;/&gt;&lt;/object&gt;&lt;object type=&quot;3&quot; unique_id=&quot;14457&quot;&gt;&lt;property id=&quot;20148&quot; value=&quot;5&quot;/&gt;&lt;property id=&quot;20300&quot; value=&quot;Slide 5&quot;/&gt;&lt;property id=&quot;20307&quot; value=&quot;264&quot;/&gt;&lt;/object&gt;&lt;object type=&quot;3&quot; unique_id=&quot;14458&quot;&gt;&lt;property id=&quot;20148&quot; value=&quot;5&quot;/&gt;&lt;property id=&quot;20300&quot; value=&quot;Slide 6&quot;/&gt;&lt;property id=&quot;20307&quot; value=&quot;265&quot;/&gt;&lt;/object&gt;&lt;object type=&quot;3&quot; unique_id=&quot;14459&quot;&gt;&lt;property id=&quot;20148&quot; value=&quot;5&quot;/&gt;&lt;property id=&quot;20300&quot; value=&quot;Slide 7&quot;/&gt;&lt;property id=&quot;20307&quot; value=&quot;263&quot;/&gt;&lt;/object&gt;&lt;object type=&quot;3&quot; unique_id=&quot;14460&quot;&gt;&lt;property id=&quot;20148&quot; value=&quot;5&quot;/&gt;&lt;property id=&quot;20300&quot; value=&quot;Slide 8&quot;/&gt;&lt;property id=&quot;20307&quot; value=&quot;266&quot;/&gt;&lt;/object&gt;&lt;object type=&quot;3&quot; unique_id=&quot;14521&quot;&gt;&lt;property id=&quot;20148&quot; value=&quot;5&quot;/&gt;&lt;property id=&quot;20300&quot; value=&quot;Slide 9&quot;/&gt;&lt;property id=&quot;20307&quot; value=&quot;267&quot;/&gt;&lt;/object&gt;&lt;object type=&quot;3&quot; unique_id=&quot;14561&quot;&gt;&lt;property id=&quot;20148&quot; value=&quot;5&quot;/&gt;&lt;property id=&quot;20300&quot; value=&quot;Slide 10&quot;/&gt;&lt;property id=&quot;20307&quot; value=&quot;268&quot;/&gt;&lt;/object&gt;&lt;object type=&quot;3&quot; unique_id=&quot;14618&quot;&gt;&lt;property id=&quot;20148&quot; value=&quot;5&quot;/&gt;&lt;property id=&quot;20300&quot; value=&quot;Slide 11&quot;/&gt;&lt;property id=&quot;20307&quot; value=&quot;269&quot;/&gt;&lt;/object&gt;&lt;object type=&quot;3&quot; unique_id=&quot;14619&quot;&gt;&lt;property id=&quot;20148&quot; value=&quot;5&quot;/&gt;&lt;property id=&quot;20300&quot; value=&quot;Slide 13&quot;/&gt;&lt;property id=&quot;20307&quot; value=&quot;270&quot;/&gt;&lt;/object&gt;&lt;object type=&quot;3&quot; unique_id=&quot;14700&quot;&gt;&lt;property id=&quot;20148&quot; value=&quot;5&quot;/&gt;&lt;property id=&quot;20300&quot; value=&quot;Slide 14&quot;/&gt;&lt;property id=&quot;20307&quot; value=&quot;271&quot;/&gt;&lt;/object&gt;&lt;object type=&quot;3&quot; unique_id=&quot;14752&quot;&gt;&lt;property id=&quot;20148&quot; value=&quot;5&quot;/&gt;&lt;property id=&quot;20300&quot; value=&quot;Slide 15&quot;/&gt;&lt;property id=&quot;20307&quot; value=&quot;272&quot;/&gt;&lt;/object&gt;&lt;object type=&quot;3&quot; unique_id=&quot;14801&quot;&gt;&lt;property id=&quot;20148&quot; value=&quot;5&quot;/&gt;&lt;property id=&quot;20300&quot; value=&quot;Slide 12&quot;/&gt;&lt;property id=&quot;20307&quot; value=&quot;273&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958</TotalTime>
  <Words>1130</Words>
  <Application>Microsoft Office PowerPoint</Application>
  <PresentationFormat>On-screen Show (16:9)</PresentationFormat>
  <Paragraphs>129</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OS</cp:lastModifiedBy>
  <cp:revision>42</cp:revision>
  <dcterms:created xsi:type="dcterms:W3CDTF">2021-07-12T15:39:09Z</dcterms:created>
  <dcterms:modified xsi:type="dcterms:W3CDTF">2023-05-31T07:38:36Z</dcterms:modified>
</cp:coreProperties>
</file>