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5"/>
  </p:notesMasterIdLst>
  <p:sldIdLst>
    <p:sldId id="333" r:id="rId6"/>
    <p:sldId id="356" r:id="rId7"/>
    <p:sldId id="317" r:id="rId8"/>
    <p:sldId id="355" r:id="rId9"/>
    <p:sldId id="365" r:id="rId10"/>
    <p:sldId id="321" r:id="rId11"/>
    <p:sldId id="368" r:id="rId12"/>
    <p:sldId id="331" r:id="rId13"/>
    <p:sldId id="336" r:id="rId14"/>
    <p:sldId id="370" r:id="rId15"/>
    <p:sldId id="369" r:id="rId16"/>
    <p:sldId id="383" r:id="rId17"/>
    <p:sldId id="341" r:id="rId18"/>
    <p:sldId id="337" r:id="rId19"/>
    <p:sldId id="348" r:id="rId20"/>
    <p:sldId id="366" r:id="rId21"/>
    <p:sldId id="373" r:id="rId22"/>
    <p:sldId id="371" r:id="rId23"/>
    <p:sldId id="372" r:id="rId24"/>
    <p:sldId id="382" r:id="rId25"/>
    <p:sldId id="363" r:id="rId26"/>
    <p:sldId id="354" r:id="rId27"/>
    <p:sldId id="375" r:id="rId28"/>
    <p:sldId id="326" r:id="rId29"/>
    <p:sldId id="378" r:id="rId30"/>
    <p:sldId id="374" r:id="rId31"/>
    <p:sldId id="360" r:id="rId32"/>
    <p:sldId id="380" r:id="rId33"/>
    <p:sldId id="3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55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5/31/2023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5/31/2023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5/31/2023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5/31/2023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5/31/2023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5/31/2023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34.xml"/><Relationship Id="rId5" Type="http://schemas.openxmlformats.org/officeDocument/2006/relationships/image" Target="../media/image10.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1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10.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6.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52.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19.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pn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7.emf"/><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emf"/><Relationship Id="rId2" Type="http://schemas.openxmlformats.org/officeDocument/2006/relationships/image" Target="../media/image30.png"/><Relationship Id="rId1" Type="http://schemas.openxmlformats.org/officeDocument/2006/relationships/slideLayout" Target="../slideLayouts/slideLayout36.xml"/><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63.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34.xml"/><Relationship Id="rId5" Type="http://schemas.openxmlformats.org/officeDocument/2006/relationships/image" Target="../media/image10.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5 Fourth" panose="00000500000000000000" pitchFamily="2" charset="0"/>
                <a:ea typeface="Helvetica Neue"/>
                <a:cs typeface="Helvetica Neue"/>
              </a:rPr>
              <a:t>Bài</a:t>
            </a:r>
            <a:r>
              <a:rPr lang="en-US" altLang="en-US" sz="5400" b="1" dirty="0">
                <a:solidFill>
                  <a:srgbClr val="0000FF"/>
                </a:solidFill>
                <a:latin typeface="#9Slide05 Fourth" panose="00000500000000000000" pitchFamily="2" charset="0"/>
                <a:ea typeface="Helvetica Neue"/>
                <a:cs typeface="Helvetica Neue"/>
              </a:rPr>
              <a:t> 2:</a:t>
            </a:r>
            <a:r>
              <a:rPr lang="en-US" altLang="en-US" sz="5400" b="1" dirty="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2" name="Picture 1"/>
          <p:cNvPicPr>
            <a:picLocks noChangeAspect="1"/>
          </p:cNvPicPr>
          <p:nvPr/>
        </p:nvPicPr>
        <p:blipFill>
          <a:blip r:embed="rId3"/>
          <a:stretch>
            <a:fillRect/>
          </a:stretch>
        </p:blipFill>
        <p:spPr>
          <a:xfrm>
            <a:off x="10455564" y="2536095"/>
            <a:ext cx="1410960" cy="1446136"/>
          </a:xfrm>
          <a:prstGeom prst="rect">
            <a:avLst/>
          </a:prstGeom>
        </p:spPr>
      </p:pic>
      <p:pic>
        <p:nvPicPr>
          <p:cNvPr id="11" name="Shape 51"/>
          <p:cNvPicPr/>
          <p:nvPr/>
        </p:nvPicPr>
        <p:blipFill>
          <a:blip r:embed="rId4"/>
          <a:stretch/>
        </p:blipFill>
        <p:spPr>
          <a:xfrm>
            <a:off x="455196" y="244404"/>
            <a:ext cx="3364865" cy="2028488"/>
          </a:xfrm>
          <a:prstGeom prst="rect">
            <a:avLst/>
          </a:prstGeom>
        </p:spPr>
      </p:pic>
      <p:pic>
        <p:nvPicPr>
          <p:cNvPr id="12" name="Shape 53"/>
          <p:cNvPicPr/>
          <p:nvPr/>
        </p:nvPicPr>
        <p:blipFill>
          <a:blip r:embed="rId5"/>
          <a:stretch/>
        </p:blipFill>
        <p:spPr>
          <a:xfrm>
            <a:off x="4155288" y="230781"/>
            <a:ext cx="2531759" cy="2042112"/>
          </a:xfrm>
          <a:prstGeom prst="rect">
            <a:avLst/>
          </a:prstGeom>
        </p:spPr>
      </p:pic>
      <p:pic>
        <p:nvPicPr>
          <p:cNvPr id="13" name="Shape 55"/>
          <p:cNvPicPr/>
          <p:nvPr/>
        </p:nvPicPr>
        <p:blipFill>
          <a:blip r:embed="rId6"/>
          <a:stretch/>
        </p:blipFill>
        <p:spPr>
          <a:xfrm>
            <a:off x="7128751" y="236240"/>
            <a:ext cx="3584575" cy="2031194"/>
          </a:xfrm>
          <a:prstGeom prst="rect">
            <a:avLst/>
          </a:prstGeom>
        </p:spPr>
      </p:pic>
      <p:pic>
        <p:nvPicPr>
          <p:cNvPr id="14" name="Shape 57"/>
          <p:cNvPicPr/>
          <p:nvPr/>
        </p:nvPicPr>
        <p:blipFill>
          <a:blip r:embed="rId7"/>
          <a:stretch/>
        </p:blipFill>
        <p:spPr>
          <a:xfrm>
            <a:off x="701755" y="4334612"/>
            <a:ext cx="3118306" cy="2498658"/>
          </a:xfrm>
          <a:prstGeom prst="rect">
            <a:avLst/>
          </a:prstGeom>
        </p:spPr>
      </p:pic>
      <p:pic>
        <p:nvPicPr>
          <p:cNvPr id="17" name="Shape 61"/>
          <p:cNvPicPr/>
          <p:nvPr/>
        </p:nvPicPr>
        <p:blipFill>
          <a:blip r:embed="rId8"/>
          <a:stretch/>
        </p:blipFill>
        <p:spPr>
          <a:xfrm>
            <a:off x="4372135" y="4334612"/>
            <a:ext cx="3218815" cy="2498658"/>
          </a:xfrm>
          <a:prstGeom prst="rect">
            <a:avLst/>
          </a:prstGeom>
        </p:spPr>
      </p:pic>
      <p:pic>
        <p:nvPicPr>
          <p:cNvPr id="10" name="Picture 9"/>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2191791"/>
            <a:ext cx="58630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3600" b="1" dirty="0">
                <a:solidFill>
                  <a:srgbClr val="000000"/>
                </a:solidFill>
                <a:latin typeface="#9Slide05 Israquella" pitchFamily="2" charset="0"/>
                <a:ea typeface="Courier New" panose="02070309020205020404" pitchFamily="49" charset="0"/>
              </a:rPr>
              <a:t>T</a:t>
            </a:r>
            <a:r>
              <a:rPr lang="vi-VN" sz="3600" b="1" dirty="0">
                <a:solidFill>
                  <a:srgbClr val="000000"/>
                </a:solidFill>
                <a:latin typeface="#9Slide05 Israquella" pitchFamily="2" charset="0"/>
                <a:ea typeface="Courier New" panose="02070309020205020404" pitchFamily="49" charset="0"/>
              </a:rPr>
              <a:t>ình yêu thương con người được biểu hiện trong các mối quan hệ</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nào</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Với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hình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thức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nào</a:t>
            </a:r>
            <a:r>
              <a:rPr lang="en-US" sz="3600" b="1" dirty="0">
                <a:solidFill>
                  <a:srgbClr val="000000"/>
                </a:solidFill>
                <a:latin typeface="#9Slide05 Israquella" pitchFamily="2" charset="0"/>
                <a:ea typeface="Courier New" panose="02070309020205020404" pitchFamily="49" charset="0"/>
              </a:rPr>
              <a:t>?</a:t>
            </a: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a:solidFill>
                    <a:prstClr val="black"/>
                  </a:solidFill>
                  <a:latin typeface="Times New Roman" panose="02020603050405020304" pitchFamily="18" charset="0"/>
                  <a:ea typeface="Times New Roman" panose="02020603050405020304" pitchFamily="18" charset="0"/>
                </a:rPr>
                <a:t> </a:t>
              </a:r>
              <a:r>
                <a:rPr lang="vi-VN" sz="1000" i="1" dirty="0">
                  <a:solidFill>
                    <a:prstClr val="black"/>
                  </a:solidFill>
                  <a:ea typeface="Arial" panose="020B0604020202020204" pitchFamily="34" charset="0"/>
                </a:rPr>
                <a:t>để tiếp tục đến lớp học 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604457"/>
            <a:ext cx="3325822" cy="3016210"/>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3600" b="1" dirty="0">
                <a:solidFill>
                  <a:srgbClr val="000000"/>
                </a:solidFill>
                <a:latin typeface="#9Slide05 Israquella" pitchFamily="2" charset="0"/>
                <a:ea typeface="Courier New" panose="02070309020205020404" pitchFamily="49" charset="0"/>
              </a:rPr>
              <a:t>T</a:t>
            </a:r>
            <a:r>
              <a:rPr lang="vi-VN" sz="3600" b="1" dirty="0">
                <a:solidFill>
                  <a:srgbClr val="000000"/>
                </a:solidFill>
                <a:latin typeface="#9Slide05 Israquella" pitchFamily="2" charset="0"/>
                <a:ea typeface="Courier New" panose="02070309020205020404" pitchFamily="49" charset="0"/>
              </a:rPr>
              <a:t>ình yêu thương con người được biểu hiện trong các mối quan hệ: gia đình, nhà trường, xã hội. </a:t>
            </a:r>
            <a:r>
              <a:rPr lang="en-US" sz="3600" b="1" dirty="0" err="1">
                <a:solidFill>
                  <a:srgbClr val="000000"/>
                </a:solidFill>
                <a:latin typeface="#9Slide05 Israquella" pitchFamily="2" charset="0"/>
                <a:ea typeface="Courier New" panose="02070309020205020404" pitchFamily="49" charset="0"/>
              </a:rPr>
              <a:t>Với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hình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thức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Lời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nói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việc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làm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thái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độ</a:t>
            </a:r>
            <a:r>
              <a:rPr lang="en-US" sz="3600" b="1" dirty="0">
                <a:solidFill>
                  <a:srgbClr val="000000"/>
                </a:solidFill>
                <a:latin typeface="#9Slide05 Israquella" pitchFamily="2" charset="0"/>
                <a:ea typeface="Courier New" panose="02070309020205020404" pitchFamily="49" charset="0"/>
              </a:rPr>
              <a:t>.</a:t>
            </a:r>
            <a:endParaRPr kumimoji="0" lang="vi-VN" altLang="en-US" sz="3600" b="1" i="0" u="none" strike="noStrike" cap="none" normalizeH="0" baseline="0" dirty="0">
              <a:ln>
                <a:noFill/>
              </a:ln>
              <a:solidFill>
                <a:srgbClr val="FF0000"/>
              </a:solidFill>
              <a:effectLst/>
              <a:latin typeface="#9Slide05 Israquella"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100" y="2339082"/>
          <a:ext cx="11161281" cy="4435372"/>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Mối</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người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bằng</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cách</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hoàn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thiện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phiếu</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bài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tập</a:t>
            </a:r>
            <a:r>
              <a:rPr lang="en-US" sz="3200" b="1" dirty="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4200572"/>
              </p:ext>
            </p:extLst>
          </p:nvPr>
        </p:nvGraphicFramePr>
        <p:xfrm>
          <a:off x="241954" y="1355342"/>
          <a:ext cx="11697496" cy="5326646"/>
        </p:xfrm>
        <a:graphic>
          <a:graphicData uri="http://schemas.openxmlformats.org/drawingml/2006/table">
            <a:tbl>
              <a:tblPr firstRow="1" firstCol="1" bandRow="1"/>
              <a:tblGrid>
                <a:gridCol w="2347341">
                  <a:extLst>
                    <a:ext uri="{9D8B030D-6E8A-4147-A177-3AD203B41FA5}">
                      <a16:colId xmlns:a16="http://schemas.microsoft.com/office/drawing/2014/main" val="20000"/>
                    </a:ext>
                  </a:extLst>
                </a:gridCol>
                <a:gridCol w="3048624">
                  <a:extLst>
                    <a:ext uri="{9D8B030D-6E8A-4147-A177-3AD203B41FA5}">
                      <a16:colId xmlns:a16="http://schemas.microsoft.com/office/drawing/2014/main" val="20001"/>
                    </a:ext>
                  </a:extLst>
                </a:gridCol>
                <a:gridCol w="3377157">
                  <a:extLst>
                    <a:ext uri="{9D8B030D-6E8A-4147-A177-3AD203B41FA5}">
                      <a16:colId xmlns:a16="http://schemas.microsoft.com/office/drawing/2014/main" val="20002"/>
                    </a:ext>
                  </a:extLst>
                </a:gridCol>
                <a:gridCol w="2924374">
                  <a:extLst>
                    <a:ext uri="{9D8B030D-6E8A-4147-A177-3AD203B41FA5}">
                      <a16:colId xmlns:a16="http://schemas.microsoft.com/office/drawing/2014/main" val="20003"/>
                    </a:ext>
                  </a:extLst>
                </a:gridCol>
              </a:tblGrid>
              <a:tr h="1195907">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Mối</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Courier New" panose="02070309020205020404" pitchFamily="49" charset="0"/>
                          <a:ea typeface="Courier New" panose="02070309020205020404" pitchFamily="49" charset="0"/>
                        </a:rPr>
                        <a:t> </a:t>
                      </a:r>
                      <a:r>
                        <a:rPr lang="vi-VN" sz="2000" b="1" dirty="0">
                          <a:effectLst/>
                          <a:latin typeface="#9Slide05 IcielSanelma" pitchFamily="2" charset="0"/>
                          <a:ea typeface="Times New Roman" panose="02020603050405020304" pitchFamily="18" charset="0"/>
                        </a:rPr>
                        <a:t>- Không sao đâu, mọi chuyện sẽ qua thôi, </a:t>
                      </a:r>
                      <a:r>
                        <a:rPr lang="en-US" sz="2000" b="1" dirty="0" err="1">
                          <a:effectLst/>
                          <a:latin typeface="#9Slide05 IcielSanelma" pitchFamily="2" charset="0"/>
                          <a:ea typeface="Times New Roman" panose="02020603050405020304" pitchFamily="18" charset="0"/>
                        </a:rPr>
                        <a:t>bố</a:t>
                      </a:r>
                      <a:r>
                        <a:rPr lang="en-US" sz="2000" b="1" baseline="0" dirty="0">
                          <a:effectLst/>
                          <a:latin typeface="#9Slide05 IcielSanelma" pitchFamily="2" charset="0"/>
                          <a:ea typeface="Times New Roman" panose="02020603050405020304" pitchFamily="18" charset="0"/>
                        </a:rPr>
                        <a:t> </a:t>
                      </a:r>
                      <a:r>
                        <a:rPr lang="en-US" sz="2000" b="1" baseline="0" dirty="0" err="1">
                          <a:effectLst/>
                          <a:latin typeface="#9Slide05 IcielSanelma" pitchFamily="2" charset="0"/>
                          <a:ea typeface="Times New Roman" panose="02020603050405020304" pitchFamily="18" charset="0"/>
                        </a:rPr>
                        <a:t>mẹ</a:t>
                      </a:r>
                      <a:r>
                        <a:rPr lang="vi-VN" sz="2000" b="1" dirty="0">
                          <a:effectLst/>
                          <a:latin typeface="#9Slide05 IcielSanelma" pitchFamily="2" charset="0"/>
                          <a:ea typeface="Times New Roman" panose="02020603050405020304" pitchFamily="18" charset="0"/>
                        </a:rPr>
                        <a:t> luôn bên </a:t>
                      </a:r>
                      <a:r>
                        <a:rPr lang="en-US" sz="2000" b="1" dirty="0">
                          <a:effectLst/>
                          <a:latin typeface="#9Slide05 IcielSanelma" pitchFamily="2" charset="0"/>
                          <a:ea typeface="Times New Roman" panose="02020603050405020304" pitchFamily="18" charset="0"/>
                        </a:rPr>
                        <a:t>con</a:t>
                      </a:r>
                      <a:r>
                        <a:rPr lang="vi-VN" sz="2000" b="1" dirty="0">
                          <a:effectLst/>
                          <a:latin typeface="#9Slide05 IcielSanelma" pitchFamily="2" charset="0"/>
                          <a:ea typeface="Times New Roman" panose="02020603050405020304" pitchFamily="18" charset="0"/>
                        </a:rPr>
                        <a:t>. </a:t>
                      </a:r>
                      <a:endParaRPr lang="en-US" sz="2000" b="1" dirty="0">
                        <a:effectLst/>
                        <a:latin typeface="#9Slide05 IcielSanelma" pitchFamily="2" charset="0"/>
                        <a:ea typeface="Times New Roman" panose="02020603050405020304" pitchFamily="18" charset="0"/>
                      </a:endParaRPr>
                    </a:p>
                    <a:p>
                      <a:r>
                        <a:rPr lang="vi-VN" sz="2000" b="1" dirty="0">
                          <a:solidFill>
                            <a:srgbClr val="000000"/>
                          </a:solidFill>
                          <a:effectLst/>
                          <a:latin typeface="#9Slide05 IcielSanelma" pitchFamily="2" charset="0"/>
                          <a:ea typeface="Courier New" panose="02070309020205020404" pitchFamily="49" charset="0"/>
                        </a:rPr>
                        <a:t>- Hãy để </a:t>
                      </a:r>
                      <a:r>
                        <a:rPr lang="en-US" sz="2000" b="1" dirty="0">
                          <a:solidFill>
                            <a:srgbClr val="000000"/>
                          </a:solidFill>
                          <a:effectLst/>
                          <a:latin typeface="#9Slide05 IcielSanelma" pitchFamily="2" charset="0"/>
                          <a:ea typeface="Courier New" panose="02070309020205020404" pitchFamily="49" charset="0"/>
                        </a:rPr>
                        <a:t>con</a:t>
                      </a:r>
                      <a:r>
                        <a:rPr lang="vi-VN" sz="2000" b="1" dirty="0">
                          <a:solidFill>
                            <a:srgbClr val="000000"/>
                          </a:solidFill>
                          <a:effectLst/>
                          <a:latin typeface="#9Slide05 IcielSanelma" pitchFamily="2" charset="0"/>
                          <a:ea typeface="Courier New" panose="02070309020205020404" pitchFamily="49" charset="0"/>
                        </a:rPr>
                        <a:t> giúp </a:t>
                      </a:r>
                      <a:r>
                        <a:rPr lang="en-US" sz="2000" b="1" dirty="0" err="1">
                          <a:solidFill>
                            <a:srgbClr val="000000"/>
                          </a:solidFill>
                          <a:effectLst/>
                          <a:latin typeface="#9Slide05 IcielSanelma" pitchFamily="2" charset="0"/>
                          <a:ea typeface="Courier New" panose="02070309020205020404" pitchFamily="49" charset="0"/>
                        </a:rPr>
                        <a:t>bố</a:t>
                      </a:r>
                      <a:r>
                        <a:rPr lang="en-US" sz="2000" b="1" baseline="0" dirty="0">
                          <a:solidFill>
                            <a:srgbClr val="000000"/>
                          </a:solidFill>
                          <a:effectLst/>
                          <a:latin typeface="#9Slide05 IcielSanelma" pitchFamily="2" charset="0"/>
                          <a:ea typeface="Courier New" panose="02070309020205020404" pitchFamily="49" charset="0"/>
                        </a:rPr>
                        <a:t> </a:t>
                      </a:r>
                      <a:r>
                        <a:rPr lang="en-US" sz="2000" b="1" baseline="0" dirty="0" err="1">
                          <a:solidFill>
                            <a:srgbClr val="000000"/>
                          </a:solidFill>
                          <a:effectLst/>
                          <a:latin typeface="#9Slide05 IcielSanelma" pitchFamily="2" charset="0"/>
                          <a:ea typeface="Courier New" panose="02070309020205020404" pitchFamily="49" charset="0"/>
                        </a:rPr>
                        <a:t>mẹ</a:t>
                      </a:r>
                      <a:r>
                        <a:rPr lang="en-US" sz="2000" b="1" baseline="0" dirty="0">
                          <a:solidFill>
                            <a:srgbClr val="000000"/>
                          </a:solidFill>
                          <a:effectLst/>
                          <a:latin typeface="#9Slide05 IcielSanelma" pitchFamily="2" charset="0"/>
                          <a:ea typeface="Courier New" panose="02070309020205020404" pitchFamily="49" charset="0"/>
                        </a:rPr>
                        <a:t> </a:t>
                      </a:r>
                      <a:r>
                        <a:rPr lang="vi-VN" sz="2000" b="1" dirty="0">
                          <a:solidFill>
                            <a:srgbClr val="000000"/>
                          </a:solidFill>
                          <a:effectLst/>
                          <a:latin typeface="#9Slide05 IcielSanelma" pitchFamily="2" charset="0"/>
                          <a:ea typeface="Courier New" panose="02070309020205020404" pitchFamily="49" charset="0"/>
                        </a:rPr>
                        <a:t>một tay </a:t>
                      </a:r>
                      <a:r>
                        <a:rPr lang="en-US" sz="2000" b="1" dirty="0">
                          <a:solidFill>
                            <a:srgbClr val="000000"/>
                          </a:solidFill>
                          <a:effectLst/>
                          <a:latin typeface="#9Slide05 IcielSanelma" pitchFamily="2" charset="0"/>
                          <a:ea typeface="Courier New" panose="02070309020205020404" pitchFamily="49" charset="0"/>
                        </a:rPr>
                        <a:t>ạ</a:t>
                      </a:r>
                      <a:r>
                        <a:rPr lang="vi-VN" sz="2000" b="1" dirty="0">
                          <a:solidFill>
                            <a:srgbClr val="000000"/>
                          </a:solidFill>
                          <a:effectLst/>
                          <a:latin typeface="#9Slide05 IcielSanelma" pitchFamily="2" charset="0"/>
                          <a:ea typeface="Courier New" panose="02070309020205020404" pitchFamily="49" charset="0"/>
                        </a:rPr>
                        <a:t>!</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Courier New" panose="02070309020205020404" pitchFamily="49" charset="0"/>
                          <a:ea typeface="Courier New" panose="02070309020205020404" pitchFamily="49" charset="0"/>
                        </a:rPr>
                        <a:t> </a:t>
                      </a:r>
                      <a:r>
                        <a:rPr kumimoji="0" lang="vi-VN" sz="2000" b="1" i="0" u="none" strike="noStrike" kern="1200" cap="none" spc="0" normalizeH="0" baseline="0" noProof="0" dirty="0">
                          <a:ln>
                            <a:noFill/>
                          </a:ln>
                          <a:solidFill>
                            <a:prstClr val="black"/>
                          </a:solidFill>
                          <a:effectLst/>
                          <a:uLnTx/>
                          <a:uFillTx/>
                          <a:latin typeface="#9Slide05 IcielSanelma" pitchFamily="2" charset="0"/>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a:ln>
                          <a:noFill/>
                        </a:ln>
                        <a:solidFill>
                          <a:prstClr val="black"/>
                        </a:solidFill>
                        <a:effectLst/>
                        <a:uLnTx/>
                        <a:uFillTx/>
                        <a:latin typeface="#9Slide05 IcielSanelma"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5 IcielSanelma" pitchFamily="2" charset="0"/>
                          <a:ea typeface="Courier New" panose="02070309020205020404" pitchFamily="49" charset="0"/>
                          <a:cs typeface="+mn-cs"/>
                        </a:rPr>
                        <a:t>- Hãy để mình giúp bạn một tay nhé!</a:t>
                      </a:r>
                      <a:endParaRPr kumimoji="0" lang="en-US" sz="2000" b="1" i="0" u="none" strike="noStrike" kern="1200" cap="none" spc="0" normalizeH="0" baseline="0" noProof="0" dirty="0">
                        <a:ln>
                          <a:noFill/>
                        </a:ln>
                        <a:solidFill>
                          <a:prstClr val="black"/>
                        </a:solidFill>
                        <a:effectLst/>
                        <a:uLnTx/>
                        <a:uFillTx/>
                        <a:latin typeface="#9Slide05 IcielSanelma" pitchFamily="2" charset="0"/>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Courier New" panose="02070309020205020404" pitchFamily="49" charset="0"/>
                          <a:ea typeface="Courier New" panose="02070309020205020404" pitchFamily="49" charset="0"/>
                        </a:rPr>
                        <a:t> </a:t>
                      </a:r>
                      <a:r>
                        <a:rPr lang="vi-VN" sz="2000" b="1" dirty="0">
                          <a:solidFill>
                            <a:srgbClr val="000000"/>
                          </a:solidFill>
                          <a:effectLst/>
                          <a:latin typeface="#9Slide05 IcielSanelma" pitchFamily="2" charset="0"/>
                          <a:ea typeface="Courier New" panose="02070309020205020404" pitchFamily="49" charset="0"/>
                        </a:rPr>
                        <a:t>- Cháu có thể giúp được gì cho bác không ạ?</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a:solidFill>
                            <a:srgbClr val="0000FF"/>
                          </a:solidFill>
                          <a:effectLst/>
                          <a:latin typeface="#9Slide05 SVNTaiga" pitchFamily="2" charset="0"/>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a:solidFill>
                            <a:srgbClr val="0000FF"/>
                          </a:solidFill>
                          <a:effectLst/>
                          <a:latin typeface="#9Slide05 SVNTaiga" pitchFamily="2" charset="0"/>
                          <a:ea typeface="Times New Roman" panose="02020603050405020304" pitchFamily="18" charset="0"/>
                        </a:rPr>
                        <a:t>- Các bạn hỗ trợ, giúp đỡ lẫn nhau tronẹ học tập và rèn luyện</a:t>
                      </a:r>
                      <a:endParaRPr lang="en-US" sz="1600" b="1" dirty="0">
                        <a:solidFill>
                          <a:srgbClr val="0000FF"/>
                        </a:solidFill>
                        <a:effectLst/>
                        <a:latin typeface="#9Slide05 SVNTaiga" pitchFamily="2" charset="0"/>
                        <a:ea typeface="Times New Roman" panose="02020603050405020304" pitchFamily="18" charset="0"/>
                      </a:endParaRPr>
                    </a:p>
                    <a:p>
                      <a:pPr marL="0" marR="0" indent="0">
                        <a:spcBef>
                          <a:spcPts val="0"/>
                        </a:spcBef>
                        <a:spcAft>
                          <a:spcPts val="0"/>
                        </a:spcAft>
                      </a:pPr>
                      <a:r>
                        <a:rPr lang="vi-VN" sz="1600" b="1" dirty="0">
                          <a:solidFill>
                            <a:srgbClr val="0000FF"/>
                          </a:solidFill>
                          <a:effectLst/>
                          <a:latin typeface="#9Slide05 SVNTaiga" pitchFamily="2" charset="0"/>
                          <a:ea typeface="Times New Roman" panose="02020603050405020304" pitchFamily="18" charset="0"/>
                        </a:rPr>
                        <a:t>- Thầy cổ động viên, dìu dắt, dạy bảo các em học sinh</a:t>
                      </a:r>
                      <a:endParaRPr lang="en-US" sz="1600" b="1" dirty="0">
                        <a:solidFill>
                          <a:srgbClr val="0000FF"/>
                        </a:solidFill>
                        <a:effectLst/>
                        <a:latin typeface="#9Slide05 SVNTaiga" pitchFamily="2" charset="0"/>
                        <a:ea typeface="Times New Roman" panose="02020603050405020304" pitchFamily="18" charset="0"/>
                      </a:endParaRPr>
                    </a:p>
                    <a:p>
                      <a:r>
                        <a:rPr lang="vi-VN" sz="1600" b="1" dirty="0">
                          <a:solidFill>
                            <a:srgbClr val="0000FF"/>
                          </a:solidFill>
                          <a:effectLst/>
                          <a:latin typeface="#9Slide05 SVNTaiga" pitchFamily="2" charset="0"/>
                          <a:ea typeface="Courier New" panose="02070309020205020404" pitchFamily="49" charset="0"/>
                        </a:rPr>
                        <a:t>- Học sinh biết ơn, kính trọng thầy cô</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9Slide05 SVNTaiga" pitchFamily="2" charset="0"/>
                          <a:ea typeface="Courier New" panose="02070309020205020404" pitchFamily="49" charset="0"/>
                        </a:rPr>
                        <a:t> </a:t>
                      </a: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nghèo</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9Slide05 Brannboll Ny" panose="02000000000000000000" pitchFamily="2" charset="0"/>
                          <a:ea typeface="Courier New" panose="02070309020205020404" pitchFamily="49" charset="0"/>
                        </a:rPr>
                        <a:t> </a:t>
                      </a: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Quan tâm.</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Cảm thông.</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Lo lắng và đồng cảm</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1800" b="1" dirty="0">
                          <a:solidFill>
                            <a:srgbClr val="000000"/>
                          </a:solidFill>
                          <a:effectLst/>
                          <a:latin typeface="#9Slide05 Brannboll Ny" panose="02000000000000000000" pitchFamily="2" charset="0"/>
                          <a:ea typeface="Courier New" panose="02070309020205020404" pitchFamily="49" charset="0"/>
                        </a:rPr>
                        <a:t>-</a:t>
                      </a:r>
                      <a:r>
                        <a:rPr lang="en-US" sz="1800" b="1" baseline="0" dirty="0">
                          <a:solidFill>
                            <a:srgbClr val="000000"/>
                          </a:solidFill>
                          <a:effectLst/>
                          <a:latin typeface="#9Slide05 Brannboll Ny" panose="02000000000000000000" pitchFamily="2" charset="0"/>
                          <a:ea typeface="Courier New" panose="02070309020205020404" pitchFamily="49" charset="0"/>
                        </a:rPr>
                        <a:t> </a:t>
                      </a:r>
                      <a:r>
                        <a:rPr lang="vi-VN" sz="1800" b="1" dirty="0">
                          <a:solidFill>
                            <a:srgbClr val="000000"/>
                          </a:solidFill>
                          <a:effectLst/>
                          <a:latin typeface="#9Slide05 Brannboll Ny" panose="02000000000000000000" pitchFamily="2" charset="0"/>
                          <a:ea typeface="Courier New" panose="02070309020205020404" pitchFamily="49" charset="0"/>
                        </a:rPr>
                        <a:t>Chia sẻ.</a:t>
                      </a:r>
                      <a:endParaRPr lang="en-US" sz="18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9Slide05 Brannboll Ny" panose="02000000000000000000" pitchFamily="2" charset="0"/>
                          <a:ea typeface="Courier New" panose="02070309020205020404" pitchFamily="49" charset="0"/>
                        </a:rPr>
                        <a:t> </a:t>
                      </a:r>
                      <a:r>
                        <a:rPr lang="vi-VN" sz="2000" b="1" dirty="0">
                          <a:solidFill>
                            <a:srgbClr val="000000"/>
                          </a:solidFill>
                          <a:effectLst/>
                          <a:latin typeface="#9Slide05 Brannboll Ny" panose="02000000000000000000" pitchFamily="2" charset="0"/>
                          <a:ea typeface="Courier New" panose="02070309020205020404" pitchFamily="49" charset="0"/>
                        </a:rPr>
                        <a:t>- Học sinh biết ơn, kính trọng thầy cô</a:t>
                      </a:r>
                      <a:endParaRPr lang="en-US" sz="2000" b="1" dirty="0">
                        <a:solidFill>
                          <a:srgbClr val="000000"/>
                        </a:solidFill>
                        <a:effectLst/>
                        <a:latin typeface="#9Slide05 Brannboll Ny" panose="02000000000000000000" pitchFamily="2"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hia sẻ.</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với</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học</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sinh</a:t>
                      </a:r>
                      <a:endPar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Courier New" panose="02070309020205020404" pitchFamily="49" charset="0"/>
                          <a:ea typeface="Courier New" panose="02070309020205020404" pitchFamily="49" charset="0"/>
                        </a:rPr>
                        <a:t> </a:t>
                      </a:r>
                      <a:r>
                        <a:rPr lang="vi-VN" sz="2000" b="1" dirty="0">
                          <a:effectLst/>
                          <a:latin typeface="#9Slide05 Brannboll Ny" panose="02000000000000000000" pitchFamily="2" charset="0"/>
                          <a:ea typeface="Times New Roman" panose="02020603050405020304" pitchFamily="18" charset="0"/>
                        </a:rPr>
                        <a:t>- Mọi người yêu thương, cảm thông, lụt, hạn hán chia sẻ với nhau.</a:t>
                      </a:r>
                      <a:endParaRPr lang="en-US" sz="2000" b="1" dirty="0">
                        <a:effectLst/>
                        <a:latin typeface="#9Slide05 Brannboll Ny" panose="02000000000000000000" pitchFamily="2" charset="0"/>
                        <a:ea typeface="Times New Roman" panose="02020603050405020304" pitchFamily="18" charset="0"/>
                      </a:endParaRPr>
                    </a:p>
                    <a:p>
                      <a:r>
                        <a:rPr lang="vi-VN" sz="2000" b="1" dirty="0">
                          <a:solidFill>
                            <a:srgbClr val="000000"/>
                          </a:solidFill>
                          <a:effectLst/>
                          <a:latin typeface="#9Slide05 Brannboll Ny" panose="02000000000000000000" pitchFamily="2" charset="0"/>
                          <a:ea typeface="Courier New" panose="02070309020205020404" pitchFamily="49" charset="0"/>
                        </a:rPr>
                        <a:t>Cùng nhau giúp đỡ người dân ở các vùng miền khó khăn</a:t>
                      </a: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807451"/>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người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bằng</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cách</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hoàn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thiện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phiếu</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bài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tập</a:t>
            </a:r>
            <a:r>
              <a:rPr lang="en-US" sz="3200" b="1" dirty="0">
                <a:solidFill>
                  <a:srgbClr val="353635"/>
                </a:solidFill>
                <a:latin typeface="#9Slide05 Israquella" pitchFamily="2" charset="0"/>
                <a:ea typeface="Times New Roman" panose="02020603050405020304" pitchFamily="18" charset="0"/>
              </a:rPr>
              <a:t> </a:t>
            </a:r>
            <a:endParaRPr lang="en-US" sz="3200" dirty="0">
              <a:solidFill>
                <a:srgbClr val="353635"/>
              </a:solidFill>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ba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th</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 hiện ngay </a:t>
            </a:r>
            <a:r>
              <a:rPr lang="en-US" b="1" i="1" dirty="0">
                <a:solidFill>
                  <a:srgbClr val="0000FF"/>
                </a:solidFill>
                <a:latin typeface="#9Slide05 Phobia" panose="02000506000000020003" pitchFamily="2" charset="0"/>
              </a:rPr>
              <a:t>ở</a:t>
            </a:r>
            <a:r>
              <a:rPr lang="vi-VN" b="1" i="1" dirty="0">
                <a:solidFill>
                  <a:srgbClr val="0000FF"/>
                </a:solidFill>
                <a:latin typeface="#9Slide05 Phobia" panose="02000506000000020003" pitchFamily="2" charset="0"/>
              </a:rPr>
              <a:t> những lời nói, việc </a:t>
            </a:r>
            <a:r>
              <a:rPr lang="en-US" b="1" i="1" dirty="0">
                <a:solidFill>
                  <a:srgbClr val="0000FF"/>
                </a:solidFill>
                <a:latin typeface="#9Slide05 Phobia" panose="02000506000000020003" pitchFamily="2" charset="0"/>
              </a:rPr>
              <a:t>l</a:t>
            </a:r>
            <a:r>
              <a:rPr lang="vi-VN" b="1" i="1" dirty="0">
                <a:solidFill>
                  <a:srgbClr val="0000FF"/>
                </a:solidFill>
                <a:latin typeface="#9Slide05 Phobia" panose="02000506000000020003" pitchFamily="2" charset="0"/>
              </a:rPr>
              <a:t>àm và thái độ c</a:t>
            </a:r>
            <a:r>
              <a:rPr lang="en-US" b="1" i="1" dirty="0" err="1">
                <a:solidFill>
                  <a:srgbClr val="0000FF"/>
                </a:solidFill>
                <a:latin typeface="#9Slide05 Phobia" panose="02000506000000020003" pitchFamily="2" charset="0"/>
              </a:rPr>
              <a:t>ủa</a:t>
            </a:r>
            <a:r>
              <a:rPr lang="vi-VN" b="1" i="1" dirty="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a:solidFill>
                  <a:srgbClr val="0000FF"/>
                </a:solidFill>
                <a:latin typeface="#9Slide05 Phobia" panose="02000506000000020003" pitchFamily="2" charset="0"/>
              </a:rPr>
              <a:t>i con người trong cuộc s</a:t>
            </a:r>
            <a:r>
              <a:rPr lang="en-US" b="1" i="1" dirty="0">
                <a:solidFill>
                  <a:srgbClr val="0000FF"/>
                </a:solidFill>
                <a:latin typeface="#9Slide05 Phobia" panose="02000506000000020003" pitchFamily="2" charset="0"/>
              </a:rPr>
              <a:t>ố</a:t>
            </a:r>
            <a:r>
              <a:rPr lang="vi-VN" b="1" i="1" dirty="0">
                <a:solidFill>
                  <a:srgbClr val="0000FF"/>
                </a:solidFill>
                <a:latin typeface="#9Slide05 Phobia" panose="02000506000000020003" pitchFamily="2" charset="0"/>
              </a:rPr>
              <a:t>ng 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của yêu thương con người: Quan tâm, giúp đ</a:t>
            </a:r>
            <a:r>
              <a:rPr lang="en-US" b="1" i="1" dirty="0">
                <a:solidFill>
                  <a:srgbClr val="0000FF"/>
                </a:solidFill>
                <a:latin typeface="#9Slide05 Phobia" panose="02000506000000020003" pitchFamily="2" charset="0"/>
              </a:rPr>
              <a:t>ỡ</a:t>
            </a:r>
            <a:r>
              <a:rPr lang="vi-VN" b="1" i="1" dirty="0">
                <a:solidFill>
                  <a:srgbClr val="0000FF"/>
                </a:solidFill>
                <a:latin typeface="#9Slide05 Phobia" panose="02000506000000020003" pitchFamily="2" charset="0"/>
              </a:rPr>
              <a:t> 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ch</a:t>
            </a:r>
            <a:r>
              <a:rPr lang="en-US" b="1" i="1" dirty="0" err="1">
                <a:solidFill>
                  <a:srgbClr val="0000FF"/>
                </a:solidFill>
                <a:latin typeface="#9Slide05 Phobia" panose="02000506000000020003" pitchFamily="2" charset="0"/>
              </a:rPr>
              <a:t>ia</a:t>
            </a:r>
            <a:r>
              <a:rPr lang="en-US" b="1" i="1" dirty="0">
                <a:solidFill>
                  <a:srgbClr val="0000FF"/>
                </a:solidFill>
                <a:latin typeface="#9Slide05 Phobia" panose="02000506000000020003" pitchFamily="2" charset="0"/>
              </a:rPr>
              <a:t>,</a:t>
            </a:r>
            <a:r>
              <a:rPr lang="vi-VN" b="1" i="1" dirty="0">
                <a:solidFill>
                  <a:srgbClr val="0000FF"/>
                </a:solidFill>
                <a:latin typeface="#9Slide05 Phobia" panose="02000506000000020003" pitchFamily="2" charset="0"/>
              </a:rPr>
              <a:t> biết tha th</a:t>
            </a:r>
            <a:r>
              <a:rPr lang="en-US" b="1" i="1" dirty="0">
                <a:solidFill>
                  <a:srgbClr val="0000FF"/>
                </a:solidFill>
                <a:latin typeface="#9Slide05 Phobia" panose="02000506000000020003" pitchFamily="2" charset="0"/>
              </a:rPr>
              <a:t>ứ</a:t>
            </a:r>
            <a:r>
              <a:rPr lang="vi-VN" b="1" i="1" dirty="0">
                <a:solidFill>
                  <a:srgbClr val="0000FF"/>
                </a:solidFill>
                <a:latin typeface="#9Slide05 Phobia" panose="02000506000000020003" pitchFamily="2" charset="0"/>
              </a:rPr>
              <a:t>, 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trái với yêu thương con người: Nh</a:t>
            </a:r>
            <a:r>
              <a:rPr lang="en-US" b="1" i="1" dirty="0">
                <a:solidFill>
                  <a:srgbClr val="0000FF"/>
                </a:solidFill>
                <a:latin typeface="#9Slide05 Phobia" panose="02000506000000020003" pitchFamily="2" charset="0"/>
              </a:rPr>
              <a:t>ỏ</a:t>
            </a:r>
            <a:r>
              <a:rPr lang="vi-VN" b="1" i="1" dirty="0">
                <a:solidFill>
                  <a:srgbClr val="0000FF"/>
                </a:solidFill>
                <a:latin typeface="#9Slide05 Phobia" panose="02000506000000020003" pitchFamily="2" charset="0"/>
              </a:rPr>
              <a:t> nhen, ích kỳ thờ ơ trước nh</a:t>
            </a:r>
            <a:r>
              <a:rPr lang="en-US" b="1" i="1" dirty="0">
                <a:solidFill>
                  <a:srgbClr val="0000FF"/>
                </a:solidFill>
                <a:latin typeface="#9Slide05 Phobia" panose="02000506000000020003" pitchFamily="2" charset="0"/>
              </a:rPr>
              <a:t>ữ</a:t>
            </a:r>
            <a:r>
              <a:rPr lang="vi-VN" b="1" i="1" dirty="0">
                <a:solidFill>
                  <a:srgbClr val="0000FF"/>
                </a:solidFill>
                <a:latin typeface="#9Slide05 Phobia" panose="02000506000000020003" pitchFamily="2" charset="0"/>
              </a:rPr>
              <a:t>ng khó khăn và đau kh</a:t>
            </a:r>
            <a:r>
              <a:rPr lang="en-US" b="1" i="1" dirty="0">
                <a:solidFill>
                  <a:srgbClr val="0000FF"/>
                </a:solidFill>
                <a:latin typeface="#9Slide05 Phobia" panose="02000506000000020003" pitchFamily="2" charset="0"/>
              </a:rPr>
              <a:t>ổ</a:t>
            </a:r>
            <a:r>
              <a:rPr lang="vi-VN" b="1" i="1" dirty="0">
                <a:solidFill>
                  <a:srgbClr val="0000FF"/>
                </a:solidFill>
                <a:latin typeface="#9Slide05 Phobia" panose="02000506000000020003" pitchFamily="2" charset="0"/>
              </a:rPr>
              <a:t> của người khác, bao che cho điều xấu, v</a:t>
            </a:r>
            <a:r>
              <a:rPr lang="en-US" b="1" i="1" dirty="0">
                <a:solidFill>
                  <a:srgbClr val="0000FF"/>
                </a:solidFill>
                <a:latin typeface="#9Slide05 Phobia" panose="02000506000000020003" pitchFamily="2" charset="0"/>
              </a:rPr>
              <a:t>ô</a:t>
            </a:r>
            <a:r>
              <a:rPr lang="vi-VN" b="1" i="1" dirty="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v</a:t>
            </a:r>
            <a:r>
              <a:rPr lang="en-US" b="1" i="1" dirty="0">
                <a:solidFill>
                  <a:srgbClr val="0000FF"/>
                </a:solidFill>
                <a:latin typeface="#9Slide05 Phobia" panose="02000506000000020003" pitchFamily="2" charset="0"/>
              </a:rPr>
              <a:t>ụ</a:t>
            </a:r>
            <a:r>
              <a:rPr lang="vi-VN" b="1" i="1" dirty="0">
                <a:solidFill>
                  <a:srgbClr val="0000FF"/>
                </a:solidFill>
                <a:latin typeface="#9Slide05 Phobia" panose="02000506000000020003" pitchFamily="2" charset="0"/>
              </a:rPr>
              <a:t> l</a:t>
            </a:r>
            <a:r>
              <a:rPr lang="en-US" b="1" i="1" dirty="0" err="1">
                <a:solidFill>
                  <a:srgbClr val="0000FF"/>
                </a:solidFill>
                <a:latin typeface="#9Slide05 Phobia" panose="02000506000000020003" pitchFamily="2" charset="0"/>
              </a:rPr>
              <a:t>ợi</a:t>
            </a:r>
            <a:r>
              <a:rPr lang="vi-VN" b="1" i="1" dirty="0">
                <a:solidFill>
                  <a:srgbClr val="0000FF"/>
                </a:solidFill>
                <a:latin typeface="#9Slide05 Phobia" panose="02000506000000020003" pitchFamily="2" charset="0"/>
              </a:rPr>
              <a:t> cá nhân, đánh đập, s</a:t>
            </a:r>
            <a:r>
              <a:rPr lang="en-US" b="1" i="1" dirty="0">
                <a:solidFill>
                  <a:srgbClr val="0000FF"/>
                </a:solidFill>
                <a:latin typeface="#9Slide05 Phobia" panose="02000506000000020003" pitchFamily="2" charset="0"/>
              </a:rPr>
              <a:t>ỉ</a:t>
            </a:r>
            <a:r>
              <a:rPr lang="vi-VN" b="1" i="1" dirty="0">
                <a:solidFill>
                  <a:srgbClr val="0000FF"/>
                </a:solidFill>
                <a:latin typeface="#9Slide05 Phobia" panose="02000506000000020003" pitchFamily="2" charset="0"/>
              </a:rPr>
              <a:t> 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50496"/>
            <a:chOff x="676916" y="624234"/>
            <a:chExt cx="10174557" cy="5650496"/>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sp>
          <p:nvSpPr>
            <p:cNvPr id="9"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
        <p:nvSpPr>
          <p:cNvPr id="11" name="Rectangle 10"/>
          <p:cNvSpPr/>
          <p:nvPr/>
        </p:nvSpPr>
        <p:spPr>
          <a:xfrm>
            <a:off x="3131110" y="2712684"/>
            <a:ext cx="6035040" cy="674287"/>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êu thương con người </a:t>
            </a:r>
            <a:endParaRPr lang="en-US" sz="3600" b="1" dirty="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a:solidFill>
                  <a:srgbClr val="1D02DA"/>
                </a:solidFill>
                <a:latin typeface="#9Slide05 IcielSanelma" pitchFamily="2" charset="0"/>
                <a:ea typeface="Arial" panose="020B0604020202020204" pitchFamily="34" charset="0"/>
              </a:rPr>
              <a:t>Kể</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tên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các</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chương</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trình</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nhân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ái</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trên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truyền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hình</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mà</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em</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5262979"/>
          </a:xfrm>
          <a:prstGeom prst="rect">
            <a:avLst/>
          </a:prstGeom>
          <a:noFill/>
        </p:spPr>
        <p:txBody>
          <a:bodyPr wrap="square" rtlCol="0">
            <a:spAutoFit/>
          </a:bodyPr>
          <a:lstStyle/>
          <a:p>
            <a:pPr algn="just"/>
            <a:r>
              <a:rPr lang="en-US" sz="2800" i="1" dirty="0">
                <a:latin typeface="#9Slide05 IcielSanelma" pitchFamily="2" charset="0"/>
              </a:rPr>
              <a:t>    </a:t>
            </a:r>
            <a:r>
              <a:rPr lang="vi-VN" sz="2800" i="1" dirty="0">
                <a:latin typeface="#9Slide05 IcielSanelma" pitchFamily="2" charset="0"/>
              </a:rPr>
              <a:t>Các</a:t>
            </a:r>
            <a:r>
              <a:rPr lang="vi-VN" sz="2800" dirty="0">
                <a:latin typeface="#9Slide05 IcielSanelma" pitchFamily="2" charset="0"/>
              </a:rPr>
              <a:t> chương trình nhân ái trên truyền hình như những nh</a:t>
            </a:r>
            <a:r>
              <a:rPr lang="en-US" sz="2800" dirty="0">
                <a:latin typeface="#9Slide05 IcielSanelma" pitchFamily="2" charset="0"/>
              </a:rPr>
              <a:t>ị</a:t>
            </a:r>
            <a:r>
              <a:rPr lang="vi-VN" sz="2800" dirty="0">
                <a:latin typeface="#9Slide05 IcielSanelma" pitchFamily="2" charset="0"/>
              </a:rPr>
              <a:t>p cầu, mang phép màu đến v</a:t>
            </a:r>
            <a:r>
              <a:rPr lang="en-US" sz="2800" dirty="0">
                <a:latin typeface="#9Slide05 IcielSanelma" pitchFamily="2" charset="0"/>
              </a:rPr>
              <a:t>ớ</a:t>
            </a:r>
            <a:r>
              <a:rPr lang="vi-VN" sz="2800" dirty="0">
                <a:latin typeface="#9Slide05 IcielSanelma" pitchFamily="2" charset="0"/>
              </a:rPr>
              <a:t>i những người nghèo khổ, bất h</a:t>
            </a:r>
            <a:r>
              <a:rPr lang="en-US" sz="2800" dirty="0">
                <a:latin typeface="#9Slide05 IcielSanelma" pitchFamily="2" charset="0"/>
              </a:rPr>
              <a:t>ạ</a:t>
            </a:r>
            <a:r>
              <a:rPr lang="vi-VN" sz="2800" dirty="0">
                <a:latin typeface="#9Slide05 IcielSanelma" pitchFamily="2" charset="0"/>
              </a:rPr>
              <a:t>nh. </a:t>
            </a:r>
            <a:r>
              <a:rPr lang="en-US" sz="2800" dirty="0">
                <a:latin typeface="#9Slide05 IcielSanelma" pitchFamily="2" charset="0"/>
              </a:rPr>
              <a:t>Đ</a:t>
            </a:r>
            <a:r>
              <a:rPr lang="vi-VN" sz="2800" dirty="0">
                <a:latin typeface="#9Slide05 IcielSanelma" pitchFamily="2" charset="0"/>
              </a:rPr>
              <a:t>ó là thông điệp của lòng yêu thương lan toả t</a:t>
            </a:r>
            <a:r>
              <a:rPr lang="en-US" sz="2800" dirty="0">
                <a:latin typeface="#9Slide05 IcielSanelma" pitchFamily="2" charset="0"/>
              </a:rPr>
              <a:t>ớ</a:t>
            </a:r>
            <a:r>
              <a:rPr lang="vi-VN" sz="2800" dirty="0">
                <a:latin typeface="#9Slide05 IcielSanelma" pitchFamily="2" charset="0"/>
              </a:rPr>
              <a:t>i những trái tim biết rung cảm, thấu hiểu và chia </a:t>
            </a:r>
            <a:r>
              <a:rPr lang="vi-VN" sz="2800" i="1" dirty="0">
                <a:latin typeface="#9Slide05 IcielSanelma" pitchFamily="2" charset="0"/>
              </a:rPr>
              <a:t>sẻ</a:t>
            </a:r>
            <a:r>
              <a:rPr lang="vi-VN" sz="2800" dirty="0">
                <a:latin typeface="#9Slide05 IcielSanelma" pitchFamily="2" charset="0"/>
              </a:rPr>
              <a:t> v</a:t>
            </a:r>
            <a:r>
              <a:rPr lang="en-US" sz="2800" dirty="0">
                <a:latin typeface="#9Slide05 IcielSanelma" pitchFamily="2" charset="0"/>
              </a:rPr>
              <a:t>ớ</a:t>
            </a:r>
            <a:r>
              <a:rPr lang="vi-VN" sz="2800" dirty="0">
                <a:latin typeface="#9Slide05 IcielSanelma" pitchFamily="2" charset="0"/>
              </a:rPr>
              <a:t>i những mảnh đời khốn khó.</a:t>
            </a:r>
            <a:endParaRPr lang="en-US" sz="2800" dirty="0">
              <a:latin typeface="#9Slide05 IcielSanelma" pitchFamily="2" charset="0"/>
            </a:endParaRPr>
          </a:p>
          <a:p>
            <a:pPr algn="just"/>
            <a:r>
              <a:rPr lang="en-US" sz="2800" dirty="0">
                <a:latin typeface="#9Slide05 IcielSanelma" pitchFamily="2" charset="0"/>
              </a:rPr>
              <a:t>    </a:t>
            </a:r>
            <a:r>
              <a:rPr lang="vi-VN" sz="2800" dirty="0">
                <a:latin typeface="#9Slide05 IcielSanelma" pitchFamily="2" charset="0"/>
              </a:rPr>
              <a:t>Chương trình </a:t>
            </a:r>
            <a:r>
              <a:rPr lang="vi-VN" sz="2800" i="1" dirty="0">
                <a:latin typeface="#9Slide05 IcielSanelma" pitchFamily="2" charset="0"/>
              </a:rPr>
              <a:t>C</a:t>
            </a:r>
            <a:r>
              <a:rPr lang="en-US" sz="2800" i="1" dirty="0">
                <a:latin typeface="#9Slide05 IcielSanelma" pitchFamily="2" charset="0"/>
              </a:rPr>
              <a:t>ặ</a:t>
            </a:r>
            <a:r>
              <a:rPr lang="vi-VN" sz="2800" i="1" dirty="0">
                <a:latin typeface="#9Slide05 IcielSanelma" pitchFamily="2" charset="0"/>
              </a:rPr>
              <a:t>p lá yêu thương</a:t>
            </a:r>
            <a:r>
              <a:rPr lang="vi-VN" sz="2800" dirty="0">
                <a:latin typeface="#9Slide05 IcielSanelma" pitchFamily="2" charset="0"/>
              </a:rPr>
              <a:t> là dự án hỗ trợ các em học sinh có hoàn cảnh khó kh</a:t>
            </a:r>
            <a:r>
              <a:rPr lang="en-US" sz="2800" dirty="0">
                <a:latin typeface="#9Slide05 IcielSanelma" pitchFamily="2" charset="0"/>
              </a:rPr>
              <a:t>ă</a:t>
            </a:r>
            <a:r>
              <a:rPr lang="vi-VN" sz="2800" dirty="0">
                <a:latin typeface="#9Slide05 IcielSanelma" pitchFamily="2" charset="0"/>
              </a:rPr>
              <a:t>n, vươn lên trong cuộc sống để tiếp tục t</a:t>
            </a:r>
            <a:r>
              <a:rPr lang="en-US" sz="2800" dirty="0">
                <a:latin typeface="#9Slide05 IcielSanelma" pitchFamily="2" charset="0"/>
              </a:rPr>
              <a:t>ớ</a:t>
            </a:r>
            <a:r>
              <a:rPr lang="vi-VN" sz="2800" dirty="0">
                <a:latin typeface="#9Slide05 IcielSanelma" pitchFamily="2" charset="0"/>
              </a:rPr>
              <a:t>i trường. Chương trình </a:t>
            </a:r>
            <a:r>
              <a:rPr lang="vi-VN" sz="2800" i="1" dirty="0">
                <a:latin typeface="#9Slide05 IcielSanelma" pitchFamily="2" charset="0"/>
              </a:rPr>
              <a:t>Xin chào cuộc s</a:t>
            </a:r>
            <a:r>
              <a:rPr lang="en-US" sz="2800" i="1" dirty="0">
                <a:latin typeface="#9Slide05 IcielSanelma" pitchFamily="2" charset="0"/>
              </a:rPr>
              <a:t>ố</a:t>
            </a:r>
            <a:r>
              <a:rPr lang="vi-VN" sz="2800" i="1" dirty="0">
                <a:latin typeface="#9Slide05 IcielSanelma" pitchFamily="2" charset="0"/>
              </a:rPr>
              <a:t>ng</a:t>
            </a:r>
            <a:r>
              <a:rPr lang="vi-VN" sz="2800" dirty="0">
                <a:latin typeface="#9Slide05 IcielSanelma" pitchFamily="2" charset="0"/>
              </a:rPr>
              <a:t> chữa lành những vết thương bằng chính tình yêu thương dành cho những em bé khuyết t</a:t>
            </a:r>
            <a:r>
              <a:rPr lang="en-US" sz="2800" dirty="0" err="1">
                <a:latin typeface="#9Slide05 IcielSanelma" pitchFamily="2" charset="0"/>
              </a:rPr>
              <a:t>ật</a:t>
            </a:r>
            <a:r>
              <a:rPr lang="vi-VN" sz="2800" dirty="0">
                <a:latin typeface="#9Slide05 IcielSanelma" pitchFamily="2" charset="0"/>
              </a:rPr>
              <a:t>. Sau mỗi ca phẫu thuật giúp các em bước ra khỏi nỗi bất h</a:t>
            </a:r>
            <a:r>
              <a:rPr lang="en-US" sz="2800" dirty="0">
                <a:latin typeface="#9Slide05 IcielSanelma" pitchFamily="2" charset="0"/>
              </a:rPr>
              <a:t>ạ</a:t>
            </a:r>
            <a:r>
              <a:rPr lang="vi-VN" sz="2800" dirty="0">
                <a:latin typeface="#9Slide05 IcielSanelma" pitchFamily="2" charset="0"/>
              </a:rPr>
              <a:t>nh, tr</a:t>
            </a:r>
            <a:r>
              <a:rPr lang="en-US" sz="2800" dirty="0">
                <a:latin typeface="#9Slide05 IcielSanelma" pitchFamily="2" charset="0"/>
              </a:rPr>
              <a:t>ở</a:t>
            </a:r>
            <a:r>
              <a:rPr lang="vi-VN" sz="2800" dirty="0">
                <a:latin typeface="#9Slide05 IcielSanelma" pitchFamily="2" charset="0"/>
              </a:rPr>
              <a:t> về vói tuổi thơ bình thường như các em đáng được hưởng. Chương trình </a:t>
            </a:r>
            <a:r>
              <a:rPr lang="vi-VN" sz="2800" i="1" dirty="0">
                <a:latin typeface="#9Slide05 IcielSanelma" pitchFamily="2" charset="0"/>
              </a:rPr>
              <a:t>Cùng xây mơ ước</a:t>
            </a:r>
            <a:r>
              <a:rPr lang="vi-VN" sz="2800" dirty="0">
                <a:latin typeface="#9Slide05 IcielSanelma" pitchFamily="2" charset="0"/>
              </a:rPr>
              <a:t> giúp giảm b</a:t>
            </a:r>
            <a:r>
              <a:rPr lang="en-US" sz="2800" dirty="0">
                <a:latin typeface="#9Slide05 IcielSanelma" pitchFamily="2" charset="0"/>
              </a:rPr>
              <a:t>ớ</a:t>
            </a:r>
            <a:r>
              <a:rPr lang="vi-VN" sz="2800" dirty="0">
                <a:latin typeface="#9Slide05 IcielSanelma" pitchFamily="2" charset="0"/>
              </a:rPr>
              <a:t>t những c</a:t>
            </a:r>
            <a:r>
              <a:rPr lang="en-US" sz="2800" dirty="0">
                <a:latin typeface="#9Slide05 IcielSanelma" pitchFamily="2" charset="0"/>
              </a:rPr>
              <a:t>ă</a:t>
            </a:r>
            <a:r>
              <a:rPr lang="vi-VN" sz="2800" dirty="0">
                <a:latin typeface="#9Slide05 IcielSanelma" pitchFamily="2" charset="0"/>
              </a:rPr>
              <a:t>n nhà dột nát, xiêu vẹo. Trên mảnh đất ấy, sẽ là những ngôi nhà m</a:t>
            </a:r>
            <a:r>
              <a:rPr lang="en-US" sz="2800" dirty="0">
                <a:latin typeface="#9Slide05 IcielSanelma" pitchFamily="2" charset="0"/>
              </a:rPr>
              <a:t>ớ</a:t>
            </a:r>
            <a:r>
              <a:rPr lang="vi-VN" sz="2800" dirty="0">
                <a:latin typeface="#9Slide05 IcielSanelma" pitchFamily="2" charset="0"/>
              </a:rPr>
              <a:t>i khang trang được dụng lên từ những viên g</a:t>
            </a:r>
            <a:r>
              <a:rPr lang="en-US" sz="2800" dirty="0" err="1">
                <a:latin typeface="#9Slide05 IcielSanelma" pitchFamily="2" charset="0"/>
              </a:rPr>
              <a:t>ạch</a:t>
            </a:r>
            <a:r>
              <a:rPr lang="vi-VN" sz="2800" dirty="0">
                <a:latin typeface="#9Slide05 IcielSanelma" pitchFamily="2" charset="0"/>
              </a:rPr>
              <a:t> tình nghĩa, từ bàn tay, khối óc và tấm lòng của tất cả cộng đồng,... để mỗi ngôi nhà th</a:t>
            </a:r>
            <a:r>
              <a:rPr lang="en-US" sz="2800" dirty="0" err="1">
                <a:latin typeface="#9Slide05 IcielSanelma" pitchFamily="2" charset="0"/>
              </a:rPr>
              <a:t>ật</a:t>
            </a:r>
            <a:r>
              <a:rPr lang="vi-VN" sz="2800" dirty="0">
                <a:latin typeface="#9Slide05 IcielSanelma" pitchFamily="2" charset="0"/>
              </a:rPr>
              <a:t> sự tr</a:t>
            </a:r>
            <a:r>
              <a:rPr lang="en-US" sz="2800" dirty="0">
                <a:latin typeface="#9Slide05 IcielSanelma" pitchFamily="2" charset="0"/>
              </a:rPr>
              <a:t>ở</a:t>
            </a:r>
            <a:r>
              <a:rPr lang="vi-VN" sz="2800" dirty="0">
                <a:latin typeface="#9Slide05 IcielSanelma" pitchFamily="2" charset="0"/>
              </a:rPr>
              <a:t> thành một mái ấm, một chốn an cư, ươm mầm cho một cuộc đời m</a:t>
            </a:r>
            <a:r>
              <a:rPr lang="en-US" sz="2800" dirty="0">
                <a:latin typeface="#9Slide05 IcielSanelma" pitchFamily="2" charset="0"/>
              </a:rPr>
              <a:t>ớ</a:t>
            </a:r>
            <a:r>
              <a:rPr lang="vi-VN" sz="2800" dirty="0">
                <a:latin typeface="#9Slide05 IcielSanelma" pitchFamily="2" charset="0"/>
              </a:rPr>
              <a:t>i tươi sáng và ấm áp hơn.</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th</a:t>
            </a:r>
            <a:r>
              <a:rPr lang="en-US" b="1" dirty="0">
                <a:solidFill>
                  <a:srgbClr val="1D02DA"/>
                </a:solidFill>
                <a:latin typeface="#9Slide05 IcielSmoothy Cursive" panose="00000500000000000000" pitchFamily="2" charset="0"/>
                <a:ea typeface="Arial" panose="020B0604020202020204" pitchFamily="34" charset="0"/>
              </a:rPr>
              <a:t>ể</a:t>
            </a:r>
            <a:r>
              <a:rPr lang="vi-VN" b="1" dirty="0">
                <a:solidFill>
                  <a:srgbClr val="1D02DA"/>
                </a:solidFill>
                <a:latin typeface="#9Slide05 IcielSmoothy Cursive" panose="00000500000000000000" pitchFamily="2" charset="0"/>
                <a:ea typeface="Arial" panose="020B0604020202020204" pitchFamily="34" charset="0"/>
              </a:rPr>
              <a:t> 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pic>
        <p:nvPicPr>
          <p:cNvPr id="11" name="Picture 10"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0837028" y="1059969"/>
            <a:ext cx="1195346" cy="1088799"/>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2" name="Text Box 5"/>
          <p:cNvSpPr txBox="1">
            <a:spLocks noChangeArrowheads="1"/>
          </p:cNvSpPr>
          <p:nvPr/>
        </p:nvSpPr>
        <p:spPr bwMode="auto">
          <a:xfrm>
            <a:off x="901102" y="2243470"/>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a:solidFill>
                  <a:srgbClr val="0000FF"/>
                </a:solidFill>
                <a:latin typeface="#9Slide05 Phobia" panose="02000506000000020003" pitchFamily="2" charset="0"/>
              </a:rPr>
              <a:t>Ý </a:t>
            </a:r>
            <a:r>
              <a:rPr lang="en-US" sz="3000" b="1" i="1" dirty="0" err="1">
                <a:solidFill>
                  <a:srgbClr val="0000FF"/>
                </a:solidFill>
                <a:latin typeface="#9Slide05 Phobia" panose="02000506000000020003" pitchFamily="2" charset="0"/>
              </a:rPr>
              <a:t>nghĩa</a:t>
            </a:r>
            <a:r>
              <a:rPr lang="en-US" sz="3000" b="1" i="1" dirty="0">
                <a:solidFill>
                  <a:srgbClr val="0000FF"/>
                </a:solidFill>
                <a:latin typeface="#9Slide05 Phobia" panose="02000506000000020003" pitchFamily="2" charset="0"/>
              </a:rPr>
              <a:t> </a:t>
            </a:r>
            <a:r>
              <a:rPr lang="vi-VN" sz="3000" b="1" i="1" dirty="0">
                <a:solidFill>
                  <a:srgbClr val="0000FF"/>
                </a:solidFill>
                <a:latin typeface="#9Slide05 Phobia" panose="02000506000000020003" pitchFamily="2" charset="0"/>
              </a:rPr>
              <a:t>của yêu thương con người</a:t>
            </a:r>
            <a:endParaRPr lang="en-US" sz="3000" b="1" dirty="0">
              <a:solidFill>
                <a:srgbClr val="0000FF"/>
              </a:solidFill>
              <a:latin typeface="#9Slide05 Phobia" panose="02000506000000020003"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Người biết yêu thương con người sẽ được mọi người yêu quý và kính trọng. Yêu thương con người là truyền thống quý báu của dân tộc, cần được giữ gìn và phát huy.</a:t>
            </a:r>
            <a:br>
              <a:rPr lang="vi-VN" dirty="0"/>
            </a:br>
            <a:endParaRPr lang="en-US" b="1" dirty="0">
              <a:latin typeface="#9Slide05 Phobia" panose="02000506000000020003" pitchFamily="2"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a:solidFill>
                  <a:srgbClr val="FF0000"/>
                </a:solidFill>
                <a:latin typeface="SVN-Vanilla Daisy Pro" panose="00000500000000000000" pitchFamily="2" charset="0"/>
                <a:ea typeface="Times New Roman" panose="02020603050405020304" pitchFamily="18" charset="0"/>
              </a:rPr>
              <a:t>Hoạt</a:t>
            </a:r>
            <a:r>
              <a:rPr lang="en-US" sz="3200" b="1" dirty="0">
                <a:solidFill>
                  <a:srgbClr val="FF0000"/>
                </a:solidFill>
                <a:latin typeface="SVN-Vanilla Daisy Pro" panose="00000500000000000000" pitchFamily="2" charset="0"/>
                <a:ea typeface="Times New Roman" panose="02020603050405020304" pitchFamily="18" charset="0"/>
              </a:rPr>
              <a:t> </a:t>
            </a:r>
            <a:r>
              <a:rPr lang="en-US" sz="3200" b="1" dirty="0" err="1">
                <a:solidFill>
                  <a:srgbClr val="FF0000"/>
                </a:solidFill>
                <a:latin typeface="SVN-Vanilla Daisy Pro" panose="00000500000000000000" pitchFamily="2" charset="0"/>
                <a:ea typeface="Times New Roman" panose="02020603050405020304" pitchFamily="18" charset="0"/>
              </a:rPr>
              <a:t>động</a:t>
            </a:r>
            <a:r>
              <a:rPr lang="en-US" sz="3200" b="1" dirty="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p:spPr>
        <p:txBody>
          <a:bodyPr anchor="ctr">
            <a:spAutoFit/>
          </a:bodyPr>
          <a:lstStyle/>
          <a:p>
            <a:pPr algn="ctr">
              <a:defRPr/>
            </a:pP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5" name="Text Box 33"/>
          <p:cNvSpPr txBox="1">
            <a:spLocks noChangeArrowheads="1"/>
          </p:cNvSpPr>
          <p:nvPr/>
        </p:nvSpPr>
        <p:spPr bwMode="auto">
          <a:xfrm>
            <a:off x="3535681" y="2062462"/>
            <a:ext cx="6365965"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những</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biểu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hiện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và</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trái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với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295377" y="385107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5 </a:t>
            </a:r>
            <a:r>
              <a:rPr lang="en-US" sz="2400" b="1" dirty="0" err="1">
                <a:solidFill>
                  <a:prstClr val="black"/>
                </a:solidFill>
                <a:latin typeface="SVN-Vanilla Daisy Pro" panose="00000500000000000000" pitchFamily="2" charset="0"/>
                <a:cs typeface="Times New Roman" panose="02020603050405020304" pitchFamily="18" charset="0"/>
              </a:rPr>
              <a:t>bạn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đạị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biểu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5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1682496"/>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4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260082"/>
              </p:ext>
            </p:extLst>
          </p:nvPr>
        </p:nvGraphicFramePr>
        <p:xfrm>
          <a:off x="481524" y="2928390"/>
          <a:ext cx="8348968" cy="1241298"/>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36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Lan</a:t>
                      </a:r>
                      <a:endParaRPr lang="en-US" sz="36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02834248"/>
              </p:ext>
            </p:extLst>
          </p:nvPr>
        </p:nvGraphicFramePr>
        <p:xfrm>
          <a:off x="4532811" y="359740"/>
          <a:ext cx="5982789" cy="420624"/>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5994333"/>
              </p:ext>
            </p:extLst>
          </p:nvPr>
        </p:nvGraphicFramePr>
        <p:xfrm>
          <a:off x="540575" y="2258940"/>
          <a:ext cx="4971951" cy="2523744"/>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val="20000"/>
                    </a:ext>
                  </a:extLst>
                </a:gridCol>
              </a:tblGrid>
              <a:tr h="990600">
                <a:tc>
                  <a:txBody>
                    <a:bodyPr/>
                    <a:lstStyle/>
                    <a:p>
                      <a:pPr marL="203200" marR="0" indent="-203200" algn="just">
                        <a:lnSpc>
                          <a:spcPct val="115000"/>
                        </a:lnSpc>
                        <a:spcBef>
                          <a:spcPts val="0"/>
                        </a:spcBef>
                        <a:spcAft>
                          <a:spcPts val="0"/>
                        </a:spcAft>
                      </a:pPr>
                      <a:r>
                        <a:rPr lang="vi-VN" sz="3600" dirty="0">
                          <a:solidFill>
                            <a:srgbClr val="0000FF"/>
                          </a:solidFill>
                          <a:effectLst/>
                          <a:latin typeface="#9Slide05 IcielSanelma" pitchFamily="2" charset="0"/>
                        </a:rPr>
                        <a:t>Bố mẹ cho em tiền ủng hộ những người có hoàn cảnh khó khăn nhưng bạn rủ em dùng số tiền đó để chơi điện tử.</a:t>
                      </a: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23744"/>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3600" b="1" dirty="0">
                          <a:effectLst/>
                          <a:latin typeface="#9Slide05 Israquella" pitchFamily="2" charset="0"/>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a:t>
            </a:r>
            <a:r>
              <a:rPr lang="en-US" sz="2400" b="1" dirty="0" err="1">
                <a:solidFill>
                  <a:prstClr val="black"/>
                </a:solidFill>
                <a:latin typeface="SVN-Vanilla Daisy Pro" panose="00000500000000000000" pitchFamily="2" charset="0"/>
                <a:cs typeface="Times New Roman" panose="02020603050405020304" pitchFamily="18" charset="0"/>
              </a:rPr>
              <a:t>hoặc</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1 </a:t>
            </a:r>
            <a:r>
              <a:rPr lang="en-US" sz="2400" b="1" dirty="0" err="1">
                <a:solidFill>
                  <a:prstClr val="black"/>
                </a:solidFill>
                <a:latin typeface="SVN-Vanilla Daisy Pro" panose="00000500000000000000" pitchFamily="2" charset="0"/>
                <a:cs typeface="Times New Roman" panose="02020603050405020304" pitchFamily="18" charset="0"/>
              </a:rPr>
              <a:t>đâị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ca </a:t>
            </a:r>
            <a:r>
              <a:rPr lang="en-US" sz="2400" b="1" dirty="0" err="1">
                <a:solidFill>
                  <a:prstClr val="black"/>
                </a:solidFill>
                <a:latin typeface="SVN-Vanilla Daisy Pro" panose="00000500000000000000" pitchFamily="2" charset="0"/>
                <a:cs typeface="Times New Roman" panose="02020603050405020304" pitchFamily="18" charset="0"/>
              </a:rPr>
              <a:t>dao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tục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ngữ</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châm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ngôn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về</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truyền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thống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tốt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đẹp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sẽ</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loại</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7760513"/>
              </p:ext>
            </p:extLst>
          </p:nvPr>
        </p:nvGraphicFramePr>
        <p:xfrm>
          <a:off x="747571" y="2865543"/>
          <a:ext cx="4258492" cy="3322320"/>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7605895"/>
              </p:ext>
            </p:extLst>
          </p:nvPr>
        </p:nvGraphicFramePr>
        <p:xfrm>
          <a:off x="5820664" y="1963307"/>
          <a:ext cx="4123831" cy="3588004"/>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54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54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p:blipFill>
        <p:spPr>
          <a:xfrm>
            <a:off x="2832788" y="1849434"/>
            <a:ext cx="5552578" cy="2515910"/>
          </a:xfrm>
          <a:prstGeom prst="rect">
            <a:avLst/>
          </a:prstGeom>
        </p:spPr>
      </p:pic>
      <p:sp>
        <p:nvSpPr>
          <p:cNvPr id="3" name="Rectangle 2"/>
          <p:cNvSpPr/>
          <p:nvPr/>
        </p:nvSpPr>
        <p:spPr>
          <a:xfrm>
            <a:off x="1492376" y="4471330"/>
            <a:ext cx="9558797" cy="2060821"/>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Xem</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video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Thương</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lắm</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miền</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Trung</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ơi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và</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trả</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lời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câu</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hỏi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800" dirty="0">
                <a:solidFill>
                  <a:srgbClr val="1D02DA"/>
                </a:solidFill>
                <a:latin typeface="#9Slide05 IcielSanelma" pitchFamily="2" charset="0"/>
                <a:ea typeface="Arial" panose="020B0604020202020204" pitchFamily="34" charset="0"/>
                <a:cs typeface="Times" panose="02020603050405020304" pitchFamily="18" charset="0"/>
              </a:rPr>
              <a:t>1.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Hình ảnh gợi em nhớ tới sự việc nào xảy ra ở nước ta?</a:t>
            </a:r>
            <a:endParaRPr lang="en-US" sz="2800" dirty="0">
              <a:latin typeface="#9Slide05 IcielSanelma" pitchFamily="2"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800" dirty="0">
                <a:solidFill>
                  <a:srgbClr val="1D02DA"/>
                </a:solidFill>
                <a:latin typeface="#9Slide05 IcielSanelma" pitchFamily="2" charset="0"/>
                <a:ea typeface="Arial" panose="020B0604020202020204" pitchFamily="34" charset="0"/>
                <a:cs typeface="Times" panose="02020603050405020304" pitchFamily="18" charset="0"/>
              </a:rPr>
              <a:t>2.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Trước sự việc đó, Nhà nước và Nhân dân ta đã có những hành động gì?</a:t>
            </a:r>
            <a:endParaRPr lang="en-US" sz="2800" dirty="0">
              <a:latin typeface="#9Slide05 IcielSanelma" pitchFamily="2" charset="0"/>
              <a:ea typeface="Arial" panose="020B0604020202020204" pitchFamily="34" charset="0"/>
              <a:cs typeface="Times" panose="02020603050405020304" pitchFamily="18" charset="0"/>
            </a:endParaRPr>
          </a:p>
          <a:p>
            <a:r>
              <a:rPr lang="en-US" sz="2800" dirty="0">
                <a:solidFill>
                  <a:srgbClr val="1D02DA"/>
                </a:solidFill>
                <a:latin typeface="#9Slide05 IcielSanelma" pitchFamily="2" charset="0"/>
                <a:ea typeface="Courier New" panose="02070309020205020404" pitchFamily="49" charset="0"/>
                <a:cs typeface="Times" panose="02020603050405020304" pitchFamily="18" charset="0"/>
              </a:rPr>
              <a:t>3. </a:t>
            </a:r>
            <a:r>
              <a:rPr lang="vi-VN" sz="2800" dirty="0">
                <a:solidFill>
                  <a:srgbClr val="1D02DA"/>
                </a:solidFill>
                <a:latin typeface="#9Slide05 IcielSanelma" pitchFamily="2" charset="0"/>
                <a:ea typeface="Courier New" panose="02070309020205020404" pitchFamily="49" charset="0"/>
                <a:cs typeface="Times" panose="02020603050405020304" pitchFamily="18" charset="0"/>
              </a:rPr>
              <a:t>Em hãy chia sẻ cảm xúc của mình trước những hành động đó</a:t>
            </a:r>
            <a:r>
              <a:rPr lang="en-US" sz="2800" dirty="0">
                <a:solidFill>
                  <a:srgbClr val="1D02DA"/>
                </a:solidFill>
                <a:latin typeface="#9Slide05 IcielSanelma" pitchFamily="2" charset="0"/>
                <a:ea typeface="Courier New" panose="02070309020205020404" pitchFamily="49" charset="0"/>
                <a:cs typeface="Times" panose="02020603050405020304" pitchFamily="18" charset="0"/>
              </a:rPr>
              <a:t>.</a:t>
            </a:r>
            <a:endParaRPr lang="en-US" sz="2800" dirty="0">
              <a:latin typeface="#9Slide05 IcielSanelma" pitchFamily="2"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50496"/>
            <a:chOff x="676916" y="624234"/>
            <a:chExt cx="10174557" cy="5650496"/>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sp>
          <p:nvSpPr>
            <p:cNvPr id="9"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
        <p:nvSpPr>
          <p:cNvPr id="11" name="Rectangle 10"/>
          <p:cNvSpPr/>
          <p:nvPr/>
        </p:nvSpPr>
        <p:spPr>
          <a:xfrm>
            <a:off x="3108473" y="2566247"/>
            <a:ext cx="6035040" cy="143064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1.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 </a:t>
            </a:r>
            <a:endParaRPr lang="en-US" sz="3600" b="1" dirty="0">
              <a:solidFill>
                <a:srgbClr val="FF0000"/>
              </a:solidFill>
              <a:latin typeface="#9Slide06 SVNSlow Attack" pitchFamily="2" charset="0"/>
              <a:ea typeface="Arial" panose="020B0604020202020204" pitchFamily="34" charset="0"/>
              <a:cs typeface="Arial" panose="020B0604020202020204" pitchFamily="34" charset="0"/>
            </a:endParaRPr>
          </a:p>
          <a:p>
            <a:pPr marR="0" lvl="0">
              <a:lnSpc>
                <a:spcPct val="115000"/>
              </a:lnSpc>
              <a:spcBef>
                <a:spcPts val="0"/>
              </a:spcBef>
              <a:spcAft>
                <a:spcPts val="500"/>
              </a:spcAft>
              <a:buClr>
                <a:srgbClr val="000000"/>
              </a:buClr>
              <a:buSzPts val="1200"/>
              <a:tabLst>
                <a:tab pos="252730" algn="l"/>
              </a:tabLst>
            </a:pP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và biểu hiện 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a yêu thương con người</a:t>
            </a:r>
            <a:endParaRPr lang="en-US" sz="36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2703304"/>
          </a:xfrm>
          <a:prstGeom prst="rect">
            <a:avLst/>
          </a:prstGeom>
        </p:spPr>
        <p:txBody>
          <a:bodyPr wrap="square">
            <a:spAutoFit/>
          </a:bodyPr>
          <a:lstStyle/>
          <a:p>
            <a:pPr indent="342900" algn="just">
              <a:spcAft>
                <a:spcPts val="200"/>
              </a:spcAft>
            </a:pPr>
            <a:r>
              <a:rPr lang="vi-VN" sz="2400" dirty="0">
                <a:latin typeface="#9Slide05 IcielSanelma" pitchFamily="2" charset="0"/>
                <a:ea typeface="Arial" panose="020B0604020202020204" pitchFamily="34" charset="0"/>
              </a:rPr>
              <a:t>Bé Nguyễn Hải An, 7 tuổi bi c</a:t>
            </a:r>
            <a:r>
              <a:rPr lang="en-US" sz="2400" dirty="0">
                <a:latin typeface="#9Slide05 IcielSanelma" pitchFamily="2" charset="0"/>
                <a:ea typeface="Arial" panose="020B0604020202020204" pitchFamily="34" charset="0"/>
              </a:rPr>
              <a:t>ă</a:t>
            </a:r>
            <a:r>
              <a:rPr lang="vi-VN" sz="2400" dirty="0">
                <a:latin typeface="#9Slide05 IcielSanelma" pitchFamily="2" charset="0"/>
                <a:ea typeface="Arial" panose="020B0604020202020204" pitchFamily="34" charset="0"/>
              </a:rPr>
              <a:t>n bệnh u thần kinh đệm cầu não lan toả - một c</a:t>
            </a:r>
            <a:r>
              <a:rPr lang="en-US" sz="2400" dirty="0">
                <a:latin typeface="#9Slide05 IcielSanelma" pitchFamily="2" charset="0"/>
                <a:ea typeface="Arial" panose="020B0604020202020204" pitchFamily="34" charset="0"/>
              </a:rPr>
              <a:t>ă</a:t>
            </a:r>
            <a:r>
              <a:rPr lang="vi-VN" sz="2400" dirty="0">
                <a:latin typeface="#9Slide05 IcielSanelma" pitchFamily="2" charset="0"/>
                <a:ea typeface="Arial" panose="020B0604020202020204" pitchFamily="34" charset="0"/>
              </a:rPr>
              <a:t>n bệnh hiện t</a:t>
            </a:r>
            <a:r>
              <a:rPr lang="en-US" sz="2400" dirty="0" err="1">
                <a:latin typeface="#9Slide05 IcielSanelma" pitchFamily="2" charset="0"/>
                <a:ea typeface="Arial" panose="020B0604020202020204" pitchFamily="34" charset="0"/>
              </a:rPr>
              <a:t>ại</a:t>
            </a:r>
            <a:r>
              <a:rPr lang="vi-VN" sz="2400" dirty="0">
                <a:latin typeface="#9Slide05 IcielSanelma" pitchFamily="2" charset="0"/>
                <a:ea typeface="Arial" panose="020B0604020202020204" pitchFamily="34" charset="0"/>
              </a:rPr>
              <a:t> chưa có phương pháp điều tri tối ưu. Thực hiện ưóc nguyện của bé khi còn sống, sau một thời gian điều tri t</a:t>
            </a:r>
            <a:r>
              <a:rPr lang="en-US" sz="2400" dirty="0" err="1">
                <a:latin typeface="#9Slide05 IcielSanelma" pitchFamily="2" charset="0"/>
                <a:ea typeface="Arial" panose="020B0604020202020204" pitchFamily="34" charset="0"/>
              </a:rPr>
              <a:t>ại</a:t>
            </a:r>
            <a:r>
              <a:rPr lang="vi-VN" sz="2400" dirty="0">
                <a:latin typeface="#9Slide05 IcielSanelma" pitchFamily="2" charset="0"/>
                <a:ea typeface="Arial" panose="020B0604020202020204" pitchFamily="34" charset="0"/>
              </a:rPr>
              <a:t> bệnh viện nhưng không qua khỏi, mẹ bé và gia đình đã quyết định hiến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giác m</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c của bé. Hai giác m</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c của bé sau đó đã được ghép cho một cụ bà 73 tuổi và một người đàn ông 42 tuổi.</a:t>
            </a:r>
            <a:endParaRPr lang="en-US" sz="3200" dirty="0">
              <a:latin typeface="#9Slide05 IcielSanelma" pitchFamily="2" charset="0"/>
              <a:ea typeface="Arial" panose="020B0604020202020204" pitchFamily="34" charset="0"/>
            </a:endParaRPr>
          </a:p>
          <a:p>
            <a:r>
              <a:rPr lang="en-US" sz="2400" dirty="0">
                <a:solidFill>
                  <a:srgbClr val="000000"/>
                </a:solidFill>
                <a:latin typeface="#9Slide05 IcielSanelma" pitchFamily="2" charset="0"/>
                <a:ea typeface="Courier New" panose="02070309020205020404" pitchFamily="49" charset="0"/>
              </a:rPr>
              <a:t>  </a:t>
            </a:r>
            <a:r>
              <a:rPr lang="vi-VN" sz="2400" dirty="0">
                <a:solidFill>
                  <a:srgbClr val="000000"/>
                </a:solidFill>
                <a:latin typeface="#9Slide05 IcielSanelma" pitchFamily="2" charset="0"/>
                <a:ea typeface="Courier New" panose="02070309020205020404" pitchFamily="49" charset="0"/>
              </a:rPr>
              <a:t>Việc mẹ bé và gia đình đã cố gắng vượt qua nỗi đau, quyết định thực hiện di nguyện của bé là hiến </a:t>
            </a:r>
            <a:r>
              <a:rPr lang="en-US" sz="2400" dirty="0" err="1">
                <a:solidFill>
                  <a:srgbClr val="000000"/>
                </a:solidFill>
                <a:latin typeface="#9Slide05 IcielSanelma" pitchFamily="2" charset="0"/>
                <a:ea typeface="Courier New" panose="02070309020205020404" pitchFamily="49" charset="0"/>
              </a:rPr>
              <a:t>tạ</a:t>
            </a:r>
            <a:r>
              <a:rPr lang="vi-VN" sz="2400" dirty="0">
                <a:solidFill>
                  <a:srgbClr val="000000"/>
                </a:solidFill>
                <a:latin typeface="#9Slide05 IcielSanelma" pitchFamily="2" charset="0"/>
                <a:ea typeface="Courier New" panose="02070309020205020404" pitchFamily="49" charset="0"/>
              </a:rPr>
              <a:t>ng giác mọc để</a:t>
            </a:r>
            <a:r>
              <a:rPr lang="en-US" sz="2400" dirty="0">
                <a:solidFill>
                  <a:srgbClr val="000000"/>
                </a:solidFill>
                <a:latin typeface="#9Slide05 IcielSanelma" pitchFamily="2" charset="0"/>
                <a:ea typeface="Courier New" panose="02070309020205020404" pitchFamily="49" charset="0"/>
              </a:rPr>
              <a:t> t</a:t>
            </a:r>
            <a:r>
              <a:rPr lang="vi-VN" sz="2400" dirty="0">
                <a:solidFill>
                  <a:srgbClr val="000000"/>
                </a:solidFill>
                <a:latin typeface="#9Slide05 IcielSanelma" pitchFamily="2" charset="0"/>
                <a:ea typeface="Courier New" panose="02070309020205020404" pitchFamily="49" charset="0"/>
              </a:rPr>
              <a:t>rao ánh sáng cho người khác vói mục đích c</a:t>
            </a:r>
            <a:r>
              <a:rPr lang="en-US" sz="2400" dirty="0">
                <a:solidFill>
                  <a:srgbClr val="000000"/>
                </a:solidFill>
                <a:latin typeface="#9Slide05 IcielSanelma" pitchFamily="2" charset="0"/>
                <a:ea typeface="Courier New" panose="02070309020205020404" pitchFamily="49" charset="0"/>
              </a:rPr>
              <a:t>ứ</a:t>
            </a:r>
            <a:r>
              <a:rPr lang="vi-VN" sz="2400" dirty="0">
                <a:solidFill>
                  <a:srgbClr val="000000"/>
                </a:solidFill>
                <a:latin typeface="#9Slide05 IcielSanelma" pitchFamily="2" charset="0"/>
                <a:ea typeface="Courier New" panose="02070309020205020404" pitchFamily="49" charset="0"/>
              </a:rPr>
              <a:t>u người, làm việc thiện đã</a:t>
            </a:r>
            <a:r>
              <a:rPr lang="en-US" sz="2400" dirty="0">
                <a:solidFill>
                  <a:srgbClr val="000000"/>
                </a:solidFill>
                <a:latin typeface="#9Slide05 IcielSanelma" pitchFamily="2" charset="0"/>
                <a:ea typeface="Courier New" panose="02070309020205020404" pitchFamily="49" charset="0"/>
              </a:rPr>
              <a:t> </a:t>
            </a:r>
            <a:r>
              <a:rPr lang="vi-VN" sz="2400" dirty="0">
                <a:solidFill>
                  <a:srgbClr val="000000"/>
                </a:solidFill>
                <a:latin typeface="#9Slide05 IcielSanelma" pitchFamily="2" charset="0"/>
                <a:ea typeface="Courier New" panose="02070309020205020404" pitchFamily="49" charset="0"/>
              </a:rPr>
              <a:t>viết nên câu chuyện đẹp về lòng nhân ái, biết sống vì người khác, đem l</a:t>
            </a:r>
            <a:r>
              <a:rPr lang="en-US" sz="2400" dirty="0">
                <a:solidFill>
                  <a:srgbClr val="000000"/>
                </a:solidFill>
                <a:latin typeface="#9Slide05 IcielSanelma" pitchFamily="2" charset="0"/>
                <a:ea typeface="Courier New" panose="02070309020205020404" pitchFamily="49" charset="0"/>
              </a:rPr>
              <a:t>ạ</a:t>
            </a:r>
            <a:r>
              <a:rPr lang="vi-VN" sz="2400" dirty="0">
                <a:solidFill>
                  <a:srgbClr val="000000"/>
                </a:solidFill>
                <a:latin typeface="#9Slide05 IcielSanelma" pitchFamily="2" charset="0"/>
                <a:ea typeface="Courier New" panose="02070309020205020404" pitchFamily="49" charset="0"/>
              </a:rPr>
              <a:t>i họnh phúc cho người khác để sự sống mãi tiếp nối, trường tồn.</a:t>
            </a:r>
            <a:r>
              <a:rPr lang="vi-VN" sz="2400" i="1" dirty="0">
                <a:solidFill>
                  <a:srgbClr val="000000"/>
                </a:solidFill>
                <a:latin typeface="#9Slide05 IcielSanelma" pitchFamily="2" charset="0"/>
                <a:ea typeface="Courier New" panose="02070309020205020404" pitchFamily="49" charset="0"/>
              </a:rPr>
              <a:t>.</a:t>
            </a:r>
            <a:endParaRPr lang="en-US" sz="2400" dirty="0">
              <a:latin typeface="#9Slide05 IcielSanelma" pitchFamily="2" charset="0"/>
            </a:endParaRPr>
          </a:p>
        </p:txBody>
      </p:sp>
      <p:sp>
        <p:nvSpPr>
          <p:cNvPr id="8" name="Rectangle 7"/>
          <p:cNvSpPr/>
          <p:nvPr/>
        </p:nvSpPr>
        <p:spPr>
          <a:xfrm>
            <a:off x="3715786" y="4045188"/>
            <a:ext cx="7726142" cy="2308324"/>
          </a:xfrm>
          <a:prstGeom prst="rect">
            <a:avLst/>
          </a:prstGeom>
        </p:spPr>
        <p:txBody>
          <a:bodyPr wrap="square">
            <a:spAutoFit/>
          </a:bodyPr>
          <a:lstStyle/>
          <a:p>
            <a:r>
              <a:rPr lang="vi-VN" sz="2400" dirty="0">
                <a:latin typeface="#9Slide05 IcielSanelma" pitchFamily="2" charset="0"/>
                <a:ea typeface="Arial" panose="020B0604020202020204" pitchFamily="34" charset="0"/>
              </a:rPr>
              <a:t>Cô Thuỳ Dương, mẹ của bé chia </a:t>
            </a:r>
            <a:r>
              <a:rPr lang="vi-VN" sz="2400" i="1" dirty="0">
                <a:latin typeface="#9Slide05 IcielSanelma" pitchFamily="2" charset="0"/>
                <a:ea typeface="Arial" panose="020B0604020202020204" pitchFamily="34" charset="0"/>
              </a:rPr>
              <a:t>sẻ: “Việc</a:t>
            </a:r>
            <a:r>
              <a:rPr lang="vi-VN" sz="2400" dirty="0">
                <a:latin typeface="#9Slide05 IcielSanelma" pitchFamily="2" charset="0"/>
                <a:ea typeface="Arial" panose="020B0604020202020204" pitchFamily="34" charset="0"/>
              </a:rPr>
              <a:t> hiến tọng nội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là di nguyện của con. Lúc con còn t</a:t>
            </a:r>
            <a:r>
              <a:rPr lang="en-US" sz="2400" dirty="0">
                <a:latin typeface="#9Slide05 IcielSanelma" pitchFamily="2" charset="0"/>
                <a:ea typeface="Arial" panose="020B0604020202020204" pitchFamily="34" charset="0"/>
              </a:rPr>
              <a:t>ỉ</a:t>
            </a:r>
            <a:r>
              <a:rPr lang="vi-VN" sz="2400" dirty="0">
                <a:latin typeface="#9Slide05 IcielSanelma" pitchFamily="2" charset="0"/>
                <a:ea typeface="Arial" panose="020B0604020202020204" pitchFamily="34" charset="0"/>
              </a:rPr>
              <a:t>nh táo, hai mẹ con hay thủ </a:t>
            </a:r>
            <a:r>
              <a:rPr lang="en-US" sz="2400" dirty="0" err="1">
                <a:latin typeface="#9Slide05 IcielSanelma" pitchFamily="2" charset="0"/>
                <a:ea typeface="Arial" panose="020B0604020202020204" pitchFamily="34" charset="0"/>
              </a:rPr>
              <a:t>thỉ</a:t>
            </a:r>
            <a:r>
              <a:rPr lang="en-US" sz="2400" dirty="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và bé đã nói ra mong muốn của mình về hiến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sau khi qua đời.</a:t>
            </a:r>
            <a:endParaRPr lang="en-US" sz="2400" dirty="0">
              <a:effectLst/>
              <a:latin typeface="#9Slide05 IcielSanelma"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56457" y="-470899"/>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53"/>
          <p:cNvPicPr/>
          <p:nvPr/>
        </p:nvPicPr>
        <p:blipFill>
          <a:blip r:embed="rId4"/>
          <a:stretch/>
        </p:blipFill>
        <p:spPr>
          <a:xfrm>
            <a:off x="397566" y="3791246"/>
            <a:ext cx="3220278" cy="2638087"/>
          </a:xfrm>
          <a:prstGeom prst="rect">
            <a:avLst/>
          </a:prstGeom>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mang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Nhận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xét</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mang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Nhận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xét</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3"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400657"/>
          </a:xfrm>
          <a:prstGeom prst="rect">
            <a:avLst/>
          </a:prstGeom>
        </p:spPr>
        <p:txBody>
          <a:bodyPr wrap="square">
            <a:spAutoFit/>
          </a:bodyPr>
          <a:lstStyle/>
          <a:p>
            <a:pPr marL="292100" marR="0" algn="just">
              <a:lnSpc>
                <a:spcPct val="125000"/>
              </a:lnSpc>
              <a:spcBef>
                <a:spcPts val="0"/>
              </a:spcBef>
              <a:spcAft>
                <a:spcPts val="0"/>
              </a:spcAft>
            </a:pPr>
            <a:r>
              <a:rPr lang="en-US" sz="2400" dirty="0">
                <a:solidFill>
                  <a:srgbClr val="353635"/>
                </a:solidFill>
                <a:latin typeface="#9Slide05 IcielSanelma" pitchFamily="2" charset="0"/>
                <a:ea typeface="Times New Roman" panose="02020603050405020304" pitchFamily="18" charset="0"/>
              </a:rPr>
              <a:t>Ư</a:t>
            </a:r>
            <a:r>
              <a:rPr lang="vi-VN" sz="2400" dirty="0">
                <a:solidFill>
                  <a:srgbClr val="353635"/>
                </a:solidFill>
                <a:latin typeface="#9Slide05 IcielSanelma" pitchFamily="2" charset="0"/>
                <a:ea typeface="Times New Roman" panose="02020603050405020304" pitchFamily="18" charset="0"/>
              </a:rPr>
              <a:t>ớc nguyện của bé Hải An và gia đình bé đã hiến tặng giác mạc để trao ánh sáng cho người khác với mục đích cứu người, làm việc thiện.</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462213"/>
          </a:xfrm>
          <a:prstGeom prst="rect">
            <a:avLst/>
          </a:prstGeom>
        </p:spPr>
        <p:txBody>
          <a:bodyPr wrap="square">
            <a:spAutoFit/>
          </a:bodyPr>
          <a:lstStyle/>
          <a:p>
            <a:pPr algn="just"/>
            <a:r>
              <a:rPr lang="vi-VN" sz="2200" dirty="0">
                <a:solidFill>
                  <a:srgbClr val="000000"/>
                </a:solidFill>
                <a:latin typeface="#9Slide05 IcielSanelma" pitchFamily="2" charset="0"/>
                <a:ea typeface="Courier New" panose="02070309020205020404" pitchFamily="49" charset="0"/>
              </a:rPr>
              <a:t>Ước nguyện đó thật cao cả, lớn lao và việc làm đó viết nên c</a:t>
            </a:r>
            <a:r>
              <a:rPr lang="en-US" sz="2200" dirty="0">
                <a:solidFill>
                  <a:srgbClr val="000000"/>
                </a:solidFill>
                <a:latin typeface="#9Slide05 IcielSanelma" pitchFamily="2" charset="0"/>
                <a:ea typeface="Courier New" panose="02070309020205020404" pitchFamily="49" charset="0"/>
              </a:rPr>
              <a:t>â</a:t>
            </a:r>
            <a:r>
              <a:rPr lang="vi-VN" sz="2200" dirty="0">
                <a:solidFill>
                  <a:srgbClr val="000000"/>
                </a:solidFill>
                <a:latin typeface="#9Slide05 IcielSanelma" pitchFamily="2" charset="0"/>
                <a:ea typeface="Courier New" panose="02070309020205020404" pitchFamily="49"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200" dirty="0">
                <a:solidFill>
                  <a:srgbClr val="000000"/>
                </a:solidFill>
                <a:latin typeface="#9Slide05 IcielSanelma" pitchFamily="2" charset="0"/>
                <a:ea typeface="Courier New" panose="02070309020205020404" pitchFamily="49" charset="0"/>
              </a:rPr>
              <a:t>ề</a:t>
            </a:r>
            <a:r>
              <a:rPr lang="vi-VN" sz="2200" dirty="0">
                <a:solidFill>
                  <a:srgbClr val="000000"/>
                </a:solidFill>
                <a:latin typeface="#9Slide05 IcielSanelma" pitchFamily="2" charset="0"/>
                <a:ea typeface="Courier New" panose="02070309020205020404" pitchFamily="49" charset="0"/>
              </a:rPr>
              <a:t> tình yêu thương con người</a:t>
            </a:r>
            <a:endParaRPr lang="en-US" sz="2200" dirty="0">
              <a:latin typeface="#9Slide05 IcielSanelma" pitchFamily="2"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400" dirty="0">
                <a:solidFill>
                  <a:srgbClr val="353635"/>
                </a:solidFill>
                <a:latin typeface="#9Slide05 IcielSanelma" pitchFamily="2" charset="0"/>
                <a:ea typeface="Times New Roman" panose="02020603050405020304" pitchFamily="18" charset="0"/>
              </a:rPr>
              <a:t>Yêu thương con người là sự quan tâm, giúp đỡ, làm những điếu tốt đẹp cho người khác, nhất là những người gặp khó khăn, hoạn nạn.</a:t>
            </a:r>
            <a:endParaRPr lang="en-US" sz="2400" dirty="0">
              <a:solidFill>
                <a:srgbClr val="353635"/>
              </a:solidFill>
              <a:effectLst/>
              <a:latin typeface="#9Slide05 IcielSanelma" pitchFamily="2"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6748</TotalTime>
  <Words>2541</Words>
  <Application>Microsoft Office PowerPoint</Application>
  <PresentationFormat>Widescreen</PresentationFormat>
  <Paragraphs>207</Paragraphs>
  <Slides>29</Slides>
  <Notes>5</Notes>
  <HiddenSlides>0</HiddenSlides>
  <MMClips>0</MMClips>
  <ScaleCrop>false</ScaleCrop>
  <HeadingPairs>
    <vt:vector size="6" baseType="variant">
      <vt:variant>
        <vt:lpstr>Fonts Used</vt:lpstr>
      </vt:variant>
      <vt:variant>
        <vt:i4>25</vt:i4>
      </vt:variant>
      <vt:variant>
        <vt:lpstr>Theme</vt:lpstr>
      </vt:variant>
      <vt:variant>
        <vt:i4>5</vt:i4>
      </vt:variant>
      <vt:variant>
        <vt:lpstr>Slide Titles</vt:lpstr>
      </vt:variant>
      <vt:variant>
        <vt:i4>29</vt:i4>
      </vt:variant>
    </vt:vector>
  </HeadingPairs>
  <TitlesOfParts>
    <vt:vector size="59" baseType="lpstr">
      <vt:lpstr>微软雅黑</vt:lpstr>
      <vt:lpstr>#9Slide05 Brannboll Ny</vt:lpstr>
      <vt:lpstr>#9Slide05 Fourth</vt:lpstr>
      <vt:lpstr>#9Slide05 Habano</vt:lpstr>
      <vt:lpstr>#9Slide05 IcielSanelma</vt:lpstr>
      <vt:lpstr>#9Slide05 IcielSmoothy Cursive</vt:lpstr>
      <vt:lpstr>#9Slide05 Israquella</vt:lpstr>
      <vt:lpstr>#9Slide05 Kathya</vt:lpstr>
      <vt:lpstr>#9Slide05 Phobia</vt:lpstr>
      <vt:lpstr>#9Slide05 SVNTaiga</vt:lpstr>
      <vt:lpstr>#9Slide05 SVNTradeMark</vt:lpstr>
      <vt:lpstr>#9Slide06 SVNSlow Attack</vt:lpstr>
      <vt:lpstr>#9Slide07 IcielAmerican Forkbal</vt:lpstr>
      <vt:lpstr>#9Slide07 Marbelia Regular</vt:lpstr>
      <vt:lpstr>Arial</vt:lpstr>
      <vt:lpstr>Calibri</vt:lpstr>
      <vt:lpstr>Calibri Light</vt:lpstr>
      <vt:lpstr>Courier New</vt:lpstr>
      <vt:lpstr>SVN-Steady</vt:lpstr>
      <vt:lpstr>SVN-Student</vt:lpstr>
      <vt:lpstr>SVN-Vanilla Daisy Pro</vt:lpstr>
      <vt:lpstr>SVN-Very Berry</vt:lpstr>
      <vt:lpstr>SVN-Wallington</vt:lpstr>
      <vt:lpstr>Symbol</vt:lpstr>
      <vt:lpstr>Times New Roman</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OS</cp:lastModifiedBy>
  <cp:revision>147</cp:revision>
  <dcterms:created xsi:type="dcterms:W3CDTF">2021-06-28T15:32:15Z</dcterms:created>
  <dcterms:modified xsi:type="dcterms:W3CDTF">2023-05-31T07:37:54Z</dcterms:modified>
</cp:coreProperties>
</file>