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9"/>
  </p:notesMasterIdLst>
  <p:sldIdLst>
    <p:sldId id="325" r:id="rId2"/>
    <p:sldId id="326" r:id="rId3"/>
    <p:sldId id="287" r:id="rId4"/>
    <p:sldId id="288" r:id="rId5"/>
    <p:sldId id="289" r:id="rId6"/>
    <p:sldId id="294" r:id="rId7"/>
    <p:sldId id="300" r:id="rId8"/>
    <p:sldId id="292" r:id="rId9"/>
    <p:sldId id="302" r:id="rId10"/>
    <p:sldId id="266" r:id="rId11"/>
    <p:sldId id="301" r:id="rId12"/>
    <p:sldId id="303" r:id="rId13"/>
    <p:sldId id="305" r:id="rId14"/>
    <p:sldId id="314" r:id="rId15"/>
    <p:sldId id="308" r:id="rId16"/>
    <p:sldId id="309" r:id="rId17"/>
    <p:sldId id="311" r:id="rId18"/>
    <p:sldId id="312" r:id="rId19"/>
    <p:sldId id="317" r:id="rId20"/>
    <p:sldId id="304" r:id="rId21"/>
    <p:sldId id="318" r:id="rId22"/>
    <p:sldId id="320" r:id="rId23"/>
    <p:sldId id="321" r:id="rId24"/>
    <p:sldId id="322" r:id="rId25"/>
    <p:sldId id="323" r:id="rId26"/>
    <p:sldId id="324" r:id="rId27"/>
    <p:sldId id="32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82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9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8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878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3" name="Google Shape;93;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21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5/31/2023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4.png"/><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0562-235A-4487-A5F7-23C2F3AEB44C}"/>
              </a:ext>
            </a:extLst>
          </p:cNvPr>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31" y="1917700"/>
            <a:ext cx="2703513" cy="2703513"/>
          </a:xfrm>
        </p:spPr>
      </p:pic>
      <p:pic>
        <p:nvPicPr>
          <p:cNvPr id="4" name="Picture 3">
            <a:extLst>
              <a:ext uri="{FF2B5EF4-FFF2-40B4-BE49-F238E27FC236}">
                <a16:creationId xmlns:a16="http://schemas.microsoft.com/office/drawing/2014/main" id="{104FC2DF-02CC-4B30-A24A-9BAA00214FD3}"/>
              </a:ext>
            </a:extLst>
          </p:cNvPr>
          <p:cNvPicPr>
            <a:picLocks noChangeAspect="1"/>
          </p:cNvPicPr>
          <p:nvPr/>
        </p:nvPicPr>
        <p:blipFill>
          <a:blip r:embed="rId3"/>
          <a:stretch>
            <a:fillRect/>
          </a:stretch>
        </p:blipFill>
        <p:spPr>
          <a:xfrm>
            <a:off x="31216" y="0"/>
            <a:ext cx="9144000" cy="5143500"/>
          </a:xfrm>
          <a:prstGeom prst="rect">
            <a:avLst/>
          </a:prstGeom>
        </p:spPr>
      </p:pic>
      <p:sp>
        <p:nvSpPr>
          <p:cNvPr id="6" name="Rectangle 5">
            <a:extLst>
              <a:ext uri="{FF2B5EF4-FFF2-40B4-BE49-F238E27FC236}">
                <a16:creationId xmlns:a16="http://schemas.microsoft.com/office/drawing/2014/main" id="{36894AD1-C9A0-489D-804B-1F3DA6340057}"/>
              </a:ext>
            </a:extLst>
          </p:cNvPr>
          <p:cNvSpPr/>
          <p:nvPr/>
        </p:nvSpPr>
        <p:spPr>
          <a:xfrm>
            <a:off x="1121229" y="2571750"/>
            <a:ext cx="6858000" cy="1077218"/>
          </a:xfrm>
          <a:prstGeom prst="rect">
            <a:avLst/>
          </a:prstGeom>
          <a:noFill/>
        </p:spPr>
        <p:txBody>
          <a:bodyPr wrap="square" lIns="91440" tIns="45720" rIns="91440" bIns="45720">
            <a:spAutoFit/>
          </a:bodyPr>
          <a:lstStyle/>
          <a:p>
            <a:pPr algn="ctr"/>
            <a:r>
              <a:rPr lang="en-US" sz="3200" b="1" cap="none" spc="0">
                <a:ln/>
                <a:solidFill>
                  <a:srgbClr val="C00000"/>
                </a:solidFill>
                <a:effectLst>
                  <a:outerShdw blurRad="38100" dist="19050" dir="2700000" algn="tl" rotWithShape="0">
                    <a:schemeClr val="dk1">
                      <a:lumMod val="50000"/>
                      <a:alpha val="40000"/>
                    </a:schemeClr>
                  </a:outerShdw>
                </a:effectLst>
              </a:rPr>
              <a:t>CHÀO MỪNG CÁC EM ĐẾN VỚI TIẾT HỌC NGÀY HÔM NAY</a:t>
            </a:r>
            <a:endParaRPr lang="en-US" sz="3200" b="1" cap="none" spc="0" dirty="0">
              <a:ln/>
              <a:solidFill>
                <a:srgbClr val="C00000"/>
              </a:solidFill>
              <a:effectLst>
                <a:outerShdw blurRad="38100" dist="19050" dir="2700000" algn="tl" rotWithShape="0">
                  <a:schemeClr val="dk1">
                    <a:lumMod val="50000"/>
                    <a:alpha val="40000"/>
                  </a:scheme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337"/>
            <a:ext cx="2209800" cy="2209800"/>
          </a:xfrm>
          <a:prstGeom prst="rect">
            <a:avLst/>
          </a:prstGeom>
        </p:spPr>
      </p:pic>
    </p:spTree>
    <p:extLst>
      <p:ext uri="{BB962C8B-B14F-4D97-AF65-F5344CB8AC3E}">
        <p14:creationId xmlns:p14="http://schemas.microsoft.com/office/powerpoint/2010/main" val="55774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a:t>Mỗi học sinh cần:</a:t>
            </a:r>
          </a:p>
          <a:p>
            <a:pPr marL="285750" lvl="0" indent="-285750">
              <a:buClr>
                <a:schemeClr val="dk1"/>
              </a:buClr>
              <a:buSzPts val="1100"/>
              <a:buFontTx/>
              <a:buChar char="-"/>
            </a:pPr>
            <a:endParaRPr lang="en-US" sz="1600" i="1"/>
          </a:p>
          <a:p>
            <a:pPr lvl="0">
              <a:lnSpc>
                <a:spcPct val="150000"/>
              </a:lnSpc>
              <a:buClr>
                <a:schemeClr val="dk1"/>
              </a:buClr>
              <a:buSzPts val="1100"/>
            </a:pPr>
            <a:r>
              <a:rPr lang="en-US" sz="1600" i="1"/>
              <a:t>+ nắm rõ các quyền và bổn phận của mình</a:t>
            </a:r>
          </a:p>
          <a:p>
            <a:pPr lvl="0">
              <a:lnSpc>
                <a:spcPct val="150000"/>
              </a:lnSpc>
              <a:buClr>
                <a:schemeClr val="dk1"/>
              </a:buClr>
              <a:buSzPts val="1100"/>
            </a:pPr>
            <a:r>
              <a:rPr lang="en-US" sz="1600" i="1"/>
              <a:t>+ có thái độ tích cực, chủ động trong các việc thực hiện quyền và bổn phận của trẻ em để bảo vệ và phát triển bản thân một cách toàn diện</a:t>
            </a:r>
          </a:p>
          <a:p>
            <a:pPr lvl="0">
              <a:lnSpc>
                <a:spcPct val="150000"/>
              </a:lnSpc>
              <a:buClr>
                <a:schemeClr val="dk1"/>
              </a:buClr>
              <a:buSzPts val="1100"/>
            </a:pPr>
            <a:r>
              <a:rPr lang="en-US" sz="1600" i="1"/>
              <a:t> + đồng tình ủng hộ các hành vi thực hiện đúng quyền trẻ em </a:t>
            </a:r>
          </a:p>
          <a:p>
            <a:pPr lvl="0">
              <a:lnSpc>
                <a:spcPct val="150000"/>
              </a:lnSpc>
              <a:buClr>
                <a:schemeClr val="dk1"/>
              </a:buClr>
              <a:buSzPts val="1100"/>
            </a:pPr>
            <a:r>
              <a:rPr lang="en-US" sz="1600" i="1"/>
              <a:t>+phê 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4" name="Picture 3"/>
          <p:cNvPicPr>
            <a:picLocks noChangeAspect="1"/>
          </p:cNvPicPr>
          <p:nvPr/>
        </p:nvPicPr>
        <p:blipFill>
          <a:blip r:embed="rId4"/>
          <a:stretch>
            <a:fillRect/>
          </a:stretch>
        </p:blipFill>
        <p:spPr>
          <a:xfrm>
            <a:off x="7888762" y="-8164"/>
            <a:ext cx="1255238" cy="937524"/>
          </a:xfrm>
          <a:prstGeom prst="rect">
            <a:avLst/>
          </a:prstGeom>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 Trách nhiệm của gia đình, nhà trường và xã hội trong việc thực hiện trẻ em</a:t>
            </a:r>
            <a:endParaRPr lang="en-US" sz="2800">
              <a:solidFill>
                <a:schemeClr val="accent3"/>
              </a:solidFill>
              <a:latin typeface="+mn-lt"/>
            </a:endParaRPr>
          </a:p>
        </p:txBody>
      </p:sp>
      <p:pic>
        <p:nvPicPr>
          <p:cNvPr id="3" name="Picture 2"/>
          <p:cNvPicPr>
            <a:picLocks noChangeAspect="1"/>
          </p:cNvPicPr>
          <p:nvPr/>
        </p:nvPicPr>
        <p:blipFill>
          <a:blip r:embed="rId3"/>
          <a:stretch>
            <a:fillRect/>
          </a:stretch>
        </p:blipFill>
        <p:spPr>
          <a:xfrm>
            <a:off x="8001000" y="0"/>
            <a:ext cx="1255238" cy="937524"/>
          </a:xfrm>
          <a:prstGeom prst="rect">
            <a:avLst/>
          </a:prstGeom>
        </p:spPr>
      </p:pic>
    </p:spTree>
    <p:extLst>
      <p:ext uri="{BB962C8B-B14F-4D97-AF65-F5344CB8AC3E}">
        <p14:creationId xmlns:p14="http://schemas.microsoft.com/office/powerpoint/2010/main" val="25056872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solidFill>
                  <a:schemeClr val="tx1"/>
                </a:solidFill>
                <a:cs typeface="Times New Roman" pitchFamily="18" charset="0"/>
              </a:rPr>
              <a:t>Thảo luận nhóm</a:t>
            </a: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1. </a:t>
            </a:r>
            <a:r>
              <a:rPr lang="vi-VN" sz="1600">
                <a:cs typeface="Times New Roman" pitchFamily="18" charset="0"/>
              </a:rPr>
              <a:t>Nghỉ 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cs typeface="Times New Roman" pitchFamily="18" charset="0"/>
              </a:rPr>
              <a:t>2. </a:t>
            </a:r>
            <a:r>
              <a:rPr lang="vi-VN" sz="1600">
                <a:cs typeface="Times New Roman" pitchFamily="18" charset="0"/>
              </a:rPr>
              <a:t>Trường 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cs typeface="Times New Roman" pitchFamily="18" charset="0"/>
              </a:rPr>
              <a:t>3. </a:t>
            </a:r>
            <a:r>
              <a:rPr lang="vi-VN" sz="1600"/>
              <a:t> 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a:cs typeface="Times New Roman"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a:solidFill>
                  <a:schemeClr val="tx1"/>
                </a:solidFill>
                <a:latin typeface="+mn-lt"/>
                <a:cs typeface="Times New Roman" pitchFamily="18" charset="0"/>
              </a:rPr>
              <a:t>4.</a:t>
            </a:r>
            <a:r>
              <a:rPr lang="vi-VN">
                <a:solidFill>
                  <a:schemeClr val="tx1"/>
                </a:solidFill>
                <a:latin typeface="+mn-lt"/>
                <a:cs typeface="Times New Roman" pitchFamily="18" charset="0"/>
              </a:rPr>
              <a:t> 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a:solidFill>
                <a:schemeClr val="tx1"/>
              </a:solidFill>
              <a:latin typeface="+mn-lt"/>
              <a:cs typeface="Times New Roman"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br>
              <a:rPr lang="en-US">
                <a:latin typeface="+mn-lt"/>
              </a:rPr>
            </a:br>
            <a:endParaRPr lang="en-US">
              <a:latin typeface="+mn-lt"/>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1</a:t>
            </a:r>
          </a:p>
          <a:p>
            <a:pPr algn="ctr"/>
            <a:r>
              <a:rPr lang="nl-NL" sz="1800">
                <a:cs typeface="Times New Roman" pitchFamily="18" charset="0"/>
              </a:rPr>
              <a:t>Bố mẹ, ông bà An đã làm đúng trách nhiệm trong việc thực hiện quyền trẻ em.</a:t>
            </a:r>
            <a:endParaRPr lang="en-US" sz="1800">
              <a:cs typeface="Times New Roman" pitchFamily="18" charset="0"/>
            </a:endParaRPr>
          </a:p>
          <a:p>
            <a:pPr algn="ctr"/>
            <a:endParaRPr lang="en-US" sz="1600">
              <a:cs typeface="Times New Roman"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2</a:t>
            </a:r>
          </a:p>
          <a:p>
            <a:pPr algn="ctr"/>
            <a:r>
              <a:rPr lang="nl-NL" sz="1800">
                <a:cs typeface="Times New Roman" pitchFamily="18" charset="0"/>
              </a:rPr>
              <a:t>Trường học Lâm đã thực hiện đúng trách nhiệm của mình trong thực hiện quyền trẻ em.</a:t>
            </a:r>
            <a:endParaRPr lang="en-US" sz="1800">
              <a:cs typeface="Times New Roman" pitchFamily="18" charset="0"/>
            </a:endParaRPr>
          </a:p>
          <a:p>
            <a:pPr algn="ctr"/>
            <a:endParaRPr lang="en-US">
              <a:cs typeface="Times New Roman"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3</a:t>
            </a:r>
          </a:p>
          <a:p>
            <a:pPr algn="ctr"/>
            <a:r>
              <a:rPr lang="nl-NL" sz="1800">
                <a:cs typeface="Times New Roman" pitchFamily="18" charset="0"/>
              </a:rPr>
              <a:t>Chính quyền xã K thực hiện đúng trách nhiệm trong thực hiện quyền trẻ em.</a:t>
            </a:r>
            <a:endParaRPr lang="en-US" sz="1800">
              <a:cs typeface="Times New Roman" pitchFamily="18" charset="0"/>
            </a:endParaRPr>
          </a:p>
          <a:p>
            <a:pPr algn="ctr"/>
            <a:endParaRPr lang="en-US">
              <a:cs typeface="Times New Roman"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a:solidFill>
                  <a:schemeClr val="tx1"/>
                </a:solidFill>
                <a:latin typeface="+mn-lt"/>
                <a:cs typeface="Times New Roman" pitchFamily="18" charset="0"/>
              </a:rPr>
              <a:t>4.</a:t>
            </a:r>
          </a:p>
          <a:p>
            <a:pPr marL="127000" indent="0" algn="ctr">
              <a:buNone/>
            </a:pPr>
            <a:r>
              <a:rPr lang="nl-NL">
                <a:solidFill>
                  <a:schemeClr val="tx1"/>
                </a:solidFill>
                <a:latin typeface="+mn-lt"/>
                <a:cs typeface="Times New Roman" pitchFamily="18" charset="0"/>
              </a:rPr>
              <a:t>Vợ chồng ông Nam vi phạm quyền trẻ em khi thường xuyên đánh đập bé Tùng. Vi phạm quyền bảo vệ của trẻ em.</a:t>
            </a:r>
            <a:endParaRPr lang="en-US">
              <a:solidFill>
                <a:schemeClr val="tx1"/>
              </a:solidFill>
              <a:latin typeface="+mn-lt"/>
              <a:cs typeface="Times New Roman" pitchFamily="18" charset="0"/>
            </a:endParaRPr>
          </a:p>
          <a:p>
            <a:pPr marL="127000" indent="0" algn="ctr">
              <a:buNone/>
            </a:pPr>
            <a:endParaRPr lang="en-US" sz="1400">
              <a:latin typeface="+mn-lt"/>
              <a:cs typeface="Times New Roman" pitchFamily="18" charset="0"/>
            </a:endParaRPr>
          </a:p>
        </p:txBody>
      </p:sp>
      <p:pic>
        <p:nvPicPr>
          <p:cNvPr id="123" name="Picture 1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a:solidFill>
                  <a:srgbClr val="92D050"/>
                </a:solidFill>
                <a:latin typeface="+mn-lt"/>
              </a:rPr>
              <a:t>“Tiếp 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14</a:t>
            </a:fld>
            <a:endParaRPr lang="en-US">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p>
          <a:p>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Số</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tham</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cả</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lớp</a:t>
            </a:r>
            <a:endParaRPr lang="en-US" sz="1800" b="1" dirty="0">
              <a:solidFill>
                <a:prstClr val="black"/>
              </a:solidFill>
              <a:latin typeface="+mn-lt"/>
              <a:cs typeface="Times New Roman" pitchFamily="18" charset="0"/>
            </a:endParaRPr>
          </a:p>
          <a:p>
            <a:pPr marL="257175" indent="-257175">
              <a:buFontTx/>
              <a:buChar char="-"/>
            </a:pPr>
            <a:r>
              <a:rPr lang="en-US" sz="1800" b="1" dirty="0" err="1">
                <a:solidFill>
                  <a:prstClr val="black"/>
                </a:solidFill>
                <a:latin typeface="+mn-lt"/>
                <a:cs typeface="Times New Roman" pitchFamily="18" charset="0"/>
              </a:rPr>
              <a:t>Cách</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thức</a:t>
            </a:r>
            <a:r>
              <a:rPr lang="en-US" sz="1800" b="1" dirty="0">
                <a:solidFill>
                  <a:prstClr val="black"/>
                </a:solidFill>
                <a:latin typeface="+mn-lt"/>
                <a:cs typeface="Times New Roman" pitchFamily="18" charset="0"/>
              </a:rPr>
              <a:t>: Chia </a:t>
            </a:r>
            <a:r>
              <a:rPr lang="en-US" sz="1800" b="1" dirty="0" err="1">
                <a:solidFill>
                  <a:prstClr val="black"/>
                </a:solidFill>
                <a:latin typeface="+mn-lt"/>
                <a:cs typeface="Times New Roman" pitchFamily="18" charset="0"/>
              </a:rPr>
              <a:t>lớp</a:t>
            </a:r>
            <a:r>
              <a:rPr lang="en-US" sz="1800" b="1" dirty="0">
                <a:solidFill>
                  <a:prstClr val="black"/>
                </a:solidFill>
                <a:latin typeface="+mn-lt"/>
                <a:cs typeface="Times New Roman" pitchFamily="18" charset="0"/>
              </a:rPr>
              <a:t> </a:t>
            </a:r>
            <a:r>
              <a:rPr lang="en-US" sz="1800" b="1" err="1">
                <a:solidFill>
                  <a:prstClr val="black"/>
                </a:solidFill>
                <a:latin typeface="+mn-lt"/>
                <a:cs typeface="Times New Roman" pitchFamily="18" charset="0"/>
              </a:rPr>
              <a:t>làm</a:t>
            </a:r>
            <a:r>
              <a:rPr lang="en-US" sz="1800" b="1">
                <a:solidFill>
                  <a:prstClr val="black"/>
                </a:solidFill>
                <a:latin typeface="+mn-lt"/>
                <a:cs typeface="Times New Roman" pitchFamily="18" charset="0"/>
              </a:rPr>
              <a:t> ba đội </a:t>
            </a:r>
            <a:r>
              <a:rPr lang="en-US" sz="1800" b="1" dirty="0" err="1">
                <a:solidFill>
                  <a:prstClr val="black"/>
                </a:solidFill>
                <a:latin typeface="+mn-lt"/>
                <a:cs typeface="Times New Roman" pitchFamily="18" charset="0"/>
              </a:rPr>
              <a:t>theo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dãy</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bàn</a:t>
            </a:r>
            <a:r>
              <a:rPr lang="en-US" sz="1800" b="1">
                <a:solidFill>
                  <a:prstClr val="black"/>
                </a:solidFill>
                <a:latin typeface="+mn-lt"/>
                <a:cs typeface="Times New Roman" pitchFamily="18" charset="0"/>
              </a:rPr>
              <a:t>. Lần </a:t>
            </a:r>
            <a:r>
              <a:rPr lang="en-US" sz="1800" b="1" err="1">
                <a:solidFill>
                  <a:prstClr val="black"/>
                </a:solidFill>
                <a:latin typeface="+mn-lt"/>
                <a:cs typeface="Times New Roman" pitchFamily="18" charset="0"/>
              </a:rPr>
              <a:t>lượt</a:t>
            </a:r>
            <a:r>
              <a:rPr lang="en-US" sz="1800" b="1">
                <a:solidFill>
                  <a:prstClr val="black"/>
                </a:solidFill>
                <a:latin typeface="+mn-lt"/>
                <a:cs typeface="Times New Roman" pitchFamily="18" charset="0"/>
              </a:rPr>
              <a:t> viết đáp án. </a:t>
            </a:r>
            <a:r>
              <a:rPr lang="en-US" sz="1800" b="1" dirty="0">
                <a:solidFill>
                  <a:prstClr val="black"/>
                </a:solidFill>
                <a:latin typeface="+mn-lt"/>
                <a:cs typeface="Times New Roman" pitchFamily="18" charset="0"/>
              </a:rPr>
              <a:t>(</a:t>
            </a:r>
            <a:r>
              <a:rPr lang="en-US" sz="1800" b="1" dirty="0" err="1">
                <a:solidFill>
                  <a:prstClr val="black"/>
                </a:solidFill>
                <a:latin typeface="+mn-lt"/>
                <a:cs typeface="Times New Roman" pitchFamily="18" charset="0"/>
              </a:rPr>
              <a:t>Không</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được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đọc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lặp</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lại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câu</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của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khác</a:t>
            </a:r>
            <a:r>
              <a:rPr lang="en-US" sz="1800" b="1" dirty="0">
                <a:solidFill>
                  <a:prstClr val="black"/>
                </a:solidFill>
                <a:latin typeface="+mn-lt"/>
                <a:cs typeface="Times New Roman" pitchFamily="18" charset="0"/>
              </a:rPr>
              <a:t>.) </a:t>
            </a:r>
          </a:p>
          <a:p>
            <a:pPr marL="257175" indent="-257175">
              <a:buFontTx/>
              <a:buChar char="-"/>
            </a:pPr>
            <a:r>
              <a:rPr lang="en-US" sz="1800" b="1" dirty="0" err="1">
                <a:solidFill>
                  <a:prstClr val="black"/>
                </a:solidFill>
                <a:latin typeface="+mn-lt"/>
                <a:cs typeface="Times New Roman" pitchFamily="18" charset="0"/>
              </a:rPr>
              <a:t>Thời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gian</a:t>
            </a:r>
            <a:r>
              <a:rPr lang="en-US" sz="1800" b="1" dirty="0">
                <a:solidFill>
                  <a:prstClr val="black"/>
                </a:solidFill>
                <a:latin typeface="+mn-lt"/>
                <a:cs typeface="Times New Roman" pitchFamily="18" charset="0"/>
              </a:rPr>
              <a:t>: 5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thảo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luận</a:t>
            </a:r>
            <a:r>
              <a:rPr lang="en-US" sz="1800" b="1" dirty="0">
                <a:solidFill>
                  <a:prstClr val="black"/>
                </a:solidFill>
                <a:latin typeface="+mn-lt"/>
                <a:cs typeface="Times New Roman" pitchFamily="18" charset="0"/>
              </a:rPr>
              <a:t>, 3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viết</a:t>
            </a:r>
            <a:r>
              <a:rPr lang="en-US" sz="1800" b="1" dirty="0">
                <a:solidFill>
                  <a:prstClr val="black"/>
                </a:solidFill>
                <a:latin typeface="+mn-lt"/>
                <a:cs typeface="Times New Roman" pitchFamily="18" charset="0"/>
              </a:rPr>
              <a:t>. </a:t>
            </a:r>
          </a:p>
        </p:txBody>
      </p:sp>
      <p:pic>
        <p:nvPicPr>
          <p:cNvPr id="9" name="Picture 8"/>
          <p:cNvPicPr>
            <a:picLocks noChangeAspect="1"/>
          </p:cNvPicPr>
          <p:nvPr/>
        </p:nvPicPr>
        <p:blipFill>
          <a:blip r:embed="rId5"/>
          <a:stretch>
            <a:fillRect/>
          </a:stretch>
        </p:blipFill>
        <p:spPr>
          <a:xfrm>
            <a:off x="7888762" y="0"/>
            <a:ext cx="1255238" cy="937524"/>
          </a:xfrm>
          <a:prstGeom prst="rect">
            <a:avLst/>
          </a:prstGeom>
        </p:spPr>
      </p:pic>
    </p:spTree>
    <p:extLst>
      <p:ext uri="{BB962C8B-B14F-4D97-AF65-F5344CB8AC3E}">
        <p14:creationId xmlns:p14="http://schemas.microsoft.com/office/powerpoint/2010/main" val="2830168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itchFamily="18" charset="0"/>
              </a:rPr>
              <a:t>Theo em </a:t>
            </a:r>
            <a:r>
              <a:rPr lang="en-US" sz="4800" b="1">
                <a:solidFill>
                  <a:srgbClr val="92D050"/>
                </a:solidFill>
                <a:latin typeface="+mn-lt"/>
                <a:cs typeface="Times New Roman" pitchFamily="18" charset="0"/>
              </a:rPr>
              <a:t>gia đình, nhà trường, xã hội</a:t>
            </a:r>
            <a:r>
              <a:rPr lang="en-US" sz="2800" b="1">
                <a:solidFill>
                  <a:srgbClr val="92D050"/>
                </a:solidFill>
                <a:latin typeface="+mn-lt"/>
                <a:cs typeface="Times New Roman" pitchFamily="18" charset="0"/>
              </a:rPr>
              <a:t> </a:t>
            </a:r>
            <a:r>
              <a:rPr lang="en-US" sz="2800">
                <a:solidFill>
                  <a:schemeClr val="tx1"/>
                </a:solidFill>
                <a:latin typeface="+mn-lt"/>
                <a:cs typeface="Times New Roman" pitchFamily="18" charset="0"/>
              </a:rPr>
              <a:t>có trách nhiệm như thế nào trong việc thực hiện quyền trẻ em</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15</a:t>
            </a:fld>
            <a:endParaRPr>
              <a:latin typeface="+mn-lt"/>
            </a:endParaRPr>
          </a:p>
        </p:txBody>
      </p:sp>
      <p:pic>
        <p:nvPicPr>
          <p:cNvPr id="146" name="Google Shape;3657;p58"/>
          <p:cNvPicPr preferRelativeResize="0"/>
          <p:nvPr/>
        </p:nvPicPr>
        <p:blipFill rotWithShape="1">
          <a:blip r:embed="rId3">
            <a:alphaModFix/>
          </a:blip>
          <a:srcRect t="16540" b="16547"/>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extLst>
      <p:ext uri="{BB962C8B-B14F-4D97-AF65-F5344CB8AC3E}">
        <p14:creationId xmlns:p14="http://schemas.microsoft.com/office/powerpoint/2010/main" val="342051608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16</a:t>
            </a:fld>
            <a:endParaRPr lang="en">
              <a:latin typeface="+mn-lt"/>
            </a:endParaRPr>
          </a:p>
        </p:txBody>
      </p:sp>
      <p:sp>
        <p:nvSpPr>
          <p:cNvPr id="4" name="Google Shape;287;p16"/>
          <p:cNvSpPr txBox="1">
            <a:spLocks/>
          </p:cNvSpPr>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em khỏi các nguy cơ bị xâm hại, bị lạm dụng, bị mua bán...</a:t>
            </a:r>
          </a:p>
        </p:txBody>
      </p:sp>
      <p:pic>
        <p:nvPicPr>
          <p:cNvPr id="5" name="Shape 77"/>
          <p:cNvPicPr/>
          <p:nvPr/>
        </p:nvPicPr>
        <p:blipFill>
          <a:blip r:embed="rId2"/>
          <a:stretch/>
        </p:blipFill>
        <p:spPr>
          <a:xfrm>
            <a:off x="3048000" y="3181350"/>
            <a:ext cx="3657600" cy="1809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17</a:t>
            </a:fld>
            <a:endParaRPr lang="en">
              <a:latin typeface="+mn-lt"/>
            </a:endParaRPr>
          </a:p>
        </p:txBody>
      </p:sp>
      <p:pic>
        <p:nvPicPr>
          <p:cNvPr id="3" name="Shape 95"/>
          <p:cNvPicPr/>
          <p:nvPr/>
        </p:nvPicPr>
        <p:blipFill>
          <a:blip r:embed="rId2"/>
          <a:stretch/>
        </p:blipFill>
        <p:spPr>
          <a:xfrm>
            <a:off x="6324600" y="922564"/>
            <a:ext cx="2819400" cy="2895600"/>
          </a:xfrm>
          <a:prstGeom prst="rect">
            <a:avLst/>
          </a:prstGeom>
        </p:spPr>
      </p:pic>
      <p:sp>
        <p:nvSpPr>
          <p:cNvPr id="4" name="Google Shape;287;p16"/>
          <p:cNvSpPr txBox="1">
            <a:spLocks/>
          </p:cNvSpPr>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extLst>
      <p:ext uri="{BB962C8B-B14F-4D97-AF65-F5344CB8AC3E}">
        <p14:creationId xmlns:p14="http://schemas.microsoft.com/office/powerpoint/2010/main" val="1417228479"/>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287;p16"/>
          <p:cNvSpPr txBox="1">
            <a:spLocks/>
          </p:cNvSpPr>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extLst>
      <p:ext uri="{BB962C8B-B14F-4D97-AF65-F5344CB8AC3E}">
        <p14:creationId xmlns:p14="http://schemas.microsoft.com/office/powerpoint/2010/main" val="12585638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a:solidFill>
                  <a:srgbClr val="92D050"/>
                </a:solidFill>
                <a:latin typeface="+mn-lt"/>
                <a:cs typeface="Times New Roman" pitchFamily="18" charset="0"/>
              </a:rPr>
              <a:t>Bài 1: </a:t>
            </a:r>
            <a:r>
              <a:rPr lang="vi-VN" sz="2400">
                <a:solidFill>
                  <a:schemeClr val="tx1"/>
                </a:solidFill>
                <a:latin typeface="+mn-lt"/>
                <a:cs typeface="Times New Roman"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807419"/>
              </p:ext>
            </p:extLst>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extLst>
                    <a:ext uri="{9D8B030D-6E8A-4147-A177-3AD203B41FA5}">
                      <a16:colId xmlns:a16="http://schemas.microsoft.com/office/drawing/2014/main" val="20000"/>
                    </a:ext>
                  </a:extLst>
                </a:gridCol>
                <a:gridCol w="2202978">
                  <a:extLst>
                    <a:ext uri="{9D8B030D-6E8A-4147-A177-3AD203B41FA5}">
                      <a16:colId xmlns:a16="http://schemas.microsoft.com/office/drawing/2014/main" val="20001"/>
                    </a:ext>
                  </a:extLst>
                </a:gridCol>
                <a:gridCol w="2473362">
                  <a:extLst>
                    <a:ext uri="{9D8B030D-6E8A-4147-A177-3AD203B41FA5}">
                      <a16:colId xmlns:a16="http://schemas.microsoft.com/office/drawing/2014/main" val="20002"/>
                    </a:ext>
                  </a:extLst>
                </a:gridCol>
              </a:tblGrid>
              <a:tr h="898071">
                <a:tc>
                  <a:txBody>
                    <a:bodyPr/>
                    <a:lstStyle/>
                    <a:p>
                      <a:endParaRPr lang="en-US" sz="2000"/>
                    </a:p>
                  </a:txBody>
                  <a:tcPr/>
                </a:tc>
                <a:tc>
                  <a:txBody>
                    <a:bodyPr/>
                    <a:lstStyle/>
                    <a:p>
                      <a:r>
                        <a:rPr lang="en-US" sz="1800"/>
                        <a:t>Biểu</a:t>
                      </a:r>
                      <a:r>
                        <a:rPr lang="en-US" sz="1800" baseline="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t>Biểu</a:t>
                      </a:r>
                      <a:r>
                        <a:rPr lang="en-US" sz="1800" baseline="0"/>
                        <a:t> hiện thực hiện chưa tốt quyền trẻ em</a:t>
                      </a:r>
                      <a:endParaRPr lang="en-US" sz="1800"/>
                    </a:p>
                  </a:txBody>
                  <a:tcPr/>
                </a:tc>
                <a:extLst>
                  <a:ext uri="{0D108BD9-81ED-4DB2-BD59-A6C34878D82A}">
                    <a16:rowId xmlns:a16="http://schemas.microsoft.com/office/drawing/2014/main" val="10000"/>
                  </a:ext>
                </a:extLst>
              </a:tr>
              <a:tr h="462643">
                <a:tc>
                  <a:txBody>
                    <a:bodyPr/>
                    <a:lstStyle/>
                    <a:p>
                      <a:r>
                        <a:rPr lang="en-US" sz="2400" b="1">
                          <a:solidFill>
                            <a:srgbClr val="92D050"/>
                          </a:solidFill>
                        </a:rPr>
                        <a:t>Gia đình</a:t>
                      </a: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1"/>
                  </a:ext>
                </a:extLst>
              </a:tr>
              <a:tr h="512717">
                <a:tc>
                  <a:txBody>
                    <a:bodyPr/>
                    <a:lstStyle/>
                    <a:p>
                      <a:r>
                        <a:rPr lang="en-US" sz="2400" b="1">
                          <a:solidFill>
                            <a:srgbClr val="92D050"/>
                          </a:solidFill>
                        </a:rPr>
                        <a:t>Nhà</a:t>
                      </a:r>
                      <a:r>
                        <a:rPr lang="en-US" sz="2400" b="1" baseline="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2"/>
                  </a:ext>
                </a:extLst>
              </a:tr>
              <a:tr h="462643">
                <a:tc>
                  <a:txBody>
                    <a:bodyPr/>
                    <a:lstStyle/>
                    <a:p>
                      <a:r>
                        <a:rPr lang="en-US" sz="2400" b="1">
                          <a:solidFill>
                            <a:srgbClr val="92D050"/>
                          </a:solidFill>
                        </a:rPr>
                        <a:t>Xã</a:t>
                      </a:r>
                      <a:r>
                        <a:rPr lang="en-US" sz="2400" b="1" baseline="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20</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21</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1509441336"/>
              </p:ext>
            </p:extLst>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254828">
                  <a:extLst>
                    <a:ext uri="{9D8B030D-6E8A-4147-A177-3AD203B41FA5}">
                      <a16:colId xmlns:a16="http://schemas.microsoft.com/office/drawing/2014/main" val="20002"/>
                    </a:ext>
                  </a:extLst>
                </a:gridCol>
              </a:tblGrid>
              <a:tr h="708004">
                <a:tc>
                  <a:txBody>
                    <a:bodyPr/>
                    <a:lstStyle/>
                    <a:p>
                      <a:endParaRPr lang="en-US" sz="1800">
                        <a:latin typeface="Times New Roman" pitchFamily="18" charset="0"/>
                        <a:cs typeface="Times New Roman" pitchFamily="18" charset="0"/>
                      </a:endParaRPr>
                    </a:p>
                  </a:txBody>
                  <a:tcPr>
                    <a:solidFill>
                      <a:srgbClr val="FF9933"/>
                    </a:solidFill>
                  </a:tcPr>
                </a:tc>
                <a:tc>
                  <a:txBody>
                    <a:bodyPr/>
                    <a:lstStyle/>
                    <a:p>
                      <a:r>
                        <a:rPr lang="en-US" sz="1800">
                          <a:latin typeface="Times New Roman" pitchFamily="18" charset="0"/>
                          <a:cs typeface="Times New Roman" pitchFamily="18" charset="0"/>
                        </a:rPr>
                        <a:t>Biểu</a:t>
                      </a:r>
                      <a:r>
                        <a:rPr lang="en-US" sz="1800" baseline="0">
                          <a:latin typeface="Times New Roman" pitchFamily="18" charset="0"/>
                          <a:cs typeface="Times New Roman" pitchFamily="18" charset="0"/>
                        </a:rPr>
                        <a:t> hiện thực hiện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Times New Roman" pitchFamily="18" charset="0"/>
                          <a:cs typeface="Times New Roman" pitchFamily="18" charset="0"/>
                        </a:rPr>
                        <a:t>Biểu</a:t>
                      </a:r>
                      <a:r>
                        <a:rPr lang="en-US" sz="1800" baseline="0">
                          <a:latin typeface="Times New Roman" pitchFamily="18" charset="0"/>
                          <a:cs typeface="Times New Roman" pitchFamily="18" charset="0"/>
                        </a:rPr>
                        <a:t> hiện thực hiện chưa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974639">
                <a:tc>
                  <a:txBody>
                    <a:bodyPr/>
                    <a:lstStyle/>
                    <a:p>
                      <a:r>
                        <a:rPr lang="en-US" sz="1800" b="1">
                          <a:solidFill>
                            <a:schemeClr val="tx1">
                              <a:lumMod val="95000"/>
                              <a:lumOff val="5000"/>
                            </a:schemeClr>
                          </a:solidFill>
                          <a:latin typeface="Times New Roman" pitchFamily="18" charset="0"/>
                          <a:cs typeface="Times New Roman" pitchFamily="18" charset="0"/>
                        </a:rPr>
                        <a:t>Gia đình</a:t>
                      </a:r>
                    </a:p>
                  </a:txBody>
                  <a:tcPr>
                    <a:solidFill>
                      <a:schemeClr val="accent3">
                        <a:lumMod val="60000"/>
                        <a:lumOff val="40000"/>
                      </a:schemeClr>
                    </a:solidFill>
                  </a:tcPr>
                </a:tc>
                <a:tc>
                  <a:txBody>
                    <a:bodyPr/>
                    <a:lstStyle/>
                    <a:p>
                      <a:pPr marL="342900" indent="-342900">
                        <a:buFontTx/>
                        <a:buChar char="-"/>
                      </a:pPr>
                      <a:r>
                        <a:rPr lang="en-US" sz="1800">
                          <a:latin typeface="Times New Roman" pitchFamily="18" charset="0"/>
                          <a:cs typeface="Times New Roman" pitchFamily="18" charset="0"/>
                        </a:rPr>
                        <a:t>Yêu</a:t>
                      </a:r>
                      <a:r>
                        <a:rPr lang="en-US" sz="1800" baseline="0">
                          <a:latin typeface="Times New Roman" pitchFamily="18" charset="0"/>
                          <a:cs typeface="Times New Roman" pitchFamily="18" charset="0"/>
                        </a:rPr>
                        <a:t> thương chăm sóc trẻ em</a:t>
                      </a:r>
                    </a:p>
                    <a:p>
                      <a:pPr marL="342900" indent="-342900">
                        <a:buFontTx/>
                        <a:buChar char="-"/>
                      </a:pPr>
                      <a:r>
                        <a:rPr lang="en-US" sz="1800" baseline="0">
                          <a:latin typeface="Times New Roman" pitchFamily="18" charset="0"/>
                          <a:cs typeface="Times New Roman" pitchFamily="18" charset="0"/>
                        </a:rPr>
                        <a:t>Bố mẹ cho con đi học năng khiếu</a:t>
                      </a:r>
                    </a:p>
                    <a:p>
                      <a:pPr marL="342900" indent="-342900">
                        <a:buFontTx/>
                        <a:buChar char="-"/>
                      </a:pP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Bố</a:t>
                      </a:r>
                      <a:r>
                        <a:rPr lang="en-US" sz="1800" baseline="0">
                          <a:latin typeface="Times New Roman" pitchFamily="18" charset="0"/>
                          <a:cs typeface="Times New Roman" pitchFamily="18" charset="0"/>
                        </a:rPr>
                        <a:t> mẹ không cho con ra sân chơi </a:t>
                      </a:r>
                    </a:p>
                    <a:p>
                      <a:pPr marL="285750" indent="-285750">
                        <a:buFontTx/>
                        <a:buChar char="-"/>
                      </a:pPr>
                      <a:r>
                        <a:rPr lang="en-US" sz="1800" baseline="0">
                          <a:latin typeface="Times New Roman" pitchFamily="18" charset="0"/>
                          <a:cs typeface="Times New Roman" pitchFamily="18" charset="0"/>
                        </a:rPr>
                        <a:t> Bố mẹ cấm con học đàn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1"/>
                  </a:ext>
                </a:extLst>
              </a:tr>
              <a:tr h="1254178">
                <a:tc>
                  <a:txBody>
                    <a:bodyPr/>
                    <a:lstStyle/>
                    <a:p>
                      <a:r>
                        <a:rPr lang="en-US" sz="1800" b="1">
                          <a:solidFill>
                            <a:schemeClr val="tx1">
                              <a:lumMod val="95000"/>
                              <a:lumOff val="5000"/>
                            </a:schemeClr>
                          </a:solidFill>
                          <a:latin typeface="Times New Roman" pitchFamily="18" charset="0"/>
                          <a:cs typeface="Times New Roman" pitchFamily="18" charset="0"/>
                        </a:rPr>
                        <a:t>Nhà</a:t>
                      </a:r>
                      <a:r>
                        <a:rPr lang="en-US" sz="1800" b="1" baseline="0">
                          <a:solidFill>
                            <a:schemeClr val="tx1">
                              <a:lumMod val="95000"/>
                              <a:lumOff val="5000"/>
                            </a:schemeClr>
                          </a:solidFill>
                          <a:latin typeface="Times New Roman" pitchFamily="18" charset="0"/>
                          <a:cs typeface="Times New Roman" pitchFamily="18" charset="0"/>
                        </a:rPr>
                        <a:t> trường</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a:latin typeface="Times New Roman" pitchFamily="18" charset="0"/>
                          <a:cs typeface="Times New Roman" pitchFamily="18" charset="0"/>
                        </a:rPr>
                        <a:t>Thầy</a:t>
                      </a:r>
                      <a:r>
                        <a:rPr lang="en-US" sz="1800" baseline="0">
                          <a:latin typeface="Times New Roman" pitchFamily="18" charset="0"/>
                          <a:cs typeface="Times New Roman" pitchFamily="18" charset="0"/>
                        </a:rPr>
                        <a:t> cô khuyến khích học sinh đọc sách</a:t>
                      </a:r>
                    </a:p>
                    <a:p>
                      <a:pPr marL="285750" indent="-285750">
                        <a:buFontTx/>
                        <a:buChar char="-"/>
                      </a:pPr>
                      <a:r>
                        <a:rPr lang="en-US" sz="1800" baseline="0">
                          <a:latin typeface="Times New Roman" pitchFamily="18" charset="0"/>
                          <a:cs typeface="Times New Roman" pitchFamily="18" charset="0"/>
                        </a:rPr>
                        <a:t>Học sinh tham gia cuộc thi tìm hiểu quyền trẻ em</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Học</a:t>
                      </a:r>
                      <a:r>
                        <a:rPr lang="en-US" sz="1800" baseline="0">
                          <a:latin typeface="Times New Roman" pitchFamily="18" charset="0"/>
                          <a:cs typeface="Times New Roman" pitchFamily="18" charset="0"/>
                        </a:rPr>
                        <a:t> sinh trốn học</a:t>
                      </a:r>
                    </a:p>
                    <a:p>
                      <a:pPr marL="285750" indent="-285750">
                        <a:buFontTx/>
                        <a:buChar char="-"/>
                      </a:pPr>
                      <a:r>
                        <a:rPr lang="en-US" sz="1800" baseline="0">
                          <a:latin typeface="Times New Roman" pitchFamily="18" charset="0"/>
                          <a:cs typeface="Times New Roman" pitchFamily="18" charset="0"/>
                        </a:rPr>
                        <a:t>Học sinh đánh bạn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2"/>
                  </a:ext>
                </a:extLst>
              </a:tr>
              <a:tr h="1254178">
                <a:tc>
                  <a:txBody>
                    <a:bodyPr/>
                    <a:lstStyle/>
                    <a:p>
                      <a:r>
                        <a:rPr lang="en-US" sz="1800" b="1">
                          <a:solidFill>
                            <a:schemeClr val="tx1">
                              <a:lumMod val="95000"/>
                              <a:lumOff val="5000"/>
                            </a:schemeClr>
                          </a:solidFill>
                          <a:latin typeface="Times New Roman" pitchFamily="18" charset="0"/>
                          <a:cs typeface="Times New Roman" pitchFamily="18" charset="0"/>
                        </a:rPr>
                        <a:t>Xã</a:t>
                      </a:r>
                      <a:r>
                        <a:rPr lang="en-US" sz="1800" b="1" baseline="0">
                          <a:solidFill>
                            <a:schemeClr val="tx1">
                              <a:lumMod val="95000"/>
                              <a:lumOff val="5000"/>
                            </a:schemeClr>
                          </a:solidFill>
                          <a:latin typeface="Times New Roman" pitchFamily="18" charset="0"/>
                          <a:cs typeface="Times New Roman" pitchFamily="18" charset="0"/>
                        </a:rPr>
                        <a:t> hội</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a:latin typeface="Times New Roman" pitchFamily="18" charset="0"/>
                          <a:cs typeface="Times New Roman" pitchFamily="18" charset="0"/>
                        </a:rPr>
                        <a:t>Đoàn thanh niên xã tổ chức trại hè cho thiếu nhi</a:t>
                      </a:r>
                    </a:p>
                    <a:p>
                      <a:pPr marL="285750" indent="-285750">
                        <a:buFontTx/>
                        <a:buChar char="-"/>
                      </a:pPr>
                      <a:r>
                        <a:rPr lang="en-US" sz="1800" baseline="0">
                          <a:latin typeface="Times New Roman" pitchFamily="18" charset="0"/>
                          <a:cs typeface="Times New Roman" pitchFamily="18" charset="0"/>
                        </a:rPr>
                        <a:t>Mở trung tâm bảo trợ xã hội cho trẻ em mồ côi</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Chú</a:t>
                      </a:r>
                      <a:r>
                        <a:rPr lang="en-US" sz="1800" baseline="0">
                          <a:latin typeface="Times New Roman" pitchFamily="18" charset="0"/>
                          <a:cs typeface="Times New Roman" pitchFamily="18" charset="0"/>
                        </a:rPr>
                        <a:t> hàng xóm chưa đăng kí khai sinh cho con</a:t>
                      </a:r>
                    </a:p>
                    <a:p>
                      <a:pPr marL="285750" indent="-285750">
                        <a:buFontTx/>
                        <a:buChar char="-"/>
                      </a:pPr>
                      <a:r>
                        <a:rPr lang="en-US" sz="1800" baseline="0">
                          <a:latin typeface="Times New Roman" pitchFamily="18" charset="0"/>
                          <a:cs typeface="Times New Roman" pitchFamily="18" charset="0"/>
                        </a:rPr>
                        <a:t>Trạm y tế xã chậm tiêm vắc xin cho trẻ em</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extLst>
      <p:ext uri="{BB962C8B-B14F-4D97-AF65-F5344CB8AC3E}">
        <p14:creationId xmlns:p14="http://schemas.microsoft.com/office/powerpoint/2010/main" val="456320420"/>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22</a:t>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a:solidFill>
                  <a:srgbClr val="92D050"/>
                </a:solidFill>
                <a:latin typeface="+mn-lt"/>
                <a:cs typeface="Times New Roman" pitchFamily="18" charset="0"/>
              </a:rPr>
              <a:t>Bài </a:t>
            </a:r>
            <a:r>
              <a:rPr lang="vi-VN" sz="4000" b="1">
                <a:solidFill>
                  <a:srgbClr val="92D050"/>
                </a:solidFill>
                <a:latin typeface="+mn-lt"/>
                <a:cs typeface="Times New Roman" pitchFamily="18" charset="0"/>
              </a:rPr>
              <a:t>2. </a:t>
            </a:r>
            <a:r>
              <a:rPr lang="vi-VN" sz="1800">
                <a:solidFill>
                  <a:schemeClr val="tx1">
                    <a:lumMod val="95000"/>
                    <a:lumOff val="5000"/>
                  </a:schemeClr>
                </a:solidFill>
                <a:latin typeface="+mn-lt"/>
                <a:cs typeface="Times New Roman" pitchFamily="18" charset="0"/>
              </a:rPr>
              <a:t>Em tán thành hoặc không tán thành ý kiến nào dưới đây? </a:t>
            </a:r>
            <a:endParaRPr lang="en-US" sz="1800">
              <a:solidFill>
                <a:schemeClr val="tx1">
                  <a:lumMod val="95000"/>
                  <a:lumOff val="5000"/>
                </a:schemeClr>
              </a:solidFill>
              <a:latin typeface="+mn-lt"/>
              <a:cs typeface="Times New Roman" pitchFamily="18" charset="0"/>
            </a:endParaRPr>
          </a:p>
          <a:p>
            <a:pPr marL="127000" indent="0">
              <a:buNone/>
            </a:pPr>
            <a:r>
              <a:rPr lang="vi-VN" sz="1800">
                <a:solidFill>
                  <a:schemeClr val="tx1">
                    <a:lumMod val="95000"/>
                    <a:lumOff val="5000"/>
                  </a:schemeClr>
                </a:solidFill>
                <a:latin typeface="+mn-lt"/>
                <a:cs typeface="Times New Roman" pitchFamily="18" charset="0"/>
              </a:rPr>
              <a:t>a. Trẻ em có quyền được học tập, vui chơi giải trí, không cần làm gì.</a:t>
            </a:r>
          </a:p>
          <a:p>
            <a:pPr marL="127000" indent="0">
              <a:buNone/>
            </a:pPr>
            <a:r>
              <a:rPr lang="vi-VN" sz="1800">
                <a:solidFill>
                  <a:schemeClr val="tx1">
                    <a:lumMod val="95000"/>
                    <a:lumOff val="5000"/>
                  </a:schemeClr>
                </a:solidFill>
                <a:latin typeface="+mn-lt"/>
                <a:cs typeface="Times New Roman" pitchFamily="18" charset="0"/>
              </a:rPr>
              <a:t>b. Trẻ em khuyết tật cũng được hưởng các quyền như những trẻ em khác.</a:t>
            </a:r>
          </a:p>
          <a:p>
            <a:pPr marL="127000" indent="0">
              <a:buNone/>
            </a:pPr>
            <a:r>
              <a:rPr lang="vi-VN" sz="1800">
                <a:solidFill>
                  <a:schemeClr val="tx1">
                    <a:lumMod val="95000"/>
                    <a:lumOff val="5000"/>
                  </a:schemeClr>
                </a:solidFill>
                <a:latin typeface="+mn-lt"/>
                <a:cs typeface="Times New Roman" pitchFamily="18" charset="0"/>
              </a:rPr>
              <a:t>c. Cha mẹ có quyền ưu tiên, chiều chuộng con trai hơn con gái.</a:t>
            </a:r>
          </a:p>
          <a:p>
            <a:pPr marL="127000" indent="0">
              <a:buNone/>
            </a:pPr>
            <a:r>
              <a:rPr lang="vi-VN" sz="1800">
                <a:solidFill>
                  <a:schemeClr val="tx1">
                    <a:lumMod val="95000"/>
                    <a:lumOff val="5000"/>
                  </a:schemeClr>
                </a:solidFill>
                <a:latin typeface="+mn-lt"/>
                <a:cs typeface="Times New Roman" pitchFamily="18" charset="0"/>
              </a:rPr>
              <a:t>d. Lôi kéo trẻ em vào con đường nghiện hút là sai trái.</a:t>
            </a:r>
          </a:p>
          <a:p>
            <a:pPr marL="127000" indent="0">
              <a:buNone/>
            </a:pPr>
            <a:r>
              <a:rPr lang="vi-VN" sz="1800">
                <a:solidFill>
                  <a:schemeClr val="tx1">
                    <a:lumMod val="95000"/>
                    <a:lumOff val="5000"/>
                  </a:schemeClr>
                </a:solidFill>
                <a:latin typeface="+mn-lt"/>
                <a:cs typeface="Times New Roman" pitchFamily="18" charset="0"/>
              </a:rPr>
              <a:t>e. Cho con đi học hay không là quyền của cha mẹ.</a:t>
            </a:r>
          </a:p>
          <a:p>
            <a:endParaRPr lang="en-US">
              <a:solidFill>
                <a:schemeClr val="tx1">
                  <a:lumMod val="95000"/>
                  <a:lumOff val="5000"/>
                </a:schemeClr>
              </a:solidFill>
              <a:latin typeface="+mn-lt"/>
              <a:cs typeface="Times New Roman"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a:solidFill>
                  <a:schemeClr val="tx1"/>
                </a:solidFill>
                <a:latin typeface="+mn-lt"/>
                <a:cs typeface="Times New Roman" pitchFamily="18" charset="0"/>
              </a:rPr>
              <a:t>Ý kiến đúng: b,d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extLst>
      <p:ext uri="{BB962C8B-B14F-4D97-AF65-F5344CB8AC3E}">
        <p14:creationId xmlns:p14="http://schemas.microsoft.com/office/powerpoint/2010/main" val="130217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a:solidFill>
                  <a:srgbClr val="92D050"/>
                </a:solidFill>
                <a:latin typeface="+mn-lt"/>
                <a:cs typeface="Times New Roman" pitchFamily="18" charset="0"/>
              </a:rPr>
              <a:t>Bài 3:  </a:t>
            </a: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itchFamily="18" charset="0"/>
              </a:rPr>
              <a:t>Tình huống 1: </a:t>
            </a:r>
            <a:r>
              <a:rPr lang="vi-VN" sz="1800">
                <a:solidFill>
                  <a:schemeClr val="tx1"/>
                </a:solidFill>
                <a:latin typeface="+mn-lt"/>
                <a:cs typeface="Times New Roman" pitchFamily="18" charset="0"/>
              </a:rPr>
              <a:t>Giờ </a:t>
            </a:r>
            <a:r>
              <a:rPr lang="en-US" sz="1800">
                <a:solidFill>
                  <a:schemeClr val="tx1"/>
                </a:solidFill>
                <a:latin typeface="+mn-lt"/>
                <a:cs typeface="Times New Roman"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p>
          <a:p>
            <a:pPr marL="127000" indent="0">
              <a:buNone/>
            </a:pPr>
            <a:r>
              <a:rPr lang="en-US" sz="1800" b="1">
                <a:solidFill>
                  <a:schemeClr val="tx1"/>
                </a:solidFill>
                <a:latin typeface="+mn-lt"/>
                <a:cs typeface="Times New Roman" pitchFamily="18" charset="0"/>
              </a:rPr>
              <a:t>Tình huống 2: </a:t>
            </a:r>
            <a:r>
              <a:rPr lang="en-US" sz="1800">
                <a:solidFill>
                  <a:schemeClr val="tx1"/>
                </a:solidFill>
                <a:latin typeface="+mn-lt"/>
                <a:cs typeface="Times New Roman" pitchFamily="18" charset="0"/>
              </a:rPr>
              <a:t>Trường Lan tổ chức cho học sinh đi tham quan di tích lịch sử. Tuy nhiên, bố của Lan rất buồn và không biết phải làm gì để bố đồng ý cho mình đi? Nếu em là Lan em sẽ làm gì để bố đồng ý?</a:t>
            </a: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23</a:t>
            </a:fld>
            <a:endParaRPr lang="en">
              <a:latin typeface="+mn-lt"/>
            </a:endParaRPr>
          </a:p>
        </p:txBody>
      </p:sp>
      <p:sp>
        <p:nvSpPr>
          <p:cNvPr id="6" name="Title 1"/>
          <p:cNvSpPr txBox="1">
            <a:spLocks/>
          </p:cNvSpPr>
          <p:nvPr/>
        </p:nvSpPr>
        <p:spPr>
          <a:xfrm>
            <a:off x="1600200" y="41719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a:solidFill>
                  <a:schemeClr val="tx1"/>
                </a:solidFill>
                <a:latin typeface="+mn-lt"/>
                <a:cs typeface="Times New Roman" pitchFamily="18" charset="0"/>
              </a:rPr>
              <a:t>Mỗi nhóm cử đại diện diễn lại tình huống, nhóm còn lại nêu nhận xét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extLst>
      <p:ext uri="{BB962C8B-B14F-4D97-AF65-F5344CB8AC3E}">
        <p14:creationId xmlns:p14="http://schemas.microsoft.com/office/powerpoint/2010/main" val="404110069"/>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endParaRPr lang="en-US" sz="2000">
              <a:solidFill>
                <a:schemeClr val="tx1"/>
              </a:solidFill>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25</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590016519"/>
              </p:ext>
            </p:extLst>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extLst>
                    <a:ext uri="{9D8B030D-6E8A-4147-A177-3AD203B41FA5}">
                      <a16:colId xmlns:a16="http://schemas.microsoft.com/office/drawing/2014/main" val="20000"/>
                    </a:ext>
                  </a:extLst>
                </a:gridCol>
                <a:gridCol w="3048313">
                  <a:extLst>
                    <a:ext uri="{9D8B030D-6E8A-4147-A177-3AD203B41FA5}">
                      <a16:colId xmlns:a16="http://schemas.microsoft.com/office/drawing/2014/main" val="20001"/>
                    </a:ext>
                  </a:extLst>
                </a:gridCol>
              </a:tblGrid>
              <a:tr h="1029040">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99760">
                <a:tc>
                  <a:txBody>
                    <a:bodyPr/>
                    <a:lstStyle/>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p>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4589781"/>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itchFamily="18" charset="0"/>
              </a:rPr>
              <a:t>Em hãy tìm hiểu và trang bị cho bản thân các kiến thức và kĩ năng phòng, chống xâm hại trẻ em. Ghi lại những việc trẻ em nên làm và không nên làm để phòng chống nguy cơ xâm hại trẻ em theo bảng mẫu sau:</a:t>
            </a:r>
            <a:endParaRPr lang="en-US" sz="2000">
              <a:solidFill>
                <a:schemeClr val="tx1"/>
              </a:solidFill>
              <a:latin typeface="+mn-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26</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4740475"/>
              </p:ext>
            </p:extLst>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extLst>
                    <a:ext uri="{9D8B030D-6E8A-4147-A177-3AD203B41FA5}">
                      <a16:colId xmlns:a16="http://schemas.microsoft.com/office/drawing/2014/main" val="20000"/>
                    </a:ext>
                  </a:extLst>
                </a:gridCol>
                <a:gridCol w="3086417">
                  <a:extLst>
                    <a:ext uri="{9D8B030D-6E8A-4147-A177-3AD203B41FA5}">
                      <a16:colId xmlns:a16="http://schemas.microsoft.com/office/drawing/2014/main" val="20001"/>
                    </a:ext>
                  </a:extLst>
                </a:gridCol>
              </a:tblGrid>
              <a:tr h="1372053">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1066347">
                <a:tc>
                  <a:txBody>
                    <a:bodyPr/>
                    <a:lstStyle/>
                    <a:p>
                      <a:r>
                        <a:rPr lang="en-US" sz="1600">
                          <a:effectLst/>
                          <a:latin typeface="Times New Roman" pitchFamily="18" charset="0"/>
                          <a:cs typeface="Times New Roman" pitchFamily="18" charset="0"/>
                        </a:rPr>
                        <a:t> </a:t>
                      </a:r>
                      <a:r>
                        <a:rPr lang="en-US" sz="1600" b="0" i="0" u="none" strike="noStrike" cap="none">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itchFamily="18" charset="0"/>
                          <a:cs typeface="Times New Roman" pitchFamily="18" charset="0"/>
                        </a:rPr>
                        <a:t> </a:t>
                      </a:r>
                    </a:p>
                    <a:p>
                      <a:r>
                        <a:rPr lang="en-US" sz="1600">
                          <a:effectLst/>
                          <a:latin typeface="Times New Roman" pitchFamily="18" charset="0"/>
                          <a:cs typeface="Times New Roman" pitchFamily="18" charset="0"/>
                        </a:rPr>
                        <a:t> </a:t>
                      </a:r>
                      <a:r>
                        <a:rPr lang="en-US" sz="1600" b="0" i="0" u="none" strike="noStrike" cap="none">
                          <a:solidFill>
                            <a:srgbClr val="000000"/>
                          </a:solidFill>
                          <a:effectLst/>
                          <a:latin typeface="Times New Roman" pitchFamily="18" charset="0"/>
                          <a:ea typeface="Arial"/>
                          <a:cs typeface="Times New Roman" pitchFamily="18" charset="0"/>
                          <a:sym typeface="Arial"/>
                        </a:rPr>
                        <a:t>Không che giấu người phạm tội</a:t>
                      </a:r>
                    </a:p>
                    <a:p>
                      <a:r>
                        <a:rPr lang="en-US" sz="1600" b="0" i="0" u="none" strike="noStrike" cap="none">
                          <a:solidFill>
                            <a:srgbClr val="000000"/>
                          </a:solidFill>
                          <a:effectLst/>
                          <a:latin typeface="Times New Roman" pitchFamily="18" charset="0"/>
                          <a:ea typeface="Arial"/>
                          <a:cs typeface="Times New Roman" pitchFamily="18" charset="0"/>
                          <a:sym typeface="Arial"/>
                        </a:rPr>
                        <a:t>Không tiếp xúc với người lạ</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162904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t>27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extLst>
      <p:ext uri="{BB962C8B-B14F-4D97-AF65-F5344CB8AC3E}">
        <p14:creationId xmlns:p14="http://schemas.microsoft.com/office/powerpoint/2010/main" val="4263895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itchFamily="18" charset="0"/>
              </a:rPr>
              <a:t>Câu 2: Ai sẽ chịu trách nhiệm đảm bảo quyền trẻ em cho bạn nhỏ ấy?</a:t>
            </a:r>
          </a:p>
          <a:p>
            <a:pPr marL="0" indent="0">
              <a:buFont typeface="Arvo"/>
              <a:buNone/>
            </a:pPr>
            <a:endParaRPr lang="vi-VN">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928" y="3571566"/>
            <a:ext cx="609600" cy="609600"/>
          </a:xfrm>
          <a:prstGeom prst="rect">
            <a:avLst/>
          </a:prstGeom>
        </p:spPr>
      </p:pic>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a:solidFill>
                  <a:srgbClr val="92D050"/>
                </a:solidFill>
                <a:latin typeface="+mn-lt"/>
              </a:rPr>
              <a:t>I. KHỞI ĐỘNG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extLst>
      <p:ext uri="{BB962C8B-B14F-4D97-AF65-F5344CB8AC3E}">
        <p14:creationId xmlns:p14="http://schemas.microsoft.com/office/powerpoint/2010/main" val="1146393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a:solidFill>
                  <a:srgbClr val="92D050"/>
                </a:solidFill>
                <a:latin typeface="+mn-lt"/>
              </a:rPr>
              <a:t>II. Khám phá</a:t>
            </a:r>
            <a:br>
              <a:rPr lang="nl-NL" sz="3600" b="1">
                <a:solidFill>
                  <a:srgbClr val="92D050"/>
                </a:solidFill>
                <a:latin typeface="+mn-lt"/>
              </a:rPr>
            </a:b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t>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extLst>
      <p:ext uri="{BB962C8B-B14F-4D97-AF65-F5344CB8AC3E}">
        <p14:creationId xmlns:p14="http://schemas.microsoft.com/office/powerpoint/2010/main" val="29049491"/>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a:solidFill>
                  <a:schemeClr val="tx1"/>
                </a:solidFill>
              </a:rPr>
              <a:t>Câu 1</a:t>
            </a:r>
            <a:r>
              <a:rPr lang="en-US" sz="2000" b="1">
                <a:solidFill>
                  <a:schemeClr val="tx1"/>
                </a:solidFill>
              </a:rPr>
              <a:t>: </a:t>
            </a:r>
            <a:r>
              <a:rPr lang="en-US" sz="2000">
                <a:solidFill>
                  <a:schemeClr val="tx1"/>
                </a:solidFill>
              </a:rPr>
              <a:t>Trong các tình huống, bạn nào đã thực hiện đúng, bạn nào thực hiện chưa đúng quyền và bổn phận của trẻ em. Vì sao?</a:t>
            </a:r>
          </a:p>
          <a:p>
            <a:r>
              <a:rPr lang="en-US" sz="2000" u="sng">
                <a:solidFill>
                  <a:schemeClr val="tx1"/>
                </a:solidFill>
              </a:rPr>
              <a:t>Câu 2</a:t>
            </a:r>
            <a:r>
              <a:rPr lang="en-US" sz="2000">
                <a:solidFill>
                  <a:schemeClr val="tx1"/>
                </a:solidFill>
              </a:rPr>
              <a:t>: Học sinh có trách nhiệm như thế nào trọng việc thực hiện quyền và bổn phận của trẻ em?</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1</a:t>
            </a:r>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2</a:t>
            </a:r>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3</a:t>
            </a:r>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2"/>
          <a:stretch>
            <a:fillRect/>
          </a:stretch>
        </p:blipFill>
        <p:spPr>
          <a:xfrm>
            <a:off x="8309832" y="-101655"/>
            <a:ext cx="936975" cy="699817"/>
          </a:xfrm>
          <a:prstGeom prst="rect">
            <a:avLst/>
          </a:prstGeom>
        </p:spPr>
      </p:pic>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a:solidFill>
                  <a:schemeClr val="bg1"/>
                </a:solidFill>
                <a:latin typeface="+mn-lt"/>
              </a:rPr>
              <a:t>Tình huống 1: Bạn Long đã thực hiện đúng quyền và bổn phận của trẻ em khi tìm cách ngăn cản hành vi đánh đập con trai của chú Hưng</a:t>
            </a: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9</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a:solidFill>
                  <a:schemeClr val="bg1"/>
                </a:solidFill>
                <a:latin typeface="+mn-lt"/>
              </a:rPr>
              <a:t>Tình huống 3: các bạn trong lớp Hoàng đã thực hiện đúng quyền và bổn phận của trẻ em khi giúp đỡ Hoàng vượt qua khó khăn</a:t>
            </a: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lí</a:t>
            </a:r>
          </a:p>
          <a:p>
            <a:endParaRPr lang="en-US"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1638</Words>
  <Application>Microsoft Office PowerPoint</Application>
  <PresentationFormat>On-screen Show (16:9)</PresentationFormat>
  <Paragraphs>115</Paragraphs>
  <Slides>27</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.VnTime</vt:lpstr>
      <vt:lpstr>Arial</vt:lpstr>
      <vt:lpstr>Arvo</vt:lpstr>
      <vt:lpstr>Muli</vt:lpstr>
      <vt:lpstr>Times New Roman</vt:lpstr>
      <vt:lpstr>Titania template</vt:lpstr>
      <vt:lpstr>PowerPoint Presentation</vt:lpstr>
      <vt:lpstr>Bài 12: Thực hiện quyền trẻ em </vt:lpstr>
      <vt:lpstr>I. KHỞI ĐỘNG</vt:lpstr>
      <vt:lpstr>PowerPoint Presentation</vt:lpstr>
      <vt:lpstr>II. Khám phá  1. Trách nhiệm của học sinh trong việc thực hiện quyền và bổn phận của trẻ em</vt:lpstr>
      <vt:lpstr>PowerPoint Presentation</vt:lpstr>
      <vt:lpstr>PowerPoint Presentation</vt:lpstr>
      <vt:lpstr>PowerPoint Presentation</vt:lpstr>
      <vt:lpstr>Tình huống 1: Bạn Long đã thực hiện đúng quyền và bổn phận của trẻ em khi tìm cách ngăn cản hành vi đánh đập con trai của chú Hưng</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 </dc:title>
  <dc:creator>Administrator</dc:creator>
  <cp:lastModifiedBy>OS</cp:lastModifiedBy>
  <cp:revision>32</cp:revision>
  <dcterms:modified xsi:type="dcterms:W3CDTF">2023-05-31T07:21:04Z</dcterms:modified>
</cp:coreProperties>
</file>