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1.xml" ContentType="application/vnd.openxmlformats-officedocument.presentationml.tags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82" d="100"/>
          <a:sy n="82" d="100"/>
        </p:scale>
        <p:origin x="595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FB362F-3481-48B7-B0E4-0D61782CC0A2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C39297-2F63-4F25-99A1-04A4277EE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950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46C8A-90CA-4D6C-B846-B71F6733D476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74539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46C8A-90CA-4D6C-B846-B71F6733D476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71347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46C8A-90CA-4D6C-B846-B71F6733D476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18289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46C8A-90CA-4D6C-B846-B71F6733D476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01654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46C8A-90CA-4D6C-B846-B71F6733D476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4366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46C8A-90CA-4D6C-B846-B71F6733D476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91991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46C8A-90CA-4D6C-B846-B71F6733D476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47639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46C8A-90CA-4D6C-B846-B71F6733D476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8085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46C8A-90CA-4D6C-B846-B71F6733D476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24851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232257600 w 120000"/>
              <a:gd name="T3" fmla="*/ 0 h 120000"/>
              <a:gd name="T4" fmla="*/ 232257600 w 120000"/>
              <a:gd name="T5" fmla="*/ 97983675 h 120000"/>
              <a:gd name="T6" fmla="*/ 0 w 120000"/>
              <a:gd name="T7" fmla="*/ 97983675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</p:sp>
      <p:sp>
        <p:nvSpPr>
          <p:cNvPr id="123907" name="Notes Placeholder 2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92069EA4-62B8-4AAF-B3E4-3084503E03F1}" type="slidenum">
              <a:rPr lang="en-US" sz="1200">
                <a:solidFill>
                  <a:prstClr val="black"/>
                </a:solidFill>
                <a:latin typeface="Calibri" panose="020F0502020204030204"/>
                <a:cs typeface="+mn-cs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19</a:t>
            </a:fld>
            <a:endParaRPr lang="en-US" sz="1200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65822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46C8A-90CA-4D6C-B846-B71F6733D476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82950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46C8A-90CA-4D6C-B846-B71F6733D476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05391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46C8A-90CA-4D6C-B846-B71F6733D476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20281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46C8A-90CA-4D6C-B846-B71F6733D476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39440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46C8A-90CA-4D6C-B846-B71F6733D476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98948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46C8A-90CA-4D6C-B846-B71F6733D476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64644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46C8A-90CA-4D6C-B846-B71F6733D476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75282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46C8A-90CA-4D6C-B846-B71F6733D476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02006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1FEF3-2FC1-4A93-B521-21A3969EF63D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7420C-3729-423F-88D7-B1A328EFE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369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1FEF3-2FC1-4A93-B521-21A3969EF63D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7420C-3729-423F-88D7-B1A328EFE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4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1FEF3-2FC1-4A93-B521-21A3969EF63D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7420C-3729-423F-88D7-B1A328EFE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84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1FEF3-2FC1-4A93-B521-21A3969EF63D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7420C-3729-423F-88D7-B1A328EFE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326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1FEF3-2FC1-4A93-B521-21A3969EF63D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7420C-3729-423F-88D7-B1A328EFE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998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1FEF3-2FC1-4A93-B521-21A3969EF63D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7420C-3729-423F-88D7-B1A328EFE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049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1FEF3-2FC1-4A93-B521-21A3969EF63D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7420C-3729-423F-88D7-B1A328EFE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076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1FEF3-2FC1-4A93-B521-21A3969EF63D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7420C-3729-423F-88D7-B1A328EFE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478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1FEF3-2FC1-4A93-B521-21A3969EF63D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7420C-3729-423F-88D7-B1A328EFE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994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1FEF3-2FC1-4A93-B521-21A3969EF63D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7420C-3729-423F-88D7-B1A328EFE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303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1FEF3-2FC1-4A93-B521-21A3969EF63D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7420C-3729-423F-88D7-B1A328EFE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946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FEF3-2FC1-4A93-B521-21A3969EF63D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57420C-3729-423F-88D7-B1A328EFE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023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10" Type="http://schemas.openxmlformats.org/officeDocument/2006/relationships/image" Target="../media/image6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4.png"/><Relationship Id="rId4" Type="http://schemas.openxmlformats.org/officeDocument/2006/relationships/image" Target="../media/image2.png"/><Relationship Id="rId9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7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499" y="-9525"/>
            <a:ext cx="12405353" cy="6970749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 rot="20718769">
            <a:off x="3590622" y="1746263"/>
            <a:ext cx="18473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sz="6600" dirty="0">
              <a:solidFill>
                <a:srgbClr val="099F00"/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341" y="217650"/>
            <a:ext cx="2636837" cy="22365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2" name="文本框 31"/>
          <p:cNvSpPr txBox="1"/>
          <p:nvPr/>
        </p:nvSpPr>
        <p:spPr>
          <a:xfrm>
            <a:off x="1441905" y="1327758"/>
            <a:ext cx="1752403" cy="101566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Hoạt</a:t>
            </a:r>
            <a:r>
              <a:rPr lang="en-US" altLang="zh-CN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</a:t>
            </a:r>
            <a:r>
              <a:rPr lang="en-US" altLang="zh-CN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động</a:t>
            </a:r>
            <a:r>
              <a:rPr lang="en-US" altLang="zh-CN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1:</a:t>
            </a:r>
          </a:p>
          <a:p>
            <a:pPr algn="ctr"/>
            <a:r>
              <a:rPr lang="en-US" altLang="zh-CN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Khởi</a:t>
            </a:r>
            <a:r>
              <a:rPr lang="en-US" altLang="zh-CN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</a:t>
            </a:r>
            <a:r>
              <a:rPr lang="en-US" altLang="zh-CN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động</a:t>
            </a:r>
            <a:endParaRPr lang="zh-CN" altLang="en-US" sz="20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方正少儿简体" panose="03000509000000000000" pitchFamily="65" charset="-122"/>
              <a:cs typeface="Arial" panose="020B0604020202020204" pitchFamily="34" charset="0"/>
            </a:endParaRPr>
          </a:p>
          <a:p>
            <a:endParaRPr lang="zh-CN" altLang="en-US" sz="2000" dirty="0">
              <a:solidFill>
                <a:schemeClr val="bg1">
                  <a:lumMod val="95000"/>
                </a:schemeClr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4701"/>
            <a:ext cx="12204700" cy="10033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4003853" y="862465"/>
            <a:ext cx="6614967" cy="94694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E803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HOẠT ĐỘNG CÁ NHÂN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580108" y="1782305"/>
            <a:ext cx="745468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200" dirty="0" err="1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Lắng</a:t>
            </a:r>
            <a:r>
              <a:rPr lang="en-US" sz="3200" dirty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nghe</a:t>
            </a:r>
            <a:r>
              <a:rPr lang="en-US" sz="3200" dirty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bài</a:t>
            </a:r>
            <a:r>
              <a:rPr lang="en-US" sz="3200" dirty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hát</a:t>
            </a:r>
            <a:r>
              <a:rPr lang="en-US" sz="3200" dirty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: </a:t>
            </a:r>
            <a:r>
              <a:rPr lang="en-US" sz="3200" dirty="0" err="1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Quyền</a:t>
            </a:r>
            <a:r>
              <a:rPr lang="en-US" sz="3200" dirty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trẻ</a:t>
            </a:r>
            <a:r>
              <a:rPr lang="en-US" sz="3200" dirty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em</a:t>
            </a:r>
            <a:r>
              <a:rPr lang="en-US" sz="3200" dirty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(</a:t>
            </a:r>
            <a:r>
              <a:rPr lang="en-US" sz="3200" dirty="0" err="1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Trịnh</a:t>
            </a:r>
            <a:r>
              <a:rPr lang="en-US" sz="3200" dirty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Vĩnh</a:t>
            </a:r>
            <a:r>
              <a:rPr lang="en-US" sz="3200" dirty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Thành</a:t>
            </a:r>
            <a:r>
              <a:rPr lang="en-US" sz="3200" dirty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) </a:t>
            </a:r>
          </a:p>
          <a:p>
            <a:pPr marL="571500" indent="-571500">
              <a:buFontTx/>
              <a:buChar char="-"/>
            </a:pPr>
            <a:r>
              <a:rPr lang="en-US" sz="3200" dirty="0" err="1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Liệt</a:t>
            </a:r>
            <a:r>
              <a:rPr lang="en-US" sz="3200" dirty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kê</a:t>
            </a:r>
            <a:r>
              <a:rPr lang="en-US" sz="3200" dirty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các</a:t>
            </a:r>
            <a:r>
              <a:rPr lang="en-US" sz="3200" dirty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quyền</a:t>
            </a:r>
            <a:r>
              <a:rPr lang="en-US" sz="3200" dirty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trẻ</a:t>
            </a:r>
            <a:r>
              <a:rPr lang="en-US" sz="3200" dirty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em</a:t>
            </a:r>
            <a:r>
              <a:rPr lang="en-US" sz="3200" dirty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được</a:t>
            </a:r>
            <a:r>
              <a:rPr lang="en-US" sz="3200" dirty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nhắc</a:t>
            </a:r>
            <a:r>
              <a:rPr lang="en-US" sz="3200" dirty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tới</a:t>
            </a:r>
            <a:r>
              <a:rPr lang="en-US" sz="3200" dirty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trong</a:t>
            </a:r>
            <a:r>
              <a:rPr lang="en-US" sz="3200" dirty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bài</a:t>
            </a:r>
            <a:r>
              <a:rPr lang="en-US" sz="3200" dirty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hát</a:t>
            </a:r>
            <a:r>
              <a:rPr lang="en-US" sz="3200" dirty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vào</a:t>
            </a:r>
            <a:r>
              <a:rPr lang="en-US" sz="3200" dirty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phiếu</a:t>
            </a:r>
            <a:r>
              <a:rPr lang="en-US" sz="3200" dirty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học</a:t>
            </a:r>
            <a:r>
              <a:rPr lang="en-US" sz="3200" dirty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tập</a:t>
            </a:r>
            <a:r>
              <a:rPr lang="en-US" sz="3200" dirty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cá</a:t>
            </a:r>
            <a:r>
              <a:rPr lang="en-US" sz="3200" dirty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nhân</a:t>
            </a:r>
            <a:r>
              <a:rPr lang="en-US" sz="3200" dirty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(</a:t>
            </a:r>
            <a:r>
              <a:rPr lang="en-US" sz="3200" dirty="0" err="1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giấy</a:t>
            </a:r>
            <a:r>
              <a:rPr lang="en-US" sz="3200" dirty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nhớ</a:t>
            </a:r>
            <a:r>
              <a:rPr lang="en-US" sz="3200" dirty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) </a:t>
            </a:r>
            <a:r>
              <a:rPr lang="en-US" sz="3200" dirty="0" err="1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trong</a:t>
            </a:r>
            <a:r>
              <a:rPr lang="en-US" sz="3200" dirty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1 </a:t>
            </a:r>
            <a:r>
              <a:rPr lang="en-US" sz="3200" dirty="0" err="1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phút</a:t>
            </a:r>
            <a:r>
              <a:rPr lang="en-US" sz="3200" dirty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. </a:t>
            </a:r>
          </a:p>
          <a:p>
            <a:pPr marL="571500" indent="-571500">
              <a:buFontTx/>
              <a:buChar char="-"/>
            </a:pPr>
            <a:r>
              <a:rPr lang="en-US" sz="3200" dirty="0" err="1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Hết</a:t>
            </a:r>
            <a:r>
              <a:rPr lang="en-US" sz="3200" dirty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thời</a:t>
            </a:r>
            <a:r>
              <a:rPr lang="en-US" sz="3200" dirty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gian</a:t>
            </a:r>
            <a:r>
              <a:rPr lang="en-US" sz="3200" dirty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1 </a:t>
            </a:r>
            <a:r>
              <a:rPr lang="en-US" sz="3200" dirty="0" err="1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phút</a:t>
            </a:r>
            <a:r>
              <a:rPr lang="en-US" sz="3200" dirty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</a:t>
            </a:r>
            <a:r>
              <a:rPr lang="en-US" sz="3200" dirty="0" err="1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gv</a:t>
            </a:r>
            <a:r>
              <a:rPr lang="en-US" sz="3200" dirty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sẽ</a:t>
            </a:r>
            <a:r>
              <a:rPr lang="en-US" sz="3200" dirty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thu</a:t>
            </a:r>
            <a:r>
              <a:rPr lang="en-US" sz="3200" dirty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phiếu</a:t>
            </a:r>
            <a:r>
              <a:rPr lang="en-US" sz="3200" dirty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xác</a:t>
            </a:r>
            <a:r>
              <a:rPr lang="en-US" sz="3200" dirty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suất</a:t>
            </a:r>
            <a:r>
              <a:rPr lang="en-US" sz="3200" dirty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</a:t>
            </a:r>
            <a:r>
              <a:rPr lang="en-US" sz="3200" dirty="0" err="1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mời</a:t>
            </a:r>
            <a:r>
              <a:rPr lang="en-US" sz="3200" dirty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hs</a:t>
            </a:r>
            <a:r>
              <a:rPr lang="en-US" sz="3200" dirty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trình</a:t>
            </a:r>
            <a:r>
              <a:rPr lang="en-US" sz="3200" dirty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bày</a:t>
            </a:r>
            <a:r>
              <a:rPr lang="en-US" sz="3200" dirty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</a:t>
            </a:r>
            <a:r>
              <a:rPr lang="en-US" sz="3200" dirty="0" err="1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cả</a:t>
            </a:r>
            <a:r>
              <a:rPr lang="en-US" sz="3200" dirty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lớp</a:t>
            </a:r>
            <a:r>
              <a:rPr lang="en-US" sz="3200" dirty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nhận</a:t>
            </a:r>
            <a:r>
              <a:rPr lang="en-US" sz="3200" dirty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xét</a:t>
            </a:r>
            <a:r>
              <a:rPr lang="en-US" sz="3200" dirty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.</a:t>
            </a:r>
          </a:p>
        </p:txBody>
      </p:sp>
      <p:pic>
        <p:nvPicPr>
          <p:cNvPr id="17" name="Picture 2" descr="Start your Startup! - WritersRevival Start your startup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925" y="4934528"/>
            <a:ext cx="1565328" cy="1029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QuyenTreEm-AnhMy-255237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314020" y="556099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685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384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7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499" y="-9525"/>
            <a:ext cx="12405353" cy="6970749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 rot="20718769">
            <a:off x="3590622" y="1746263"/>
            <a:ext cx="18473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sz="6600" dirty="0">
              <a:solidFill>
                <a:srgbClr val="099F00"/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4701"/>
            <a:ext cx="12204700" cy="1003300"/>
          </a:xfrm>
          <a:prstGeom prst="rect">
            <a:avLst/>
          </a:prstGeom>
        </p:spPr>
      </p:pic>
      <p:sp>
        <p:nvSpPr>
          <p:cNvPr id="13" name="WordArt 5"/>
          <p:cNvSpPr>
            <a:spLocks noChangeArrowheads="1" noChangeShapeType="1" noTextEdit="1"/>
          </p:cNvSpPr>
          <p:nvPr/>
        </p:nvSpPr>
        <p:spPr bwMode="auto">
          <a:xfrm>
            <a:off x="2581248" y="804746"/>
            <a:ext cx="6381297" cy="93619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706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9DD00"/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latin typeface="#9Slide07 Marbelia Regular" panose="02000500000000000000" pitchFamily="2" charset="0"/>
                <a:ea typeface="Verdana" panose="020B0604030504040204" pitchFamily="34" charset="0"/>
              </a:rPr>
              <a:t>Thảo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9DD00"/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latin typeface="#9Slide07 Marbelia Regular" panose="02000500000000000000" pitchFamily="2" charset="0"/>
                <a:ea typeface="Verdana" panose="020B0604030504040204" pitchFamily="34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9DD00"/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latin typeface="#9Slide07 Marbelia Regular" panose="02000500000000000000" pitchFamily="2" charset="0"/>
                <a:ea typeface="Verdana" panose="020B0604030504040204" pitchFamily="34" charset="0"/>
              </a:rPr>
              <a:t>luận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9DD00"/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latin typeface="#9Slide07 Marbelia Regular" panose="02000500000000000000" pitchFamily="2" charset="0"/>
                <a:ea typeface="Verdana" panose="020B0604030504040204" pitchFamily="34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9DD00"/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latin typeface="#9Slide07 Marbelia Regular" panose="02000500000000000000" pitchFamily="2" charset="0"/>
                <a:ea typeface="Verdana" panose="020B0604030504040204" pitchFamily="34" charset="0"/>
              </a:rPr>
              <a:t>nhóm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9DD00"/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latin typeface="#9Slide07 Marbelia Regular" panose="02000500000000000000" pitchFamily="2" charset="0"/>
                <a:ea typeface="Verdana" panose="020B0604030504040204" pitchFamily="34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9DD00"/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latin typeface="#9Slide07 Marbelia Regular" panose="02000500000000000000" pitchFamily="2" charset="0"/>
                <a:ea typeface="Verdana" panose="020B0604030504040204" pitchFamily="34" charset="0"/>
              </a:rPr>
              <a:t>đôi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9DD00"/>
              </a:solidFill>
              <a:effectLst>
                <a:outerShdw dist="107763" dir="13500000" algn="ctr" rotWithShape="0">
                  <a:srgbClr val="808080">
                    <a:alpha val="50000"/>
                  </a:srgbClr>
                </a:outerShdw>
              </a:effectLst>
              <a:latin typeface="#9Slide07 Marbelia Regular" panose="02000500000000000000" pitchFamily="2" charset="0"/>
              <a:ea typeface="Verdana" panose="020B0604030504040204" pitchFamily="34" charset="0"/>
            </a:endParaRPr>
          </a:p>
        </p:txBody>
      </p:sp>
      <p:pic>
        <p:nvPicPr>
          <p:cNvPr id="14" name="图片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60" r="8347"/>
          <a:stretch>
            <a:fillRect/>
          </a:stretch>
        </p:blipFill>
        <p:spPr>
          <a:xfrm flipH="1">
            <a:off x="858608" y="217385"/>
            <a:ext cx="1195521" cy="117472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65770" y="3243920"/>
            <a:ext cx="2098419" cy="3634353"/>
          </a:xfrm>
          <a:prstGeom prst="rect">
            <a:avLst/>
          </a:prstGeom>
        </p:spPr>
      </p:pic>
      <p:grpSp>
        <p:nvGrpSpPr>
          <p:cNvPr id="16" name="组合 11"/>
          <p:cNvGrpSpPr/>
          <p:nvPr/>
        </p:nvGrpSpPr>
        <p:grpSpPr>
          <a:xfrm>
            <a:off x="1115883" y="1401631"/>
            <a:ext cx="9345473" cy="3050482"/>
            <a:chOff x="5261" y="3406"/>
            <a:chExt cx="8762" cy="4034"/>
          </a:xfrm>
        </p:grpSpPr>
        <p:grpSp>
          <p:nvGrpSpPr>
            <p:cNvPr id="17" name="组合 8"/>
            <p:cNvGrpSpPr/>
            <p:nvPr/>
          </p:nvGrpSpPr>
          <p:grpSpPr>
            <a:xfrm>
              <a:off x="5261" y="3406"/>
              <a:ext cx="8762" cy="4035"/>
              <a:chOff x="5219" y="2121"/>
              <a:chExt cx="8762" cy="4035"/>
            </a:xfrm>
          </p:grpSpPr>
          <p:cxnSp>
            <p:nvCxnSpPr>
              <p:cNvPr id="19" name="直接连接符 1"/>
              <p:cNvCxnSpPr/>
              <p:nvPr/>
            </p:nvCxnSpPr>
            <p:spPr>
              <a:xfrm>
                <a:off x="5219" y="6131"/>
                <a:ext cx="8762" cy="10"/>
              </a:xfrm>
              <a:prstGeom prst="line">
                <a:avLst/>
              </a:prstGeom>
              <a:ln w="22225">
                <a:solidFill>
                  <a:srgbClr val="3366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连接符 2"/>
              <p:cNvCxnSpPr/>
              <p:nvPr/>
            </p:nvCxnSpPr>
            <p:spPr>
              <a:xfrm>
                <a:off x="5219" y="2121"/>
                <a:ext cx="0" cy="4035"/>
              </a:xfrm>
              <a:prstGeom prst="line">
                <a:avLst/>
              </a:prstGeom>
              <a:ln w="22225">
                <a:solidFill>
                  <a:srgbClr val="3366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接连接符 5"/>
              <p:cNvCxnSpPr/>
              <p:nvPr/>
            </p:nvCxnSpPr>
            <p:spPr>
              <a:xfrm>
                <a:off x="13966" y="2121"/>
                <a:ext cx="0" cy="4035"/>
              </a:xfrm>
              <a:prstGeom prst="line">
                <a:avLst/>
              </a:prstGeom>
              <a:ln w="22225">
                <a:solidFill>
                  <a:srgbClr val="3366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6"/>
              <p:cNvCxnSpPr/>
              <p:nvPr/>
            </p:nvCxnSpPr>
            <p:spPr>
              <a:xfrm>
                <a:off x="5219" y="2124"/>
                <a:ext cx="1336" cy="12"/>
              </a:xfrm>
              <a:prstGeom prst="line">
                <a:avLst/>
              </a:prstGeom>
              <a:ln w="22225">
                <a:solidFill>
                  <a:srgbClr val="3366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8" name="直接连接符 10"/>
            <p:cNvCxnSpPr/>
            <p:nvPr/>
          </p:nvCxnSpPr>
          <p:spPr>
            <a:xfrm>
              <a:off x="12672" y="3421"/>
              <a:ext cx="1336" cy="12"/>
            </a:xfrm>
            <a:prstGeom prst="line">
              <a:avLst/>
            </a:prstGeom>
            <a:ln w="22225">
              <a:solidFill>
                <a:srgbClr val="33660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4" name="图片 17" descr="花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7254" y="3400851"/>
            <a:ext cx="1229995" cy="1103630"/>
          </a:xfrm>
          <a:prstGeom prst="rect">
            <a:avLst/>
          </a:prstGeom>
        </p:spPr>
      </p:pic>
      <p:pic>
        <p:nvPicPr>
          <p:cNvPr id="25" name="图片 23" descr="花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94195" y="3563116"/>
            <a:ext cx="887095" cy="889754"/>
          </a:xfrm>
          <a:prstGeom prst="rect">
            <a:avLst/>
          </a:prstGeom>
        </p:spPr>
      </p:pic>
      <p:sp>
        <p:nvSpPr>
          <p:cNvPr id="26" name="文本框 21"/>
          <p:cNvSpPr txBox="1"/>
          <p:nvPr/>
        </p:nvSpPr>
        <p:spPr>
          <a:xfrm>
            <a:off x="2398824" y="1660732"/>
            <a:ext cx="7648370" cy="28869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C1E2F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2800" b="1" dirty="0">
                <a:solidFill>
                  <a:srgbClr val="C1E2F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1E2F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2800" b="1" dirty="0">
                <a:solidFill>
                  <a:srgbClr val="C1E2F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2 </a:t>
            </a:r>
            <a:r>
              <a:rPr lang="en-US" sz="2800" b="1" dirty="0" err="1">
                <a:solidFill>
                  <a:srgbClr val="C1E2F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endParaRPr lang="en-US" sz="2800" b="1" dirty="0">
              <a:solidFill>
                <a:srgbClr val="C1E2F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  <a:p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Theo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xảy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just">
              <a:lnSpc>
                <a:spcPct val="130000"/>
              </a:lnSpc>
            </a:pPr>
            <a:endParaRPr lang="en-US" altLang="zh-CN" sz="3200" b="1" dirty="0">
              <a:solidFill>
                <a:srgbClr val="E1B600"/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0393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 -0.02552 0.75279  0.0908 0.66613  C  0.20747 0.57948  0.21649 0.50394  0.23177 0.40825  C 0.24705 0.31256 0.22118 0.15964   0.18264 0.09152  C 0.1441 0.02341  0.03802 0.0  0.0 0.0  " pathEditMode="relative" ptsTypes="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7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499" y="-9525"/>
            <a:ext cx="12405353" cy="6970749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 rot="20718769">
            <a:off x="3590622" y="1746263"/>
            <a:ext cx="18473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sz="6600" dirty="0">
              <a:solidFill>
                <a:srgbClr val="099F00"/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4701"/>
            <a:ext cx="12204700" cy="1003300"/>
          </a:xfrm>
          <a:prstGeom prst="rect">
            <a:avLst/>
          </a:prstGeom>
        </p:spPr>
      </p:pic>
      <p:sp>
        <p:nvSpPr>
          <p:cNvPr id="13" name="WordArt 5"/>
          <p:cNvSpPr>
            <a:spLocks noChangeArrowheads="1" noChangeShapeType="1" noTextEdit="1"/>
          </p:cNvSpPr>
          <p:nvPr/>
        </p:nvSpPr>
        <p:spPr bwMode="auto">
          <a:xfrm>
            <a:off x="3206083" y="305272"/>
            <a:ext cx="5792533" cy="65606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706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9DD00"/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latin typeface="#9Slide07 Marbelia Regular" panose="02000500000000000000" pitchFamily="2" charset="0"/>
                <a:ea typeface="Verdana" panose="020B0604030504040204" pitchFamily="34" charset="0"/>
              </a:rPr>
              <a:t>Thảo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9DD00"/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latin typeface="#9Slide07 Marbelia Regular" panose="02000500000000000000" pitchFamily="2" charset="0"/>
                <a:ea typeface="Verdana" panose="020B0604030504040204" pitchFamily="34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9DD00"/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latin typeface="#9Slide07 Marbelia Regular" panose="02000500000000000000" pitchFamily="2" charset="0"/>
                <a:ea typeface="Verdana" panose="020B0604030504040204" pitchFamily="34" charset="0"/>
              </a:rPr>
              <a:t>luận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9DD00"/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latin typeface="#9Slide07 Marbelia Regular" panose="02000500000000000000" pitchFamily="2" charset="0"/>
                <a:ea typeface="Verdana" panose="020B0604030504040204" pitchFamily="34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9DD00"/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latin typeface="#9Slide07 Marbelia Regular" panose="02000500000000000000" pitchFamily="2" charset="0"/>
                <a:ea typeface="Verdana" panose="020B0604030504040204" pitchFamily="34" charset="0"/>
              </a:rPr>
              <a:t>nhóm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9DD00"/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latin typeface="#9Slide07 Marbelia Regular" panose="02000500000000000000" pitchFamily="2" charset="0"/>
                <a:ea typeface="Verdana" panose="020B0604030504040204" pitchFamily="34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9DD00"/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latin typeface="#9Slide07 Marbelia Regular" panose="02000500000000000000" pitchFamily="2" charset="0"/>
                <a:ea typeface="Verdana" panose="020B0604030504040204" pitchFamily="34" charset="0"/>
              </a:rPr>
              <a:t>đôi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9DD00"/>
              </a:solidFill>
              <a:effectLst>
                <a:outerShdw dist="107763" dir="13500000" algn="ctr" rotWithShape="0">
                  <a:srgbClr val="808080">
                    <a:alpha val="50000"/>
                  </a:srgbClr>
                </a:outerShdw>
              </a:effectLst>
              <a:latin typeface="#9Slide07 Marbelia Regular" panose="02000500000000000000" pitchFamily="2" charset="0"/>
              <a:ea typeface="Verdana" panose="020B0604030504040204" pitchFamily="34" charset="0"/>
            </a:endParaRPr>
          </a:p>
        </p:txBody>
      </p:sp>
      <p:pic>
        <p:nvPicPr>
          <p:cNvPr id="14" name="图片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60" r="8347"/>
          <a:stretch>
            <a:fillRect/>
          </a:stretch>
        </p:blipFill>
        <p:spPr>
          <a:xfrm flipH="1">
            <a:off x="858608" y="217385"/>
            <a:ext cx="1195521" cy="117472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65770" y="3243920"/>
            <a:ext cx="2098419" cy="3634353"/>
          </a:xfrm>
          <a:prstGeom prst="rect">
            <a:avLst/>
          </a:prstGeom>
        </p:spPr>
      </p:pic>
      <p:grpSp>
        <p:nvGrpSpPr>
          <p:cNvPr id="16" name="组合 11"/>
          <p:cNvGrpSpPr/>
          <p:nvPr/>
        </p:nvGrpSpPr>
        <p:grpSpPr>
          <a:xfrm>
            <a:off x="1115883" y="1401629"/>
            <a:ext cx="9345473" cy="4534406"/>
            <a:chOff x="5261" y="3406"/>
            <a:chExt cx="8762" cy="4035"/>
          </a:xfrm>
        </p:grpSpPr>
        <p:grpSp>
          <p:nvGrpSpPr>
            <p:cNvPr id="17" name="组合 8"/>
            <p:cNvGrpSpPr/>
            <p:nvPr/>
          </p:nvGrpSpPr>
          <p:grpSpPr>
            <a:xfrm>
              <a:off x="5261" y="3406"/>
              <a:ext cx="8762" cy="4035"/>
              <a:chOff x="5219" y="2121"/>
              <a:chExt cx="8762" cy="4035"/>
            </a:xfrm>
          </p:grpSpPr>
          <p:cxnSp>
            <p:nvCxnSpPr>
              <p:cNvPr id="19" name="直接连接符 1"/>
              <p:cNvCxnSpPr/>
              <p:nvPr/>
            </p:nvCxnSpPr>
            <p:spPr>
              <a:xfrm>
                <a:off x="5219" y="6131"/>
                <a:ext cx="8762" cy="10"/>
              </a:xfrm>
              <a:prstGeom prst="line">
                <a:avLst/>
              </a:prstGeom>
              <a:ln w="22225">
                <a:solidFill>
                  <a:srgbClr val="3366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连接符 2"/>
              <p:cNvCxnSpPr/>
              <p:nvPr/>
            </p:nvCxnSpPr>
            <p:spPr>
              <a:xfrm>
                <a:off x="5219" y="2121"/>
                <a:ext cx="0" cy="4035"/>
              </a:xfrm>
              <a:prstGeom prst="line">
                <a:avLst/>
              </a:prstGeom>
              <a:ln w="22225">
                <a:solidFill>
                  <a:srgbClr val="3366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接连接符 5"/>
              <p:cNvCxnSpPr/>
              <p:nvPr/>
            </p:nvCxnSpPr>
            <p:spPr>
              <a:xfrm>
                <a:off x="13966" y="2121"/>
                <a:ext cx="0" cy="4035"/>
              </a:xfrm>
              <a:prstGeom prst="line">
                <a:avLst/>
              </a:prstGeom>
              <a:ln w="22225">
                <a:solidFill>
                  <a:srgbClr val="3366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6"/>
              <p:cNvCxnSpPr/>
              <p:nvPr/>
            </p:nvCxnSpPr>
            <p:spPr>
              <a:xfrm>
                <a:off x="5219" y="2124"/>
                <a:ext cx="1336" cy="12"/>
              </a:xfrm>
              <a:prstGeom prst="line">
                <a:avLst/>
              </a:prstGeom>
              <a:ln w="22225">
                <a:solidFill>
                  <a:srgbClr val="3366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8" name="直接连接符 10"/>
            <p:cNvCxnSpPr/>
            <p:nvPr/>
          </p:nvCxnSpPr>
          <p:spPr>
            <a:xfrm>
              <a:off x="12672" y="3421"/>
              <a:ext cx="1336" cy="12"/>
            </a:xfrm>
            <a:prstGeom prst="line">
              <a:avLst/>
            </a:prstGeom>
            <a:ln w="22225">
              <a:solidFill>
                <a:srgbClr val="33660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文本框 21"/>
          <p:cNvSpPr txBox="1"/>
          <p:nvPr/>
        </p:nvSpPr>
        <p:spPr>
          <a:xfrm>
            <a:off x="1200695" y="1028601"/>
            <a:ext cx="9403320" cy="574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trọng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tâm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vệ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quốc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quốc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kiện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triển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đầy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đủ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tinh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đảm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triển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bầu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khí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hạnh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phúc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đẳng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cũng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đảm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tương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lai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tươi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đẹp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tương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lai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mất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hưởng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triển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trạng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đẳng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tệ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nạn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xã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ngừng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tăng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gây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hưởng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nghiêm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trọng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triển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quốc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Do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quốc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tâm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quán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triệt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30000"/>
              </a:lnSpc>
            </a:pPr>
            <a:endParaRPr lang="en-US" altLang="zh-CN" sz="24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2427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 -0.02552 0.75279  0.0908 0.66613  C  0.20747 0.57948  0.21649 0.50394  0.23177 0.40825  C 0.24705 0.31256 0.22118 0.15964   0.18264 0.09152  C 0.1441 0.02341  0.03802 0.0  0.0 0.0  " pathEditMode="relative" ptsTypes="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7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5254" y="120204"/>
            <a:ext cx="12405353" cy="6970749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 rot="20718769">
            <a:off x="3590622" y="1746263"/>
            <a:ext cx="18473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sz="6600" dirty="0">
              <a:solidFill>
                <a:srgbClr val="099F00"/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341" y="217650"/>
            <a:ext cx="2636837" cy="22365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2" name="文本框 31"/>
          <p:cNvSpPr txBox="1"/>
          <p:nvPr/>
        </p:nvSpPr>
        <p:spPr>
          <a:xfrm>
            <a:off x="1375608" y="1295553"/>
            <a:ext cx="1752403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b="1" dirty="0" err="1">
                <a:solidFill>
                  <a:srgbClr val="2C3A37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Hoạt</a:t>
            </a:r>
            <a:r>
              <a:rPr lang="en-US" altLang="zh-CN" sz="2000" b="1" dirty="0">
                <a:solidFill>
                  <a:srgbClr val="2C3A37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</a:t>
            </a:r>
            <a:r>
              <a:rPr lang="en-US" altLang="zh-CN" sz="2000" b="1" dirty="0" err="1">
                <a:solidFill>
                  <a:srgbClr val="2C3A37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động</a:t>
            </a:r>
            <a:r>
              <a:rPr lang="en-US" altLang="zh-CN" sz="2000" b="1" dirty="0">
                <a:solidFill>
                  <a:srgbClr val="2C3A37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3:</a:t>
            </a:r>
          </a:p>
          <a:p>
            <a:pPr algn="ctr"/>
            <a:r>
              <a:rPr lang="en-US" altLang="zh-CN" sz="2000" b="1" dirty="0" err="1">
                <a:solidFill>
                  <a:srgbClr val="2C3A37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Luyện</a:t>
            </a:r>
            <a:r>
              <a:rPr lang="en-US" altLang="zh-CN" sz="2000" b="1" dirty="0">
                <a:solidFill>
                  <a:srgbClr val="2C3A37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</a:t>
            </a:r>
            <a:r>
              <a:rPr lang="en-US" altLang="zh-CN" sz="2000" b="1" dirty="0" err="1">
                <a:solidFill>
                  <a:srgbClr val="2C3A37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tập</a:t>
            </a:r>
            <a:endParaRPr lang="zh-CN" altLang="en-US" sz="2000" b="1" dirty="0">
              <a:solidFill>
                <a:srgbClr val="2C3A37"/>
              </a:solidFill>
              <a:latin typeface="Arial" panose="020B0604020202020204" pitchFamily="34" charset="0"/>
              <a:ea typeface="方正少儿简体" panose="03000509000000000000" pitchFamily="65" charset="-122"/>
              <a:cs typeface="Arial" panose="020B0604020202020204" pitchFamily="34" charset="0"/>
            </a:endParaRPr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684" y="2271497"/>
            <a:ext cx="2469476" cy="3624038"/>
          </a:xfrm>
          <a:prstGeom prst="rect">
            <a:avLst/>
          </a:prstGeom>
        </p:spPr>
      </p:pic>
      <p:grpSp>
        <p:nvGrpSpPr>
          <p:cNvPr id="38" name="组合 37"/>
          <p:cNvGrpSpPr/>
          <p:nvPr/>
        </p:nvGrpSpPr>
        <p:grpSpPr>
          <a:xfrm>
            <a:off x="3541130" y="1248082"/>
            <a:ext cx="947935" cy="1035236"/>
            <a:chOff x="3619997" y="2561289"/>
            <a:chExt cx="1010329" cy="1103375"/>
          </a:xfrm>
        </p:grpSpPr>
        <p:pic>
          <p:nvPicPr>
            <p:cNvPr id="39" name="图片 3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19997" y="2561289"/>
              <a:ext cx="1010329" cy="989595"/>
            </a:xfrm>
            <a:prstGeom prst="rect">
              <a:avLst/>
            </a:prstGeom>
          </p:spPr>
        </p:pic>
        <p:sp>
          <p:nvSpPr>
            <p:cNvPr id="40" name="文本框 39"/>
            <p:cNvSpPr txBox="1"/>
            <p:nvPr/>
          </p:nvSpPr>
          <p:spPr>
            <a:xfrm>
              <a:off x="3850086" y="2680561"/>
              <a:ext cx="473600" cy="9841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5400" dirty="0">
                  <a:solidFill>
                    <a:schemeClr val="bg1">
                      <a:lumMod val="95000"/>
                    </a:schemeClr>
                  </a:solidFill>
                  <a:latin typeface="方正少儿简体" panose="03000509000000000000" pitchFamily="65" charset="-122"/>
                  <a:ea typeface="方正少儿简体" panose="03000509000000000000" pitchFamily="65" charset="-122"/>
                </a:rPr>
                <a:t>2</a:t>
              </a:r>
              <a:endParaRPr lang="zh-CN" altLang="en-US" sz="5400" dirty="0">
                <a:solidFill>
                  <a:schemeClr val="bg1">
                    <a:lumMod val="95000"/>
                  </a:schemeClr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endParaRPr>
            </a:p>
          </p:txBody>
        </p:sp>
      </p:grpSp>
      <p:sp>
        <p:nvSpPr>
          <p:cNvPr id="52" name="矩形 51"/>
          <p:cNvSpPr/>
          <p:nvPr/>
        </p:nvSpPr>
        <p:spPr>
          <a:xfrm>
            <a:off x="4891666" y="1202337"/>
            <a:ext cx="59895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solidFill>
                  <a:srgbClr val="F6DD00"/>
                </a:solidFill>
              </a:rPr>
              <a:t>Kể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về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bốn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nhóm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quyền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của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trẻ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em</a:t>
            </a:r>
            <a:endParaRPr lang="en-US" sz="3200" b="1" dirty="0">
              <a:solidFill>
                <a:srgbClr val="F6DD00"/>
              </a:solidFill>
            </a:endParaRPr>
          </a:p>
        </p:txBody>
      </p:sp>
      <p:pic>
        <p:nvPicPr>
          <p:cNvPr id="55" name="图片 5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3434" y="3730255"/>
            <a:ext cx="2489913" cy="2674974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4701"/>
            <a:ext cx="12204700" cy="100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894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7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499" y="-9525"/>
            <a:ext cx="12405353" cy="6970749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 rot="20718769">
            <a:off x="3590622" y="1746263"/>
            <a:ext cx="18473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sz="6600" dirty="0">
              <a:solidFill>
                <a:srgbClr val="099F00"/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4701"/>
            <a:ext cx="12204700" cy="1003300"/>
          </a:xfrm>
          <a:prstGeom prst="rect">
            <a:avLst/>
          </a:prstGeom>
        </p:spPr>
      </p:pic>
      <p:sp>
        <p:nvSpPr>
          <p:cNvPr id="13" name="WordArt 5"/>
          <p:cNvSpPr>
            <a:spLocks noChangeArrowheads="1" noChangeShapeType="1" noTextEdit="1"/>
          </p:cNvSpPr>
          <p:nvPr/>
        </p:nvSpPr>
        <p:spPr bwMode="auto">
          <a:xfrm>
            <a:off x="3514707" y="724532"/>
            <a:ext cx="5229153" cy="93619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706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9DD00"/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latin typeface="#9Slide07 Marbelia Regular" panose="02000500000000000000" pitchFamily="2" charset="0"/>
                <a:ea typeface="Verdana" panose="020B0604030504040204" pitchFamily="34" charset="0"/>
              </a:rPr>
              <a:t>HOẠT ĐỘNG CÁ NHÂN</a:t>
            </a:r>
          </a:p>
        </p:txBody>
      </p:sp>
      <p:pic>
        <p:nvPicPr>
          <p:cNvPr id="14" name="图片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60" r="8347"/>
          <a:stretch>
            <a:fillRect/>
          </a:stretch>
        </p:blipFill>
        <p:spPr>
          <a:xfrm flipH="1">
            <a:off x="858608" y="217385"/>
            <a:ext cx="1195521" cy="117472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65770" y="3243920"/>
            <a:ext cx="2098419" cy="3634353"/>
          </a:xfrm>
          <a:prstGeom prst="rect">
            <a:avLst/>
          </a:prstGeom>
        </p:spPr>
      </p:pic>
      <p:grpSp>
        <p:nvGrpSpPr>
          <p:cNvPr id="16" name="组合 11"/>
          <p:cNvGrpSpPr/>
          <p:nvPr/>
        </p:nvGrpSpPr>
        <p:grpSpPr>
          <a:xfrm>
            <a:off x="1115883" y="1401630"/>
            <a:ext cx="9345473" cy="4721695"/>
            <a:chOff x="5261" y="3406"/>
            <a:chExt cx="8762" cy="4034"/>
          </a:xfrm>
        </p:grpSpPr>
        <p:grpSp>
          <p:nvGrpSpPr>
            <p:cNvPr id="17" name="组合 8"/>
            <p:cNvGrpSpPr/>
            <p:nvPr/>
          </p:nvGrpSpPr>
          <p:grpSpPr>
            <a:xfrm>
              <a:off x="5261" y="3406"/>
              <a:ext cx="8762" cy="4035"/>
              <a:chOff x="5219" y="2121"/>
              <a:chExt cx="8762" cy="4035"/>
            </a:xfrm>
          </p:grpSpPr>
          <p:cxnSp>
            <p:nvCxnSpPr>
              <p:cNvPr id="19" name="直接连接符 1"/>
              <p:cNvCxnSpPr/>
              <p:nvPr/>
            </p:nvCxnSpPr>
            <p:spPr>
              <a:xfrm>
                <a:off x="5219" y="6131"/>
                <a:ext cx="8762" cy="10"/>
              </a:xfrm>
              <a:prstGeom prst="line">
                <a:avLst/>
              </a:prstGeom>
              <a:ln w="22225">
                <a:solidFill>
                  <a:srgbClr val="3366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连接符 2"/>
              <p:cNvCxnSpPr/>
              <p:nvPr/>
            </p:nvCxnSpPr>
            <p:spPr>
              <a:xfrm>
                <a:off x="5219" y="2121"/>
                <a:ext cx="0" cy="4035"/>
              </a:xfrm>
              <a:prstGeom prst="line">
                <a:avLst/>
              </a:prstGeom>
              <a:ln w="22225">
                <a:solidFill>
                  <a:srgbClr val="3366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接连接符 5"/>
              <p:cNvCxnSpPr/>
              <p:nvPr/>
            </p:nvCxnSpPr>
            <p:spPr>
              <a:xfrm>
                <a:off x="13966" y="2121"/>
                <a:ext cx="0" cy="4035"/>
              </a:xfrm>
              <a:prstGeom prst="line">
                <a:avLst/>
              </a:prstGeom>
              <a:ln w="22225">
                <a:solidFill>
                  <a:srgbClr val="3366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6"/>
              <p:cNvCxnSpPr/>
              <p:nvPr/>
            </p:nvCxnSpPr>
            <p:spPr>
              <a:xfrm>
                <a:off x="5219" y="2124"/>
                <a:ext cx="1336" cy="12"/>
              </a:xfrm>
              <a:prstGeom prst="line">
                <a:avLst/>
              </a:prstGeom>
              <a:ln w="22225">
                <a:solidFill>
                  <a:srgbClr val="3366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8" name="直接连接符 10"/>
            <p:cNvCxnSpPr/>
            <p:nvPr/>
          </p:nvCxnSpPr>
          <p:spPr>
            <a:xfrm>
              <a:off x="12672" y="3421"/>
              <a:ext cx="1336" cy="12"/>
            </a:xfrm>
            <a:prstGeom prst="line">
              <a:avLst/>
            </a:prstGeom>
            <a:ln w="22225">
              <a:solidFill>
                <a:srgbClr val="33660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文本框 21"/>
          <p:cNvSpPr txBox="1"/>
          <p:nvPr/>
        </p:nvSpPr>
        <p:spPr>
          <a:xfrm>
            <a:off x="1673817" y="1660732"/>
            <a:ext cx="87136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6DD00"/>
                </a:solidFill>
              </a:rPr>
              <a:t>Thời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gian</a:t>
            </a:r>
            <a:r>
              <a:rPr lang="en-US" sz="3200" b="1" dirty="0">
                <a:solidFill>
                  <a:srgbClr val="F6DD00"/>
                </a:solidFill>
              </a:rPr>
              <a:t>: 2 </a:t>
            </a:r>
            <a:r>
              <a:rPr lang="en-US" sz="3200" b="1" dirty="0" err="1">
                <a:solidFill>
                  <a:srgbClr val="F6DD00"/>
                </a:solidFill>
              </a:rPr>
              <a:t>phút</a:t>
            </a:r>
            <a:endParaRPr lang="en-US" sz="3200" b="1" dirty="0">
              <a:solidFill>
                <a:srgbClr val="F6DD00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291152" y="2116638"/>
          <a:ext cx="9170203" cy="23046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91641">
                  <a:extLst>
                    <a:ext uri="{9D8B030D-6E8A-4147-A177-3AD203B41FA5}">
                      <a16:colId xmlns:a16="http://schemas.microsoft.com/office/drawing/2014/main" val="1593620524"/>
                    </a:ext>
                  </a:extLst>
                </a:gridCol>
                <a:gridCol w="2292854">
                  <a:extLst>
                    <a:ext uri="{9D8B030D-6E8A-4147-A177-3AD203B41FA5}">
                      <a16:colId xmlns:a16="http://schemas.microsoft.com/office/drawing/2014/main" val="3066325180"/>
                    </a:ext>
                  </a:extLst>
                </a:gridCol>
                <a:gridCol w="2292854">
                  <a:extLst>
                    <a:ext uri="{9D8B030D-6E8A-4147-A177-3AD203B41FA5}">
                      <a16:colId xmlns:a16="http://schemas.microsoft.com/office/drawing/2014/main" val="657235875"/>
                    </a:ext>
                  </a:extLst>
                </a:gridCol>
                <a:gridCol w="2292854">
                  <a:extLst>
                    <a:ext uri="{9D8B030D-6E8A-4147-A177-3AD203B41FA5}">
                      <a16:colId xmlns:a16="http://schemas.microsoft.com/office/drawing/2014/main" val="1901152246"/>
                    </a:ext>
                  </a:extLst>
                </a:gridCol>
              </a:tblGrid>
              <a:tr h="1199999">
                <a:tc>
                  <a:txBody>
                    <a:bodyPr/>
                    <a:lstStyle/>
                    <a:p>
                      <a:pPr indent="19685" algn="ctr">
                        <a:spcAft>
                          <a:spcPts val="0"/>
                        </a:spcAft>
                        <a:tabLst>
                          <a:tab pos="514985" algn="l"/>
                        </a:tabLst>
                      </a:pP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Nhóm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quyền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được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sống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còn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9685" algn="ctr">
                        <a:spcAft>
                          <a:spcPts val="0"/>
                        </a:spcAft>
                        <a:tabLst>
                          <a:tab pos="514985" algn="l"/>
                        </a:tabLst>
                      </a:pP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Nhóm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quyền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được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bảo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vệ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9685" algn="ctr">
                        <a:spcAft>
                          <a:spcPts val="0"/>
                        </a:spcAft>
                        <a:tabLst>
                          <a:tab pos="514985" algn="l"/>
                        </a:tabLst>
                      </a:pP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Nhóm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quyền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được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phát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triển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9685" algn="ctr">
                        <a:spcAft>
                          <a:spcPts val="0"/>
                        </a:spcAft>
                        <a:tabLst>
                          <a:tab pos="514985" algn="l"/>
                        </a:tabLst>
                      </a:pP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Nhóm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quyền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được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tham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gia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10336346"/>
                  </a:ext>
                </a:extLst>
              </a:tr>
              <a:tr h="1024484">
                <a:tc>
                  <a:txBody>
                    <a:bodyPr/>
                    <a:lstStyle/>
                    <a:p>
                      <a:pPr indent="19685" algn="just">
                        <a:spcAft>
                          <a:spcPts val="0"/>
                        </a:spcAft>
                        <a:tabLst>
                          <a:tab pos="514985" algn="l"/>
                        </a:tabLs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6FB001"/>
                    </a:solidFill>
                  </a:tcPr>
                </a:tc>
                <a:tc>
                  <a:txBody>
                    <a:bodyPr/>
                    <a:lstStyle/>
                    <a:p>
                      <a:pPr indent="19685" algn="just">
                        <a:spcAft>
                          <a:spcPts val="0"/>
                        </a:spcAft>
                        <a:tabLst>
                          <a:tab pos="514985" algn="l"/>
                        </a:tabLs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6FB001"/>
                    </a:solidFill>
                  </a:tcPr>
                </a:tc>
                <a:tc>
                  <a:txBody>
                    <a:bodyPr/>
                    <a:lstStyle/>
                    <a:p>
                      <a:pPr indent="19685" algn="just">
                        <a:spcAft>
                          <a:spcPts val="0"/>
                        </a:spcAft>
                        <a:tabLst>
                          <a:tab pos="514985" algn="l"/>
                        </a:tabLs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6FB001"/>
                    </a:solidFill>
                  </a:tcPr>
                </a:tc>
                <a:tc>
                  <a:txBody>
                    <a:bodyPr/>
                    <a:lstStyle/>
                    <a:p>
                      <a:pPr indent="19685" algn="just">
                        <a:spcAft>
                          <a:spcPts val="0"/>
                        </a:spcAft>
                        <a:tabLst>
                          <a:tab pos="514985" algn="l"/>
                        </a:tabLs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6FB00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02129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4396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 -0.02552 0.75279  0.0908 0.66613  C  0.20747 0.57948  0.21649 0.50394  0.23177 0.40825  C 0.24705 0.31256 0.22118 0.15964   0.18264 0.09152  C 0.1441 0.02341  0.03802 0.0  0.0 0.0  " pathEditMode="relative" ptsTypes="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7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3353" y="-92476"/>
            <a:ext cx="12405353" cy="6970749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 rot="20718769">
            <a:off x="3590622" y="1746263"/>
            <a:ext cx="18473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sz="6600" dirty="0">
              <a:solidFill>
                <a:srgbClr val="099F00"/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4701"/>
            <a:ext cx="12204700" cy="1003300"/>
          </a:xfrm>
          <a:prstGeom prst="rect">
            <a:avLst/>
          </a:prstGeom>
        </p:spPr>
      </p:pic>
      <p:sp>
        <p:nvSpPr>
          <p:cNvPr id="13" name="WordArt 5"/>
          <p:cNvSpPr>
            <a:spLocks noChangeArrowheads="1" noChangeShapeType="1" noTextEdit="1"/>
          </p:cNvSpPr>
          <p:nvPr/>
        </p:nvSpPr>
        <p:spPr bwMode="auto">
          <a:xfrm>
            <a:off x="3514707" y="724532"/>
            <a:ext cx="5229153" cy="93619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706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9DD00"/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latin typeface="#9Slide07 Marbelia Regular" panose="02000500000000000000" pitchFamily="2" charset="0"/>
                <a:ea typeface="Verdana" panose="020B0604030504040204" pitchFamily="34" charset="0"/>
              </a:rPr>
              <a:t>HOẠT ĐỘNG CÁ NHÂN</a:t>
            </a:r>
          </a:p>
        </p:txBody>
      </p:sp>
      <p:pic>
        <p:nvPicPr>
          <p:cNvPr id="14" name="图片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60" r="8347"/>
          <a:stretch>
            <a:fillRect/>
          </a:stretch>
        </p:blipFill>
        <p:spPr>
          <a:xfrm flipH="1">
            <a:off x="858608" y="217385"/>
            <a:ext cx="1195521" cy="117472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65770" y="3243920"/>
            <a:ext cx="2098419" cy="3634353"/>
          </a:xfrm>
          <a:prstGeom prst="rect">
            <a:avLst/>
          </a:prstGeom>
        </p:spPr>
      </p:pic>
      <p:grpSp>
        <p:nvGrpSpPr>
          <p:cNvPr id="16" name="组合 11"/>
          <p:cNvGrpSpPr/>
          <p:nvPr/>
        </p:nvGrpSpPr>
        <p:grpSpPr>
          <a:xfrm>
            <a:off x="1115883" y="1401630"/>
            <a:ext cx="9345473" cy="4721695"/>
            <a:chOff x="5261" y="3406"/>
            <a:chExt cx="8762" cy="4034"/>
          </a:xfrm>
        </p:grpSpPr>
        <p:grpSp>
          <p:nvGrpSpPr>
            <p:cNvPr id="17" name="组合 8"/>
            <p:cNvGrpSpPr/>
            <p:nvPr/>
          </p:nvGrpSpPr>
          <p:grpSpPr>
            <a:xfrm>
              <a:off x="5261" y="3406"/>
              <a:ext cx="8762" cy="4035"/>
              <a:chOff x="5219" y="2121"/>
              <a:chExt cx="8762" cy="4035"/>
            </a:xfrm>
          </p:grpSpPr>
          <p:cxnSp>
            <p:nvCxnSpPr>
              <p:cNvPr id="19" name="直接连接符 1"/>
              <p:cNvCxnSpPr/>
              <p:nvPr/>
            </p:nvCxnSpPr>
            <p:spPr>
              <a:xfrm>
                <a:off x="5219" y="6131"/>
                <a:ext cx="8762" cy="10"/>
              </a:xfrm>
              <a:prstGeom prst="line">
                <a:avLst/>
              </a:prstGeom>
              <a:ln w="22225">
                <a:solidFill>
                  <a:srgbClr val="3366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连接符 2"/>
              <p:cNvCxnSpPr/>
              <p:nvPr/>
            </p:nvCxnSpPr>
            <p:spPr>
              <a:xfrm>
                <a:off x="5219" y="2121"/>
                <a:ext cx="0" cy="4035"/>
              </a:xfrm>
              <a:prstGeom prst="line">
                <a:avLst/>
              </a:prstGeom>
              <a:ln w="22225">
                <a:solidFill>
                  <a:srgbClr val="3366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接连接符 5"/>
              <p:cNvCxnSpPr/>
              <p:nvPr/>
            </p:nvCxnSpPr>
            <p:spPr>
              <a:xfrm>
                <a:off x="13966" y="2121"/>
                <a:ext cx="0" cy="4035"/>
              </a:xfrm>
              <a:prstGeom prst="line">
                <a:avLst/>
              </a:prstGeom>
              <a:ln w="22225">
                <a:solidFill>
                  <a:srgbClr val="3366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6"/>
              <p:cNvCxnSpPr/>
              <p:nvPr/>
            </p:nvCxnSpPr>
            <p:spPr>
              <a:xfrm>
                <a:off x="5219" y="2124"/>
                <a:ext cx="1336" cy="12"/>
              </a:xfrm>
              <a:prstGeom prst="line">
                <a:avLst/>
              </a:prstGeom>
              <a:ln w="22225">
                <a:solidFill>
                  <a:srgbClr val="3366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8" name="直接连接符 10"/>
            <p:cNvCxnSpPr/>
            <p:nvPr/>
          </p:nvCxnSpPr>
          <p:spPr>
            <a:xfrm>
              <a:off x="12672" y="3421"/>
              <a:ext cx="1336" cy="12"/>
            </a:xfrm>
            <a:prstGeom prst="line">
              <a:avLst/>
            </a:prstGeom>
            <a:ln w="22225">
              <a:solidFill>
                <a:srgbClr val="33660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文本框 21"/>
          <p:cNvSpPr txBox="1"/>
          <p:nvPr/>
        </p:nvSpPr>
        <p:spPr>
          <a:xfrm>
            <a:off x="1673817" y="1660732"/>
            <a:ext cx="87136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6DD00"/>
                </a:solidFill>
              </a:rPr>
              <a:t>Thời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gian</a:t>
            </a:r>
            <a:r>
              <a:rPr lang="en-US" sz="3200" b="1" dirty="0">
                <a:solidFill>
                  <a:srgbClr val="F6DD00"/>
                </a:solidFill>
              </a:rPr>
              <a:t>: 2 </a:t>
            </a:r>
            <a:r>
              <a:rPr lang="en-US" sz="3200" b="1" dirty="0" err="1">
                <a:solidFill>
                  <a:srgbClr val="F6DD00"/>
                </a:solidFill>
              </a:rPr>
              <a:t>phút</a:t>
            </a:r>
            <a:endParaRPr lang="en-US" sz="3200" b="1" dirty="0">
              <a:solidFill>
                <a:srgbClr val="F6DD00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291152" y="2736573"/>
          <a:ext cx="9170203" cy="23046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91641">
                  <a:extLst>
                    <a:ext uri="{9D8B030D-6E8A-4147-A177-3AD203B41FA5}">
                      <a16:colId xmlns:a16="http://schemas.microsoft.com/office/drawing/2014/main" val="1593620524"/>
                    </a:ext>
                  </a:extLst>
                </a:gridCol>
                <a:gridCol w="2292854">
                  <a:extLst>
                    <a:ext uri="{9D8B030D-6E8A-4147-A177-3AD203B41FA5}">
                      <a16:colId xmlns:a16="http://schemas.microsoft.com/office/drawing/2014/main" val="3066325180"/>
                    </a:ext>
                  </a:extLst>
                </a:gridCol>
                <a:gridCol w="2292854">
                  <a:extLst>
                    <a:ext uri="{9D8B030D-6E8A-4147-A177-3AD203B41FA5}">
                      <a16:colId xmlns:a16="http://schemas.microsoft.com/office/drawing/2014/main" val="657235875"/>
                    </a:ext>
                  </a:extLst>
                </a:gridCol>
                <a:gridCol w="2292854">
                  <a:extLst>
                    <a:ext uri="{9D8B030D-6E8A-4147-A177-3AD203B41FA5}">
                      <a16:colId xmlns:a16="http://schemas.microsoft.com/office/drawing/2014/main" val="1901152246"/>
                    </a:ext>
                  </a:extLst>
                </a:gridCol>
              </a:tblGrid>
              <a:tr h="1199999">
                <a:tc>
                  <a:txBody>
                    <a:bodyPr/>
                    <a:lstStyle/>
                    <a:p>
                      <a:pPr indent="19685" algn="ctr">
                        <a:spcAft>
                          <a:spcPts val="0"/>
                        </a:spcAft>
                        <a:tabLst>
                          <a:tab pos="514985" algn="l"/>
                        </a:tabLst>
                      </a:pP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Nhóm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quyền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được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sống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còn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9685" algn="ctr">
                        <a:spcAft>
                          <a:spcPts val="0"/>
                        </a:spcAft>
                        <a:tabLst>
                          <a:tab pos="514985" algn="l"/>
                        </a:tabLst>
                      </a:pP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Nhóm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quyền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được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bảo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vệ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9685" algn="ctr">
                        <a:spcAft>
                          <a:spcPts val="0"/>
                        </a:spcAft>
                        <a:tabLst>
                          <a:tab pos="514985" algn="l"/>
                        </a:tabLst>
                      </a:pP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Nhóm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quyền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được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phát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triển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9685" algn="ctr">
                        <a:spcAft>
                          <a:spcPts val="0"/>
                        </a:spcAft>
                        <a:tabLst>
                          <a:tab pos="514985" algn="l"/>
                        </a:tabLst>
                      </a:pP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Nhóm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quyền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được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tham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gia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10336346"/>
                  </a:ext>
                </a:extLst>
              </a:tr>
              <a:tr h="1024484">
                <a:tc>
                  <a:txBody>
                    <a:bodyPr/>
                    <a:lstStyle/>
                    <a:p>
                      <a:pPr indent="19685" algn="ctr">
                        <a:spcAft>
                          <a:spcPts val="0"/>
                        </a:spcAft>
                        <a:tabLst>
                          <a:tab pos="514985" algn="l"/>
                        </a:tabLst>
                      </a:pPr>
                      <a:r>
                        <a:rPr lang="en-US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3600" b="1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b, g, h</a:t>
                      </a:r>
                      <a:endParaRPr lang="en-US" sz="3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6FB001"/>
                    </a:solidFill>
                  </a:tcPr>
                </a:tc>
                <a:tc>
                  <a:txBody>
                    <a:bodyPr/>
                    <a:lstStyle/>
                    <a:p>
                      <a:pPr indent="19685" algn="ctr">
                        <a:spcAft>
                          <a:spcPts val="0"/>
                        </a:spcAft>
                        <a:tabLst>
                          <a:tab pos="514985" algn="l"/>
                        </a:tabLst>
                      </a:pPr>
                      <a:r>
                        <a:rPr lang="en-US" sz="3600" b="1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e, l</a:t>
                      </a:r>
                    </a:p>
                  </a:txBody>
                  <a:tcPr marL="68580" marR="68580" marT="0" marB="0">
                    <a:solidFill>
                      <a:srgbClr val="6FB001"/>
                    </a:solidFill>
                  </a:tcPr>
                </a:tc>
                <a:tc>
                  <a:txBody>
                    <a:bodyPr/>
                    <a:lstStyle/>
                    <a:p>
                      <a:pPr indent="19685" algn="ctr">
                        <a:spcAft>
                          <a:spcPts val="0"/>
                        </a:spcAft>
                        <a:tabLst>
                          <a:tab pos="514985" algn="l"/>
                        </a:tabLst>
                      </a:pPr>
                      <a:r>
                        <a:rPr lang="en-US" sz="3600" b="1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a, c, </a:t>
                      </a:r>
                      <a:r>
                        <a:rPr lang="en-US" sz="3600" b="1" kern="1200" dirty="0" err="1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</a:t>
                      </a:r>
                      <a:endParaRPr lang="en-US" sz="3600" b="1" kern="1200" dirty="0">
                        <a:solidFill>
                          <a:schemeClr val="lt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6FB001"/>
                    </a:solidFill>
                  </a:tcPr>
                </a:tc>
                <a:tc>
                  <a:txBody>
                    <a:bodyPr/>
                    <a:lstStyle/>
                    <a:p>
                      <a:pPr indent="19685" algn="ctr">
                        <a:spcAft>
                          <a:spcPts val="0"/>
                        </a:spcAft>
                        <a:tabLst>
                          <a:tab pos="514985" algn="l"/>
                        </a:tabLst>
                      </a:pPr>
                      <a:r>
                        <a:rPr lang="en-US" sz="3600" b="1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d, k.</a:t>
                      </a:r>
                    </a:p>
                  </a:txBody>
                  <a:tcPr marL="68580" marR="68580" marT="0" marB="0">
                    <a:solidFill>
                      <a:srgbClr val="6FB00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02129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3118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 -0.02552 0.75279  0.0908 0.66613  C  0.20747 0.57948  0.21649 0.50394  0.23177 0.40825  C 0.24705 0.31256 0.22118 0.15964   0.18264 0.09152  C 0.1441 0.02341  0.03802 0.0  0.0 0.0  " pathEditMode="relative" ptsTypes="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7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5254" y="120204"/>
            <a:ext cx="12405353" cy="6970749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 rot="20718769">
            <a:off x="3590622" y="1746263"/>
            <a:ext cx="18473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sz="6600" dirty="0">
              <a:solidFill>
                <a:srgbClr val="099F00"/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341" y="217650"/>
            <a:ext cx="2636837" cy="22365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2" name="文本框 31"/>
          <p:cNvSpPr txBox="1"/>
          <p:nvPr/>
        </p:nvSpPr>
        <p:spPr>
          <a:xfrm>
            <a:off x="1375608" y="1295553"/>
            <a:ext cx="1752403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b="1" dirty="0" err="1">
                <a:solidFill>
                  <a:srgbClr val="2C3A37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Hoạt</a:t>
            </a:r>
            <a:r>
              <a:rPr lang="en-US" altLang="zh-CN" sz="2000" b="1" dirty="0">
                <a:solidFill>
                  <a:srgbClr val="2C3A37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</a:t>
            </a:r>
            <a:r>
              <a:rPr lang="en-US" altLang="zh-CN" sz="2000" b="1" dirty="0" err="1">
                <a:solidFill>
                  <a:srgbClr val="2C3A37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động</a:t>
            </a:r>
            <a:r>
              <a:rPr lang="en-US" altLang="zh-CN" sz="2000" b="1" dirty="0">
                <a:solidFill>
                  <a:srgbClr val="2C3A37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3:</a:t>
            </a:r>
          </a:p>
          <a:p>
            <a:pPr algn="ctr"/>
            <a:r>
              <a:rPr lang="en-US" altLang="zh-CN" sz="2000" b="1" dirty="0" err="1">
                <a:solidFill>
                  <a:srgbClr val="2C3A37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Luyện</a:t>
            </a:r>
            <a:r>
              <a:rPr lang="en-US" altLang="zh-CN" sz="2000" b="1" dirty="0">
                <a:solidFill>
                  <a:srgbClr val="2C3A37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</a:t>
            </a:r>
            <a:r>
              <a:rPr lang="en-US" altLang="zh-CN" sz="2000" b="1" dirty="0" err="1">
                <a:solidFill>
                  <a:srgbClr val="2C3A37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tập</a:t>
            </a:r>
            <a:endParaRPr lang="zh-CN" altLang="en-US" sz="2000" b="1" dirty="0">
              <a:solidFill>
                <a:srgbClr val="2C3A37"/>
              </a:solidFill>
              <a:latin typeface="Arial" panose="020B0604020202020204" pitchFamily="34" charset="0"/>
              <a:ea typeface="方正少儿简体" panose="03000509000000000000" pitchFamily="65" charset="-122"/>
              <a:cs typeface="Arial" panose="020B0604020202020204" pitchFamily="34" charset="0"/>
            </a:endParaRPr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272" y="2376564"/>
            <a:ext cx="2469476" cy="3624038"/>
          </a:xfrm>
          <a:prstGeom prst="rect">
            <a:avLst/>
          </a:prstGeom>
        </p:spPr>
      </p:pic>
      <p:grpSp>
        <p:nvGrpSpPr>
          <p:cNvPr id="38" name="组合 37"/>
          <p:cNvGrpSpPr/>
          <p:nvPr/>
        </p:nvGrpSpPr>
        <p:grpSpPr>
          <a:xfrm>
            <a:off x="3541130" y="1248082"/>
            <a:ext cx="947935" cy="1035236"/>
            <a:chOff x="3619997" y="2561289"/>
            <a:chExt cx="1010329" cy="1103375"/>
          </a:xfrm>
        </p:grpSpPr>
        <p:pic>
          <p:nvPicPr>
            <p:cNvPr id="39" name="图片 3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19997" y="2561289"/>
              <a:ext cx="1010329" cy="989595"/>
            </a:xfrm>
            <a:prstGeom prst="rect">
              <a:avLst/>
            </a:prstGeom>
          </p:spPr>
        </p:pic>
        <p:sp>
          <p:nvSpPr>
            <p:cNvPr id="40" name="文本框 39"/>
            <p:cNvSpPr txBox="1"/>
            <p:nvPr/>
          </p:nvSpPr>
          <p:spPr>
            <a:xfrm>
              <a:off x="3850086" y="2680561"/>
              <a:ext cx="473600" cy="9841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5400" dirty="0">
                  <a:solidFill>
                    <a:schemeClr val="bg1">
                      <a:lumMod val="95000"/>
                    </a:schemeClr>
                  </a:solidFill>
                  <a:latin typeface="方正少儿简体" panose="03000509000000000000" pitchFamily="65" charset="-122"/>
                  <a:ea typeface="方正少儿简体" panose="03000509000000000000" pitchFamily="65" charset="-122"/>
                </a:rPr>
                <a:t>3</a:t>
              </a:r>
              <a:endParaRPr lang="zh-CN" altLang="en-US" sz="5400" dirty="0">
                <a:solidFill>
                  <a:schemeClr val="bg1">
                    <a:lumMod val="95000"/>
                  </a:schemeClr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endParaRPr>
            </a:p>
          </p:txBody>
        </p:sp>
      </p:grpSp>
      <p:sp>
        <p:nvSpPr>
          <p:cNvPr id="52" name="矩形 51"/>
          <p:cNvSpPr/>
          <p:nvPr/>
        </p:nvSpPr>
        <p:spPr>
          <a:xfrm>
            <a:off x="4428292" y="1202337"/>
            <a:ext cx="642244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err="1">
                <a:solidFill>
                  <a:srgbClr val="F6DD00"/>
                </a:solidFill>
              </a:rPr>
              <a:t>Kể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về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một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tấm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gương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thực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hiện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tốt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quyền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của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trẻ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em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và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rút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ra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bài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học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cho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bản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thân</a:t>
            </a:r>
            <a:endParaRPr lang="en-US" sz="3200" b="1" dirty="0">
              <a:solidFill>
                <a:srgbClr val="F6DD00"/>
              </a:solidFill>
            </a:endParaRPr>
          </a:p>
          <a:p>
            <a:pPr algn="just"/>
            <a:endParaRPr lang="en-US" sz="3200" b="1" dirty="0">
              <a:solidFill>
                <a:srgbClr val="F6DD00"/>
              </a:solidFill>
            </a:endParaRPr>
          </a:p>
        </p:txBody>
      </p:sp>
      <p:pic>
        <p:nvPicPr>
          <p:cNvPr id="55" name="图片 5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3434" y="3730255"/>
            <a:ext cx="2489913" cy="2674974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4701"/>
            <a:ext cx="12204700" cy="100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626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7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499" y="-9525"/>
            <a:ext cx="12405353" cy="6970749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 rot="20718769">
            <a:off x="3590622" y="1746263"/>
            <a:ext cx="18473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sz="6600" dirty="0">
              <a:solidFill>
                <a:srgbClr val="099F00"/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4701"/>
            <a:ext cx="12204700" cy="1003300"/>
          </a:xfrm>
          <a:prstGeom prst="rect">
            <a:avLst/>
          </a:prstGeom>
        </p:spPr>
      </p:pic>
      <p:sp>
        <p:nvSpPr>
          <p:cNvPr id="13" name="WordArt 5"/>
          <p:cNvSpPr>
            <a:spLocks noChangeArrowheads="1" noChangeShapeType="1" noTextEdit="1"/>
          </p:cNvSpPr>
          <p:nvPr/>
        </p:nvSpPr>
        <p:spPr bwMode="auto">
          <a:xfrm>
            <a:off x="3514707" y="724532"/>
            <a:ext cx="5229153" cy="93619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706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9DD00"/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latin typeface="#9Slide07 Marbelia Regular" panose="02000500000000000000" pitchFamily="2" charset="0"/>
                <a:ea typeface="Verdana" panose="020B0604030504040204" pitchFamily="34" charset="0"/>
              </a:rPr>
              <a:t>HOẠT ĐỘNG CÁ NHÂN</a:t>
            </a:r>
          </a:p>
        </p:txBody>
      </p:sp>
      <p:pic>
        <p:nvPicPr>
          <p:cNvPr id="14" name="图片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60" r="8347"/>
          <a:stretch>
            <a:fillRect/>
          </a:stretch>
        </p:blipFill>
        <p:spPr>
          <a:xfrm flipH="1">
            <a:off x="858608" y="217385"/>
            <a:ext cx="1195521" cy="117472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65770" y="3243920"/>
            <a:ext cx="2098419" cy="3634353"/>
          </a:xfrm>
          <a:prstGeom prst="rect">
            <a:avLst/>
          </a:prstGeom>
        </p:spPr>
      </p:pic>
      <p:grpSp>
        <p:nvGrpSpPr>
          <p:cNvPr id="16" name="组合 11"/>
          <p:cNvGrpSpPr/>
          <p:nvPr/>
        </p:nvGrpSpPr>
        <p:grpSpPr>
          <a:xfrm>
            <a:off x="1115883" y="1401630"/>
            <a:ext cx="9345473" cy="4721695"/>
            <a:chOff x="5261" y="3406"/>
            <a:chExt cx="8762" cy="4034"/>
          </a:xfrm>
        </p:grpSpPr>
        <p:grpSp>
          <p:nvGrpSpPr>
            <p:cNvPr id="17" name="组合 8"/>
            <p:cNvGrpSpPr/>
            <p:nvPr/>
          </p:nvGrpSpPr>
          <p:grpSpPr>
            <a:xfrm>
              <a:off x="5261" y="3406"/>
              <a:ext cx="8762" cy="4035"/>
              <a:chOff x="5219" y="2121"/>
              <a:chExt cx="8762" cy="4035"/>
            </a:xfrm>
          </p:grpSpPr>
          <p:cxnSp>
            <p:nvCxnSpPr>
              <p:cNvPr id="19" name="直接连接符 1"/>
              <p:cNvCxnSpPr/>
              <p:nvPr/>
            </p:nvCxnSpPr>
            <p:spPr>
              <a:xfrm>
                <a:off x="5219" y="6131"/>
                <a:ext cx="8762" cy="10"/>
              </a:xfrm>
              <a:prstGeom prst="line">
                <a:avLst/>
              </a:prstGeom>
              <a:ln w="22225">
                <a:solidFill>
                  <a:srgbClr val="3366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连接符 2"/>
              <p:cNvCxnSpPr/>
              <p:nvPr/>
            </p:nvCxnSpPr>
            <p:spPr>
              <a:xfrm>
                <a:off x="5219" y="2121"/>
                <a:ext cx="0" cy="4035"/>
              </a:xfrm>
              <a:prstGeom prst="line">
                <a:avLst/>
              </a:prstGeom>
              <a:ln w="22225">
                <a:solidFill>
                  <a:srgbClr val="3366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接连接符 5"/>
              <p:cNvCxnSpPr/>
              <p:nvPr/>
            </p:nvCxnSpPr>
            <p:spPr>
              <a:xfrm>
                <a:off x="13966" y="2121"/>
                <a:ext cx="0" cy="4035"/>
              </a:xfrm>
              <a:prstGeom prst="line">
                <a:avLst/>
              </a:prstGeom>
              <a:ln w="22225">
                <a:solidFill>
                  <a:srgbClr val="3366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6"/>
              <p:cNvCxnSpPr/>
              <p:nvPr/>
            </p:nvCxnSpPr>
            <p:spPr>
              <a:xfrm>
                <a:off x="5219" y="2124"/>
                <a:ext cx="1336" cy="12"/>
              </a:xfrm>
              <a:prstGeom prst="line">
                <a:avLst/>
              </a:prstGeom>
              <a:ln w="22225">
                <a:solidFill>
                  <a:srgbClr val="3366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8" name="直接连接符 10"/>
            <p:cNvCxnSpPr/>
            <p:nvPr/>
          </p:nvCxnSpPr>
          <p:spPr>
            <a:xfrm>
              <a:off x="12672" y="3421"/>
              <a:ext cx="1336" cy="12"/>
            </a:xfrm>
            <a:prstGeom prst="line">
              <a:avLst/>
            </a:prstGeom>
            <a:ln w="22225">
              <a:solidFill>
                <a:srgbClr val="33660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文本框 21"/>
          <p:cNvSpPr txBox="1"/>
          <p:nvPr/>
        </p:nvSpPr>
        <p:spPr>
          <a:xfrm>
            <a:off x="1374383" y="1660732"/>
            <a:ext cx="901312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tấm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gương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tốt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rút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qua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tấm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gương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endParaRPr lang="en-US" sz="2800" b="1" dirty="0">
              <a:solidFill>
                <a:srgbClr val="E1B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3604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 -0.02552 0.75279  0.0908 0.66613  C  0.20747 0.57948  0.21649 0.50394  0.23177 0.40825  C 0.24705 0.31256 0.22118 0.15964   0.18264 0.09152  C 0.1441 0.02341  0.03802 0.0  0.0 0.0  " pathEditMode="relative" ptsTypes="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7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5254" y="120204"/>
            <a:ext cx="12405353" cy="6970749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 rot="20718769">
            <a:off x="3590622" y="1746263"/>
            <a:ext cx="18473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sz="6600" dirty="0">
              <a:solidFill>
                <a:srgbClr val="099F00"/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341" y="217650"/>
            <a:ext cx="2636837" cy="22365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2" name="文本框 31"/>
          <p:cNvSpPr txBox="1"/>
          <p:nvPr/>
        </p:nvSpPr>
        <p:spPr>
          <a:xfrm>
            <a:off x="1375608" y="1295553"/>
            <a:ext cx="1752403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b="1" dirty="0" err="1">
                <a:solidFill>
                  <a:srgbClr val="2C3A37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Hoạt</a:t>
            </a:r>
            <a:r>
              <a:rPr lang="en-US" altLang="zh-CN" sz="2000" b="1" dirty="0">
                <a:solidFill>
                  <a:srgbClr val="2C3A37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</a:t>
            </a:r>
            <a:r>
              <a:rPr lang="en-US" altLang="zh-CN" sz="2000" b="1" dirty="0" err="1">
                <a:solidFill>
                  <a:srgbClr val="2C3A37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động</a:t>
            </a:r>
            <a:r>
              <a:rPr lang="en-US" altLang="zh-CN" sz="2000" b="1" dirty="0">
                <a:solidFill>
                  <a:srgbClr val="2C3A37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3:</a:t>
            </a:r>
          </a:p>
          <a:p>
            <a:pPr algn="ctr"/>
            <a:r>
              <a:rPr lang="en-US" altLang="zh-CN" sz="2000" b="1" dirty="0" err="1">
                <a:solidFill>
                  <a:srgbClr val="2C3A37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Luyện</a:t>
            </a:r>
            <a:r>
              <a:rPr lang="en-US" altLang="zh-CN" sz="2000" b="1" dirty="0">
                <a:solidFill>
                  <a:srgbClr val="2C3A37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</a:t>
            </a:r>
            <a:r>
              <a:rPr lang="en-US" altLang="zh-CN" sz="2000" b="1" dirty="0" err="1">
                <a:solidFill>
                  <a:srgbClr val="2C3A37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tập</a:t>
            </a:r>
            <a:endParaRPr lang="zh-CN" altLang="en-US" sz="2000" b="1" dirty="0">
              <a:solidFill>
                <a:srgbClr val="2C3A37"/>
              </a:solidFill>
              <a:latin typeface="Arial" panose="020B0604020202020204" pitchFamily="34" charset="0"/>
              <a:ea typeface="方正少儿简体" panose="03000509000000000000" pitchFamily="65" charset="-122"/>
              <a:cs typeface="Arial" panose="020B0604020202020204" pitchFamily="34" charset="0"/>
            </a:endParaRPr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840" y="2176564"/>
            <a:ext cx="2469476" cy="3624038"/>
          </a:xfrm>
          <a:prstGeom prst="rect">
            <a:avLst/>
          </a:prstGeom>
        </p:spPr>
      </p:pic>
      <p:grpSp>
        <p:nvGrpSpPr>
          <p:cNvPr id="38" name="组合 37"/>
          <p:cNvGrpSpPr/>
          <p:nvPr/>
        </p:nvGrpSpPr>
        <p:grpSpPr>
          <a:xfrm>
            <a:off x="3541130" y="1248082"/>
            <a:ext cx="947935" cy="1035236"/>
            <a:chOff x="3619997" y="2561289"/>
            <a:chExt cx="1010329" cy="1103375"/>
          </a:xfrm>
        </p:grpSpPr>
        <p:pic>
          <p:nvPicPr>
            <p:cNvPr id="39" name="图片 3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19997" y="2561289"/>
              <a:ext cx="1010329" cy="989595"/>
            </a:xfrm>
            <a:prstGeom prst="rect">
              <a:avLst/>
            </a:prstGeom>
          </p:spPr>
        </p:pic>
        <p:sp>
          <p:nvSpPr>
            <p:cNvPr id="40" name="文本框 39"/>
            <p:cNvSpPr txBox="1"/>
            <p:nvPr/>
          </p:nvSpPr>
          <p:spPr>
            <a:xfrm>
              <a:off x="3850086" y="2680561"/>
              <a:ext cx="473600" cy="9841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5400" dirty="0">
                  <a:solidFill>
                    <a:schemeClr val="bg1">
                      <a:lumMod val="95000"/>
                    </a:schemeClr>
                  </a:solidFill>
                  <a:latin typeface="方正少儿简体" panose="03000509000000000000" pitchFamily="65" charset="-122"/>
                  <a:ea typeface="方正少儿简体" panose="03000509000000000000" pitchFamily="65" charset="-122"/>
                </a:rPr>
                <a:t>4</a:t>
              </a:r>
              <a:endParaRPr lang="zh-CN" altLang="en-US" sz="5400" dirty="0">
                <a:solidFill>
                  <a:schemeClr val="bg1">
                    <a:lumMod val="95000"/>
                  </a:schemeClr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endParaRPr>
            </a:p>
          </p:txBody>
        </p:sp>
      </p:grpSp>
      <p:pic>
        <p:nvPicPr>
          <p:cNvPr id="29" name="图片 2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4701"/>
            <a:ext cx="12204700" cy="1003300"/>
          </a:xfrm>
          <a:prstGeom prst="rect">
            <a:avLst/>
          </a:prstGeom>
        </p:spPr>
      </p:pic>
      <p:sp>
        <p:nvSpPr>
          <p:cNvPr id="14" name="文本框 21"/>
          <p:cNvSpPr txBox="1"/>
          <p:nvPr/>
        </p:nvSpPr>
        <p:spPr>
          <a:xfrm>
            <a:off x="4012444" y="1378554"/>
            <a:ext cx="6743379" cy="417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3200" b="1" dirty="0">
                <a:solidFill>
                  <a:srgbClr val="F6DD00"/>
                </a:solidFill>
              </a:rPr>
              <a:t>XỬ LÝ TÌNH HUỐNG</a:t>
            </a:r>
          </a:p>
          <a:p>
            <a:pPr algn="just"/>
            <a:r>
              <a:rPr lang="en-US" sz="3200" b="1" dirty="0" err="1">
                <a:solidFill>
                  <a:srgbClr val="F6DD00"/>
                </a:solidFill>
              </a:rPr>
              <a:t>Đọc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tình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huống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trong</a:t>
            </a:r>
            <a:r>
              <a:rPr lang="en-US" sz="3200" b="1" dirty="0">
                <a:solidFill>
                  <a:srgbClr val="F6DD00"/>
                </a:solidFill>
              </a:rPr>
              <a:t> SGK, </a:t>
            </a:r>
            <a:r>
              <a:rPr lang="en-US" sz="3200" b="1" dirty="0" err="1">
                <a:solidFill>
                  <a:srgbClr val="F6DD00"/>
                </a:solidFill>
              </a:rPr>
              <a:t>suy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nghĩ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độc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lập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và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thực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hiện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các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yêu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cầu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sau</a:t>
            </a:r>
            <a:r>
              <a:rPr lang="en-US" sz="3200" b="1" dirty="0">
                <a:solidFill>
                  <a:srgbClr val="F6DD00"/>
                </a:solidFill>
              </a:rPr>
              <a:t>:</a:t>
            </a:r>
          </a:p>
          <a:p>
            <a:pPr algn="just"/>
            <a:r>
              <a:rPr lang="en-US" sz="3200" b="1" dirty="0">
                <a:solidFill>
                  <a:srgbClr val="F6DD00"/>
                </a:solidFill>
              </a:rPr>
              <a:t>- </a:t>
            </a:r>
            <a:r>
              <a:rPr lang="en-US" sz="3200" b="1" dirty="0" err="1">
                <a:solidFill>
                  <a:srgbClr val="F6DD00"/>
                </a:solidFill>
              </a:rPr>
              <a:t>Trả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lời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câu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hỏi</a:t>
            </a:r>
            <a:r>
              <a:rPr lang="en-US" sz="3200" b="1" dirty="0">
                <a:solidFill>
                  <a:srgbClr val="F6DD00"/>
                </a:solidFill>
              </a:rPr>
              <a:t>: </a:t>
            </a:r>
            <a:r>
              <a:rPr lang="en-US" sz="3200" b="1" dirty="0" err="1">
                <a:solidFill>
                  <a:srgbClr val="F6DD00"/>
                </a:solidFill>
              </a:rPr>
              <a:t>Quân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hiểu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về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quyền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trẻ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em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trong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tình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huống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này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đúng</a:t>
            </a:r>
            <a:r>
              <a:rPr lang="en-US" sz="3200" b="1" dirty="0">
                <a:solidFill>
                  <a:srgbClr val="F6DD00"/>
                </a:solidFill>
              </a:rPr>
              <a:t> hay </a:t>
            </a:r>
            <a:r>
              <a:rPr lang="en-US" sz="3200" b="1" dirty="0" err="1">
                <a:solidFill>
                  <a:srgbClr val="F6DD00"/>
                </a:solidFill>
              </a:rPr>
              <a:t>sai</a:t>
            </a:r>
            <a:r>
              <a:rPr lang="en-US" sz="3200" b="1" dirty="0">
                <a:solidFill>
                  <a:srgbClr val="F6DD00"/>
                </a:solidFill>
              </a:rPr>
              <a:t>? </a:t>
            </a:r>
            <a:r>
              <a:rPr lang="en-US" sz="3200" b="1" dirty="0" err="1">
                <a:solidFill>
                  <a:srgbClr val="F6DD00"/>
                </a:solidFill>
              </a:rPr>
              <a:t>Vì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sao</a:t>
            </a:r>
            <a:r>
              <a:rPr lang="en-US" sz="3200" b="1" dirty="0">
                <a:solidFill>
                  <a:srgbClr val="F6DD00"/>
                </a:solidFill>
              </a:rPr>
              <a:t>?</a:t>
            </a:r>
          </a:p>
          <a:p>
            <a:pPr algn="just"/>
            <a:r>
              <a:rPr lang="en-US" sz="3200" b="1" dirty="0">
                <a:solidFill>
                  <a:srgbClr val="F6DD00"/>
                </a:solidFill>
              </a:rPr>
              <a:t>- </a:t>
            </a:r>
            <a:r>
              <a:rPr lang="en-US" sz="3200" b="1" dirty="0" err="1">
                <a:solidFill>
                  <a:srgbClr val="F6DD00"/>
                </a:solidFill>
              </a:rPr>
              <a:t>Đưa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ra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cách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xử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lí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tích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cực</a:t>
            </a:r>
            <a:r>
              <a:rPr lang="en-US" sz="3200" b="1" dirty="0">
                <a:solidFill>
                  <a:srgbClr val="F6DD00"/>
                </a:solidFill>
              </a:rPr>
              <a:t>, </a:t>
            </a:r>
            <a:r>
              <a:rPr lang="en-US" sz="3200" b="1" dirty="0" err="1">
                <a:solidFill>
                  <a:srgbClr val="F6DD00"/>
                </a:solidFill>
              </a:rPr>
              <a:t>phù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hợp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cho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Quân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khi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bị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bố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mẹ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mắng</a:t>
            </a:r>
            <a:endParaRPr lang="en-US" altLang="zh-CN" sz="3200" b="1" dirty="0">
              <a:solidFill>
                <a:srgbClr val="F6DD00"/>
              </a:solidFill>
            </a:endParaRPr>
          </a:p>
        </p:txBody>
      </p:sp>
      <p:pic>
        <p:nvPicPr>
          <p:cNvPr id="15" name="图片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2522" y="4965059"/>
            <a:ext cx="2332707" cy="1186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782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 -0.02552 0.75279  0.0908 0.66613  C  0.20747 0.57948  0.21649 0.50394  0.23177 0.40825  C 0.24705 0.31256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7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5254" y="120204"/>
            <a:ext cx="12405353" cy="6970749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 rot="20718769">
            <a:off x="3590622" y="1746263"/>
            <a:ext cx="18473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sz="6600" dirty="0">
              <a:solidFill>
                <a:srgbClr val="099F00"/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341" y="217650"/>
            <a:ext cx="2636837" cy="22365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2" name="文本框 31"/>
          <p:cNvSpPr txBox="1"/>
          <p:nvPr/>
        </p:nvSpPr>
        <p:spPr>
          <a:xfrm>
            <a:off x="1375608" y="1295553"/>
            <a:ext cx="1752403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b="1" dirty="0" err="1">
                <a:solidFill>
                  <a:srgbClr val="2C3A37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Hoạt</a:t>
            </a:r>
            <a:r>
              <a:rPr lang="en-US" altLang="zh-CN" sz="2000" b="1" dirty="0">
                <a:solidFill>
                  <a:srgbClr val="2C3A37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</a:t>
            </a:r>
            <a:r>
              <a:rPr lang="en-US" altLang="zh-CN" sz="2000" b="1" dirty="0" err="1">
                <a:solidFill>
                  <a:srgbClr val="2C3A37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động</a:t>
            </a:r>
            <a:r>
              <a:rPr lang="en-US" altLang="zh-CN" sz="2000" b="1" dirty="0">
                <a:solidFill>
                  <a:srgbClr val="2C3A37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4:</a:t>
            </a:r>
          </a:p>
          <a:p>
            <a:pPr algn="ctr"/>
            <a:r>
              <a:rPr lang="en-US" altLang="zh-CN" sz="2000" b="1" dirty="0" err="1">
                <a:solidFill>
                  <a:srgbClr val="2C3A37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Vận</a:t>
            </a:r>
            <a:r>
              <a:rPr lang="en-US" altLang="zh-CN" sz="2000" b="1" dirty="0">
                <a:solidFill>
                  <a:srgbClr val="2C3A37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</a:t>
            </a:r>
            <a:r>
              <a:rPr lang="en-US" altLang="zh-CN" sz="2000" b="1" dirty="0" err="1">
                <a:solidFill>
                  <a:srgbClr val="2C3A37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dụng</a:t>
            </a:r>
            <a:endParaRPr lang="zh-CN" altLang="en-US" sz="2000" b="1" dirty="0">
              <a:solidFill>
                <a:srgbClr val="2C3A37"/>
              </a:solidFill>
              <a:latin typeface="Arial" panose="020B0604020202020204" pitchFamily="34" charset="0"/>
              <a:ea typeface="方正少儿简体" panose="03000509000000000000" pitchFamily="65" charset="-122"/>
              <a:cs typeface="Arial" panose="020B0604020202020204" pitchFamily="34" charset="0"/>
            </a:endParaRPr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2184" y="3526735"/>
            <a:ext cx="1608310" cy="2360248"/>
          </a:xfrm>
          <a:prstGeom prst="rect">
            <a:avLst/>
          </a:prstGeom>
        </p:spPr>
      </p:pic>
      <p:sp>
        <p:nvSpPr>
          <p:cNvPr id="52" name="矩形 51"/>
          <p:cNvSpPr/>
          <p:nvPr/>
        </p:nvSpPr>
        <p:spPr>
          <a:xfrm>
            <a:off x="3789727" y="1217462"/>
            <a:ext cx="636166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err="1">
                <a:solidFill>
                  <a:srgbClr val="F6DD00"/>
                </a:solidFill>
              </a:rPr>
              <a:t>Em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hãy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viết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thư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tư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vấn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cho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một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bạn</a:t>
            </a:r>
            <a:r>
              <a:rPr lang="en-US" sz="3200" b="1" dirty="0">
                <a:solidFill>
                  <a:srgbClr val="F6DD00"/>
                </a:solidFill>
              </a:rPr>
              <a:t> hay </a:t>
            </a:r>
            <a:r>
              <a:rPr lang="en-US" sz="3200" b="1" dirty="0" err="1">
                <a:solidFill>
                  <a:srgbClr val="F6DD00"/>
                </a:solidFill>
              </a:rPr>
              <a:t>bị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bố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đánh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và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doạ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cho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nghỉ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học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để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giúp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bạn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được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hưởng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các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quyền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cơ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bản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của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trẻ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em</a:t>
            </a:r>
            <a:r>
              <a:rPr lang="en-US" sz="3200" b="1" dirty="0">
                <a:solidFill>
                  <a:srgbClr val="F6DD00"/>
                </a:solidFill>
              </a:rPr>
              <a:t>. </a:t>
            </a:r>
          </a:p>
          <a:p>
            <a:pPr algn="just"/>
            <a:endParaRPr lang="en-US" sz="3200" b="1" dirty="0">
              <a:solidFill>
                <a:srgbClr val="F6DD00"/>
              </a:solidFill>
            </a:endParaRP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4701"/>
            <a:ext cx="12204700" cy="100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962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3" name="TextBox 5"/>
          <p:cNvSpPr txBox="1">
            <a:spLocks noChangeArrowheads="1"/>
          </p:cNvSpPr>
          <p:nvPr/>
        </p:nvSpPr>
        <p:spPr bwMode="auto">
          <a:xfrm>
            <a:off x="1349997" y="-18241"/>
            <a:ext cx="463428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DỰ ÁN</a:t>
            </a:r>
            <a:endParaRPr lang="en-US" altLang="en-US" sz="40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884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4" y="167890"/>
            <a:ext cx="3652837" cy="365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7"/>
          <p:cNvSpPr txBox="1">
            <a:spLocks/>
          </p:cNvSpPr>
          <p:nvPr/>
        </p:nvSpPr>
        <p:spPr bwMode="auto">
          <a:xfrm>
            <a:off x="5638800" y="3839257"/>
            <a:ext cx="3903663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0000"/>
                </a:solidFill>
              </a:rPr>
              <a:t> </a:t>
            </a:r>
          </a:p>
        </p:txBody>
      </p:sp>
      <p:sp>
        <p:nvSpPr>
          <p:cNvPr id="10" name="Rectangle 19"/>
          <p:cNvSpPr/>
          <p:nvPr/>
        </p:nvSpPr>
        <p:spPr>
          <a:xfrm rot="21420000">
            <a:off x="2335267" y="543647"/>
            <a:ext cx="1147763" cy="998538"/>
          </a:xfrm>
          <a:custGeom>
            <a:avLst/>
            <a:gdLst>
              <a:gd name="connsiteX0" fmla="*/ 0 w 1339596"/>
              <a:gd name="connsiteY0" fmla="*/ 0 h 1219200"/>
              <a:gd name="connsiteX1" fmla="*/ 1339596 w 1339596"/>
              <a:gd name="connsiteY1" fmla="*/ 0 h 1219200"/>
              <a:gd name="connsiteX2" fmla="*/ 1339596 w 1339596"/>
              <a:gd name="connsiteY2" fmla="*/ 1219200 h 1219200"/>
              <a:gd name="connsiteX3" fmla="*/ 0 w 1339596"/>
              <a:gd name="connsiteY3" fmla="*/ 1219200 h 1219200"/>
              <a:gd name="connsiteX4" fmla="*/ 0 w 1339596"/>
              <a:gd name="connsiteY4" fmla="*/ 0 h 1219200"/>
              <a:gd name="connsiteX0" fmla="*/ 0 w 1339596"/>
              <a:gd name="connsiteY0" fmla="*/ 11733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0 w 1339596"/>
              <a:gd name="connsiteY4" fmla="*/ 11733 h 1230933"/>
              <a:gd name="connsiteX0" fmla="*/ 55747 w 1339596"/>
              <a:gd name="connsiteY0" fmla="*/ 12706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55747 w 1339596"/>
              <a:gd name="connsiteY4" fmla="*/ 12706 h 1230933"/>
              <a:gd name="connsiteX0" fmla="*/ 28195 w 1339596"/>
              <a:gd name="connsiteY0" fmla="*/ 12225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28195 w 1339596"/>
              <a:gd name="connsiteY4" fmla="*/ 12225 h 1230933"/>
              <a:gd name="connsiteX0" fmla="*/ 28195 w 1353846"/>
              <a:gd name="connsiteY0" fmla="*/ 6385 h 1225093"/>
              <a:gd name="connsiteX1" fmla="*/ 1353846 w 1353846"/>
              <a:gd name="connsiteY1" fmla="*/ 0 h 1225093"/>
              <a:gd name="connsiteX2" fmla="*/ 1339596 w 1353846"/>
              <a:gd name="connsiteY2" fmla="*/ 1225093 h 1225093"/>
              <a:gd name="connsiteX3" fmla="*/ 0 w 1353846"/>
              <a:gd name="connsiteY3" fmla="*/ 1225093 h 1225093"/>
              <a:gd name="connsiteX4" fmla="*/ 28195 w 1353846"/>
              <a:gd name="connsiteY4" fmla="*/ 6385 h 1225093"/>
              <a:gd name="connsiteX0" fmla="*/ 20681 w 1353846"/>
              <a:gd name="connsiteY0" fmla="*/ 6253 h 1225093"/>
              <a:gd name="connsiteX1" fmla="*/ 1353846 w 1353846"/>
              <a:gd name="connsiteY1" fmla="*/ 0 h 1225093"/>
              <a:gd name="connsiteX2" fmla="*/ 1339596 w 1353846"/>
              <a:gd name="connsiteY2" fmla="*/ 1225093 h 1225093"/>
              <a:gd name="connsiteX3" fmla="*/ 0 w 1353846"/>
              <a:gd name="connsiteY3" fmla="*/ 1225093 h 1225093"/>
              <a:gd name="connsiteX4" fmla="*/ 20681 w 1353846"/>
              <a:gd name="connsiteY4" fmla="*/ 6253 h 1225093"/>
              <a:gd name="connsiteX0" fmla="*/ 20681 w 1339596"/>
              <a:gd name="connsiteY0" fmla="*/ 6603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20681 w 1339596"/>
              <a:gd name="connsiteY4" fmla="*/ 6603 h 1225443"/>
              <a:gd name="connsiteX0" fmla="*/ 33205 w 1339596"/>
              <a:gd name="connsiteY0" fmla="*/ 6822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33205 w 1339596"/>
              <a:gd name="connsiteY4" fmla="*/ 6822 h 1225443"/>
              <a:gd name="connsiteX0" fmla="*/ 13167 w 1339596"/>
              <a:gd name="connsiteY0" fmla="*/ 6472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13167 w 1339596"/>
              <a:gd name="connsiteY4" fmla="*/ 6472 h 1225443"/>
              <a:gd name="connsiteX0" fmla="*/ 13167 w 1333884"/>
              <a:gd name="connsiteY0" fmla="*/ 6472 h 1225443"/>
              <a:gd name="connsiteX1" fmla="*/ 1333808 w 1333884"/>
              <a:gd name="connsiteY1" fmla="*/ 0 h 1225443"/>
              <a:gd name="connsiteX2" fmla="*/ 1302330 w 1333884"/>
              <a:gd name="connsiteY2" fmla="*/ 1207253 h 1225443"/>
              <a:gd name="connsiteX3" fmla="*/ 0 w 1333884"/>
              <a:gd name="connsiteY3" fmla="*/ 1225443 h 1225443"/>
              <a:gd name="connsiteX4" fmla="*/ 13167 w 1333884"/>
              <a:gd name="connsiteY4" fmla="*/ 6472 h 1225443"/>
              <a:gd name="connsiteX0" fmla="*/ 13167 w 1334211"/>
              <a:gd name="connsiteY0" fmla="*/ 6472 h 1232826"/>
              <a:gd name="connsiteX1" fmla="*/ 1333808 w 1334211"/>
              <a:gd name="connsiteY1" fmla="*/ 0 h 1232826"/>
              <a:gd name="connsiteX2" fmla="*/ 1331950 w 1334211"/>
              <a:gd name="connsiteY2" fmla="*/ 1232826 h 1232826"/>
              <a:gd name="connsiteX3" fmla="*/ 0 w 1334211"/>
              <a:gd name="connsiteY3" fmla="*/ 1225443 h 1232826"/>
              <a:gd name="connsiteX4" fmla="*/ 13167 w 1334211"/>
              <a:gd name="connsiteY4" fmla="*/ 6472 h 1232826"/>
              <a:gd name="connsiteX0" fmla="*/ 13167 w 1333952"/>
              <a:gd name="connsiteY0" fmla="*/ 6472 h 1225443"/>
              <a:gd name="connsiteX1" fmla="*/ 1333808 w 1333952"/>
              <a:gd name="connsiteY1" fmla="*/ 0 h 1225443"/>
              <a:gd name="connsiteX2" fmla="*/ 1319601 w 1333952"/>
              <a:gd name="connsiteY2" fmla="*/ 1222588 h 1225443"/>
              <a:gd name="connsiteX3" fmla="*/ 0 w 1333952"/>
              <a:gd name="connsiteY3" fmla="*/ 1225443 h 1225443"/>
              <a:gd name="connsiteX4" fmla="*/ 13167 w 1333952"/>
              <a:gd name="connsiteY4" fmla="*/ 6472 h 1225443"/>
              <a:gd name="connsiteX0" fmla="*/ 30785 w 1333952"/>
              <a:gd name="connsiteY0" fmla="*/ 0 h 1235984"/>
              <a:gd name="connsiteX1" fmla="*/ 1333808 w 1333952"/>
              <a:gd name="connsiteY1" fmla="*/ 10541 h 1235984"/>
              <a:gd name="connsiteX2" fmla="*/ 1319601 w 1333952"/>
              <a:gd name="connsiteY2" fmla="*/ 1233129 h 1235984"/>
              <a:gd name="connsiteX3" fmla="*/ 0 w 1333952"/>
              <a:gd name="connsiteY3" fmla="*/ 1235984 h 1235984"/>
              <a:gd name="connsiteX4" fmla="*/ 30785 w 1333952"/>
              <a:gd name="connsiteY4" fmla="*/ 0 h 1235984"/>
              <a:gd name="connsiteX0" fmla="*/ 30785 w 1319601"/>
              <a:gd name="connsiteY0" fmla="*/ 0 h 1235984"/>
              <a:gd name="connsiteX1" fmla="*/ 1312848 w 1319601"/>
              <a:gd name="connsiteY1" fmla="*/ 20567 h 1235984"/>
              <a:gd name="connsiteX2" fmla="*/ 1319601 w 1319601"/>
              <a:gd name="connsiteY2" fmla="*/ 1233129 h 1235984"/>
              <a:gd name="connsiteX3" fmla="*/ 0 w 1319601"/>
              <a:gd name="connsiteY3" fmla="*/ 1235984 h 1235984"/>
              <a:gd name="connsiteX4" fmla="*/ 30785 w 1319601"/>
              <a:gd name="connsiteY4" fmla="*/ 0 h 1235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9601" h="1235984">
                <a:moveTo>
                  <a:pt x="30785" y="0"/>
                </a:moveTo>
                <a:lnTo>
                  <a:pt x="1312848" y="20567"/>
                </a:lnTo>
                <a:cubicBezTo>
                  <a:pt x="1314777" y="429048"/>
                  <a:pt x="1317672" y="824648"/>
                  <a:pt x="1319601" y="1233129"/>
                </a:cubicBezTo>
                <a:lnTo>
                  <a:pt x="0" y="1235984"/>
                </a:lnTo>
                <a:lnTo>
                  <a:pt x="30785" y="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  <a:effectLst>
            <a:outerShdw blurRad="317500" dist="38100" dir="8100000" sx="101000" sy="101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1" name="Title 7"/>
          <p:cNvSpPr txBox="1">
            <a:spLocks/>
          </p:cNvSpPr>
          <p:nvPr/>
        </p:nvSpPr>
        <p:spPr bwMode="auto">
          <a:xfrm>
            <a:off x="3413796" y="1560001"/>
            <a:ext cx="8691966" cy="3834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>
              <a:buNone/>
            </a:pPr>
            <a:r>
              <a:rPr lang="en-US" b="1" u="sng" dirty="0"/>
              <a:t>* </a:t>
            </a:r>
            <a:r>
              <a:rPr lang="en-US" b="1" u="sng" dirty="0" err="1"/>
              <a:t>Hướng</a:t>
            </a:r>
            <a:r>
              <a:rPr lang="en-US" b="1" u="sng" dirty="0"/>
              <a:t> </a:t>
            </a:r>
            <a:r>
              <a:rPr lang="en-US" b="1" u="sng" dirty="0" err="1"/>
              <a:t>dẫn</a:t>
            </a:r>
            <a:r>
              <a:rPr lang="en-US" b="1" dirty="0"/>
              <a:t>: </a:t>
            </a:r>
            <a:r>
              <a:rPr lang="en-US" b="1" dirty="0" err="1"/>
              <a:t>Bức</a:t>
            </a:r>
            <a:r>
              <a:rPr lang="en-US" b="1" dirty="0"/>
              <a:t> </a:t>
            </a:r>
            <a:r>
              <a:rPr lang="en-US" b="1" dirty="0" err="1"/>
              <a:t>thư</a:t>
            </a:r>
            <a:r>
              <a:rPr lang="en-US" b="1" dirty="0"/>
              <a:t> </a:t>
            </a:r>
            <a:r>
              <a:rPr lang="en-US" b="1" dirty="0" err="1"/>
              <a:t>nên</a:t>
            </a:r>
            <a:r>
              <a:rPr lang="en-US" b="1" dirty="0"/>
              <a:t> </a:t>
            </a:r>
            <a:r>
              <a:rPr lang="en-US" b="1" dirty="0" err="1"/>
              <a:t>tập</a:t>
            </a:r>
            <a:r>
              <a:rPr lang="en-US" b="1" dirty="0"/>
              <a:t> </a:t>
            </a:r>
            <a:r>
              <a:rPr lang="en-US" b="1" dirty="0" err="1"/>
              <a:t>trung</a:t>
            </a:r>
            <a:r>
              <a:rPr lang="en-US" b="1" dirty="0"/>
              <a:t> </a:t>
            </a:r>
            <a:r>
              <a:rPr lang="en-US" b="1" dirty="0" err="1"/>
              <a:t>vào</a:t>
            </a:r>
            <a:r>
              <a:rPr lang="en-US" b="1" dirty="0"/>
              <a:t> </a:t>
            </a:r>
            <a:r>
              <a:rPr lang="en-US" b="1" dirty="0" err="1"/>
              <a:t>các</a:t>
            </a:r>
            <a:r>
              <a:rPr lang="en-US" b="1" dirty="0"/>
              <a:t> </a:t>
            </a:r>
            <a:r>
              <a:rPr lang="en-US" b="1" dirty="0" err="1"/>
              <a:t>nội</a:t>
            </a:r>
            <a:r>
              <a:rPr lang="en-US" b="1" dirty="0"/>
              <a:t> dung: </a:t>
            </a:r>
          </a:p>
          <a:p>
            <a:pPr marL="0" indent="0">
              <a:buNone/>
            </a:pPr>
            <a:r>
              <a:rPr lang="en-US" b="1" dirty="0"/>
              <a:t>- </a:t>
            </a:r>
            <a:r>
              <a:rPr lang="en-US" b="1" dirty="0" err="1"/>
              <a:t>Đồng</a:t>
            </a:r>
            <a:r>
              <a:rPr lang="en-US" b="1" dirty="0"/>
              <a:t> </a:t>
            </a:r>
            <a:r>
              <a:rPr lang="en-US" b="1" dirty="0" err="1"/>
              <a:t>cảm</a:t>
            </a:r>
            <a:r>
              <a:rPr lang="en-US" b="1" dirty="0"/>
              <a:t>, chia </a:t>
            </a:r>
            <a:r>
              <a:rPr lang="en-US" b="1" dirty="0" err="1"/>
              <a:t>sẻ</a:t>
            </a:r>
            <a:r>
              <a:rPr lang="en-US" b="1" dirty="0"/>
              <a:t> </a:t>
            </a:r>
            <a:r>
              <a:rPr lang="en-US" b="1" dirty="0" err="1"/>
              <a:t>và</a:t>
            </a:r>
            <a:r>
              <a:rPr lang="en-US" b="1" dirty="0"/>
              <a:t> </a:t>
            </a:r>
            <a:r>
              <a:rPr lang="en-US" b="1" dirty="0" err="1"/>
              <a:t>động</a:t>
            </a:r>
            <a:r>
              <a:rPr lang="en-US" b="1" dirty="0"/>
              <a:t> </a:t>
            </a:r>
            <a:r>
              <a:rPr lang="en-US" b="1" dirty="0" err="1"/>
              <a:t>viên</a:t>
            </a:r>
            <a:r>
              <a:rPr lang="en-US" b="1" dirty="0"/>
              <a:t> </a:t>
            </a:r>
            <a:r>
              <a:rPr lang="en-US" b="1" dirty="0" err="1"/>
              <a:t>khi</a:t>
            </a:r>
            <a:r>
              <a:rPr lang="en-US" b="1" dirty="0"/>
              <a:t> </a:t>
            </a:r>
            <a:r>
              <a:rPr lang="en-US" b="1" dirty="0" err="1"/>
              <a:t>quyền</a:t>
            </a:r>
            <a:r>
              <a:rPr lang="en-US" b="1" dirty="0"/>
              <a:t> </a:t>
            </a:r>
            <a:r>
              <a:rPr lang="en-US" b="1" dirty="0" err="1"/>
              <a:t>trẻ</a:t>
            </a:r>
            <a:r>
              <a:rPr lang="en-US" b="1" dirty="0"/>
              <a:t> </a:t>
            </a:r>
            <a:r>
              <a:rPr lang="en-US" b="1" dirty="0" err="1"/>
              <a:t>em</a:t>
            </a:r>
            <a:r>
              <a:rPr lang="en-US" b="1" dirty="0"/>
              <a:t> </a:t>
            </a:r>
            <a:r>
              <a:rPr lang="en-US" b="1" dirty="0" err="1"/>
              <a:t>của</a:t>
            </a:r>
            <a:r>
              <a:rPr lang="en-US" b="1" dirty="0"/>
              <a:t> </a:t>
            </a:r>
            <a:r>
              <a:rPr lang="en-US" b="1" dirty="0" err="1"/>
              <a:t>bạn</a:t>
            </a:r>
            <a:r>
              <a:rPr lang="en-US" b="1" dirty="0"/>
              <a:t> </a:t>
            </a:r>
            <a:r>
              <a:rPr lang="en-US" b="1" dirty="0" err="1"/>
              <a:t>bị</a:t>
            </a:r>
            <a:r>
              <a:rPr lang="en-US" b="1" dirty="0"/>
              <a:t> </a:t>
            </a:r>
            <a:r>
              <a:rPr lang="en-US" b="1" dirty="0" err="1"/>
              <a:t>xâm</a:t>
            </a:r>
            <a:r>
              <a:rPr lang="en-US" b="1" dirty="0"/>
              <a:t> </a:t>
            </a:r>
            <a:r>
              <a:rPr lang="en-US" b="1" dirty="0" err="1"/>
              <a:t>phạm</a:t>
            </a:r>
            <a:r>
              <a:rPr lang="en-US" b="1" dirty="0"/>
              <a:t>.</a:t>
            </a:r>
          </a:p>
          <a:p>
            <a:pPr marL="0" indent="0">
              <a:buNone/>
            </a:pPr>
            <a:r>
              <a:rPr lang="en-US" b="1" dirty="0"/>
              <a:t>- </a:t>
            </a:r>
            <a:r>
              <a:rPr lang="en-US" b="1" dirty="0" err="1"/>
              <a:t>Khuyên</a:t>
            </a:r>
            <a:r>
              <a:rPr lang="en-US" b="1" dirty="0"/>
              <a:t> </a:t>
            </a:r>
            <a:r>
              <a:rPr lang="en-US" b="1" dirty="0" err="1"/>
              <a:t>bạn</a:t>
            </a:r>
            <a:r>
              <a:rPr lang="en-US" b="1" dirty="0"/>
              <a:t> </a:t>
            </a:r>
            <a:r>
              <a:rPr lang="en-US" b="1" dirty="0" err="1"/>
              <a:t>nên</a:t>
            </a:r>
            <a:r>
              <a:rPr lang="en-US" b="1" dirty="0"/>
              <a:t> </a:t>
            </a:r>
            <a:r>
              <a:rPr lang="en-US" b="1" dirty="0" err="1"/>
              <a:t>đấu</a:t>
            </a:r>
            <a:r>
              <a:rPr lang="en-US" b="1" dirty="0"/>
              <a:t> </a:t>
            </a:r>
            <a:r>
              <a:rPr lang="en-US" b="1" dirty="0" err="1"/>
              <a:t>tranh</a:t>
            </a:r>
            <a:r>
              <a:rPr lang="en-US" b="1" dirty="0"/>
              <a:t>, </a:t>
            </a:r>
            <a:r>
              <a:rPr lang="en-US" b="1" dirty="0" err="1"/>
              <a:t>nhờ</a:t>
            </a:r>
            <a:r>
              <a:rPr lang="en-US" b="1" dirty="0"/>
              <a:t> </a:t>
            </a:r>
            <a:r>
              <a:rPr lang="en-US" b="1" dirty="0" err="1"/>
              <a:t>sự</a:t>
            </a:r>
            <a:r>
              <a:rPr lang="en-US" b="1" dirty="0"/>
              <a:t> can </a:t>
            </a:r>
            <a:r>
              <a:rPr lang="en-US" b="1" dirty="0" err="1"/>
              <a:t>thiệp</a:t>
            </a:r>
            <a:r>
              <a:rPr lang="en-US" b="1" dirty="0"/>
              <a:t> </a:t>
            </a:r>
            <a:r>
              <a:rPr lang="en-US" b="1" dirty="0" err="1"/>
              <a:t>của</a:t>
            </a:r>
            <a:r>
              <a:rPr lang="en-US" b="1" dirty="0"/>
              <a:t> </a:t>
            </a:r>
            <a:r>
              <a:rPr lang="en-US" b="1" dirty="0" err="1"/>
              <a:t>cơ</a:t>
            </a:r>
            <a:r>
              <a:rPr lang="en-US" b="1" dirty="0"/>
              <a:t> </a:t>
            </a:r>
            <a:r>
              <a:rPr lang="en-US" b="1" dirty="0" err="1"/>
              <a:t>quan</a:t>
            </a:r>
            <a:r>
              <a:rPr lang="en-US" b="1" dirty="0"/>
              <a:t>, </a:t>
            </a:r>
            <a:r>
              <a:rPr lang="en-US" b="1" dirty="0" err="1"/>
              <a:t>tổ</a:t>
            </a:r>
            <a:r>
              <a:rPr lang="en-US" b="1" dirty="0"/>
              <a:t> </a:t>
            </a:r>
            <a:r>
              <a:rPr lang="en-US" b="1" dirty="0" err="1"/>
              <a:t>chức</a:t>
            </a:r>
            <a:r>
              <a:rPr lang="en-US" b="1" dirty="0"/>
              <a:t> </a:t>
            </a:r>
            <a:r>
              <a:rPr lang="en-US" b="1" dirty="0" err="1"/>
              <a:t>có</a:t>
            </a:r>
            <a:r>
              <a:rPr lang="en-US" b="1" dirty="0"/>
              <a:t> </a:t>
            </a:r>
            <a:r>
              <a:rPr lang="en-US" b="1" dirty="0" err="1"/>
              <a:t>thẩm</a:t>
            </a:r>
            <a:r>
              <a:rPr lang="en-US" b="1" dirty="0"/>
              <a:t> </a:t>
            </a:r>
            <a:r>
              <a:rPr lang="en-US" b="1" dirty="0" err="1"/>
              <a:t>quyền</a:t>
            </a:r>
            <a:r>
              <a:rPr lang="en-US" b="1" dirty="0"/>
              <a:t> </a:t>
            </a:r>
            <a:r>
              <a:rPr lang="en-US" b="1" dirty="0" err="1"/>
              <a:t>giúp</a:t>
            </a:r>
            <a:r>
              <a:rPr lang="en-US" b="1" dirty="0"/>
              <a:t> </a:t>
            </a:r>
            <a:r>
              <a:rPr lang="en-US" b="1" dirty="0" err="1"/>
              <a:t>đỡ</a:t>
            </a:r>
            <a:r>
              <a:rPr lang="en-US" b="1" dirty="0"/>
              <a:t> </a:t>
            </a:r>
            <a:r>
              <a:rPr lang="en-US" b="1" dirty="0" err="1"/>
              <a:t>để</a:t>
            </a:r>
            <a:r>
              <a:rPr lang="en-US" b="1" dirty="0"/>
              <a:t> </a:t>
            </a:r>
            <a:r>
              <a:rPr lang="en-US" b="1" dirty="0" err="1"/>
              <a:t>bạn</a:t>
            </a:r>
            <a:r>
              <a:rPr lang="en-US" b="1" dirty="0"/>
              <a:t> </a:t>
            </a:r>
            <a:r>
              <a:rPr lang="en-US" b="1" dirty="0" err="1"/>
              <a:t>không</a:t>
            </a:r>
            <a:r>
              <a:rPr lang="en-US" b="1" dirty="0"/>
              <a:t> </a:t>
            </a:r>
            <a:r>
              <a:rPr lang="en-US" b="1" dirty="0" err="1"/>
              <a:t>bị</a:t>
            </a:r>
            <a:r>
              <a:rPr lang="en-US" b="1" dirty="0"/>
              <a:t> </a:t>
            </a:r>
            <a:r>
              <a:rPr lang="en-US" b="1" dirty="0" err="1"/>
              <a:t>bố</a:t>
            </a:r>
            <a:r>
              <a:rPr lang="en-US" b="1" dirty="0"/>
              <a:t> </a:t>
            </a:r>
            <a:r>
              <a:rPr lang="en-US" b="1" dirty="0" err="1"/>
              <a:t>đánh</a:t>
            </a:r>
            <a:r>
              <a:rPr lang="en-US" b="1" dirty="0"/>
              <a:t> </a:t>
            </a:r>
            <a:r>
              <a:rPr lang="en-US" b="1" dirty="0" err="1"/>
              <a:t>và</a:t>
            </a:r>
            <a:r>
              <a:rPr lang="en-US" b="1" dirty="0"/>
              <a:t> </a:t>
            </a:r>
            <a:r>
              <a:rPr lang="en-US" b="1" dirty="0" err="1"/>
              <a:t>doạ</a:t>
            </a:r>
            <a:r>
              <a:rPr lang="en-US" b="1" dirty="0"/>
              <a:t> </a:t>
            </a:r>
            <a:r>
              <a:rPr lang="en-US" b="1" dirty="0" err="1"/>
              <a:t>cho</a:t>
            </a:r>
            <a:r>
              <a:rPr lang="en-US" b="1" dirty="0"/>
              <a:t> </a:t>
            </a:r>
            <a:r>
              <a:rPr lang="en-US" b="1" dirty="0" err="1"/>
              <a:t>nghỉ</a:t>
            </a:r>
            <a:r>
              <a:rPr lang="en-US" b="1" dirty="0"/>
              <a:t> </a:t>
            </a:r>
            <a:r>
              <a:rPr lang="en-US" b="1" dirty="0" err="1"/>
              <a:t>học</a:t>
            </a:r>
            <a:r>
              <a:rPr lang="en-US" b="1" dirty="0"/>
              <a:t>. </a:t>
            </a:r>
          </a:p>
        </p:txBody>
      </p:sp>
      <p:sp>
        <p:nvSpPr>
          <p:cNvPr id="12" name="Rectangle 19"/>
          <p:cNvSpPr/>
          <p:nvPr/>
        </p:nvSpPr>
        <p:spPr>
          <a:xfrm rot="286156">
            <a:off x="2157632" y="1810274"/>
            <a:ext cx="1086849" cy="992140"/>
          </a:xfrm>
          <a:custGeom>
            <a:avLst/>
            <a:gdLst>
              <a:gd name="connsiteX0" fmla="*/ 0 w 1339596"/>
              <a:gd name="connsiteY0" fmla="*/ 0 h 1219200"/>
              <a:gd name="connsiteX1" fmla="*/ 1339596 w 1339596"/>
              <a:gd name="connsiteY1" fmla="*/ 0 h 1219200"/>
              <a:gd name="connsiteX2" fmla="*/ 1339596 w 1339596"/>
              <a:gd name="connsiteY2" fmla="*/ 1219200 h 1219200"/>
              <a:gd name="connsiteX3" fmla="*/ 0 w 1339596"/>
              <a:gd name="connsiteY3" fmla="*/ 1219200 h 1219200"/>
              <a:gd name="connsiteX4" fmla="*/ 0 w 1339596"/>
              <a:gd name="connsiteY4" fmla="*/ 0 h 1219200"/>
              <a:gd name="connsiteX0" fmla="*/ 0 w 1339596"/>
              <a:gd name="connsiteY0" fmla="*/ 11733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0 w 1339596"/>
              <a:gd name="connsiteY4" fmla="*/ 11733 h 1230933"/>
              <a:gd name="connsiteX0" fmla="*/ 55747 w 1339596"/>
              <a:gd name="connsiteY0" fmla="*/ 12706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55747 w 1339596"/>
              <a:gd name="connsiteY4" fmla="*/ 12706 h 1230933"/>
              <a:gd name="connsiteX0" fmla="*/ 28195 w 1339596"/>
              <a:gd name="connsiteY0" fmla="*/ 12225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28195 w 1339596"/>
              <a:gd name="connsiteY4" fmla="*/ 12225 h 1230933"/>
              <a:gd name="connsiteX0" fmla="*/ 28195 w 1353846"/>
              <a:gd name="connsiteY0" fmla="*/ 6385 h 1225093"/>
              <a:gd name="connsiteX1" fmla="*/ 1353846 w 1353846"/>
              <a:gd name="connsiteY1" fmla="*/ 0 h 1225093"/>
              <a:gd name="connsiteX2" fmla="*/ 1339596 w 1353846"/>
              <a:gd name="connsiteY2" fmla="*/ 1225093 h 1225093"/>
              <a:gd name="connsiteX3" fmla="*/ 0 w 1353846"/>
              <a:gd name="connsiteY3" fmla="*/ 1225093 h 1225093"/>
              <a:gd name="connsiteX4" fmla="*/ 28195 w 1353846"/>
              <a:gd name="connsiteY4" fmla="*/ 6385 h 1225093"/>
              <a:gd name="connsiteX0" fmla="*/ 20681 w 1353846"/>
              <a:gd name="connsiteY0" fmla="*/ 6253 h 1225093"/>
              <a:gd name="connsiteX1" fmla="*/ 1353846 w 1353846"/>
              <a:gd name="connsiteY1" fmla="*/ 0 h 1225093"/>
              <a:gd name="connsiteX2" fmla="*/ 1339596 w 1353846"/>
              <a:gd name="connsiteY2" fmla="*/ 1225093 h 1225093"/>
              <a:gd name="connsiteX3" fmla="*/ 0 w 1353846"/>
              <a:gd name="connsiteY3" fmla="*/ 1225093 h 1225093"/>
              <a:gd name="connsiteX4" fmla="*/ 20681 w 1353846"/>
              <a:gd name="connsiteY4" fmla="*/ 6253 h 1225093"/>
              <a:gd name="connsiteX0" fmla="*/ 20681 w 1339596"/>
              <a:gd name="connsiteY0" fmla="*/ 6603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20681 w 1339596"/>
              <a:gd name="connsiteY4" fmla="*/ 6603 h 1225443"/>
              <a:gd name="connsiteX0" fmla="*/ 33205 w 1339596"/>
              <a:gd name="connsiteY0" fmla="*/ 6822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33205 w 1339596"/>
              <a:gd name="connsiteY4" fmla="*/ 6822 h 1225443"/>
              <a:gd name="connsiteX0" fmla="*/ 13167 w 1339596"/>
              <a:gd name="connsiteY0" fmla="*/ 6472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13167 w 1339596"/>
              <a:gd name="connsiteY4" fmla="*/ 6472 h 1225443"/>
              <a:gd name="connsiteX0" fmla="*/ 13167 w 1333884"/>
              <a:gd name="connsiteY0" fmla="*/ 6472 h 1225443"/>
              <a:gd name="connsiteX1" fmla="*/ 1333808 w 1333884"/>
              <a:gd name="connsiteY1" fmla="*/ 0 h 1225443"/>
              <a:gd name="connsiteX2" fmla="*/ 1302330 w 1333884"/>
              <a:gd name="connsiteY2" fmla="*/ 1207253 h 1225443"/>
              <a:gd name="connsiteX3" fmla="*/ 0 w 1333884"/>
              <a:gd name="connsiteY3" fmla="*/ 1225443 h 1225443"/>
              <a:gd name="connsiteX4" fmla="*/ 13167 w 1333884"/>
              <a:gd name="connsiteY4" fmla="*/ 6472 h 1225443"/>
              <a:gd name="connsiteX0" fmla="*/ 13167 w 1334211"/>
              <a:gd name="connsiteY0" fmla="*/ 6472 h 1232826"/>
              <a:gd name="connsiteX1" fmla="*/ 1333808 w 1334211"/>
              <a:gd name="connsiteY1" fmla="*/ 0 h 1232826"/>
              <a:gd name="connsiteX2" fmla="*/ 1331950 w 1334211"/>
              <a:gd name="connsiteY2" fmla="*/ 1232826 h 1232826"/>
              <a:gd name="connsiteX3" fmla="*/ 0 w 1334211"/>
              <a:gd name="connsiteY3" fmla="*/ 1225443 h 1232826"/>
              <a:gd name="connsiteX4" fmla="*/ 13167 w 1334211"/>
              <a:gd name="connsiteY4" fmla="*/ 6472 h 1232826"/>
              <a:gd name="connsiteX0" fmla="*/ 13167 w 1333952"/>
              <a:gd name="connsiteY0" fmla="*/ 6472 h 1225443"/>
              <a:gd name="connsiteX1" fmla="*/ 1333808 w 1333952"/>
              <a:gd name="connsiteY1" fmla="*/ 0 h 1225443"/>
              <a:gd name="connsiteX2" fmla="*/ 1319601 w 1333952"/>
              <a:gd name="connsiteY2" fmla="*/ 1222588 h 1225443"/>
              <a:gd name="connsiteX3" fmla="*/ 0 w 1333952"/>
              <a:gd name="connsiteY3" fmla="*/ 1225443 h 1225443"/>
              <a:gd name="connsiteX4" fmla="*/ 13167 w 1333952"/>
              <a:gd name="connsiteY4" fmla="*/ 6472 h 1225443"/>
              <a:gd name="connsiteX0" fmla="*/ 30785 w 1333952"/>
              <a:gd name="connsiteY0" fmla="*/ 0 h 1235984"/>
              <a:gd name="connsiteX1" fmla="*/ 1333808 w 1333952"/>
              <a:gd name="connsiteY1" fmla="*/ 10541 h 1235984"/>
              <a:gd name="connsiteX2" fmla="*/ 1319601 w 1333952"/>
              <a:gd name="connsiteY2" fmla="*/ 1233129 h 1235984"/>
              <a:gd name="connsiteX3" fmla="*/ 0 w 1333952"/>
              <a:gd name="connsiteY3" fmla="*/ 1235984 h 1235984"/>
              <a:gd name="connsiteX4" fmla="*/ 30785 w 1333952"/>
              <a:gd name="connsiteY4" fmla="*/ 0 h 1235984"/>
              <a:gd name="connsiteX0" fmla="*/ 30785 w 1319601"/>
              <a:gd name="connsiteY0" fmla="*/ 0 h 1235984"/>
              <a:gd name="connsiteX1" fmla="*/ 1312848 w 1319601"/>
              <a:gd name="connsiteY1" fmla="*/ 20567 h 1235984"/>
              <a:gd name="connsiteX2" fmla="*/ 1319601 w 1319601"/>
              <a:gd name="connsiteY2" fmla="*/ 1233129 h 1235984"/>
              <a:gd name="connsiteX3" fmla="*/ 0 w 1319601"/>
              <a:gd name="connsiteY3" fmla="*/ 1235984 h 1235984"/>
              <a:gd name="connsiteX4" fmla="*/ 30785 w 1319601"/>
              <a:gd name="connsiteY4" fmla="*/ 0 h 1235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9601" h="1235984">
                <a:moveTo>
                  <a:pt x="30785" y="0"/>
                </a:moveTo>
                <a:lnTo>
                  <a:pt x="1312848" y="20567"/>
                </a:lnTo>
                <a:cubicBezTo>
                  <a:pt x="1314777" y="429048"/>
                  <a:pt x="1317672" y="824648"/>
                  <a:pt x="1319601" y="1233129"/>
                </a:cubicBezTo>
                <a:lnTo>
                  <a:pt x="0" y="1235984"/>
                </a:lnTo>
                <a:lnTo>
                  <a:pt x="30785" y="0"/>
                </a:lnTo>
                <a:close/>
              </a:path>
            </a:pathLst>
          </a:custGeom>
          <a:solidFill>
            <a:srgbClr val="DB6AEA"/>
          </a:solidFill>
          <a:ln>
            <a:noFill/>
          </a:ln>
          <a:effectLst>
            <a:outerShdw blurRad="317500" dist="38100" dir="8100000" sx="101000" sy="101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3" name="Rectangle 19"/>
          <p:cNvSpPr/>
          <p:nvPr/>
        </p:nvSpPr>
        <p:spPr>
          <a:xfrm rot="21345731">
            <a:off x="1939923" y="5120596"/>
            <a:ext cx="1149350" cy="1000125"/>
          </a:xfrm>
          <a:custGeom>
            <a:avLst/>
            <a:gdLst>
              <a:gd name="connsiteX0" fmla="*/ 0 w 1339596"/>
              <a:gd name="connsiteY0" fmla="*/ 0 h 1219200"/>
              <a:gd name="connsiteX1" fmla="*/ 1339596 w 1339596"/>
              <a:gd name="connsiteY1" fmla="*/ 0 h 1219200"/>
              <a:gd name="connsiteX2" fmla="*/ 1339596 w 1339596"/>
              <a:gd name="connsiteY2" fmla="*/ 1219200 h 1219200"/>
              <a:gd name="connsiteX3" fmla="*/ 0 w 1339596"/>
              <a:gd name="connsiteY3" fmla="*/ 1219200 h 1219200"/>
              <a:gd name="connsiteX4" fmla="*/ 0 w 1339596"/>
              <a:gd name="connsiteY4" fmla="*/ 0 h 1219200"/>
              <a:gd name="connsiteX0" fmla="*/ 0 w 1339596"/>
              <a:gd name="connsiteY0" fmla="*/ 11733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0 w 1339596"/>
              <a:gd name="connsiteY4" fmla="*/ 11733 h 1230933"/>
              <a:gd name="connsiteX0" fmla="*/ 55747 w 1339596"/>
              <a:gd name="connsiteY0" fmla="*/ 12706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55747 w 1339596"/>
              <a:gd name="connsiteY4" fmla="*/ 12706 h 1230933"/>
              <a:gd name="connsiteX0" fmla="*/ 28195 w 1339596"/>
              <a:gd name="connsiteY0" fmla="*/ 12225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28195 w 1339596"/>
              <a:gd name="connsiteY4" fmla="*/ 12225 h 1230933"/>
              <a:gd name="connsiteX0" fmla="*/ 28195 w 1353846"/>
              <a:gd name="connsiteY0" fmla="*/ 6385 h 1225093"/>
              <a:gd name="connsiteX1" fmla="*/ 1353846 w 1353846"/>
              <a:gd name="connsiteY1" fmla="*/ 0 h 1225093"/>
              <a:gd name="connsiteX2" fmla="*/ 1339596 w 1353846"/>
              <a:gd name="connsiteY2" fmla="*/ 1225093 h 1225093"/>
              <a:gd name="connsiteX3" fmla="*/ 0 w 1353846"/>
              <a:gd name="connsiteY3" fmla="*/ 1225093 h 1225093"/>
              <a:gd name="connsiteX4" fmla="*/ 28195 w 1353846"/>
              <a:gd name="connsiteY4" fmla="*/ 6385 h 1225093"/>
              <a:gd name="connsiteX0" fmla="*/ 20681 w 1353846"/>
              <a:gd name="connsiteY0" fmla="*/ 6253 h 1225093"/>
              <a:gd name="connsiteX1" fmla="*/ 1353846 w 1353846"/>
              <a:gd name="connsiteY1" fmla="*/ 0 h 1225093"/>
              <a:gd name="connsiteX2" fmla="*/ 1339596 w 1353846"/>
              <a:gd name="connsiteY2" fmla="*/ 1225093 h 1225093"/>
              <a:gd name="connsiteX3" fmla="*/ 0 w 1353846"/>
              <a:gd name="connsiteY3" fmla="*/ 1225093 h 1225093"/>
              <a:gd name="connsiteX4" fmla="*/ 20681 w 1353846"/>
              <a:gd name="connsiteY4" fmla="*/ 6253 h 1225093"/>
              <a:gd name="connsiteX0" fmla="*/ 20681 w 1339596"/>
              <a:gd name="connsiteY0" fmla="*/ 6603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20681 w 1339596"/>
              <a:gd name="connsiteY4" fmla="*/ 6603 h 1225443"/>
              <a:gd name="connsiteX0" fmla="*/ 33205 w 1339596"/>
              <a:gd name="connsiteY0" fmla="*/ 6822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33205 w 1339596"/>
              <a:gd name="connsiteY4" fmla="*/ 6822 h 1225443"/>
              <a:gd name="connsiteX0" fmla="*/ 13167 w 1339596"/>
              <a:gd name="connsiteY0" fmla="*/ 6472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13167 w 1339596"/>
              <a:gd name="connsiteY4" fmla="*/ 6472 h 1225443"/>
              <a:gd name="connsiteX0" fmla="*/ 13167 w 1333884"/>
              <a:gd name="connsiteY0" fmla="*/ 6472 h 1225443"/>
              <a:gd name="connsiteX1" fmla="*/ 1333808 w 1333884"/>
              <a:gd name="connsiteY1" fmla="*/ 0 h 1225443"/>
              <a:gd name="connsiteX2" fmla="*/ 1302330 w 1333884"/>
              <a:gd name="connsiteY2" fmla="*/ 1207253 h 1225443"/>
              <a:gd name="connsiteX3" fmla="*/ 0 w 1333884"/>
              <a:gd name="connsiteY3" fmla="*/ 1225443 h 1225443"/>
              <a:gd name="connsiteX4" fmla="*/ 13167 w 1333884"/>
              <a:gd name="connsiteY4" fmla="*/ 6472 h 1225443"/>
              <a:gd name="connsiteX0" fmla="*/ 13167 w 1334211"/>
              <a:gd name="connsiteY0" fmla="*/ 6472 h 1232826"/>
              <a:gd name="connsiteX1" fmla="*/ 1333808 w 1334211"/>
              <a:gd name="connsiteY1" fmla="*/ 0 h 1232826"/>
              <a:gd name="connsiteX2" fmla="*/ 1331950 w 1334211"/>
              <a:gd name="connsiteY2" fmla="*/ 1232826 h 1232826"/>
              <a:gd name="connsiteX3" fmla="*/ 0 w 1334211"/>
              <a:gd name="connsiteY3" fmla="*/ 1225443 h 1232826"/>
              <a:gd name="connsiteX4" fmla="*/ 13167 w 1334211"/>
              <a:gd name="connsiteY4" fmla="*/ 6472 h 1232826"/>
              <a:gd name="connsiteX0" fmla="*/ 13167 w 1333952"/>
              <a:gd name="connsiteY0" fmla="*/ 6472 h 1225443"/>
              <a:gd name="connsiteX1" fmla="*/ 1333808 w 1333952"/>
              <a:gd name="connsiteY1" fmla="*/ 0 h 1225443"/>
              <a:gd name="connsiteX2" fmla="*/ 1319601 w 1333952"/>
              <a:gd name="connsiteY2" fmla="*/ 1222588 h 1225443"/>
              <a:gd name="connsiteX3" fmla="*/ 0 w 1333952"/>
              <a:gd name="connsiteY3" fmla="*/ 1225443 h 1225443"/>
              <a:gd name="connsiteX4" fmla="*/ 13167 w 1333952"/>
              <a:gd name="connsiteY4" fmla="*/ 6472 h 1225443"/>
              <a:gd name="connsiteX0" fmla="*/ 30785 w 1333952"/>
              <a:gd name="connsiteY0" fmla="*/ 0 h 1235984"/>
              <a:gd name="connsiteX1" fmla="*/ 1333808 w 1333952"/>
              <a:gd name="connsiteY1" fmla="*/ 10541 h 1235984"/>
              <a:gd name="connsiteX2" fmla="*/ 1319601 w 1333952"/>
              <a:gd name="connsiteY2" fmla="*/ 1233129 h 1235984"/>
              <a:gd name="connsiteX3" fmla="*/ 0 w 1333952"/>
              <a:gd name="connsiteY3" fmla="*/ 1235984 h 1235984"/>
              <a:gd name="connsiteX4" fmla="*/ 30785 w 1333952"/>
              <a:gd name="connsiteY4" fmla="*/ 0 h 1235984"/>
              <a:gd name="connsiteX0" fmla="*/ 30785 w 1319601"/>
              <a:gd name="connsiteY0" fmla="*/ 0 h 1235984"/>
              <a:gd name="connsiteX1" fmla="*/ 1312848 w 1319601"/>
              <a:gd name="connsiteY1" fmla="*/ 20567 h 1235984"/>
              <a:gd name="connsiteX2" fmla="*/ 1319601 w 1319601"/>
              <a:gd name="connsiteY2" fmla="*/ 1233129 h 1235984"/>
              <a:gd name="connsiteX3" fmla="*/ 0 w 1319601"/>
              <a:gd name="connsiteY3" fmla="*/ 1235984 h 1235984"/>
              <a:gd name="connsiteX4" fmla="*/ 30785 w 1319601"/>
              <a:gd name="connsiteY4" fmla="*/ 0 h 1235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9601" h="1235984">
                <a:moveTo>
                  <a:pt x="30785" y="0"/>
                </a:moveTo>
                <a:lnTo>
                  <a:pt x="1312848" y="20567"/>
                </a:lnTo>
                <a:cubicBezTo>
                  <a:pt x="1314777" y="429048"/>
                  <a:pt x="1317672" y="824648"/>
                  <a:pt x="1319601" y="1233129"/>
                </a:cubicBezTo>
                <a:lnTo>
                  <a:pt x="0" y="1235984"/>
                </a:lnTo>
                <a:lnTo>
                  <a:pt x="30785" y="0"/>
                </a:lnTo>
                <a:close/>
              </a:path>
            </a:pathLst>
          </a:custGeom>
          <a:solidFill>
            <a:srgbClr val="5E27F9"/>
          </a:solidFill>
          <a:ln>
            <a:noFill/>
          </a:ln>
          <a:effectLst>
            <a:outerShdw blurRad="317500" dist="38100" dir="8100000" sx="101000" sy="101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4" name="Title 7"/>
          <p:cNvSpPr txBox="1">
            <a:spLocks/>
          </p:cNvSpPr>
          <p:nvPr/>
        </p:nvSpPr>
        <p:spPr bwMode="auto">
          <a:xfrm>
            <a:off x="3345013" y="5448024"/>
            <a:ext cx="866617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0000FF"/>
                </a:solidFill>
              </a:rPr>
              <a:t>* </a:t>
            </a:r>
            <a:r>
              <a:rPr lang="en-US" altLang="en-US" sz="2800" b="1" dirty="0" err="1">
                <a:solidFill>
                  <a:srgbClr val="0000FF"/>
                </a:solidFill>
              </a:rPr>
              <a:t>Báo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cáo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vào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tiết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học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sau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15" name="TextBox 12"/>
          <p:cNvSpPr txBox="1">
            <a:spLocks noChangeArrowheads="1"/>
          </p:cNvSpPr>
          <p:nvPr/>
        </p:nvSpPr>
        <p:spPr bwMode="auto">
          <a:xfrm>
            <a:off x="3508374" y="552767"/>
            <a:ext cx="850281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algn="just">
              <a:defRPr/>
            </a:pPr>
            <a:r>
              <a:rPr lang="pt-BR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Trao đổi, thống nhất nội dung, hình thức thực hiện nhiệm vụ.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pic>
        <p:nvPicPr>
          <p:cNvPr id="17" name="Picture 4" descr="Hướng dẫn cách tổ chức trò chơi thả đỉa ba ba trẻ e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000" b="90000" l="10000" r="90000">
                        <a14:foregroundMark x1="28875" y1="44750" x2="26000" y2="71500"/>
                        <a14:foregroundMark x1="66500" y1="66750" x2="66500" y2="66750"/>
                        <a14:foregroundMark x1="80500" y1="65000" x2="80500" y2="65000"/>
                        <a14:foregroundMark x1="61250" y1="29750" x2="61250" y2="29750"/>
                        <a14:foregroundMark x1="61375" y1="41500" x2="64250" y2="33750"/>
                        <a14:foregroundMark x1="60625" y1="21500" x2="60625" y2="21500"/>
                        <a14:foregroundMark x1="62250" y1="30500" x2="62250" y2="30500"/>
                        <a14:foregroundMark x1="57500" y1="30500" x2="57500" y2="30500"/>
                        <a14:foregroundMark x1="41125" y1="8250" x2="41125" y2="8250"/>
                        <a14:foregroundMark x1="46125" y1="22750" x2="46125" y2="22750"/>
                        <a14:foregroundMark x1="45500" y1="20750" x2="45500" y2="20750"/>
                        <a14:foregroundMark x1="67375" y1="42750" x2="67375" y2="42750"/>
                        <a14:foregroundMark x1="66750" y1="27750" x2="66750" y2="27750"/>
                        <a14:foregroundMark x1="63875" y1="25750" x2="63875" y2="25750"/>
                        <a14:foregroundMark x1="64625" y1="38750" x2="64625" y2="38750"/>
                        <a14:foregroundMark x1="65625" y1="85500" x2="65625" y2="85500"/>
                        <a14:foregroundMark x1="61625" y1="85500" x2="61625" y2="85500"/>
                        <a14:foregroundMark x1="34375" y1="83000" x2="34375" y2="83000"/>
                        <a14:foregroundMark x1="42500" y1="2000" x2="42500" y2="2000"/>
                        <a14:foregroundMark x1="66875" y1="56250" x2="66875" y2="56250"/>
                        <a14:foregroundMark x1="64625" y1="72000" x2="64625" y2="72000"/>
                        <a14:foregroundMark x1="63500" y1="81000" x2="63500" y2="81000"/>
                        <a14:foregroundMark x1="60625" y1="85750" x2="60625" y2="85750"/>
                        <a14:foregroundMark x1="64875" y1="87750" x2="64875" y2="87750"/>
                        <a14:foregroundMark x1="35750" y1="83000" x2="35750" y2="83000"/>
                        <a14:foregroundMark x1="62375" y1="73250" x2="62375" y2="73250"/>
                        <a14:foregroundMark x1="18250" y1="70000" x2="18250" y2="7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5715" y="5590170"/>
            <a:ext cx="2535660" cy="1267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35240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535"/>
    </mc:Choice>
    <mc:Fallback xmlns="">
      <p:transition spd="slow" advTm="45535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7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5254" y="120204"/>
            <a:ext cx="12405353" cy="6970749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 rot="20718769">
            <a:off x="3590622" y="1746263"/>
            <a:ext cx="18473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sz="6600" dirty="0">
              <a:solidFill>
                <a:srgbClr val="099F00"/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341" y="217650"/>
            <a:ext cx="2636837" cy="22365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2" name="文本框 31"/>
          <p:cNvSpPr txBox="1"/>
          <p:nvPr/>
        </p:nvSpPr>
        <p:spPr>
          <a:xfrm>
            <a:off x="1375608" y="1295553"/>
            <a:ext cx="1752403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b="1" dirty="0" err="1">
                <a:solidFill>
                  <a:srgbClr val="2C3A37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Hoạt</a:t>
            </a:r>
            <a:r>
              <a:rPr lang="en-US" altLang="zh-CN" sz="2000" b="1" dirty="0">
                <a:solidFill>
                  <a:srgbClr val="2C3A37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</a:t>
            </a:r>
            <a:r>
              <a:rPr lang="en-US" altLang="zh-CN" sz="2000" b="1" dirty="0" err="1">
                <a:solidFill>
                  <a:srgbClr val="2C3A37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động</a:t>
            </a:r>
            <a:r>
              <a:rPr lang="en-US" altLang="zh-CN" sz="2000" b="1" dirty="0">
                <a:solidFill>
                  <a:srgbClr val="2C3A37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2:</a:t>
            </a:r>
          </a:p>
          <a:p>
            <a:pPr algn="ctr"/>
            <a:r>
              <a:rPr lang="en-US" altLang="zh-CN" sz="2000" b="1" dirty="0" err="1">
                <a:solidFill>
                  <a:srgbClr val="2C3A37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Khám</a:t>
            </a:r>
            <a:r>
              <a:rPr lang="en-US" altLang="zh-CN" sz="2000" b="1" dirty="0">
                <a:solidFill>
                  <a:srgbClr val="2C3A37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</a:t>
            </a:r>
            <a:r>
              <a:rPr lang="en-US" altLang="zh-CN" sz="2000" b="1" dirty="0" err="1">
                <a:solidFill>
                  <a:srgbClr val="2C3A37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phá</a:t>
            </a:r>
            <a:endParaRPr lang="zh-CN" altLang="en-US" sz="2000" b="1" dirty="0">
              <a:solidFill>
                <a:srgbClr val="2C3A37"/>
              </a:solidFill>
              <a:latin typeface="Arial" panose="020B0604020202020204" pitchFamily="34" charset="0"/>
              <a:ea typeface="方正少儿简体" panose="03000509000000000000" pitchFamily="65" charset="-122"/>
              <a:cs typeface="Arial" panose="020B0604020202020204" pitchFamily="34" charset="0"/>
            </a:endParaRPr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702" y="2858695"/>
            <a:ext cx="2469476" cy="3624038"/>
          </a:xfrm>
          <a:prstGeom prst="rect">
            <a:avLst/>
          </a:prstGeom>
        </p:spPr>
      </p:pic>
      <p:grpSp>
        <p:nvGrpSpPr>
          <p:cNvPr id="37" name="组合 36"/>
          <p:cNvGrpSpPr/>
          <p:nvPr/>
        </p:nvGrpSpPr>
        <p:grpSpPr>
          <a:xfrm>
            <a:off x="3989814" y="1419225"/>
            <a:ext cx="947935" cy="928481"/>
            <a:chOff x="3620985" y="1717006"/>
            <a:chExt cx="1010329" cy="989595"/>
          </a:xfrm>
        </p:grpSpPr>
        <p:pic>
          <p:nvPicPr>
            <p:cNvPr id="34" name="图片 3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0985" y="1717006"/>
              <a:ext cx="1010329" cy="989595"/>
            </a:xfrm>
            <a:prstGeom prst="rect">
              <a:avLst/>
            </a:prstGeom>
          </p:spPr>
        </p:pic>
        <p:sp>
          <p:nvSpPr>
            <p:cNvPr id="36" name="文本框 35"/>
            <p:cNvSpPr txBox="1"/>
            <p:nvPr/>
          </p:nvSpPr>
          <p:spPr>
            <a:xfrm>
              <a:off x="3850086" y="1742071"/>
              <a:ext cx="55015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5400" dirty="0">
                  <a:solidFill>
                    <a:schemeClr val="bg1">
                      <a:lumMod val="95000"/>
                    </a:schemeClr>
                  </a:solidFill>
                  <a:latin typeface="方正少儿简体" panose="03000509000000000000" pitchFamily="65" charset="-122"/>
                  <a:ea typeface="方正少儿简体" panose="03000509000000000000" pitchFamily="65" charset="-122"/>
                </a:rPr>
                <a:t>1</a:t>
              </a:r>
              <a:endParaRPr lang="zh-CN" altLang="en-US" sz="5400" dirty="0">
                <a:solidFill>
                  <a:schemeClr val="bg1">
                    <a:lumMod val="95000"/>
                  </a:schemeClr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3988887" y="3245543"/>
            <a:ext cx="947935" cy="1035239"/>
            <a:chOff x="3619997" y="2561289"/>
            <a:chExt cx="1010329" cy="1103378"/>
          </a:xfrm>
        </p:grpSpPr>
        <p:pic>
          <p:nvPicPr>
            <p:cNvPr id="39" name="图片 3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19997" y="2561289"/>
              <a:ext cx="1010329" cy="989595"/>
            </a:xfrm>
            <a:prstGeom prst="rect">
              <a:avLst/>
            </a:prstGeom>
          </p:spPr>
        </p:pic>
        <p:sp>
          <p:nvSpPr>
            <p:cNvPr id="40" name="文本框 39"/>
            <p:cNvSpPr txBox="1"/>
            <p:nvPr/>
          </p:nvSpPr>
          <p:spPr>
            <a:xfrm>
              <a:off x="3850086" y="2680561"/>
              <a:ext cx="577820" cy="9841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5400" dirty="0">
                  <a:solidFill>
                    <a:schemeClr val="bg1">
                      <a:lumMod val="95000"/>
                    </a:schemeClr>
                  </a:solidFill>
                  <a:latin typeface="方正少儿简体" panose="03000509000000000000" pitchFamily="65" charset="-122"/>
                  <a:ea typeface="方正少儿简体" panose="03000509000000000000" pitchFamily="65" charset="-122"/>
                </a:rPr>
                <a:t>2</a:t>
              </a:r>
              <a:endParaRPr lang="zh-CN" altLang="en-US" sz="5400" dirty="0">
                <a:solidFill>
                  <a:schemeClr val="bg1">
                    <a:lumMod val="95000"/>
                  </a:schemeClr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endParaRPr>
            </a:p>
          </p:txBody>
        </p:sp>
      </p:grpSp>
      <p:sp>
        <p:nvSpPr>
          <p:cNvPr id="52" name="矩形 51"/>
          <p:cNvSpPr/>
          <p:nvPr/>
        </p:nvSpPr>
        <p:spPr>
          <a:xfrm>
            <a:off x="4910085" y="3066970"/>
            <a:ext cx="6129563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solidFill>
                  <a:srgbClr val="F6DD00"/>
                </a:solidFill>
              </a:rPr>
              <a:t>Tìm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hiểu</a:t>
            </a:r>
            <a:r>
              <a:rPr lang="en-US" sz="3200" b="1" dirty="0">
                <a:solidFill>
                  <a:srgbClr val="F6DD00"/>
                </a:solidFill>
              </a:rPr>
              <a:t> ý </a:t>
            </a:r>
            <a:r>
              <a:rPr lang="en-US" sz="3200" b="1" dirty="0" err="1">
                <a:solidFill>
                  <a:srgbClr val="F6DD00"/>
                </a:solidFill>
              </a:rPr>
              <a:t>nghĩa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của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quyền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trẻ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em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</a:p>
          <a:p>
            <a:r>
              <a:rPr lang="en-US" sz="3200" b="1" dirty="0" err="1">
                <a:solidFill>
                  <a:srgbClr val="F6DD00"/>
                </a:solidFill>
              </a:rPr>
              <a:t>và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thực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hiện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quyền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trẻ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em</a:t>
            </a:r>
            <a:endParaRPr lang="zh-CN" altLang="en-US" sz="3200" b="1" dirty="0">
              <a:solidFill>
                <a:srgbClr val="F6DD00"/>
              </a:solidFill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5021010" y="1604761"/>
            <a:ext cx="5889305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solidFill>
                  <a:srgbClr val="F6DD00"/>
                </a:solidFill>
              </a:rPr>
              <a:t>Tìm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hiểu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các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nhóm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quyền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cơ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bản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</a:p>
          <a:p>
            <a:r>
              <a:rPr lang="en-US" sz="3200" b="1" dirty="0" err="1">
                <a:solidFill>
                  <a:srgbClr val="F6DD00"/>
                </a:solidFill>
              </a:rPr>
              <a:t>của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trẻ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em</a:t>
            </a:r>
            <a:endParaRPr lang="zh-CN" altLang="en-US" sz="3200" dirty="0">
              <a:solidFill>
                <a:srgbClr val="F6DD00"/>
              </a:solidFill>
              <a:latin typeface="Arial" panose="020B0604020202020204" pitchFamily="34" charset="0"/>
              <a:ea typeface="方正少儿简体" panose="03000509000000000000" pitchFamily="65" charset="-122"/>
              <a:cs typeface="Arial" panose="020B0604020202020204" pitchFamily="34" charset="0"/>
            </a:endParaRPr>
          </a:p>
        </p:txBody>
      </p:sp>
      <p:pic>
        <p:nvPicPr>
          <p:cNvPr id="55" name="图片 5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3434" y="3730255"/>
            <a:ext cx="2489913" cy="2674974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4701"/>
            <a:ext cx="12204700" cy="100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319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7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499" y="-9525"/>
            <a:ext cx="12405353" cy="6970749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 rot="20718769">
            <a:off x="3590622" y="1746263"/>
            <a:ext cx="18473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sz="6600" dirty="0">
              <a:solidFill>
                <a:srgbClr val="099F00"/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341" y="217650"/>
            <a:ext cx="2636837" cy="22365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2" name="文本框 31"/>
          <p:cNvSpPr txBox="1"/>
          <p:nvPr/>
        </p:nvSpPr>
        <p:spPr>
          <a:xfrm>
            <a:off x="1441905" y="1327758"/>
            <a:ext cx="1752403" cy="101566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Hoạt</a:t>
            </a:r>
            <a:r>
              <a:rPr lang="en-US" altLang="zh-CN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</a:t>
            </a:r>
            <a:r>
              <a:rPr lang="en-US" altLang="zh-CN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động</a:t>
            </a:r>
            <a:r>
              <a:rPr lang="en-US" altLang="zh-CN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2:</a:t>
            </a:r>
          </a:p>
          <a:p>
            <a:pPr algn="ctr"/>
            <a:r>
              <a:rPr lang="en-US" altLang="zh-CN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Khám</a:t>
            </a:r>
            <a:r>
              <a:rPr lang="en-US" altLang="zh-CN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</a:t>
            </a:r>
            <a:r>
              <a:rPr lang="en-US" altLang="zh-CN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phá</a:t>
            </a:r>
            <a:endParaRPr lang="zh-CN" altLang="en-US" sz="20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方正少儿简体" panose="03000509000000000000" pitchFamily="65" charset="-122"/>
              <a:cs typeface="Arial" panose="020B0604020202020204" pitchFamily="34" charset="0"/>
            </a:endParaRPr>
          </a:p>
          <a:p>
            <a:endParaRPr lang="zh-CN" altLang="en-US" sz="2000" dirty="0">
              <a:solidFill>
                <a:schemeClr val="bg1">
                  <a:lumMod val="95000"/>
                </a:schemeClr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3811368" y="1479654"/>
            <a:ext cx="1361782" cy="1333835"/>
            <a:chOff x="3620985" y="1717006"/>
            <a:chExt cx="1010329" cy="989595"/>
          </a:xfrm>
        </p:grpSpPr>
        <p:pic>
          <p:nvPicPr>
            <p:cNvPr id="34" name="图片 3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0985" y="1717006"/>
              <a:ext cx="1010329" cy="989595"/>
            </a:xfrm>
            <a:prstGeom prst="rect">
              <a:avLst/>
            </a:prstGeom>
          </p:spPr>
        </p:pic>
        <p:sp>
          <p:nvSpPr>
            <p:cNvPr id="36" name="文本框 35"/>
            <p:cNvSpPr txBox="1"/>
            <p:nvPr/>
          </p:nvSpPr>
          <p:spPr>
            <a:xfrm>
              <a:off x="3876896" y="1766530"/>
              <a:ext cx="498553" cy="8905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7200" dirty="0">
                  <a:solidFill>
                    <a:schemeClr val="bg1">
                      <a:lumMod val="95000"/>
                    </a:schemeClr>
                  </a:solidFill>
                  <a:latin typeface="方正少儿简体" panose="03000509000000000000" pitchFamily="65" charset="-122"/>
                  <a:ea typeface="方正少儿简体" panose="03000509000000000000" pitchFamily="65" charset="-122"/>
                </a:rPr>
                <a:t>1</a:t>
              </a:r>
              <a:endParaRPr lang="zh-CN" altLang="en-US" sz="7200" dirty="0">
                <a:solidFill>
                  <a:schemeClr val="bg1">
                    <a:lumMod val="95000"/>
                  </a:schemeClr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endParaRPr>
            </a:p>
          </p:txBody>
        </p:sp>
      </p:grpSp>
      <p:pic>
        <p:nvPicPr>
          <p:cNvPr id="29" name="图片 2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4701"/>
            <a:ext cx="12204700" cy="1003300"/>
          </a:xfrm>
          <a:prstGeom prst="rect">
            <a:avLst/>
          </a:prstGeom>
        </p:spPr>
      </p:pic>
      <p:sp>
        <p:nvSpPr>
          <p:cNvPr id="13" name="矩形 50"/>
          <p:cNvSpPr/>
          <p:nvPr/>
        </p:nvSpPr>
        <p:spPr>
          <a:xfrm>
            <a:off x="5085173" y="1607963"/>
            <a:ext cx="5889305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solidFill>
                  <a:srgbClr val="F6DD00"/>
                </a:solidFill>
              </a:rPr>
              <a:t>Tìm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hiểu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các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nhóm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quyền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cơ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bản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</a:p>
          <a:p>
            <a:r>
              <a:rPr lang="en-US" sz="3200" b="1" dirty="0" err="1">
                <a:solidFill>
                  <a:srgbClr val="F6DD00"/>
                </a:solidFill>
              </a:rPr>
              <a:t>của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trẻ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em</a:t>
            </a:r>
            <a:endParaRPr lang="zh-CN" altLang="en-US" sz="3200" dirty="0">
              <a:solidFill>
                <a:srgbClr val="F6DD00"/>
              </a:solidFill>
              <a:latin typeface="Arial" panose="020B0604020202020204" pitchFamily="34" charset="0"/>
              <a:ea typeface="方正少儿简体" panose="03000509000000000000" pitchFamily="65" charset="-122"/>
              <a:cs typeface="Arial" panose="020B0604020202020204" pitchFamily="34" charset="0"/>
            </a:endParaRPr>
          </a:p>
        </p:txBody>
      </p:sp>
      <p:pic>
        <p:nvPicPr>
          <p:cNvPr id="14" name="图片 3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269" y="2635635"/>
            <a:ext cx="2469476" cy="3624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552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360安全浏览器下载\六一\Nipic_2531170_60e991fb751d3f8f\Nipic_2531170_20140501162158900000 [转换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7777" y="1287995"/>
            <a:ext cx="2073175" cy="2010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189"/>
          <p:cNvSpPr>
            <a:spLocks noChangeArrowheads="1"/>
          </p:cNvSpPr>
          <p:nvPr/>
        </p:nvSpPr>
        <p:spPr bwMode="auto">
          <a:xfrm>
            <a:off x="-374690" y="1975858"/>
            <a:ext cx="2667000" cy="769441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altLang="zh-CN" sz="2200" b="1" kern="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Hoạt</a:t>
            </a:r>
            <a:r>
              <a:rPr lang="en-US" altLang="zh-CN" sz="2200" b="1" kern="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2200" b="1" kern="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động</a:t>
            </a:r>
            <a:endParaRPr lang="en-US" altLang="zh-CN" sz="2200" b="1" kern="0" dirty="0">
              <a:solidFill>
                <a:prstClr val="black">
                  <a:lumMod val="75000"/>
                  <a:lumOff val="25000"/>
                </a:prstClr>
              </a:solidFill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  <a:p>
            <a:pPr algn="ctr">
              <a:defRPr/>
            </a:pPr>
            <a:r>
              <a:rPr lang="en-US" altLang="zh-CN" sz="2200" b="1" kern="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2200" b="1" kern="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nhóm</a:t>
            </a:r>
            <a:endParaRPr lang="en-US" altLang="zh-CN" sz="2200" b="1" kern="0" dirty="0">
              <a:solidFill>
                <a:prstClr val="black">
                  <a:lumMod val="75000"/>
                  <a:lumOff val="25000"/>
                </a:prstClr>
              </a:solidFill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</p:txBody>
      </p:sp>
      <p:sp>
        <p:nvSpPr>
          <p:cNvPr id="4" name="WordArt 5"/>
          <p:cNvSpPr>
            <a:spLocks noChangeArrowheads="1" noChangeShapeType="1" noTextEdit="1"/>
          </p:cNvSpPr>
          <p:nvPr/>
        </p:nvSpPr>
        <p:spPr bwMode="auto">
          <a:xfrm>
            <a:off x="0" y="61965"/>
            <a:ext cx="4046141" cy="1226030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wrap="none" fromWordArt="1">
            <a:prstTxWarp prst="textPlain">
              <a:avLst>
                <a:gd name="adj" fmla="val 49875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latin typeface="#9Slide03 Arima Madurai Black" panose="00000A00000000000000" pitchFamily="2" charset="0"/>
                <a:ea typeface="Verdana" panose="020B0604030504040204" pitchFamily="34" charset="0"/>
                <a:cs typeface="#9Slide03 Arima Madurai Black" panose="00000A00000000000000" pitchFamily="2" charset="0"/>
              </a:rPr>
              <a:t>Kỹ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latin typeface="#9Slide03 Arima Madurai Black" panose="00000A00000000000000" pitchFamily="2" charset="0"/>
                <a:ea typeface="Verdana" panose="020B060403050404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latin typeface="#9Slide03 Arima Madurai Black" panose="00000A00000000000000" pitchFamily="2" charset="0"/>
                <a:ea typeface="Verdana" panose="020B0604030504040204" pitchFamily="34" charset="0"/>
                <a:cs typeface="#9Slide03 Arima Madurai Black" panose="00000A00000000000000" pitchFamily="2" charset="0"/>
              </a:rPr>
              <a:t>thuật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107763" dir="13500000" algn="ctr" rotWithShape="0">
                  <a:srgbClr val="808080">
                    <a:alpha val="50000"/>
                  </a:srgbClr>
                </a:outerShdw>
              </a:effectLst>
              <a:latin typeface="#9Slide03 Arima Madurai Black" panose="00000A00000000000000" pitchFamily="2" charset="0"/>
              <a:ea typeface="Verdana" panose="020B0604030504040204" pitchFamily="34" charset="0"/>
              <a:cs typeface="#9Slide03 Arima Madurai Black" panose="00000A00000000000000" pitchFamily="2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latin typeface="#9Slide03 Arima Madurai Black" panose="00000A00000000000000" pitchFamily="2" charset="0"/>
                <a:ea typeface="Verdana" panose="020B0604030504040204" pitchFamily="34" charset="0"/>
                <a:cs typeface="#9Slide03 Arima Madurai Black" panose="00000A00000000000000" pitchFamily="2" charset="0"/>
              </a:rPr>
              <a:t>“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latin typeface="#9Slide03 Arima Madurai Black" panose="00000A00000000000000" pitchFamily="2" charset="0"/>
                <a:ea typeface="Verdana" panose="020B0604030504040204" pitchFamily="34" charset="0"/>
                <a:cs typeface="#9Slide03 Arima Madurai Black" panose="00000A00000000000000" pitchFamily="2" charset="0"/>
              </a:rPr>
              <a:t>Think- Pair- Share</a:t>
            </a:r>
            <a:r>
              <a:rPr lang="vi-VN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latin typeface="#9Slide03 Arima Madurai Black" panose="00000A00000000000000" pitchFamily="2" charset="0"/>
                <a:ea typeface="Verdana" panose="020B0604030504040204" pitchFamily="34" charset="0"/>
                <a:cs typeface="#9Slide03 Arima Madurai Black" panose="00000A00000000000000" pitchFamily="2" charset="0"/>
              </a:rPr>
              <a:t>"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latin typeface="#9Slide03 Arima Madurai Black" panose="00000A00000000000000" pitchFamily="2" charset="0"/>
                <a:ea typeface="Verdana" panose="020B0604030504040204" pitchFamily="34" charset="0"/>
                <a:cs typeface="#9Slide03 Arima Madurai Black" panose="00000A00000000000000" pitchFamily="2" charset="0"/>
              </a:rPr>
              <a:t>  </a:t>
            </a:r>
          </a:p>
        </p:txBody>
      </p:sp>
      <p:sp>
        <p:nvSpPr>
          <p:cNvPr id="5" name="Text Box 33"/>
          <p:cNvSpPr txBox="1">
            <a:spLocks noChangeArrowheads="1"/>
          </p:cNvSpPr>
          <p:nvPr/>
        </p:nvSpPr>
        <p:spPr bwMode="auto">
          <a:xfrm>
            <a:off x="4308529" y="61965"/>
            <a:ext cx="7883472" cy="1649682"/>
          </a:xfrm>
          <a:prstGeom prst="rect">
            <a:avLst/>
          </a:prstGeom>
          <a:solidFill>
            <a:srgbClr val="FFFF00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sz="2200" dirty="0" err="1"/>
              <a:t>Thời</a:t>
            </a:r>
            <a:r>
              <a:rPr lang="en-US" sz="2200" dirty="0"/>
              <a:t> </a:t>
            </a:r>
            <a:r>
              <a:rPr lang="en-US" sz="2200" dirty="0" err="1"/>
              <a:t>gian</a:t>
            </a:r>
            <a:r>
              <a:rPr lang="en-US" sz="2200" dirty="0"/>
              <a:t>: 5 </a:t>
            </a:r>
            <a:r>
              <a:rPr lang="en-US" sz="2200" dirty="0" err="1"/>
              <a:t>phút</a:t>
            </a:r>
            <a:r>
              <a:rPr lang="en-US" sz="2200" dirty="0"/>
              <a:t>:</a:t>
            </a:r>
          </a:p>
          <a:p>
            <a:pPr>
              <a:buNone/>
            </a:pPr>
            <a:r>
              <a:rPr lang="en-US" sz="2200" dirty="0"/>
              <a:t>- </a:t>
            </a:r>
            <a:r>
              <a:rPr lang="en-US" sz="2200" dirty="0" err="1"/>
              <a:t>Bước</a:t>
            </a:r>
            <a:r>
              <a:rPr lang="en-US" sz="2200" dirty="0"/>
              <a:t> 1: </a:t>
            </a:r>
            <a:r>
              <a:rPr lang="en-US" sz="2200" dirty="0" err="1"/>
              <a:t>Hoạt</a:t>
            </a:r>
            <a:r>
              <a:rPr lang="en-US" sz="2200" dirty="0"/>
              <a:t> </a:t>
            </a:r>
            <a:r>
              <a:rPr lang="en-US" sz="2200" dirty="0" err="1"/>
              <a:t>động</a:t>
            </a:r>
            <a:r>
              <a:rPr lang="en-US" sz="2200" dirty="0"/>
              <a:t> </a:t>
            </a:r>
            <a:r>
              <a:rPr lang="en-US" sz="2200" dirty="0" err="1"/>
              <a:t>cá</a:t>
            </a:r>
            <a:r>
              <a:rPr lang="en-US" sz="2200" dirty="0"/>
              <a:t> </a:t>
            </a:r>
            <a:r>
              <a:rPr lang="en-US" sz="2200" dirty="0" err="1"/>
              <a:t>nhân</a:t>
            </a:r>
            <a:r>
              <a:rPr lang="en-US" sz="2200" dirty="0"/>
              <a:t>.</a:t>
            </a:r>
          </a:p>
          <a:p>
            <a:pPr>
              <a:buNone/>
            </a:pPr>
            <a:r>
              <a:rPr lang="en-US" sz="2200" dirty="0"/>
              <a:t>- </a:t>
            </a:r>
            <a:r>
              <a:rPr lang="en-US" sz="2200" dirty="0" err="1"/>
              <a:t>Bước</a:t>
            </a:r>
            <a:r>
              <a:rPr lang="en-US" sz="2200" dirty="0"/>
              <a:t> 2: </a:t>
            </a:r>
            <a:r>
              <a:rPr lang="en-US" sz="2200" dirty="0" err="1"/>
              <a:t>Hoạt</a:t>
            </a:r>
            <a:r>
              <a:rPr lang="en-US" sz="2200" dirty="0"/>
              <a:t> </a:t>
            </a:r>
            <a:r>
              <a:rPr lang="en-US" sz="2200" dirty="0" err="1"/>
              <a:t>động</a:t>
            </a:r>
            <a:r>
              <a:rPr lang="en-US" sz="2200" dirty="0"/>
              <a:t> </a:t>
            </a:r>
            <a:r>
              <a:rPr lang="en-US" sz="2200" dirty="0" err="1"/>
              <a:t>cặp</a:t>
            </a:r>
            <a:r>
              <a:rPr lang="en-US" sz="2200" dirty="0"/>
              <a:t> </a:t>
            </a:r>
            <a:r>
              <a:rPr lang="en-US" sz="2200" dirty="0" err="1"/>
              <a:t>đôi</a:t>
            </a:r>
            <a:endParaRPr lang="en-US" sz="2200" dirty="0"/>
          </a:p>
          <a:p>
            <a:pPr>
              <a:buNone/>
            </a:pPr>
            <a:r>
              <a:rPr lang="en-US" sz="2200" dirty="0"/>
              <a:t>- </a:t>
            </a:r>
            <a:r>
              <a:rPr lang="en-US" sz="2200" dirty="0" err="1"/>
              <a:t>Bước</a:t>
            </a:r>
            <a:r>
              <a:rPr lang="en-US" sz="2200" dirty="0"/>
              <a:t> 3: </a:t>
            </a:r>
            <a:r>
              <a:rPr lang="en-US" sz="2200" dirty="0" err="1"/>
              <a:t>Cử</a:t>
            </a:r>
            <a:r>
              <a:rPr lang="en-US" sz="2200" dirty="0"/>
              <a:t> </a:t>
            </a:r>
            <a:r>
              <a:rPr lang="en-US" sz="2200" dirty="0" err="1"/>
              <a:t>đại</a:t>
            </a:r>
            <a:r>
              <a:rPr lang="en-US" sz="2200" dirty="0"/>
              <a:t> </a:t>
            </a:r>
            <a:r>
              <a:rPr lang="en-US" sz="2200" dirty="0" err="1"/>
              <a:t>diện</a:t>
            </a:r>
            <a:r>
              <a:rPr lang="en-US" sz="2200" dirty="0"/>
              <a:t> chia </a:t>
            </a:r>
            <a:r>
              <a:rPr lang="en-US" sz="2200" dirty="0" err="1"/>
              <a:t>sẻ</a:t>
            </a:r>
            <a:r>
              <a:rPr lang="en-US" sz="2200" dirty="0"/>
              <a:t> </a:t>
            </a:r>
            <a:r>
              <a:rPr lang="en-US" sz="2200" dirty="0" err="1"/>
              <a:t>trước</a:t>
            </a:r>
            <a:r>
              <a:rPr lang="en-US" sz="2200" dirty="0"/>
              <a:t> </a:t>
            </a:r>
            <a:r>
              <a:rPr lang="en-US" sz="2200" dirty="0" err="1"/>
              <a:t>lớp</a:t>
            </a:r>
            <a:r>
              <a:rPr lang="en-US" sz="2200" dirty="0"/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1995398" y="1663782"/>
            <a:ext cx="10196603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vệ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bức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cập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20/11?</a:t>
            </a:r>
          </a:p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vệ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3: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triển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bức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cập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tới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triển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triển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4: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bức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cập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tới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triển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64035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7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499" y="-9525"/>
            <a:ext cx="12405353" cy="6970749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 rot="20718769">
            <a:off x="3590622" y="1746263"/>
            <a:ext cx="18473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sz="6600" dirty="0">
              <a:solidFill>
                <a:srgbClr val="099F00"/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64" y="3119985"/>
            <a:ext cx="3046137" cy="328045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2822872" y="1637723"/>
            <a:ext cx="8426141" cy="44236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2" name="组合 11"/>
          <p:cNvGrpSpPr/>
          <p:nvPr/>
        </p:nvGrpSpPr>
        <p:grpSpPr>
          <a:xfrm>
            <a:off x="3196798" y="841057"/>
            <a:ext cx="8085968" cy="1320575"/>
            <a:chOff x="2237048" y="1058849"/>
            <a:chExt cx="2352344" cy="485969"/>
          </a:xfrm>
          <a:solidFill>
            <a:schemeClr val="bg1">
              <a:lumMod val="95000"/>
              <a:alpha val="69000"/>
            </a:schemeClr>
          </a:solidFill>
        </p:grpSpPr>
        <p:sp>
          <p:nvSpPr>
            <p:cNvPr id="28" name="矩形 27"/>
            <p:cNvSpPr/>
            <p:nvPr/>
          </p:nvSpPr>
          <p:spPr>
            <a:xfrm rot="18455707">
              <a:off x="2070369" y="1225528"/>
              <a:ext cx="485969" cy="1526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矩形 30"/>
            <p:cNvSpPr/>
            <p:nvPr/>
          </p:nvSpPr>
          <p:spPr>
            <a:xfrm rot="2296509">
              <a:off x="4103423" y="1185342"/>
              <a:ext cx="485969" cy="1526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9" name="图片 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4701"/>
            <a:ext cx="12204700" cy="100330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869365" y="1663474"/>
            <a:ext cx="836230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gồm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khai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chăm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sức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sức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khỏe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chăm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sóc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nuôi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dưỡng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2. 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sức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khỏe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tinh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thần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yếu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dễ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nguy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hưởng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Do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chăm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sóc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nhằm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duy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trì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zh-CN" altLang="en-US" sz="28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方正少儿简体" panose="03000509000000000000" pitchFamily="65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7714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7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499" y="-9525"/>
            <a:ext cx="12405353" cy="6970749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 rot="20718769">
            <a:off x="3590622" y="1746263"/>
            <a:ext cx="18473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sz="6600" dirty="0">
              <a:solidFill>
                <a:srgbClr val="099F00"/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822872" y="1637723"/>
            <a:ext cx="8426141" cy="44236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2" name="组合 11"/>
          <p:cNvGrpSpPr/>
          <p:nvPr/>
        </p:nvGrpSpPr>
        <p:grpSpPr>
          <a:xfrm>
            <a:off x="3196798" y="841057"/>
            <a:ext cx="8085968" cy="1320575"/>
            <a:chOff x="2237048" y="1058849"/>
            <a:chExt cx="2352344" cy="485969"/>
          </a:xfrm>
          <a:solidFill>
            <a:schemeClr val="bg1">
              <a:lumMod val="95000"/>
              <a:alpha val="69000"/>
            </a:schemeClr>
          </a:solidFill>
        </p:grpSpPr>
        <p:sp>
          <p:nvSpPr>
            <p:cNvPr id="28" name="矩形 27"/>
            <p:cNvSpPr/>
            <p:nvPr/>
          </p:nvSpPr>
          <p:spPr>
            <a:xfrm rot="18455707">
              <a:off x="2070369" y="1225528"/>
              <a:ext cx="485969" cy="1526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矩形 30"/>
            <p:cNvSpPr/>
            <p:nvPr/>
          </p:nvSpPr>
          <p:spPr>
            <a:xfrm rot="2296509">
              <a:off x="4103423" y="1185342"/>
              <a:ext cx="485969" cy="1526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9" name="图片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4701"/>
            <a:ext cx="12204700" cy="100330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869366" y="1678969"/>
            <a:ext cx="819642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vệ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vệ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bạo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lực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bóc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lột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sức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lực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xâm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hại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dục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đời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riêng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tư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nớt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tinh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thần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thiếu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kinh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dễ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xâm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hại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lạm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bóc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lột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bắt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cóc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... Do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vệ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đảm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zh-CN" altLang="en-US" sz="28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方正少儿简体" panose="03000509000000000000" pitchFamily="65" charset="-122"/>
              <a:cs typeface="Arial" panose="020B0604020202020204" pitchFamily="34" charset="0"/>
            </a:endParaRPr>
          </a:p>
        </p:txBody>
      </p:sp>
      <p:pic>
        <p:nvPicPr>
          <p:cNvPr id="13" name="图片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81" y="3110277"/>
            <a:ext cx="3133488" cy="3169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616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7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499" y="-9525"/>
            <a:ext cx="12405353" cy="6970749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 rot="20718769">
            <a:off x="3590622" y="1746263"/>
            <a:ext cx="18473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sz="6600" dirty="0">
              <a:solidFill>
                <a:srgbClr val="099F00"/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822872" y="1637723"/>
            <a:ext cx="8426141" cy="44236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2" name="组合 11"/>
          <p:cNvGrpSpPr/>
          <p:nvPr/>
        </p:nvGrpSpPr>
        <p:grpSpPr>
          <a:xfrm>
            <a:off x="3196798" y="841057"/>
            <a:ext cx="8085968" cy="1320575"/>
            <a:chOff x="2237048" y="1058849"/>
            <a:chExt cx="2352344" cy="485969"/>
          </a:xfrm>
          <a:solidFill>
            <a:schemeClr val="bg1">
              <a:lumMod val="95000"/>
              <a:alpha val="69000"/>
            </a:schemeClr>
          </a:solidFill>
        </p:grpSpPr>
        <p:sp>
          <p:nvSpPr>
            <p:cNvPr id="28" name="矩形 27"/>
            <p:cNvSpPr/>
            <p:nvPr/>
          </p:nvSpPr>
          <p:spPr>
            <a:xfrm rot="18455707">
              <a:off x="2070369" y="1225528"/>
              <a:ext cx="485969" cy="1526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矩形 30"/>
            <p:cNvSpPr/>
            <p:nvPr/>
          </p:nvSpPr>
          <p:spPr>
            <a:xfrm rot="2296509">
              <a:off x="4103423" y="1185342"/>
              <a:ext cx="485969" cy="1526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9" name="图片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4701"/>
            <a:ext cx="12204700" cy="100330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869366" y="1678969"/>
            <a:ext cx="819642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3: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triển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triển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khiếu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triển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tượng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trải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qua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quá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triển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thiện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tinh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thần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tuệ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quá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cung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cấp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kiện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dinh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dưỡng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giáo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dục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rèn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…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triển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zh-CN" altLang="en-US" sz="28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方正少儿简体" panose="03000509000000000000" pitchFamily="65" charset="-122"/>
              <a:cs typeface="Arial" panose="020B0604020202020204" pitchFamily="34" charset="0"/>
            </a:endParaRPr>
          </a:p>
        </p:txBody>
      </p:sp>
      <p:pic>
        <p:nvPicPr>
          <p:cNvPr id="13" name="图片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495" y="2779072"/>
            <a:ext cx="2675072" cy="3680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268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7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499" y="-9525"/>
            <a:ext cx="12405353" cy="6970749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 rot="20718769">
            <a:off x="3590622" y="1746263"/>
            <a:ext cx="18473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sz="6600" dirty="0">
              <a:solidFill>
                <a:srgbClr val="099F00"/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822872" y="1637723"/>
            <a:ext cx="8426141" cy="44236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2" name="组合 11"/>
          <p:cNvGrpSpPr/>
          <p:nvPr/>
        </p:nvGrpSpPr>
        <p:grpSpPr>
          <a:xfrm>
            <a:off x="3196798" y="841057"/>
            <a:ext cx="8085968" cy="1320575"/>
            <a:chOff x="2237048" y="1058849"/>
            <a:chExt cx="2352344" cy="485969"/>
          </a:xfrm>
          <a:solidFill>
            <a:schemeClr val="bg1">
              <a:lumMod val="95000"/>
              <a:alpha val="69000"/>
            </a:schemeClr>
          </a:solidFill>
        </p:grpSpPr>
        <p:sp>
          <p:nvSpPr>
            <p:cNvPr id="28" name="矩形 27"/>
            <p:cNvSpPr/>
            <p:nvPr/>
          </p:nvSpPr>
          <p:spPr>
            <a:xfrm rot="18455707">
              <a:off x="2070369" y="1225528"/>
              <a:ext cx="485969" cy="1526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矩形 30"/>
            <p:cNvSpPr/>
            <p:nvPr/>
          </p:nvSpPr>
          <p:spPr>
            <a:xfrm rot="2296509">
              <a:off x="4103423" y="1185342"/>
              <a:ext cx="485969" cy="1526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9" name="图片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4701"/>
            <a:ext cx="12204700" cy="100330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869366" y="1678969"/>
            <a:ext cx="819642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4: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riêng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giao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lưu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cũng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đình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xã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suy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nghĩ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riêng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xung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quanh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bảy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tỏ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vấn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zh-CN" altLang="en-US" sz="28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方正少儿简体" panose="03000509000000000000" pitchFamily="65" charset="-122"/>
              <a:cs typeface="Arial" panose="020B0604020202020204" pitchFamily="34" charset="0"/>
            </a:endParaRPr>
          </a:p>
        </p:txBody>
      </p:sp>
      <p:pic>
        <p:nvPicPr>
          <p:cNvPr id="13" name="图片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5090" y="4108732"/>
            <a:ext cx="1939881" cy="196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727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7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5254" y="120204"/>
            <a:ext cx="12405353" cy="6970749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 rot="20718769">
            <a:off x="3590622" y="1746263"/>
            <a:ext cx="18473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sz="6600" dirty="0">
              <a:solidFill>
                <a:srgbClr val="099F00"/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341" y="217650"/>
            <a:ext cx="2636837" cy="22365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2" name="文本框 31"/>
          <p:cNvSpPr txBox="1"/>
          <p:nvPr/>
        </p:nvSpPr>
        <p:spPr>
          <a:xfrm>
            <a:off x="1375608" y="1295553"/>
            <a:ext cx="1752403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b="1" dirty="0" err="1">
                <a:solidFill>
                  <a:srgbClr val="2C3A37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Hoạt</a:t>
            </a:r>
            <a:r>
              <a:rPr lang="en-US" altLang="zh-CN" sz="2000" b="1" dirty="0">
                <a:solidFill>
                  <a:srgbClr val="2C3A37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</a:t>
            </a:r>
            <a:r>
              <a:rPr lang="en-US" altLang="zh-CN" sz="2000" b="1" dirty="0" err="1">
                <a:solidFill>
                  <a:srgbClr val="2C3A37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động</a:t>
            </a:r>
            <a:r>
              <a:rPr lang="en-US" altLang="zh-CN" sz="2000" b="1" dirty="0">
                <a:solidFill>
                  <a:srgbClr val="2C3A37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2:</a:t>
            </a:r>
          </a:p>
          <a:p>
            <a:pPr algn="ctr"/>
            <a:r>
              <a:rPr lang="en-US" altLang="zh-CN" sz="2000" b="1" dirty="0" err="1">
                <a:solidFill>
                  <a:srgbClr val="2C3A37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Khám</a:t>
            </a:r>
            <a:r>
              <a:rPr lang="en-US" altLang="zh-CN" sz="2000" b="1" dirty="0">
                <a:solidFill>
                  <a:srgbClr val="2C3A37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</a:t>
            </a:r>
            <a:r>
              <a:rPr lang="en-US" altLang="zh-CN" sz="2000" b="1" dirty="0" err="1">
                <a:solidFill>
                  <a:srgbClr val="2C3A37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phá</a:t>
            </a:r>
            <a:endParaRPr lang="zh-CN" altLang="en-US" sz="2000" b="1" dirty="0">
              <a:solidFill>
                <a:srgbClr val="2C3A37"/>
              </a:solidFill>
              <a:latin typeface="Arial" panose="020B0604020202020204" pitchFamily="34" charset="0"/>
              <a:ea typeface="方正少儿简体" panose="03000509000000000000" pitchFamily="65" charset="-122"/>
              <a:cs typeface="Arial" panose="020B0604020202020204" pitchFamily="34" charset="0"/>
            </a:endParaRPr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684" y="2271497"/>
            <a:ext cx="2469476" cy="3624038"/>
          </a:xfrm>
          <a:prstGeom prst="rect">
            <a:avLst/>
          </a:prstGeom>
        </p:spPr>
      </p:pic>
      <p:grpSp>
        <p:nvGrpSpPr>
          <p:cNvPr id="38" name="组合 37"/>
          <p:cNvGrpSpPr/>
          <p:nvPr/>
        </p:nvGrpSpPr>
        <p:grpSpPr>
          <a:xfrm>
            <a:off x="3541130" y="1248082"/>
            <a:ext cx="947935" cy="1035239"/>
            <a:chOff x="3619997" y="2561289"/>
            <a:chExt cx="1010329" cy="1103378"/>
          </a:xfrm>
        </p:grpSpPr>
        <p:pic>
          <p:nvPicPr>
            <p:cNvPr id="39" name="图片 3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19997" y="2561289"/>
              <a:ext cx="1010329" cy="989595"/>
            </a:xfrm>
            <a:prstGeom prst="rect">
              <a:avLst/>
            </a:prstGeom>
          </p:spPr>
        </p:pic>
        <p:sp>
          <p:nvSpPr>
            <p:cNvPr id="40" name="文本框 39"/>
            <p:cNvSpPr txBox="1"/>
            <p:nvPr/>
          </p:nvSpPr>
          <p:spPr>
            <a:xfrm>
              <a:off x="3850086" y="2680561"/>
              <a:ext cx="577820" cy="9841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5400" dirty="0">
                  <a:solidFill>
                    <a:schemeClr val="bg1">
                      <a:lumMod val="95000"/>
                    </a:schemeClr>
                  </a:solidFill>
                  <a:latin typeface="方正少儿简体" panose="03000509000000000000" pitchFamily="65" charset="-122"/>
                  <a:ea typeface="方正少儿简体" panose="03000509000000000000" pitchFamily="65" charset="-122"/>
                </a:rPr>
                <a:t>2</a:t>
              </a:r>
              <a:endParaRPr lang="zh-CN" altLang="en-US" sz="5400" dirty="0">
                <a:solidFill>
                  <a:schemeClr val="bg1">
                    <a:lumMod val="95000"/>
                  </a:schemeClr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endParaRPr>
            </a:p>
          </p:txBody>
        </p:sp>
      </p:grpSp>
      <p:sp>
        <p:nvSpPr>
          <p:cNvPr id="52" name="矩形 51"/>
          <p:cNvSpPr/>
          <p:nvPr/>
        </p:nvSpPr>
        <p:spPr>
          <a:xfrm>
            <a:off x="4891666" y="1202337"/>
            <a:ext cx="6129563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solidFill>
                  <a:srgbClr val="F6DD00"/>
                </a:solidFill>
              </a:rPr>
              <a:t>Tìm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hiểu</a:t>
            </a:r>
            <a:r>
              <a:rPr lang="en-US" sz="3200" b="1" dirty="0">
                <a:solidFill>
                  <a:srgbClr val="F6DD00"/>
                </a:solidFill>
              </a:rPr>
              <a:t> ý </a:t>
            </a:r>
            <a:r>
              <a:rPr lang="en-US" sz="3200" b="1" dirty="0" err="1">
                <a:solidFill>
                  <a:srgbClr val="F6DD00"/>
                </a:solidFill>
              </a:rPr>
              <a:t>nghĩa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của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quyền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trẻ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em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</a:p>
          <a:p>
            <a:r>
              <a:rPr lang="en-US" sz="3200" b="1" dirty="0" err="1">
                <a:solidFill>
                  <a:srgbClr val="F6DD00"/>
                </a:solidFill>
              </a:rPr>
              <a:t>và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thực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hiện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quyền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trẻ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em</a:t>
            </a:r>
            <a:endParaRPr lang="zh-CN" altLang="en-US" sz="3200" b="1" dirty="0">
              <a:solidFill>
                <a:srgbClr val="F6DD00"/>
              </a:solidFill>
            </a:endParaRPr>
          </a:p>
        </p:txBody>
      </p:sp>
      <p:pic>
        <p:nvPicPr>
          <p:cNvPr id="55" name="图片 5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3434" y="3730255"/>
            <a:ext cx="2489913" cy="2674974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4701"/>
            <a:ext cx="12204700" cy="100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325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Kết thúc bài học"/>
  <p:tag name="ISPRING_SLIDE_INDENT_LEVEL" val="0"/>
  <p:tag name="GENSWF_ADVANCE_TIME" val="45.535"/>
  <p:tag name="TIMING" val="|10.113|15.564"/>
  <p:tag name="ISPRING_SLIDE_ID_2" val="{6BAF4117-4235-48E1-B80A-983247CDB7DD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1412</Words>
  <Application>Microsoft Office PowerPoint</Application>
  <PresentationFormat>Widescreen</PresentationFormat>
  <Paragraphs>132</Paragraphs>
  <Slides>19</Slides>
  <Notes>18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#9Slide03 Arima Madurai Black</vt:lpstr>
      <vt:lpstr>#9Slide07 Marbelia Regular</vt:lpstr>
      <vt:lpstr>.VnTime</vt:lpstr>
      <vt:lpstr>Arial</vt:lpstr>
      <vt:lpstr>Calibri</vt:lpstr>
      <vt:lpstr>Calibri Light</vt:lpstr>
      <vt:lpstr>Times New Roman</vt:lpstr>
      <vt:lpstr>方正少儿简体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OS</cp:lastModifiedBy>
  <cp:revision>4</cp:revision>
  <dcterms:created xsi:type="dcterms:W3CDTF">2021-07-17T13:49:39Z</dcterms:created>
  <dcterms:modified xsi:type="dcterms:W3CDTF">2023-05-31T07:43:14Z</dcterms:modified>
</cp:coreProperties>
</file>