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57" r:id="rId3"/>
    <p:sldId id="273" r:id="rId4"/>
    <p:sldId id="258" r:id="rId5"/>
    <p:sldId id="274" r:id="rId6"/>
    <p:sldId id="260" r:id="rId7"/>
    <p:sldId id="261" r:id="rId8"/>
    <p:sldId id="277" r:id="rId9"/>
    <p:sldId id="264" r:id="rId10"/>
    <p:sldId id="26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05"/>
    <a:srgbClr val="0070C0"/>
    <a:srgbClr val="A6A6A6"/>
    <a:srgbClr val="C0E6EA"/>
    <a:srgbClr val="05A0B8"/>
    <a:srgbClr val="048DA4"/>
    <a:srgbClr val="008000"/>
    <a:srgbClr val="0FB7BD"/>
    <a:srgbClr val="A3E7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1146" y="18"/>
      </p:cViewPr>
      <p:guideLst>
        <p:guide orient="horz" pos="2184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5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982" y="180387"/>
            <a:ext cx="81313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5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828" y="1684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5658" y="1677609"/>
            <a:ext cx="6891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When you get help from somebody, you </a:t>
            </a:r>
          </a:p>
          <a:p>
            <a:r>
              <a:rPr lang="en-US" sz="2400"/>
              <a:t>say “Thank you!”.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32382" y="20049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0828" y="26120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0828" y="36882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5658" y="3679549"/>
            <a:ext cx="638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     make noise when you are eating.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0828" y="441448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5658" y="4405829"/>
            <a:ext cx="7005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Before you visit a natural wonder, you </a:t>
            </a:r>
          </a:p>
          <a:p>
            <a:r>
              <a:rPr lang="en-US" sz="2400"/>
              <a:t>learn about it.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828" y="54367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5658" y="5436790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                I do if I get lost?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84019" y="577307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36554" y="4736846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75658" y="2591059"/>
            <a:ext cx="6127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   ask people for lucky money. It’s not good behavior.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1892166" y="2935630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81402" y="4010574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97D2CF-E262-43A7-BE0A-A633A70740F8}"/>
              </a:ext>
            </a:extLst>
          </p:cNvPr>
          <p:cNvSpPr txBox="1"/>
          <p:nvPr/>
        </p:nvSpPr>
        <p:spPr>
          <a:xfrm>
            <a:off x="6332382" y="166623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BC1FCCC-D5A6-465B-8BE7-7A8CA8F1349D}"/>
              </a:ext>
            </a:extLst>
          </p:cNvPr>
          <p:cNvSpPr txBox="1"/>
          <p:nvPr/>
        </p:nvSpPr>
        <p:spPr>
          <a:xfrm>
            <a:off x="1839244" y="3674360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02F88E4-4C33-4F17-898D-17B7486CAE33}"/>
              </a:ext>
            </a:extLst>
          </p:cNvPr>
          <p:cNvSpPr txBox="1"/>
          <p:nvPr/>
        </p:nvSpPr>
        <p:spPr>
          <a:xfrm>
            <a:off x="1797086" y="259105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shouldn’t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6AD36DE-61BB-4B48-BEC1-4F2D6057F1E8}"/>
              </a:ext>
            </a:extLst>
          </p:cNvPr>
          <p:cNvSpPr txBox="1"/>
          <p:nvPr/>
        </p:nvSpPr>
        <p:spPr>
          <a:xfrm>
            <a:off x="6046794" y="441448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F1F3B8E-1DD4-4E8D-B4E0-DB70F12E93AA}"/>
              </a:ext>
            </a:extLst>
          </p:cNvPr>
          <p:cNvSpPr txBox="1"/>
          <p:nvPr/>
        </p:nvSpPr>
        <p:spPr>
          <a:xfrm>
            <a:off x="2138525" y="543679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2" y="2515478"/>
            <a:ext cx="4377873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4" y="2542074"/>
            <a:ext cx="946337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5388" y="3580801"/>
            <a:ext cx="3474720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Pronunciation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Vocabulary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8697" cy="2280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" y="262890"/>
            <a:ext cx="408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240" y="727484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UNITS 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</a:t>
            </a:r>
            <a:endParaRPr 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2123885"/>
            <a:ext cx="6143656" cy="2610230"/>
            <a:chOff x="760064" y="827862"/>
            <a:chExt cx="6143656" cy="2610230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Pronunciation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1136"/>
              <a:ext cx="420785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0" y="2730206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Listen and circle the word with the different underlined sound.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44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123" y="11702"/>
            <a:ext cx="7663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circle the word with the different underlined sound.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BF6FB5E-D959-4BD5-8B3A-DF15D217DFE1}"/>
              </a:ext>
            </a:extLst>
          </p:cNvPr>
          <p:cNvGrpSpPr/>
          <p:nvPr/>
        </p:nvGrpSpPr>
        <p:grpSpPr>
          <a:xfrm>
            <a:off x="1209735" y="1969768"/>
            <a:ext cx="6724531" cy="4152905"/>
            <a:chOff x="1438968" y="1969768"/>
            <a:chExt cx="6724531" cy="4152905"/>
          </a:xfrm>
        </p:grpSpPr>
        <p:sp>
          <p:nvSpPr>
            <p:cNvPr id="16" name="TextBox 15"/>
            <p:cNvSpPr txBox="1"/>
            <p:nvPr/>
          </p:nvSpPr>
          <p:spPr>
            <a:xfrm>
              <a:off x="1438968" y="197903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8968" y="290344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38968" y="380824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38968" y="473758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38968" y="564239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05718" y="1969768"/>
              <a:ext cx="1161326" cy="470927"/>
              <a:chOff x="1490433" y="2168225"/>
              <a:chExt cx="1161326" cy="47092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25712" y="2168225"/>
                <a:ext cx="826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eat</a:t>
                </a:r>
                <a:endParaRPr lang="en-US" sz="2400" u="sng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166928" y="1974398"/>
              <a:ext cx="1709993" cy="470927"/>
              <a:chOff x="1490433" y="2168225"/>
              <a:chExt cx="1709993" cy="47092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825712" y="2168225"/>
                <a:ext cx="1374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wonder</a:t>
                </a:r>
                <a:r>
                  <a:rPr lang="en-US" sz="2400" u="sng"/>
                  <a:t>s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28138" y="1979030"/>
              <a:ext cx="1560787" cy="470927"/>
              <a:chOff x="1490433" y="2168225"/>
              <a:chExt cx="1560787" cy="47092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25712" y="2168225"/>
                <a:ext cx="1225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de</a:t>
                </a:r>
                <a:r>
                  <a:rPr lang="en-US" sz="2400" u="sng"/>
                  <a:t>s</a:t>
                </a:r>
                <a:r>
                  <a:rPr lang="en-US" sz="2400"/>
                  <a:t>ert</a:t>
                </a:r>
                <a:endParaRPr lang="en-US" sz="2400" u="sng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105718" y="2886863"/>
              <a:ext cx="1353246" cy="470927"/>
              <a:chOff x="1490433" y="2168225"/>
              <a:chExt cx="1353246" cy="47092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5712" y="2168225"/>
                <a:ext cx="1017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ch</a:t>
                </a:r>
                <a:r>
                  <a:rPr lang="en-US" sz="2400" u="sng"/>
                  <a:t>ea</a:t>
                </a:r>
                <a:r>
                  <a:rPr lang="en-US" sz="2400"/>
                  <a:t>p</a:t>
                </a:r>
                <a:endParaRPr lang="en-US" sz="2400" u="sng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166928" y="2891493"/>
              <a:ext cx="1353246" cy="470927"/>
              <a:chOff x="1490433" y="2168225"/>
              <a:chExt cx="1353246" cy="47092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825712" y="2168225"/>
                <a:ext cx="1017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</a:t>
                </a:r>
                <a:r>
                  <a:rPr lang="en-US" sz="2400" u="sng"/>
                  <a:t>ea</a:t>
                </a:r>
                <a:r>
                  <a:rPr lang="en-US" sz="2400"/>
                  <a:t>ch</a:t>
                </a:r>
                <a:endParaRPr lang="en-US" sz="2400" u="sng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228138" y="2896125"/>
              <a:ext cx="1313727" cy="470927"/>
              <a:chOff x="1490433" y="2168225"/>
              <a:chExt cx="1313727" cy="4709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825712" y="2168225"/>
                <a:ext cx="978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</a:t>
                </a:r>
                <a:r>
                  <a:rPr lang="en-US" sz="2400" u="sng"/>
                  <a:t>ea</a:t>
                </a:r>
                <a:r>
                  <a:rPr lang="en-US" sz="2400"/>
                  <a:t>d</a:t>
                </a:r>
                <a:endParaRPr lang="en-US" sz="2400" u="sng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105718" y="3806126"/>
              <a:ext cx="1287057" cy="470927"/>
              <a:chOff x="1490433" y="2168225"/>
              <a:chExt cx="1287057" cy="470927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825712" y="2168225"/>
                <a:ext cx="9517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ugar</a:t>
                </a:r>
                <a:endParaRPr lang="en-US" sz="2400" u="sng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166928" y="3810756"/>
              <a:ext cx="1477557" cy="470927"/>
              <a:chOff x="1490433" y="2168225"/>
              <a:chExt cx="1477557" cy="4709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25712" y="2168225"/>
                <a:ext cx="11422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ome</a:t>
                </a:r>
                <a:endParaRPr lang="en-US" sz="2400" u="sng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228138" y="3815388"/>
              <a:ext cx="1313727" cy="470927"/>
              <a:chOff x="1490433" y="2168225"/>
              <a:chExt cx="1313727" cy="47092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825712" y="2168225"/>
                <a:ext cx="978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s</a:t>
                </a:r>
                <a:r>
                  <a:rPr lang="en-US" sz="2400"/>
                  <a:t>ure</a:t>
                </a:r>
                <a:endParaRPr lang="en-US" sz="2400" u="sng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105718" y="4723221"/>
              <a:ext cx="1869987" cy="470927"/>
              <a:chOff x="1490433" y="2168225"/>
              <a:chExt cx="1869987" cy="470927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25712" y="2168225"/>
                <a:ext cx="1534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/>
                  <a:t>e</a:t>
                </a:r>
                <a:r>
                  <a:rPr lang="en-US" sz="2400"/>
                  <a:t>xcuse</a:t>
                </a:r>
                <a:endParaRPr lang="en-US" sz="2400" u="sng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166928" y="4727851"/>
              <a:ext cx="1709993" cy="470927"/>
              <a:chOff x="1490433" y="2168225"/>
              <a:chExt cx="1709993" cy="470927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825712" y="2168225"/>
                <a:ext cx="13747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</a:t>
                </a:r>
                <a:r>
                  <a:rPr lang="en-US" sz="2400" u="sng"/>
                  <a:t>e</a:t>
                </a:r>
                <a:r>
                  <a:rPr lang="en-US" sz="2400"/>
                  <a:t>tween</a:t>
                </a:r>
                <a:endParaRPr lang="en-US" sz="2400" u="sng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228138" y="4732483"/>
              <a:ext cx="1847225" cy="470927"/>
              <a:chOff x="1490433" y="2168225"/>
              <a:chExt cx="1847225" cy="47092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825711" y="2168225"/>
                <a:ext cx="15119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cath</a:t>
                </a:r>
                <a:r>
                  <a:rPr lang="en-US" sz="2400" u="sng"/>
                  <a:t>e</a:t>
                </a:r>
                <a:r>
                  <a:rPr lang="en-US" sz="2400"/>
                  <a:t>dral</a:t>
                </a:r>
                <a:endParaRPr lang="en-US" sz="2400" u="sng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105718" y="5642484"/>
              <a:ext cx="1567259" cy="470927"/>
              <a:chOff x="1490433" y="2168225"/>
              <a:chExt cx="1567259" cy="470927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825712" y="2168225"/>
                <a:ext cx="1231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mo</a:t>
                </a:r>
                <a:r>
                  <a:rPr lang="en-US" sz="2400" u="sng"/>
                  <a:t>d</a:t>
                </a:r>
                <a:r>
                  <a:rPr lang="en-US" sz="2400"/>
                  <a:t>ern</a:t>
                </a:r>
                <a:endParaRPr lang="en-US" sz="2400" u="sng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166928" y="5647114"/>
              <a:ext cx="1951724" cy="470927"/>
              <a:chOff x="1490433" y="2168225"/>
              <a:chExt cx="1951724" cy="47092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825712" y="2168225"/>
                <a:ext cx="1616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crow</a:t>
                </a:r>
                <a:r>
                  <a:rPr lang="en-US" sz="2400" u="sng"/>
                  <a:t>d</a:t>
                </a:r>
                <a:r>
                  <a:rPr lang="en-US" sz="2400"/>
                  <a:t>ed</a:t>
                </a:r>
                <a:endParaRPr lang="en-US" sz="2400" u="sng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228138" y="5651746"/>
              <a:ext cx="1935361" cy="470927"/>
              <a:chOff x="1490433" y="2168225"/>
              <a:chExt cx="1935361" cy="470927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490433" y="217748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825712" y="2168225"/>
                <a:ext cx="1600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celebra</a:t>
                </a:r>
                <a:r>
                  <a:rPr lang="en-US" sz="2400" u="sng"/>
                  <a:t>t</a:t>
                </a:r>
                <a:r>
                  <a:rPr lang="en-US" sz="2400"/>
                  <a:t>e</a:t>
                </a:r>
                <a:endParaRPr lang="en-US" sz="2400" u="sng"/>
              </a:p>
            </p:txBody>
          </p:sp>
        </p:grpSp>
      </p:grpSp>
      <p:pic>
        <p:nvPicPr>
          <p:cNvPr id="2" name="Bản sao của B1_44">
            <a:hlinkClick r:id="" action="ppaction://media"/>
            <a:extLst>
              <a:ext uri="{FF2B5EF4-FFF2-40B4-BE49-F238E27FC236}">
                <a16:creationId xmlns:a16="http://schemas.microsoft.com/office/drawing/2014/main" xmlns="" id="{01440AD9-E4FF-495E-9BE6-859C360D2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59738" y="496277"/>
            <a:ext cx="487363" cy="48736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4930D07-ADF5-47C9-A9CB-01B33CBB395E}"/>
              </a:ext>
            </a:extLst>
          </p:cNvPr>
          <p:cNvSpPr/>
          <p:nvPr/>
        </p:nvSpPr>
        <p:spPr>
          <a:xfrm>
            <a:off x="1841124" y="1972000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98838985-E7A2-41A3-99AB-8BF9092515DE}"/>
              </a:ext>
            </a:extLst>
          </p:cNvPr>
          <p:cNvSpPr/>
          <p:nvPr/>
        </p:nvSpPr>
        <p:spPr>
          <a:xfrm>
            <a:off x="5941523" y="2886863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C9E21EB6-C082-401E-96E6-7D5B2044DBBD}"/>
              </a:ext>
            </a:extLst>
          </p:cNvPr>
          <p:cNvSpPr/>
          <p:nvPr/>
        </p:nvSpPr>
        <p:spPr>
          <a:xfrm>
            <a:off x="3900575" y="3820018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xmlns="" id="{A582B51A-5812-4693-9367-8325ECBDF289}"/>
              </a:ext>
            </a:extLst>
          </p:cNvPr>
          <p:cNvSpPr/>
          <p:nvPr/>
        </p:nvSpPr>
        <p:spPr>
          <a:xfrm>
            <a:off x="5937944" y="4734715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xmlns="" id="{BAECE6A6-48E3-4DC5-94A2-B74B9A5610FB}"/>
              </a:ext>
            </a:extLst>
          </p:cNvPr>
          <p:cNvSpPr/>
          <p:nvPr/>
        </p:nvSpPr>
        <p:spPr>
          <a:xfrm>
            <a:off x="5952412" y="5676967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8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73" grpId="0" animBg="1"/>
      <p:bldP spid="74" grpId="0" animBg="1"/>
      <p:bldP spid="127" grpId="0" animBg="1"/>
      <p:bldP spid="1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7" cy="3609326"/>
            <a:chOff x="760064" y="827862"/>
            <a:chExt cx="6143657" cy="3609326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Vocabulary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811222"/>
              <a:ext cx="420785" cy="41702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935" y="3700757"/>
              <a:ext cx="432033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1" y="2842274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Write the words in the box (a – h) next to their opposites (1 – 8).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0611" y="3729302"/>
              <a:ext cx="44636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Choose the correct word / phrase for each definition.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65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4">
            <a:extLst>
              <a:ext uri="{FF2B5EF4-FFF2-40B4-BE49-F238E27FC236}">
                <a16:creationId xmlns:a16="http://schemas.microsoft.com/office/drawing/2014/main" xmlns="" id="{3A52CCD6-CFA4-4206-B1F4-908A85579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14335"/>
              </p:ext>
            </p:extLst>
          </p:nvPr>
        </p:nvGraphicFramePr>
        <p:xfrm>
          <a:off x="4569512" y="2836652"/>
          <a:ext cx="4203960" cy="3368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1980">
                  <a:extLst>
                    <a:ext uri="{9D8B030D-6E8A-4147-A177-3AD203B41FA5}">
                      <a16:colId xmlns:a16="http://schemas.microsoft.com/office/drawing/2014/main" xmlns="" val="1137127744"/>
                    </a:ext>
                  </a:extLst>
                </a:gridCol>
                <a:gridCol w="2101980">
                  <a:extLst>
                    <a:ext uri="{9D8B030D-6E8A-4147-A177-3AD203B41FA5}">
                      <a16:colId xmlns:a16="http://schemas.microsoft.com/office/drawing/2014/main" xmlns="" val="5329271"/>
                    </a:ext>
                  </a:extLst>
                </a:gridCol>
              </a:tblGrid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677217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6100384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900279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412736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7CFAF43-AB04-409D-8248-5FD31171F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057"/>
              </p:ext>
            </p:extLst>
          </p:nvPr>
        </p:nvGraphicFramePr>
        <p:xfrm>
          <a:off x="359170" y="2836213"/>
          <a:ext cx="3526104" cy="3368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3052">
                  <a:extLst>
                    <a:ext uri="{9D8B030D-6E8A-4147-A177-3AD203B41FA5}">
                      <a16:colId xmlns:a16="http://schemas.microsoft.com/office/drawing/2014/main" xmlns="" val="1137127744"/>
                    </a:ext>
                  </a:extLst>
                </a:gridCol>
                <a:gridCol w="1763052">
                  <a:extLst>
                    <a:ext uri="{9D8B030D-6E8A-4147-A177-3AD203B41FA5}">
                      <a16:colId xmlns:a16="http://schemas.microsoft.com/office/drawing/2014/main" xmlns="" val="5329271"/>
                    </a:ext>
                  </a:extLst>
                </a:gridCol>
              </a:tblGrid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677217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6100384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9002795"/>
                  </a:ext>
                </a:extLst>
              </a:tr>
              <a:tr h="8420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412736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6851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in the box (a – h) next to their opposites (1 – 8).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9765" y="1304507"/>
            <a:ext cx="7738974" cy="11014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28363" y="1388636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a. </a:t>
            </a:r>
            <a:r>
              <a:rPr lang="en-US" sz="2400" dirty="0"/>
              <a:t>short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8363" y="1842372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 </a:t>
            </a:r>
            <a:r>
              <a:rPr lang="en-US" sz="2400"/>
              <a:t>boring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07331" y="1396565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b. </a:t>
            </a:r>
            <a:r>
              <a:rPr lang="en-US" sz="2400" dirty="0"/>
              <a:t>noisy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07331" y="1850301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f. </a:t>
            </a:r>
            <a:r>
              <a:rPr lang="en-US" sz="2400" dirty="0"/>
              <a:t>hot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86299" y="1404494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c. </a:t>
            </a:r>
            <a:r>
              <a:rPr lang="en-US" sz="2400" dirty="0"/>
              <a:t>low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6299" y="1858230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g. </a:t>
            </a:r>
            <a:r>
              <a:rPr lang="en-US" sz="2400" dirty="0"/>
              <a:t>sad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65267" y="1412423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d. </a:t>
            </a:r>
            <a:r>
              <a:rPr lang="en-US" sz="2400" dirty="0"/>
              <a:t>small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65267" y="1866159"/>
            <a:ext cx="187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h. </a:t>
            </a:r>
            <a:r>
              <a:rPr lang="en-US" sz="2400" dirty="0"/>
              <a:t>cheap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D167698-ED9C-4800-B370-CFB636149AEF}"/>
              </a:ext>
            </a:extLst>
          </p:cNvPr>
          <p:cNvGrpSpPr/>
          <p:nvPr/>
        </p:nvGrpSpPr>
        <p:grpSpPr>
          <a:xfrm>
            <a:off x="459254" y="3067230"/>
            <a:ext cx="1503609" cy="468142"/>
            <a:chOff x="435067" y="3097532"/>
            <a:chExt cx="1503609" cy="468142"/>
          </a:xfrm>
        </p:grpSpPr>
        <p:sp>
          <p:nvSpPr>
            <p:cNvPr id="29" name="TextBox 28"/>
            <p:cNvSpPr txBox="1"/>
            <p:nvPr/>
          </p:nvSpPr>
          <p:spPr>
            <a:xfrm>
              <a:off x="435067" y="310400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09898" y="3097532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big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383B7E6-2E97-4EAA-B37A-1BAE87DCCCC5}"/>
              </a:ext>
            </a:extLst>
          </p:cNvPr>
          <p:cNvGrpSpPr/>
          <p:nvPr/>
        </p:nvGrpSpPr>
        <p:grpSpPr>
          <a:xfrm>
            <a:off x="435067" y="3896864"/>
            <a:ext cx="1503609" cy="468142"/>
            <a:chOff x="435067" y="3896864"/>
            <a:chExt cx="1503609" cy="468142"/>
          </a:xfrm>
        </p:grpSpPr>
        <p:sp>
          <p:nvSpPr>
            <p:cNvPr id="34" name="TextBox 33"/>
            <p:cNvSpPr txBox="1"/>
            <p:nvPr/>
          </p:nvSpPr>
          <p:spPr>
            <a:xfrm>
              <a:off x="435067" y="3903341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09898" y="3896864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happy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2F664FB-9583-455D-B9D9-27FE1EDBC013}"/>
              </a:ext>
            </a:extLst>
          </p:cNvPr>
          <p:cNvGrpSpPr/>
          <p:nvPr/>
        </p:nvGrpSpPr>
        <p:grpSpPr>
          <a:xfrm>
            <a:off x="435067" y="4709150"/>
            <a:ext cx="1503609" cy="468142"/>
            <a:chOff x="435067" y="4709150"/>
            <a:chExt cx="1503609" cy="468142"/>
          </a:xfrm>
        </p:grpSpPr>
        <p:sp>
          <p:nvSpPr>
            <p:cNvPr id="38" name="TextBox 37"/>
            <p:cNvSpPr txBox="1"/>
            <p:nvPr/>
          </p:nvSpPr>
          <p:spPr>
            <a:xfrm>
              <a:off x="435067" y="471562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09898" y="4709150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cold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3C7EE6-F463-4370-AA68-F9C3681ADDCE}"/>
              </a:ext>
            </a:extLst>
          </p:cNvPr>
          <p:cNvGrpSpPr/>
          <p:nvPr/>
        </p:nvGrpSpPr>
        <p:grpSpPr>
          <a:xfrm>
            <a:off x="435067" y="5508482"/>
            <a:ext cx="1503609" cy="468142"/>
            <a:chOff x="435067" y="5508482"/>
            <a:chExt cx="1503609" cy="468142"/>
          </a:xfrm>
        </p:grpSpPr>
        <p:sp>
          <p:nvSpPr>
            <p:cNvPr id="42" name="TextBox 41"/>
            <p:cNvSpPr txBox="1"/>
            <p:nvPr/>
          </p:nvSpPr>
          <p:spPr>
            <a:xfrm>
              <a:off x="435067" y="5514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9898" y="5508482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quiet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C3A8CF1-08CB-4281-A2BA-5C002EF99045}"/>
              </a:ext>
            </a:extLst>
          </p:cNvPr>
          <p:cNvGrpSpPr/>
          <p:nvPr/>
        </p:nvGrpSpPr>
        <p:grpSpPr>
          <a:xfrm>
            <a:off x="4681475" y="3067230"/>
            <a:ext cx="1503609" cy="468142"/>
            <a:chOff x="4681475" y="3096519"/>
            <a:chExt cx="1503609" cy="468142"/>
          </a:xfrm>
        </p:grpSpPr>
        <p:sp>
          <p:nvSpPr>
            <p:cNvPr id="46" name="TextBox 45"/>
            <p:cNvSpPr txBox="1"/>
            <p:nvPr/>
          </p:nvSpPr>
          <p:spPr>
            <a:xfrm>
              <a:off x="4681475" y="310299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56306" y="3096519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long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2A53E18-6D7E-4418-A6D0-9970F448D4DA}"/>
              </a:ext>
            </a:extLst>
          </p:cNvPr>
          <p:cNvGrpSpPr/>
          <p:nvPr/>
        </p:nvGrpSpPr>
        <p:grpSpPr>
          <a:xfrm>
            <a:off x="4681475" y="3895851"/>
            <a:ext cx="1987679" cy="468142"/>
            <a:chOff x="4681475" y="3895851"/>
            <a:chExt cx="1987679" cy="468142"/>
          </a:xfrm>
        </p:grpSpPr>
        <p:sp>
          <p:nvSpPr>
            <p:cNvPr id="50" name="TextBox 49"/>
            <p:cNvSpPr txBox="1"/>
            <p:nvPr/>
          </p:nvSpPr>
          <p:spPr>
            <a:xfrm>
              <a:off x="4681475" y="390232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56305" y="3895851"/>
              <a:ext cx="151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expensive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C9E7DA8-E9FB-4BCC-80A8-981041D34266}"/>
              </a:ext>
            </a:extLst>
          </p:cNvPr>
          <p:cNvGrpSpPr/>
          <p:nvPr/>
        </p:nvGrpSpPr>
        <p:grpSpPr>
          <a:xfrm>
            <a:off x="4681475" y="4708137"/>
            <a:ext cx="1503609" cy="468142"/>
            <a:chOff x="4681475" y="4708137"/>
            <a:chExt cx="1503609" cy="468142"/>
          </a:xfrm>
        </p:grpSpPr>
        <p:sp>
          <p:nvSpPr>
            <p:cNvPr id="54" name="TextBox 53"/>
            <p:cNvSpPr txBox="1"/>
            <p:nvPr/>
          </p:nvSpPr>
          <p:spPr>
            <a:xfrm>
              <a:off x="4681475" y="471461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56306" y="4708137"/>
              <a:ext cx="102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high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C3E9B1F-7BB8-4EEC-98E1-88B666496D81}"/>
              </a:ext>
            </a:extLst>
          </p:cNvPr>
          <p:cNvGrpSpPr/>
          <p:nvPr/>
        </p:nvGrpSpPr>
        <p:grpSpPr>
          <a:xfrm>
            <a:off x="4681475" y="5507469"/>
            <a:ext cx="2100355" cy="468142"/>
            <a:chOff x="4681475" y="5507469"/>
            <a:chExt cx="2100355" cy="468142"/>
          </a:xfrm>
        </p:grpSpPr>
        <p:sp>
          <p:nvSpPr>
            <p:cNvPr id="58" name="TextBox 57"/>
            <p:cNvSpPr txBox="1"/>
            <p:nvPr/>
          </p:nvSpPr>
          <p:spPr>
            <a:xfrm>
              <a:off x="4681475" y="551394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56306" y="5507469"/>
              <a:ext cx="1625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interesting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CDAF84A-E838-43B5-88F6-D3BBC59CECAA}"/>
              </a:ext>
            </a:extLst>
          </p:cNvPr>
          <p:cNvSpPr txBox="1"/>
          <p:nvPr/>
        </p:nvSpPr>
        <p:spPr>
          <a:xfrm>
            <a:off x="7105355" y="306722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a. </a:t>
            </a:r>
            <a:r>
              <a:rPr lang="en-US" sz="2400" dirty="0">
                <a:solidFill>
                  <a:srgbClr val="00B050"/>
                </a:solidFill>
              </a:rPr>
              <a:t>short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E8B9CC3-5790-400A-90FB-8F96EB78BA99}"/>
              </a:ext>
            </a:extLst>
          </p:cNvPr>
          <p:cNvSpPr txBox="1"/>
          <p:nvPr/>
        </p:nvSpPr>
        <p:spPr>
          <a:xfrm>
            <a:off x="7037673" y="550746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e. </a:t>
            </a:r>
            <a:r>
              <a:rPr lang="en-US" sz="2400" dirty="0">
                <a:solidFill>
                  <a:srgbClr val="00B050"/>
                </a:solidFill>
              </a:rPr>
              <a:t>boring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5B2CE56-D54B-4256-B029-74642F6439D1}"/>
              </a:ext>
            </a:extLst>
          </p:cNvPr>
          <p:cNvSpPr txBox="1"/>
          <p:nvPr/>
        </p:nvSpPr>
        <p:spPr>
          <a:xfrm>
            <a:off x="2375759" y="5507467"/>
            <a:ext cx="119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b. </a:t>
            </a:r>
            <a:r>
              <a:rPr lang="en-US" sz="2400" dirty="0">
                <a:solidFill>
                  <a:srgbClr val="00B050"/>
                </a:solidFill>
              </a:rPr>
              <a:t>noisy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0FD997E-7832-441D-B4BA-520C4D54AA27}"/>
              </a:ext>
            </a:extLst>
          </p:cNvPr>
          <p:cNvSpPr txBox="1"/>
          <p:nvPr/>
        </p:nvSpPr>
        <p:spPr>
          <a:xfrm>
            <a:off x="2548396" y="4708136"/>
            <a:ext cx="119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f. </a:t>
            </a:r>
            <a:r>
              <a:rPr lang="en-US" sz="2400" dirty="0">
                <a:solidFill>
                  <a:srgbClr val="00B050"/>
                </a:solidFill>
              </a:rPr>
              <a:t>hot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E37212F-F90B-4F50-B5D6-DE0C649B5703}"/>
              </a:ext>
            </a:extLst>
          </p:cNvPr>
          <p:cNvSpPr txBox="1"/>
          <p:nvPr/>
        </p:nvSpPr>
        <p:spPr>
          <a:xfrm>
            <a:off x="7230306" y="4714614"/>
            <a:ext cx="102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c. </a:t>
            </a:r>
            <a:r>
              <a:rPr lang="en-US" sz="2400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253B4EA-E83F-40C8-B606-8138CE68BE36}"/>
              </a:ext>
            </a:extLst>
          </p:cNvPr>
          <p:cNvSpPr txBox="1"/>
          <p:nvPr/>
        </p:nvSpPr>
        <p:spPr>
          <a:xfrm>
            <a:off x="2548396" y="3890981"/>
            <a:ext cx="102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g. </a:t>
            </a:r>
            <a:r>
              <a:rPr lang="en-US" sz="2400" dirty="0">
                <a:solidFill>
                  <a:srgbClr val="00B050"/>
                </a:solidFill>
              </a:rPr>
              <a:t>sad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6F58FA2-A697-494E-AE31-DB75AE53F12F}"/>
              </a:ext>
            </a:extLst>
          </p:cNvPr>
          <p:cNvSpPr txBox="1"/>
          <p:nvPr/>
        </p:nvSpPr>
        <p:spPr>
          <a:xfrm>
            <a:off x="2456131" y="30672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d. </a:t>
            </a:r>
            <a:r>
              <a:rPr lang="en-US" sz="2400" dirty="0">
                <a:solidFill>
                  <a:srgbClr val="00B050"/>
                </a:solidFill>
              </a:rPr>
              <a:t>small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A1FAE28-C226-47E5-9196-0EC06A70DD25}"/>
              </a:ext>
            </a:extLst>
          </p:cNvPr>
          <p:cNvSpPr txBox="1"/>
          <p:nvPr/>
        </p:nvSpPr>
        <p:spPr>
          <a:xfrm>
            <a:off x="7067139" y="39023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h. </a:t>
            </a:r>
            <a:r>
              <a:rPr lang="en-US" sz="2400" dirty="0">
                <a:solidFill>
                  <a:srgbClr val="00B050"/>
                </a:solidFill>
              </a:rPr>
              <a:t>cheap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5" grpId="0"/>
      <p:bldP spid="49" grpId="0"/>
      <p:bldP spid="53" grpId="0"/>
      <p:bldP spid="57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471" y="225542"/>
            <a:ext cx="81867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/ phrase for each definition.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16083" y="15849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0913" y="1578452"/>
            <a:ext cx="796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place where a large amount of water falls from a high place. </a:t>
            </a:r>
            <a:r>
              <a:rPr lang="en-US" sz="2400" dirty="0">
                <a:solidFill>
                  <a:srgbClr val="FF0000"/>
                </a:solidFill>
              </a:rPr>
              <a:t>waterfall / lake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6083" y="25680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6083" y="35009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0913" y="3492258"/>
            <a:ext cx="796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building where people go and see valuable art or old things. </a:t>
            </a:r>
            <a:r>
              <a:rPr lang="en-US" sz="2400">
                <a:solidFill>
                  <a:srgbClr val="FF0000"/>
                </a:solidFill>
              </a:rPr>
              <a:t>theatre / museum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6083" y="45026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90912" y="4493963"/>
            <a:ext cx="7692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To tell someone you want them to be happy or successful. </a:t>
            </a:r>
            <a:r>
              <a:rPr lang="en-US" sz="2400">
                <a:solidFill>
                  <a:srgbClr val="FF0000"/>
                </a:solidFill>
              </a:rPr>
              <a:t>wish / hope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6083" y="53817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90913" y="5381703"/>
            <a:ext cx="5863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Children receive it in red envelopes at Tet. </a:t>
            </a:r>
            <a:r>
              <a:rPr lang="en-US" sz="2400">
                <a:solidFill>
                  <a:srgbClr val="FF0000"/>
                </a:solidFill>
              </a:rPr>
              <a:t>lucky money / new clothes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90913" y="2546987"/>
            <a:ext cx="8066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 thing which helps you to ﬁnd directions. </a:t>
            </a:r>
          </a:p>
          <a:p>
            <a:r>
              <a:rPr lang="en-US" sz="2400">
                <a:solidFill>
                  <a:srgbClr val="FF0000"/>
                </a:solidFill>
              </a:rPr>
              <a:t>backpack / compass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E05E6FD-CD0A-4851-96D3-CEE0A5BA5677}"/>
              </a:ext>
            </a:extLst>
          </p:cNvPr>
          <p:cNvSpPr/>
          <p:nvPr/>
        </p:nvSpPr>
        <p:spPr>
          <a:xfrm>
            <a:off x="807403" y="1992027"/>
            <a:ext cx="121486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D82AD475-D812-4DCB-849D-F243A9090105}"/>
              </a:ext>
            </a:extLst>
          </p:cNvPr>
          <p:cNvSpPr/>
          <p:nvPr/>
        </p:nvSpPr>
        <p:spPr>
          <a:xfrm>
            <a:off x="2223248" y="2960562"/>
            <a:ext cx="121486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A5D007DC-8C30-40E1-BF03-A2046606FBE5}"/>
              </a:ext>
            </a:extLst>
          </p:cNvPr>
          <p:cNvSpPr/>
          <p:nvPr/>
        </p:nvSpPr>
        <p:spPr>
          <a:xfrm>
            <a:off x="1992776" y="3907756"/>
            <a:ext cx="121486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F9939CC2-4F1F-457A-B89A-DBD2B335475D}"/>
              </a:ext>
            </a:extLst>
          </p:cNvPr>
          <p:cNvSpPr/>
          <p:nvPr/>
        </p:nvSpPr>
        <p:spPr>
          <a:xfrm>
            <a:off x="845724" y="4871368"/>
            <a:ext cx="648779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22E40270-B481-4CE6-9DAC-856810A057E2}"/>
              </a:ext>
            </a:extLst>
          </p:cNvPr>
          <p:cNvSpPr/>
          <p:nvPr/>
        </p:nvSpPr>
        <p:spPr>
          <a:xfrm>
            <a:off x="828076" y="5792339"/>
            <a:ext cx="1659486" cy="4174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35188" cy="3484748"/>
            <a:chOff x="760064" y="827862"/>
            <a:chExt cx="6135188" cy="3484748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Grammar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519" y="2747881"/>
              <a:ext cx="424916" cy="43717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19863"/>
              <a:ext cx="444381" cy="41898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42142" y="2665793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the correct answer A, B, or C.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2143" y="3604724"/>
              <a:ext cx="4144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or </a:t>
              </a:r>
              <a:r>
                <a:rPr lang="en-US" sz="2000" b="1" i="1">
                  <a:latin typeface="Arial" panose="020B0604020202020204" pitchFamily="34" charset="0"/>
                  <a:cs typeface="Arial" panose="020B0604020202020204" pitchFamily="34" charset="0"/>
                </a:rPr>
                <a:t>shouldn’t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6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211" y="55190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answer A, B, or 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60013" y="1823091"/>
            <a:ext cx="2111832" cy="461665"/>
            <a:chOff x="1230086" y="1785257"/>
            <a:chExt cx="2111832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86648" y="1816753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33310" y="1816753"/>
            <a:ext cx="2013849" cy="461665"/>
            <a:chOff x="1230086" y="1785257"/>
            <a:chExt cx="2013849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5671" y="2367814"/>
            <a:ext cx="7490705" cy="461665"/>
            <a:chOff x="-66289" y="2525685"/>
            <a:chExt cx="7490705" cy="461665"/>
          </a:xfrm>
        </p:grpSpPr>
        <p:grpSp>
          <p:nvGrpSpPr>
            <p:cNvPr id="43" name="Group 42"/>
            <p:cNvGrpSpPr/>
            <p:nvPr/>
          </p:nvGrpSpPr>
          <p:grpSpPr>
            <a:xfrm>
              <a:off x="-66289" y="2525685"/>
              <a:ext cx="7490705" cy="461665"/>
              <a:chOff x="-59760" y="2142097"/>
              <a:chExt cx="7490705" cy="461665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-59760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37952" y="2142097"/>
                <a:ext cx="70929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Sue’s drawings are more colourful              her teacher’s.</a:t>
                </a:r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4626158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970900" y="2845872"/>
            <a:ext cx="1796143" cy="461665"/>
            <a:chOff x="1230086" y="1785257"/>
            <a:chExt cx="1796143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most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60522" y="2839534"/>
            <a:ext cx="1796143" cy="461665"/>
            <a:chOff x="1230086" y="1785257"/>
            <a:chExt cx="179614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952904" y="2839534"/>
            <a:ext cx="2841162" cy="461665"/>
            <a:chOff x="1230086" y="1785257"/>
            <a:chExt cx="2841162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than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95670" y="3379707"/>
            <a:ext cx="7611896" cy="470318"/>
            <a:chOff x="408540" y="3668444"/>
            <a:chExt cx="7611896" cy="470318"/>
          </a:xfrm>
        </p:grpSpPr>
        <p:grpSp>
          <p:nvGrpSpPr>
            <p:cNvPr id="69" name="Group 68"/>
            <p:cNvGrpSpPr/>
            <p:nvPr/>
          </p:nvGrpSpPr>
          <p:grpSpPr>
            <a:xfrm>
              <a:off x="408540" y="3668444"/>
              <a:ext cx="7611896" cy="470318"/>
              <a:chOff x="-66290" y="4026312"/>
              <a:chExt cx="7611896" cy="470318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-66290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75492" y="4026312"/>
                <a:ext cx="7170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You                buy a ticket to enter the zoo. It’s not free.</a:t>
                </a:r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 flipV="1">
              <a:off x="1423991" y="3995185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938241" y="3924065"/>
            <a:ext cx="3374583" cy="461665"/>
            <a:chOff x="1230086" y="1785257"/>
            <a:chExt cx="3374583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mustn’t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45279" y="3917727"/>
            <a:ext cx="3002378" cy="461665"/>
            <a:chOff x="1230086" y="1785257"/>
            <a:chExt cx="3002378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944402" y="3909074"/>
            <a:ext cx="2333698" cy="461665"/>
            <a:chOff x="1230086" y="1785257"/>
            <a:chExt cx="2333698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must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84527" y="4520982"/>
            <a:ext cx="7336597" cy="470318"/>
            <a:chOff x="233722" y="6027003"/>
            <a:chExt cx="7336597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233722" y="6027003"/>
              <a:ext cx="7336597" cy="470318"/>
              <a:chOff x="-88319" y="3312302"/>
              <a:chExt cx="7336597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-88319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64474" y="3312302"/>
                <a:ext cx="6883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Do you know                English songs for children?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429588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944984" y="5021602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any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47624" y="5004640"/>
            <a:ext cx="1711122" cy="461665"/>
            <a:chOff x="1230086" y="1785257"/>
            <a:chExt cx="1711122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few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953004" y="5021601"/>
            <a:ext cx="1544574" cy="461665"/>
            <a:chOff x="1230086" y="1785257"/>
            <a:chExt cx="1544574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85046" y="1365822"/>
            <a:ext cx="8129296" cy="470318"/>
            <a:chOff x="387030" y="707494"/>
            <a:chExt cx="8129296" cy="470318"/>
          </a:xfrm>
        </p:grpSpPr>
        <p:grpSp>
          <p:nvGrpSpPr>
            <p:cNvPr id="106" name="Group 105"/>
            <p:cNvGrpSpPr/>
            <p:nvPr/>
          </p:nvGrpSpPr>
          <p:grpSpPr>
            <a:xfrm>
              <a:off x="387030" y="707494"/>
              <a:ext cx="8129296" cy="470318"/>
              <a:chOff x="-44256" y="1262747"/>
              <a:chExt cx="8129296" cy="470318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-44256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827313" y="1271400"/>
                <a:ext cx="7257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long rivers of the world begin from the Himalayas.</a:t>
                </a:r>
                <a:endParaRPr lang="en-US" sz="2400" i="1"/>
              </a:p>
            </p:txBody>
          </p:sp>
        </p:grpSp>
        <p:cxnSp>
          <p:nvCxnSpPr>
            <p:cNvPr id="107" name="Straight Connector 106"/>
            <p:cNvCxnSpPr/>
            <p:nvPr/>
          </p:nvCxnSpPr>
          <p:spPr>
            <a:xfrm>
              <a:off x="844463" y="106742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95412" y="5609554"/>
            <a:ext cx="6891306" cy="470318"/>
            <a:chOff x="233721" y="6027003"/>
            <a:chExt cx="6891306" cy="470318"/>
          </a:xfrm>
        </p:grpSpPr>
        <p:grpSp>
          <p:nvGrpSpPr>
            <p:cNvPr id="111" name="Group 110"/>
            <p:cNvGrpSpPr/>
            <p:nvPr/>
          </p:nvGrpSpPr>
          <p:grpSpPr>
            <a:xfrm>
              <a:off x="233721" y="6027003"/>
              <a:ext cx="6891306" cy="470318"/>
              <a:chOff x="-88320" y="3312302"/>
              <a:chExt cx="6891306" cy="470318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-88320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408544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The USA has                natural wonders.</a:t>
                </a:r>
              </a:p>
            </p:txBody>
          </p:sp>
        </p:grpSp>
        <p:cxnSp>
          <p:nvCxnSpPr>
            <p:cNvPr id="112" name="Straight Connector 111"/>
            <p:cNvCxnSpPr/>
            <p:nvPr/>
          </p:nvCxnSpPr>
          <p:spPr>
            <a:xfrm flipV="1">
              <a:off x="2366372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955870" y="6110174"/>
            <a:ext cx="2688784" cy="461665"/>
            <a:chOff x="1230086" y="1785257"/>
            <a:chExt cx="2688784" cy="461665"/>
          </a:xfrm>
        </p:grpSpPr>
        <p:sp>
          <p:nvSpPr>
            <p:cNvPr id="116" name="TextBox 11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758510" y="6093212"/>
            <a:ext cx="1935314" cy="461665"/>
            <a:chOff x="1230086" y="1785257"/>
            <a:chExt cx="1935314" cy="461665"/>
          </a:xfrm>
        </p:grpSpPr>
        <p:sp>
          <p:nvSpPr>
            <p:cNvPr id="119" name="TextBox 11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963890" y="6110173"/>
            <a:ext cx="2222770" cy="461665"/>
            <a:chOff x="1230086" y="1785257"/>
            <a:chExt cx="2222770" cy="461665"/>
          </a:xfrm>
        </p:grpSpPr>
        <p:sp>
          <p:nvSpPr>
            <p:cNvPr id="122" name="TextBox 12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xmlns="" id="{D4FCCB88-BE4E-41AF-AD12-C89788758F31}"/>
              </a:ext>
            </a:extLst>
          </p:cNvPr>
          <p:cNvSpPr/>
          <p:nvPr/>
        </p:nvSpPr>
        <p:spPr>
          <a:xfrm>
            <a:off x="2780393" y="1811463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08C1EC07-70BB-43D2-9256-60EE9375D0EB}"/>
              </a:ext>
            </a:extLst>
          </p:cNvPr>
          <p:cNvSpPr/>
          <p:nvPr/>
        </p:nvSpPr>
        <p:spPr>
          <a:xfrm>
            <a:off x="4967529" y="2843999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30341C08-DC59-47CD-8DC4-E3225B3E8E49}"/>
              </a:ext>
            </a:extLst>
          </p:cNvPr>
          <p:cNvSpPr/>
          <p:nvPr/>
        </p:nvSpPr>
        <p:spPr>
          <a:xfrm>
            <a:off x="4944402" y="3909593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xmlns="" id="{EFC52A98-9810-4B9E-9407-E4BA315249D8}"/>
              </a:ext>
            </a:extLst>
          </p:cNvPr>
          <p:cNvSpPr/>
          <p:nvPr/>
        </p:nvSpPr>
        <p:spPr>
          <a:xfrm>
            <a:off x="944984" y="5034978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xmlns="" id="{C9693293-3B06-47BF-A2BD-D539CDE3CB8B}"/>
              </a:ext>
            </a:extLst>
          </p:cNvPr>
          <p:cNvSpPr/>
          <p:nvPr/>
        </p:nvSpPr>
        <p:spPr>
          <a:xfrm>
            <a:off x="955870" y="6124607"/>
            <a:ext cx="457200" cy="4572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8" grpId="0" animBg="1"/>
      <p:bldP spid="79" grpId="0" animBg="1"/>
      <p:bldP spid="124" grpId="0" animBg="1"/>
      <p:bldP spid="1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525</Words>
  <Application>Microsoft Office PowerPoint</Application>
  <PresentationFormat>On-screen Show (4:3)</PresentationFormat>
  <Paragraphs>154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54</cp:revision>
  <dcterms:created xsi:type="dcterms:W3CDTF">2020-12-09T02:04:09Z</dcterms:created>
  <dcterms:modified xsi:type="dcterms:W3CDTF">2023-06-18T10:27:59Z</dcterms:modified>
</cp:coreProperties>
</file>