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6" r:id="rId2"/>
    <p:sldId id="7832" r:id="rId3"/>
    <p:sldId id="279" r:id="rId4"/>
    <p:sldId id="275" r:id="rId5"/>
    <p:sldId id="276" r:id="rId6"/>
    <p:sldId id="7836" r:id="rId7"/>
    <p:sldId id="7837" r:id="rId8"/>
    <p:sldId id="7840" r:id="rId9"/>
    <p:sldId id="7841" r:id="rId10"/>
    <p:sldId id="7838" r:id="rId11"/>
    <p:sldId id="7839" r:id="rId12"/>
    <p:sldId id="7845" r:id="rId13"/>
    <p:sldId id="265" r:id="rId14"/>
    <p:sldId id="7846" r:id="rId15"/>
    <p:sldId id="7842" r:id="rId16"/>
    <p:sldId id="7843" r:id="rId17"/>
    <p:sldId id="7844" r:id="rId18"/>
    <p:sldId id="259" r:id="rId19"/>
    <p:sldId id="7847" r:id="rId20"/>
    <p:sldId id="7851" r:id="rId21"/>
    <p:sldId id="7834" r:id="rId22"/>
    <p:sldId id="7852" r:id="rId23"/>
    <p:sldId id="7853" r:id="rId24"/>
    <p:sldId id="262" r:id="rId25"/>
    <p:sldId id="7856" r:id="rId26"/>
    <p:sldId id="7855" r:id="rId27"/>
    <p:sldId id="7854" r:id="rId28"/>
    <p:sldId id="7857" r:id="rId29"/>
    <p:sldId id="7858" r:id="rId30"/>
    <p:sldId id="7848" r:id="rId31"/>
    <p:sldId id="7859" r:id="rId32"/>
    <p:sldId id="7860" r:id="rId33"/>
    <p:sldId id="7849" r:id="rId34"/>
    <p:sldId id="7850" r:id="rId35"/>
    <p:sldId id="7861" r:id="rId36"/>
    <p:sldId id="7862" r:id="rId37"/>
    <p:sldId id="7871" r:id="rId38"/>
    <p:sldId id="7833" r:id="rId39"/>
    <p:sldId id="7863" r:id="rId40"/>
    <p:sldId id="7864" r:id="rId41"/>
    <p:sldId id="7865" r:id="rId42"/>
    <p:sldId id="7869" r:id="rId43"/>
    <p:sldId id="7867" r:id="rId44"/>
    <p:sldId id="7870" r:id="rId45"/>
    <p:sldId id="7868" r:id="rId46"/>
    <p:sldId id="7835" r:id="rId47"/>
    <p:sldId id="7804" r:id="rId48"/>
    <p:sldId id="7829" r:id="rId49"/>
    <p:sldId id="7811" r:id="rId50"/>
    <p:sldId id="7815" r:id="rId51"/>
    <p:sldId id="7816" r:id="rId52"/>
    <p:sldId id="7818" r:id="rId53"/>
    <p:sldId id="7823" r:id="rId54"/>
    <p:sldId id="7827" r:id="rId55"/>
    <p:sldId id="7830" r:id="rId56"/>
    <p:sldId id="7809" r:id="rId57"/>
    <p:sldId id="7831" r:id="rId58"/>
  </p:sldIdLst>
  <p:sldSz cx="12192000" cy="6858000"/>
  <p:notesSz cx="6858000" cy="9144000"/>
  <p:defaultTex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172">
          <p15:clr>
            <a:srgbClr val="A4A3A4"/>
          </p15:clr>
        </p15:guide>
        <p15:guide id="2" pos="3895">
          <p15:clr>
            <a:srgbClr val="A4A3A4"/>
          </p15:clr>
        </p15:guide>
        <p15:guide id="3" pos="57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4C9FFF"/>
    <a:srgbClr val="F9C1B9"/>
    <a:srgbClr val="2B4DF3"/>
    <a:srgbClr val="000000"/>
    <a:srgbClr val="4FABFF"/>
    <a:srgbClr val="4B9FFF"/>
    <a:srgbClr val="49A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03" autoAdjust="0"/>
    <p:restoredTop sz="94632"/>
  </p:normalViewPr>
  <p:slideViewPr>
    <p:cSldViewPr snapToGrid="0" showGuides="1">
      <p:cViewPr varScale="1">
        <p:scale>
          <a:sx n="67" d="100"/>
          <a:sy n="67" d="100"/>
        </p:scale>
        <p:origin x="176" y="368"/>
      </p:cViewPr>
      <p:guideLst>
        <p:guide orient="horz" pos="2172"/>
        <p:guide pos="3895"/>
        <p:guide pos="57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3E5D7-FBB5-40DB-BCB2-EC6244806C94}" type="datetimeFigureOut">
              <a:rPr lang="vi-VN" smtClean="0"/>
              <a:t>09/11/2023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833DC-E56D-4CBB-B7A7-46D4E924ABB6}" type="slidenum">
              <a:rPr lang="vi-VN" smtClean="0"/>
              <a:t>‹#›</a:t>
            </a:fld>
            <a:endParaRPr lang="vi-VN"/>
          </a:p>
        </p:txBody>
      </p:sp>
    </p:spTree>
    <p:extLst>
      <p:ext uri="{BB962C8B-B14F-4D97-AF65-F5344CB8AC3E}">
        <p14:creationId xmlns:p14="http://schemas.microsoft.com/office/powerpoint/2010/main" val="1975095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Trong công thức hóa học của hợp chất hai nguyên tố, tích của chỉ số và hóa trị của nguyên tố này bằng tích của chỉ số và hóa trị của nguyên tố kia</a:t>
            </a:r>
          </a:p>
          <a:p>
            <a:br>
              <a:rPr lang="vi-VN" b="0" i="0" dirty="0">
                <a:solidFill>
                  <a:srgbClr val="262626"/>
                </a:solidFill>
                <a:effectLst/>
                <a:latin typeface="OpenSans"/>
              </a:rPr>
            </a:br>
            <a:endParaRPr lang="vi-VN" dirty="0"/>
          </a:p>
        </p:txBody>
      </p:sp>
      <p:sp>
        <p:nvSpPr>
          <p:cNvPr id="4" name="Slide Number Placeholder 3"/>
          <p:cNvSpPr>
            <a:spLocks noGrp="1"/>
          </p:cNvSpPr>
          <p:nvPr>
            <p:ph type="sldNum" sz="quarter" idx="5"/>
          </p:nvPr>
        </p:nvSpPr>
        <p:spPr/>
        <p:txBody>
          <a:bodyPr/>
          <a:lstStyle/>
          <a:p>
            <a:fld id="{7F0833DC-E56D-4CBB-B7A7-46D4E924ABB6}" type="slidenum">
              <a:rPr lang="vi-VN" smtClean="0"/>
              <a:t>3</a:t>
            </a:fld>
            <a:endParaRPr lang="vi-VN"/>
          </a:p>
        </p:txBody>
      </p:sp>
    </p:spTree>
    <p:extLst>
      <p:ext uri="{BB962C8B-B14F-4D97-AF65-F5344CB8AC3E}">
        <p14:creationId xmlns:p14="http://schemas.microsoft.com/office/powerpoint/2010/main" val="85561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55</a:t>
            </a:fld>
            <a:endParaRPr lang="zh-CN" altLang="en-US"/>
          </a:p>
        </p:txBody>
      </p:sp>
    </p:spTree>
    <p:extLst>
      <p:ext uri="{BB962C8B-B14F-4D97-AF65-F5344CB8AC3E}">
        <p14:creationId xmlns:p14="http://schemas.microsoft.com/office/powerpoint/2010/main" val="1274735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56</a:t>
            </a:fld>
            <a:endParaRPr lang="zh-CN" altLang="en-US"/>
          </a:p>
        </p:txBody>
      </p:sp>
    </p:spTree>
    <p:extLst>
      <p:ext uri="{BB962C8B-B14F-4D97-AF65-F5344CB8AC3E}">
        <p14:creationId xmlns:p14="http://schemas.microsoft.com/office/powerpoint/2010/main" val="303725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47</a:t>
            </a:fld>
            <a:endParaRPr lang="zh-CN" altLang="en-US"/>
          </a:p>
        </p:txBody>
      </p:sp>
    </p:spTree>
    <p:extLst>
      <p:ext uri="{BB962C8B-B14F-4D97-AF65-F5344CB8AC3E}">
        <p14:creationId xmlns:p14="http://schemas.microsoft.com/office/powerpoint/2010/main" val="397101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48</a:t>
            </a:fld>
            <a:endParaRPr lang="zh-CN" altLang="en-US"/>
          </a:p>
        </p:txBody>
      </p:sp>
    </p:spTree>
    <p:extLst>
      <p:ext uri="{BB962C8B-B14F-4D97-AF65-F5344CB8AC3E}">
        <p14:creationId xmlns:p14="http://schemas.microsoft.com/office/powerpoint/2010/main" val="3558332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49</a:t>
            </a:fld>
            <a:endParaRPr lang="zh-CN" altLang="en-US"/>
          </a:p>
        </p:txBody>
      </p:sp>
    </p:spTree>
    <p:extLst>
      <p:ext uri="{BB962C8B-B14F-4D97-AF65-F5344CB8AC3E}">
        <p14:creationId xmlns:p14="http://schemas.microsoft.com/office/powerpoint/2010/main" val="3392167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50</a:t>
            </a:fld>
            <a:endParaRPr lang="zh-CN" altLang="en-US"/>
          </a:p>
        </p:txBody>
      </p:sp>
    </p:spTree>
    <p:extLst>
      <p:ext uri="{BB962C8B-B14F-4D97-AF65-F5344CB8AC3E}">
        <p14:creationId xmlns:p14="http://schemas.microsoft.com/office/powerpoint/2010/main" val="234820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51</a:t>
            </a:fld>
            <a:endParaRPr lang="zh-CN" altLang="en-US"/>
          </a:p>
        </p:txBody>
      </p:sp>
    </p:spTree>
    <p:extLst>
      <p:ext uri="{BB962C8B-B14F-4D97-AF65-F5344CB8AC3E}">
        <p14:creationId xmlns:p14="http://schemas.microsoft.com/office/powerpoint/2010/main" val="618134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52</a:t>
            </a:fld>
            <a:endParaRPr lang="zh-CN" altLang="en-US"/>
          </a:p>
        </p:txBody>
      </p:sp>
    </p:spTree>
    <p:extLst>
      <p:ext uri="{BB962C8B-B14F-4D97-AF65-F5344CB8AC3E}">
        <p14:creationId xmlns:p14="http://schemas.microsoft.com/office/powerpoint/2010/main" val="155596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53</a:t>
            </a:fld>
            <a:endParaRPr lang="zh-CN" altLang="en-US"/>
          </a:p>
        </p:txBody>
      </p:sp>
    </p:spTree>
    <p:extLst>
      <p:ext uri="{BB962C8B-B14F-4D97-AF65-F5344CB8AC3E}">
        <p14:creationId xmlns:p14="http://schemas.microsoft.com/office/powerpoint/2010/main" val="5533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54</a:t>
            </a:fld>
            <a:endParaRPr lang="zh-CN" altLang="en-US"/>
          </a:p>
        </p:txBody>
      </p:sp>
    </p:spTree>
    <p:extLst>
      <p:ext uri="{BB962C8B-B14F-4D97-AF65-F5344CB8AC3E}">
        <p14:creationId xmlns:p14="http://schemas.microsoft.com/office/powerpoint/2010/main" val="23279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45000"/>
            <a:lum/>
          </a:blip>
          <a:srcRect/>
          <a:stretch>
            <a:fillRect t="-13000" b="-1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alphaModFix amt="2000"/>
            <a:lum/>
          </a:blip>
          <a:srcRect/>
          <a:stretch>
            <a:fillRect t="-13000" b="-13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
        <p:nvSpPr>
          <p:cNvPr id="3" name="矩形 2"/>
          <p:cNvSpPr/>
          <p:nvPr userDrawn="1"/>
        </p:nvSpPr>
        <p:spPr>
          <a:xfrm>
            <a:off x="0" y="15240"/>
            <a:ext cx="12191365" cy="6827520"/>
          </a:xfrm>
          <a:prstGeom prst="rect">
            <a:avLst/>
          </a:prstGeom>
          <a:solidFill>
            <a:srgbClr val="000000">
              <a:alpha val="0"/>
            </a:srgb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组合 53"/>
          <p:cNvGrpSpPr/>
          <p:nvPr/>
        </p:nvGrpSpPr>
        <p:grpSpPr>
          <a:xfrm>
            <a:off x="3810000" y="709613"/>
            <a:ext cx="4340225" cy="4241800"/>
            <a:chOff x="0" y="0"/>
            <a:chExt cx="3665546" cy="3581917"/>
          </a:xfrm>
        </p:grpSpPr>
        <p:sp>
          <p:nvSpPr>
            <p:cNvPr id="2057" name="弧形 45"/>
            <p:cNvSpPr/>
            <p:nvPr/>
          </p:nvSpPr>
          <p:spPr>
            <a:xfrm rot="-1514469">
              <a:off x="0" y="0"/>
              <a:ext cx="3665546" cy="3581917"/>
            </a:xfrm>
            <a:custGeom>
              <a:avLst/>
              <a:gdLst/>
              <a:ahLst/>
              <a:cxnLst>
                <a:cxn ang="0">
                  <a:pos x="832361" y="290340"/>
                </a:cxn>
                <a:cxn ang="0">
                  <a:pos x="2548697" y="142290"/>
                </a:cxn>
                <a:cxn ang="0">
                  <a:pos x="3639990" y="1492918"/>
                </a:cxn>
                <a:cxn ang="0">
                  <a:pos x="1832773" y="1790959"/>
                </a:cxn>
                <a:cxn ang="0">
                  <a:pos x="832361" y="290340"/>
                </a:cxn>
                <a:cxn ang="0">
                  <a:pos x="832361" y="290340"/>
                </a:cxn>
                <a:cxn ang="0">
                  <a:pos x="2548697" y="142290"/>
                </a:cxn>
                <a:cxn ang="0">
                  <a:pos x="3639990" y="1492918"/>
                </a:cxn>
              </a:cxnLst>
              <a:rect l="0" t="0" r="0" b="0"/>
              <a:pathLst>
                <a:path w="3665546" h="3581917" stroke="0">
                  <a:moveTo>
                    <a:pt x="832361" y="290340"/>
                  </a:moveTo>
                  <a:cubicBezTo>
                    <a:pt x="1343589" y="-35105"/>
                    <a:pt x="1987032" y="-90608"/>
                    <a:pt x="2548697" y="142290"/>
                  </a:cubicBezTo>
                  <a:cubicBezTo>
                    <a:pt x="3124476" y="381040"/>
                    <a:pt x="3535903" y="890238"/>
                    <a:pt x="3639990" y="1492918"/>
                  </a:cubicBezTo>
                  <a:lnTo>
                    <a:pt x="1832773" y="1790959"/>
                  </a:lnTo>
                  <a:lnTo>
                    <a:pt x="832361" y="290340"/>
                  </a:lnTo>
                  <a:close/>
                </a:path>
                <a:path w="3665546" h="3581917" fill="none">
                  <a:moveTo>
                    <a:pt x="832361" y="290340"/>
                  </a:moveTo>
                  <a:cubicBezTo>
                    <a:pt x="1343589" y="-35105"/>
                    <a:pt x="1987032" y="-90608"/>
                    <a:pt x="2548697" y="142290"/>
                  </a:cubicBezTo>
                  <a:cubicBezTo>
                    <a:pt x="3124476" y="381040"/>
                    <a:pt x="3535903" y="890238"/>
                    <a:pt x="3639990" y="1492918"/>
                  </a:cubicBezTo>
                </a:path>
              </a:pathLst>
            </a:custGeom>
            <a:noFill/>
            <a:ln w="28575" cap="flat" cmpd="sng">
              <a:solidFill>
                <a:schemeClr val="bg1">
                  <a:alpha val="65097"/>
                </a:schemeClr>
              </a:solidFill>
              <a:prstDash val="solid"/>
              <a:round/>
              <a:headEnd type="none" w="med" len="med"/>
              <a:tailEnd type="none" w="med" len="med"/>
            </a:ln>
          </p:spPr>
          <p:txBody>
            <a:bodyPr/>
            <a:lstStyle/>
            <a:p>
              <a:endParaRPr lang="zh-CN" altLang="en-US"/>
            </a:p>
          </p:txBody>
        </p:sp>
        <p:sp>
          <p:nvSpPr>
            <p:cNvPr id="2058" name="任意多边形 47"/>
            <p:cNvSpPr/>
            <p:nvPr/>
          </p:nvSpPr>
          <p:spPr>
            <a:xfrm rot="-516691">
              <a:off x="328764" y="114530"/>
              <a:ext cx="2082121" cy="582557"/>
            </a:xfrm>
            <a:custGeom>
              <a:avLst/>
              <a:gdLst/>
              <a:ahLst/>
              <a:cxnLst>
                <a:cxn ang="0">
                  <a:pos x="895454" y="2645698"/>
                </a:cxn>
                <a:cxn ang="0">
                  <a:pos x="0" y="2466602"/>
                </a:cxn>
                <a:cxn ang="0">
                  <a:pos x="9455992" y="729418"/>
                </a:cxn>
                <a:cxn ang="0">
                  <a:pos x="8193397" y="1104563"/>
                </a:cxn>
                <a:cxn ang="0">
                  <a:pos x="895454" y="2645698"/>
                </a:cxn>
              </a:cxnLst>
              <a:rect l="0" t="0" r="0" b="0"/>
              <a:pathLst>
                <a:path w="1257300" h="351780">
                  <a:moveTo>
                    <a:pt x="119063" y="351780"/>
                  </a:moveTo>
                  <a:lnTo>
                    <a:pt x="0" y="327967"/>
                  </a:lnTo>
                  <a:cubicBezTo>
                    <a:pt x="545307" y="-115739"/>
                    <a:pt x="887087" y="-17680"/>
                    <a:pt x="1257300" y="96986"/>
                  </a:cubicBezTo>
                  <a:lnTo>
                    <a:pt x="1089421" y="146866"/>
                  </a:lnTo>
                  <a:cubicBezTo>
                    <a:pt x="669815" y="-40707"/>
                    <a:pt x="264319" y="217636"/>
                    <a:pt x="119063" y="351780"/>
                  </a:cubicBezTo>
                  <a:close/>
                </a:path>
              </a:pathLst>
            </a:custGeom>
            <a:solidFill>
              <a:schemeClr val="bg1">
                <a:alpha val="54901"/>
              </a:schemeClr>
            </a:solidFill>
            <a:ln w="9525">
              <a:noFill/>
            </a:ln>
          </p:spPr>
          <p:txBody>
            <a:bodyPr/>
            <a:lstStyle/>
            <a:p>
              <a:endParaRPr lang="zh-CN" altLang="en-US"/>
            </a:p>
          </p:txBody>
        </p:sp>
      </p:grpSp>
      <p:grpSp>
        <p:nvGrpSpPr>
          <p:cNvPr id="2054" name="组合 8"/>
          <p:cNvGrpSpPr/>
          <p:nvPr/>
        </p:nvGrpSpPr>
        <p:grpSpPr>
          <a:xfrm>
            <a:off x="9650413" y="2527300"/>
            <a:ext cx="2974975" cy="4330700"/>
            <a:chOff x="9650600" y="2527284"/>
            <a:chExt cx="2974600" cy="4330716"/>
          </a:xfrm>
        </p:grpSpPr>
        <p:pic>
          <p:nvPicPr>
            <p:cNvPr id="2055" name="图片 6"/>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2056" name="图片 7"/>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11" name="TextBox 10">
            <a:extLst>
              <a:ext uri="{FF2B5EF4-FFF2-40B4-BE49-F238E27FC236}">
                <a16:creationId xmlns:a16="http://schemas.microsoft.com/office/drawing/2014/main" id="{E8DC80B1-E79F-4CD3-81A5-3A97F37AEB21}"/>
              </a:ext>
            </a:extLst>
          </p:cNvPr>
          <p:cNvSpPr txBox="1"/>
          <p:nvPr/>
        </p:nvSpPr>
        <p:spPr>
          <a:xfrm>
            <a:off x="899580" y="1551414"/>
            <a:ext cx="10211650" cy="323165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400" b="1" i="1" dirty="0" err="1">
                <a:solidFill>
                  <a:srgbClr val="FF0000"/>
                </a:solidFill>
                <a:latin typeface="Arial" panose="020B0604020202020204" pitchFamily="34" charset="0"/>
                <a:cs typeface="Arial" panose="020B0604020202020204" pitchFamily="34" charset="0"/>
              </a:rPr>
              <a:t>Bài</a:t>
            </a:r>
            <a:r>
              <a:rPr lang="en-US" sz="4400" b="1" i="1" dirty="0">
                <a:solidFill>
                  <a:srgbClr val="FF0000"/>
                </a:solidFill>
                <a:latin typeface="Arial" panose="020B0604020202020204" pitchFamily="34" charset="0"/>
                <a:cs typeface="Arial" panose="020B0604020202020204" pitchFamily="34" charset="0"/>
              </a:rPr>
              <a:t> 7: </a:t>
            </a:r>
          </a:p>
          <a:p>
            <a:pPr algn="ctr"/>
            <a:r>
              <a:rPr lang="en-US" sz="8000" b="1" dirty="0">
                <a:solidFill>
                  <a:srgbClr val="FF0000"/>
                </a:solidFill>
                <a:latin typeface="Arial" panose="020B0604020202020204" pitchFamily="34" charset="0"/>
                <a:cs typeface="Arial" panose="020B0604020202020204" pitchFamily="34" charset="0"/>
              </a:rPr>
              <a:t>HÓA TRỊ VÀ CÔNG THỨC HÓA HỌC</a:t>
            </a:r>
            <a:endParaRPr lang="vi-VN" sz="80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1"/>
                                        </p:tgtEl>
                                        <p:attrNameLst>
                                          <p:attrName>ppt_x</p:attrName>
                                          <p:attrName>ppt_y</p:attrName>
                                        </p:attrNameLst>
                                      </p:cBhvr>
                                    </p:animMotion>
                                    <p:animRot by="1500000">
                                      <p:cBhvr>
                                        <p:cTn id="14" dur="125" fill="hold">
                                          <p:stCondLst>
                                            <p:cond delay="0"/>
                                          </p:stCondLst>
                                        </p:cTn>
                                        <p:tgtEl>
                                          <p:spTgt spid="11"/>
                                        </p:tgtEl>
                                        <p:attrNameLst>
                                          <p:attrName>r</p:attrName>
                                        </p:attrNameLst>
                                      </p:cBhvr>
                                    </p:animRot>
                                    <p:animRot by="-1500000">
                                      <p:cBhvr>
                                        <p:cTn id="15" dur="125" fill="hold">
                                          <p:stCondLst>
                                            <p:cond delay="125"/>
                                          </p:stCondLst>
                                        </p:cTn>
                                        <p:tgtEl>
                                          <p:spTgt spid="11"/>
                                        </p:tgtEl>
                                        <p:attrNameLst>
                                          <p:attrName>r</p:attrName>
                                        </p:attrNameLst>
                                      </p:cBhvr>
                                    </p:animRot>
                                    <p:animRot by="-1500000">
                                      <p:cBhvr>
                                        <p:cTn id="16" dur="125" fill="hold">
                                          <p:stCondLst>
                                            <p:cond delay="250"/>
                                          </p:stCondLst>
                                        </p:cTn>
                                        <p:tgtEl>
                                          <p:spTgt spid="11"/>
                                        </p:tgtEl>
                                        <p:attrNameLst>
                                          <p:attrName>r</p:attrName>
                                        </p:attrNameLst>
                                      </p:cBhvr>
                                    </p:animRot>
                                    <p:animRot by="1500000">
                                      <p:cBhvr>
                                        <p:cTn id="17"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523FD2B1-3E90-4309-85C3-205BBF1F7234}"/>
              </a:ext>
            </a:extLst>
          </p:cNvPr>
          <p:cNvSpPr/>
          <p:nvPr/>
        </p:nvSpPr>
        <p:spPr>
          <a:xfrm>
            <a:off x="478302" y="633046"/>
            <a:ext cx="11493304" cy="1772529"/>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200" dirty="0">
                <a:solidFill>
                  <a:schemeClr val="tx1"/>
                </a:solidFill>
                <a:latin typeface="Arial" panose="020B0604020202020204" pitchFamily="34" charset="0"/>
                <a:cs typeface="Arial" panose="020B0604020202020204" pitchFamily="34" charset="0"/>
              </a:rPr>
              <a:t>Khi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1, </a:t>
            </a:r>
            <a:r>
              <a:rPr lang="en-US" altLang="en-US" sz="3200" dirty="0" err="1">
                <a:solidFill>
                  <a:schemeClr val="tx1"/>
                </a:solidFill>
                <a:latin typeface="Arial" panose="020B0604020202020204" pitchFamily="34" charset="0"/>
                <a:cs typeface="Arial" panose="020B0604020202020204" pitchFamily="34" charset="0"/>
              </a:rPr>
              <a:t>khi</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 2,….???</a:t>
            </a:r>
          </a:p>
          <a:p>
            <a:pPr algn="ctr" eaLnBrk="1" hangingPunct="1"/>
            <a:r>
              <a:rPr lang="en-US" altLang="en-US" sz="3200" dirty="0">
                <a:solidFill>
                  <a:schemeClr val="tx1"/>
                </a:solidFill>
                <a:latin typeface="Arial" panose="020B0604020202020204" pitchFamily="34" charset="0"/>
                <a:cs typeface="Arial" panose="020B0604020202020204" pitchFamily="34" charset="0"/>
              </a:rPr>
              <a:t>Quan </a:t>
            </a:r>
            <a:r>
              <a:rPr lang="en-US" altLang="en-US" sz="3200" dirty="0" err="1">
                <a:solidFill>
                  <a:schemeClr val="tx1"/>
                </a:solidFill>
                <a:latin typeface="Arial" panose="020B0604020202020204" pitchFamily="34" charset="0"/>
                <a:cs typeface="Arial" panose="020B0604020202020204" pitchFamily="34" charset="0"/>
              </a:rPr>
              <a:t>sát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mô</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hình</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một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số</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mẫu</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chất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sau</a:t>
            </a:r>
            <a:r>
              <a:rPr lang="en-US" altLang="en-US" sz="3200" dirty="0">
                <a:solidFill>
                  <a:schemeClr val="tx1"/>
                </a:solidFill>
                <a:latin typeface="Arial" panose="020B0604020202020204" pitchFamily="34" charset="0"/>
                <a:cs typeface="Arial" panose="020B0604020202020204" pitchFamily="34" charset="0"/>
              </a:rPr>
              <a:t>:</a:t>
            </a:r>
          </a:p>
        </p:txBody>
      </p:sp>
      <p:sp>
        <p:nvSpPr>
          <p:cNvPr id="6" name="Thought Bubble: Cloud 5">
            <a:hlinkClick r:id="rId2" action="ppaction://hlinksldjump"/>
            <a:extLst>
              <a:ext uri="{FF2B5EF4-FFF2-40B4-BE49-F238E27FC236}">
                <a16:creationId xmlns:a16="http://schemas.microsoft.com/office/drawing/2014/main" id="{ECF1BDCC-1288-4FBB-BC89-A3DE9C5AA6AE}"/>
              </a:ext>
            </a:extLst>
          </p:cNvPr>
          <p:cNvSpPr/>
          <p:nvPr/>
        </p:nvSpPr>
        <p:spPr>
          <a:xfrm>
            <a:off x="8124678" y="2797485"/>
            <a:ext cx="3579641" cy="1666900"/>
          </a:xfrm>
          <a:prstGeom prst="cloudCallout">
            <a:avLst>
              <a:gd name="adj1" fmla="val -50282"/>
              <a:gd name="adj2" fmla="val 66702"/>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dirty="0">
                <a:solidFill>
                  <a:schemeClr val="tx1"/>
                </a:solidFill>
                <a:latin typeface="Arial" panose="020B0604020202020204" pitchFamily="34" charset="0"/>
                <a:cs typeface="Arial" panose="020B0604020202020204" pitchFamily="34" charset="0"/>
              </a:rPr>
              <a:t>Mỗi phân tử có bao nhiêu nguyên tử?</a:t>
            </a:r>
            <a:endParaRPr lang="en-US" sz="28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C59D416-54CE-4F96-871C-D8DC3A92FABC}"/>
              </a:ext>
            </a:extLst>
          </p:cNvPr>
          <p:cNvGrpSpPr/>
          <p:nvPr/>
        </p:nvGrpSpPr>
        <p:grpSpPr>
          <a:xfrm>
            <a:off x="1982958" y="2910980"/>
            <a:ext cx="5546235" cy="2816875"/>
            <a:chOff x="588784" y="1169550"/>
            <a:chExt cx="10893559" cy="4039759"/>
          </a:xfrm>
        </p:grpSpPr>
        <p:pic>
          <p:nvPicPr>
            <p:cNvPr id="8" name="Picture 2" descr="Related image">
              <a:extLst>
                <a:ext uri="{FF2B5EF4-FFF2-40B4-BE49-F238E27FC236}">
                  <a16:creationId xmlns:a16="http://schemas.microsoft.com/office/drawing/2014/main" id="{3DC4A151-01D4-45EC-BED5-53BD12081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4" y="1169550"/>
              <a:ext cx="5386345" cy="4039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3394590-E5DC-4FC5-8490-9B20E90D6ED5}"/>
                </a:ext>
              </a:extLst>
            </p:cNvPr>
            <p:cNvPicPr>
              <a:picLocks noChangeAspect="1"/>
            </p:cNvPicPr>
            <p:nvPr/>
          </p:nvPicPr>
          <p:blipFill>
            <a:blip r:embed="rId4"/>
            <a:stretch>
              <a:fillRect/>
            </a:stretch>
          </p:blipFill>
          <p:spPr>
            <a:xfrm>
              <a:off x="6095998" y="1169550"/>
              <a:ext cx="5386345" cy="4039759"/>
            </a:xfrm>
            <a:prstGeom prst="rect">
              <a:avLst/>
            </a:prstGeom>
          </p:spPr>
        </p:pic>
      </p:grpSp>
      <p:sp>
        <p:nvSpPr>
          <p:cNvPr id="10" name="Oval 9">
            <a:extLst>
              <a:ext uri="{FF2B5EF4-FFF2-40B4-BE49-F238E27FC236}">
                <a16:creationId xmlns:a16="http://schemas.microsoft.com/office/drawing/2014/main" id="{AF473069-4C98-488F-85AF-31CF91E19389}"/>
              </a:ext>
            </a:extLst>
          </p:cNvPr>
          <p:cNvSpPr/>
          <p:nvPr/>
        </p:nvSpPr>
        <p:spPr>
          <a:xfrm>
            <a:off x="6158019" y="4266077"/>
            <a:ext cx="808278" cy="70655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E01ABDF1-9CEA-4E85-BCFF-71288E3C344C}"/>
              </a:ext>
            </a:extLst>
          </p:cNvPr>
          <p:cNvSpPr/>
          <p:nvPr/>
        </p:nvSpPr>
        <p:spPr>
          <a:xfrm>
            <a:off x="3575538" y="4136537"/>
            <a:ext cx="861060" cy="8360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4E1002B-1EA8-49E6-9886-054E777B671D}"/>
              </a:ext>
            </a:extLst>
          </p:cNvPr>
          <p:cNvPicPr>
            <a:picLocks noChangeAspect="1"/>
          </p:cNvPicPr>
          <p:nvPr/>
        </p:nvPicPr>
        <p:blipFill>
          <a:blip r:embed="rId5"/>
          <a:stretch>
            <a:fillRect/>
          </a:stretch>
        </p:blipFill>
        <p:spPr>
          <a:xfrm>
            <a:off x="7642946" y="3442229"/>
            <a:ext cx="985843" cy="2354252"/>
          </a:xfrm>
          <a:prstGeom prst="rect">
            <a:avLst/>
          </a:prstGeom>
        </p:spPr>
      </p:pic>
    </p:spTree>
    <p:extLst>
      <p:ext uri="{BB962C8B-B14F-4D97-AF65-F5344CB8AC3E}">
        <p14:creationId xmlns:p14="http://schemas.microsoft.com/office/powerpoint/2010/main" val="344776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13DD1C-3995-4F72-AEA9-F19329599AD1}"/>
              </a:ext>
            </a:extLst>
          </p:cNvPr>
          <p:cNvSpPr txBox="1"/>
          <p:nvPr/>
        </p:nvSpPr>
        <p:spPr>
          <a:xfrm>
            <a:off x="1437466" y="1235329"/>
            <a:ext cx="9317066" cy="58477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i="1" dirty="0">
                <a:solidFill>
                  <a:srgbClr val="FF0000"/>
                </a:solidFill>
                <a:latin typeface="Arial" panose="020B0604020202020204" pitchFamily="34" charset="0"/>
                <a:ea typeface="Courier New" panose="02070309020205020404" pitchFamily="49" charset="0"/>
                <a:cs typeface="Arial" panose="020B0604020202020204" pitchFamily="34" charset="0"/>
              </a:rPr>
              <a:t>Đối với một số phi kim thể khí (ở điều kiện thường) </a:t>
            </a:r>
            <a:endParaRPr lang="vi-VN" sz="3200" i="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AF0CFB-FE9D-44AC-98D6-03BB2E6EF72C}"/>
              </a:ext>
            </a:extLst>
          </p:cNvPr>
          <p:cNvSpPr txBox="1"/>
          <p:nvPr/>
        </p:nvSpPr>
        <p:spPr>
          <a:xfrm>
            <a:off x="727705" y="4464776"/>
            <a:ext cx="11282289" cy="1077218"/>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hydrogen là 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oxygen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ozone là O</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2D9A605B-F517-48D6-B9E4-63FF6A4AA5A9}"/>
              </a:ext>
            </a:extLst>
          </p:cNvPr>
          <p:cNvSpPr/>
          <p:nvPr/>
        </p:nvSpPr>
        <p:spPr>
          <a:xfrm>
            <a:off x="1287621" y="2503605"/>
            <a:ext cx="9616757" cy="1117110"/>
          </a:xfrm>
          <a:prstGeom prst="roundRect">
            <a:avLst/>
          </a:prstGeom>
          <a:solidFill>
            <a:srgbClr val="FFCCFF"/>
          </a:solidFill>
          <a:ln>
            <a:solidFill>
              <a:srgbClr val="FFCCFF"/>
            </a:solidFill>
          </a:ln>
        </p:spPr>
        <p:style>
          <a:lnRef idx="1">
            <a:schemeClr val="accent4"/>
          </a:lnRef>
          <a:fillRef idx="2">
            <a:schemeClr val="accent4"/>
          </a:fillRef>
          <a:effectRef idx="1">
            <a:schemeClr val="accent4"/>
          </a:effectRef>
          <a:fontRef idx="minor">
            <a:schemeClr val="dk1"/>
          </a:fontRef>
        </p:style>
        <p:txBody>
          <a:bodyPr rtlCol="0" anchor="ctr"/>
          <a:lstStyle/>
          <a:p>
            <a:pPr>
              <a:buClr>
                <a:srgbClr val="FFCC00"/>
              </a:buClr>
              <a:buSzPct val="80000"/>
              <a:buFont typeface="Wingdings" panose="05000000000000000000" pitchFamily="2" charset="2"/>
              <a:buNone/>
            </a:pPr>
            <a:r>
              <a:rPr lang="en-US" altLang="en-US" sz="3200" dirty="0" err="1">
                <a:solidFill>
                  <a:srgbClr val="000000"/>
                </a:solidFill>
                <a:latin typeface="Arial" panose="020B0604020202020204" pitchFamily="34" charset="0"/>
                <a:cs typeface="Arial" panose="020B0604020202020204" pitchFamily="34" charset="0"/>
              </a:rPr>
              <a:t>Thường</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phân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tử</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gồm</a:t>
            </a:r>
            <a:r>
              <a:rPr lang="en-US" altLang="en-US" sz="3200" dirty="0">
                <a:solidFill>
                  <a:srgbClr val="000000"/>
                </a:solidFill>
                <a:latin typeface="Arial" panose="020B0604020202020204" pitchFamily="34" charset="0"/>
                <a:cs typeface="Arial" panose="020B0604020202020204" pitchFamily="34" charset="0"/>
              </a:rPr>
              <a:t> 2 </a:t>
            </a:r>
            <a:r>
              <a:rPr lang="en-US" altLang="en-US" sz="3200" dirty="0" err="1">
                <a:solidFill>
                  <a:srgbClr val="000000"/>
                </a:solidFill>
                <a:latin typeface="Arial" panose="020B0604020202020204" pitchFamily="34" charset="0"/>
                <a:cs typeface="Arial" panose="020B0604020202020204" pitchFamily="34" charset="0"/>
              </a:rPr>
              <a:t>nguyên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tử</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liên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kết</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với</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nhau</a:t>
            </a:r>
            <a:endParaRPr lang="en-US" altLang="en-US" sz="3200" dirty="0">
              <a:solidFill>
                <a:srgbClr val="000000"/>
              </a:solidFill>
              <a:latin typeface="Arial" panose="020B0604020202020204" pitchFamily="34" charset="0"/>
              <a:cs typeface="Arial" panose="020B0604020202020204" pitchFamily="34" charset="0"/>
            </a:endParaRPr>
          </a:p>
          <a:p>
            <a:pPr>
              <a:buClr>
                <a:srgbClr val="FFCC00"/>
              </a:buClr>
              <a:buSzPct val="80000"/>
              <a:buFont typeface="Wingdings" panose="05000000000000000000" pitchFamily="2" charset="2"/>
              <a:buNone/>
            </a:pPr>
            <a:r>
              <a:rPr lang="en-US" altLang="en-US" sz="3200" dirty="0">
                <a:solidFill>
                  <a:srgbClr val="000000"/>
                </a:solidFill>
                <a:latin typeface="Arial" panose="020B0604020202020204" pitchFamily="34" charset="0"/>
                <a:cs typeface="Arial" panose="020B0604020202020204" pitchFamily="34" charset="0"/>
              </a:rPr>
              <a:t>                  A</a:t>
            </a:r>
            <a:r>
              <a:rPr lang="en-US" altLang="en-US" sz="3200" baseline="-25000" dirty="0">
                <a:solidFill>
                  <a:srgbClr val="000000"/>
                </a:solidFill>
                <a:latin typeface="Arial" panose="020B0604020202020204" pitchFamily="34" charset="0"/>
                <a:cs typeface="Arial" panose="020B0604020202020204" pitchFamily="34" charset="0"/>
              </a:rPr>
              <a:t>x </a:t>
            </a:r>
            <a:r>
              <a:rPr lang="en-US" altLang="en-US" sz="3200" dirty="0">
                <a:solidFill>
                  <a:srgbClr val="CC0099"/>
                </a:solidFill>
                <a:latin typeface="Arial" panose="020B0604020202020204" pitchFamily="34" charset="0"/>
                <a:cs typeface="Arial" panose="020B0604020202020204" pitchFamily="34" charset="0"/>
              </a:rPr>
              <a:t>(x=2)</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Nên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a:solidFill>
                  <a:srgbClr val="00B0F0"/>
                </a:solidFill>
                <a:latin typeface="Arial" panose="020B0604020202020204" pitchFamily="34" charset="0"/>
                <a:cs typeface="Arial" panose="020B0604020202020204" pitchFamily="34" charset="0"/>
              </a:rPr>
              <a:t>A</a:t>
            </a:r>
            <a:r>
              <a:rPr lang="en-US" altLang="en-US" sz="3200" baseline="-25000" dirty="0">
                <a:solidFill>
                  <a:srgbClr val="00B0F0"/>
                </a:solidFill>
                <a:latin typeface="Arial" panose="020B0604020202020204" pitchFamily="34" charset="0"/>
                <a:cs typeface="Arial" panose="020B0604020202020204" pitchFamily="34" charset="0"/>
              </a:rPr>
              <a:t>x</a:t>
            </a:r>
            <a:r>
              <a:rPr lang="en-US" altLang="en-US" sz="3200" dirty="0">
                <a:solidFill>
                  <a:srgbClr val="00B0F0"/>
                </a:solidFill>
                <a:latin typeface="Arial" panose="020B0604020202020204" pitchFamily="34" charset="0"/>
                <a:cs typeface="Arial" panose="020B0604020202020204" pitchFamily="34" charset="0"/>
              </a:rPr>
              <a:t>= </a:t>
            </a:r>
            <a:r>
              <a:rPr lang="en-US" altLang="en-US" sz="3200" dirty="0">
                <a:solidFill>
                  <a:srgbClr val="FF0000"/>
                </a:solidFill>
                <a:latin typeface="Arial" panose="020B0604020202020204" pitchFamily="34" charset="0"/>
                <a:cs typeface="Arial" panose="020B0604020202020204" pitchFamily="34" charset="0"/>
              </a:rPr>
              <a:t>A</a:t>
            </a:r>
            <a:r>
              <a:rPr lang="en-US" altLang="en-US" sz="3200" baseline="-25000" dirty="0">
                <a:solidFill>
                  <a:srgbClr val="FF0000"/>
                </a:solidFill>
                <a:latin typeface="Arial" panose="020B0604020202020204" pitchFamily="34" charset="0"/>
                <a:cs typeface="Arial" panose="020B0604020202020204" pitchFamily="34" charset="0"/>
              </a:rPr>
              <a:t>2</a:t>
            </a:r>
            <a:endParaRPr lang="en-US" alt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6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B9A625A-3766-4E64-94B8-A6234F9043CE}"/>
              </a:ext>
            </a:extLst>
          </p:cNvPr>
          <p:cNvSpPr/>
          <p:nvPr/>
        </p:nvSpPr>
        <p:spPr>
          <a:xfrm>
            <a:off x="2743864" y="420572"/>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của hợp chất</a:t>
            </a:r>
          </a:p>
        </p:txBody>
      </p:sp>
      <p:sp>
        <p:nvSpPr>
          <p:cNvPr id="3" name="Rectangle 43">
            <a:extLst>
              <a:ext uri="{FF2B5EF4-FFF2-40B4-BE49-F238E27FC236}">
                <a16:creationId xmlns:a16="http://schemas.microsoft.com/office/drawing/2014/main" id="{410C4768-4F88-46CE-B756-27BA3BA8149B}"/>
              </a:ext>
            </a:extLst>
          </p:cNvPr>
          <p:cNvSpPr>
            <a:spLocks noChangeArrowheads="1"/>
          </p:cNvSpPr>
          <p:nvPr/>
        </p:nvSpPr>
        <p:spPr bwMode="auto">
          <a:xfrm>
            <a:off x="3491714" y="2310594"/>
            <a:ext cx="5567875" cy="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solidFill>
                  <a:srgbClr val="0033CC"/>
                </a:solidFill>
                <a:cs typeface="Arial" panose="020B0604020202020204" pitchFamily="34" charset="0"/>
              </a:rPr>
              <a:t>Dạng</a:t>
            </a:r>
            <a:r>
              <a:rPr lang="en-US" altLang="en-US" sz="3200" b="1" dirty="0">
                <a:solidFill>
                  <a:srgbClr val="0033CC"/>
                </a:solidFill>
                <a:cs typeface="Arial" panose="020B0604020202020204" pitchFamily="34" charset="0"/>
              </a:rPr>
              <a:t> </a:t>
            </a:r>
            <a:r>
              <a:rPr lang="en-US" altLang="en-US" sz="3200" b="1" dirty="0" err="1">
                <a:solidFill>
                  <a:srgbClr val="0033CC"/>
                </a:solidFill>
                <a:cs typeface="Arial" panose="020B0604020202020204" pitchFamily="34" charset="0"/>
              </a:rPr>
              <a:t>chung</a:t>
            </a:r>
            <a:r>
              <a:rPr lang="en-US" altLang="en-US" sz="3200" b="1" dirty="0">
                <a:solidFill>
                  <a:srgbClr val="0033CC"/>
                </a:solidFill>
                <a:cs typeface="Arial" panose="020B0604020202020204" pitchFamily="34" charset="0"/>
              </a:rPr>
              <a:t> :</a:t>
            </a:r>
            <a:r>
              <a:rPr lang="en-US" altLang="en-US" sz="4400" b="1" dirty="0">
                <a:solidFill>
                  <a:srgbClr val="0033CC"/>
                </a:solidFill>
                <a:cs typeface="Arial" panose="020B0604020202020204" pitchFamily="34" charset="0"/>
              </a:rPr>
              <a:t>  </a:t>
            </a:r>
            <a:r>
              <a:rPr lang="en-US" altLang="en-US" sz="5400" b="1" dirty="0">
                <a:solidFill>
                  <a:srgbClr val="CC0099"/>
                </a:solidFill>
                <a:cs typeface="Arial" panose="020B0604020202020204" pitchFamily="34" charset="0"/>
              </a:rPr>
              <a:t>A</a:t>
            </a:r>
            <a:r>
              <a:rPr lang="en-US" altLang="en-US" sz="5400" b="1" baseline="-25000" dirty="0">
                <a:solidFill>
                  <a:srgbClr val="FF0000"/>
                </a:solidFill>
                <a:cs typeface="Arial" panose="020B0604020202020204" pitchFamily="34" charset="0"/>
              </a:rPr>
              <a:t>x</a:t>
            </a:r>
            <a:r>
              <a:rPr lang="en-US" altLang="en-US" sz="5400" b="1" dirty="0">
                <a:solidFill>
                  <a:srgbClr val="CC0099"/>
                </a:solidFill>
                <a:cs typeface="Arial" panose="020B0604020202020204" pitchFamily="34" charset="0"/>
              </a:rPr>
              <a:t> B</a:t>
            </a:r>
            <a:r>
              <a:rPr lang="en-US" altLang="en-US" sz="5400" b="1" baseline="-25000" dirty="0">
                <a:solidFill>
                  <a:srgbClr val="FF0000"/>
                </a:solidFill>
                <a:cs typeface="Arial" panose="020B0604020202020204" pitchFamily="34" charset="0"/>
              </a:rPr>
              <a:t>y</a:t>
            </a:r>
          </a:p>
        </p:txBody>
      </p:sp>
      <p:sp>
        <p:nvSpPr>
          <p:cNvPr id="4" name="TextBox 3">
            <a:extLst>
              <a:ext uri="{FF2B5EF4-FFF2-40B4-BE49-F238E27FC236}">
                <a16:creationId xmlns:a16="http://schemas.microsoft.com/office/drawing/2014/main" id="{1B923ADA-D3B1-4ABE-92B6-F784C037A10D}"/>
              </a:ext>
            </a:extLst>
          </p:cNvPr>
          <p:cNvSpPr txBox="1"/>
          <p:nvPr/>
        </p:nvSpPr>
        <p:spPr>
          <a:xfrm>
            <a:off x="1392700" y="1446963"/>
            <a:ext cx="3534903" cy="584775"/>
          </a:xfrm>
          <a:prstGeom prst="rect">
            <a:avLst/>
          </a:prstGeom>
          <a:solidFill>
            <a:srgbClr val="FFFFCC"/>
          </a:solidFill>
          <a:ln>
            <a:solidFill>
              <a:srgbClr val="FFFFCC"/>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err="1">
                <a:latin typeface="Arial" panose="020B0604020202020204" pitchFamily="34" charset="0"/>
                <a:cs typeface="Arial" panose="020B0604020202020204" pitchFamily="34" charset="0"/>
              </a:rPr>
              <a:t>Kí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a:t>
            </a:r>
            <a:endParaRPr lang="vi-VN"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0CA2B15-D960-4C64-BC6B-2574233AD30F}"/>
              </a:ext>
            </a:extLst>
          </p:cNvPr>
          <p:cNvSpPr txBox="1"/>
          <p:nvPr/>
        </p:nvSpPr>
        <p:spPr>
          <a:xfrm>
            <a:off x="3657597" y="3491339"/>
            <a:ext cx="1423371" cy="584775"/>
          </a:xfrm>
          <a:prstGeom prst="rect">
            <a:avLst/>
          </a:prstGeom>
          <a:solidFill>
            <a:srgbClr val="FFFFCC"/>
          </a:solidFill>
          <a:ln>
            <a:solidFill>
              <a:srgbClr val="FFFFCC"/>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err="1">
                <a:latin typeface="Arial" panose="020B0604020202020204" pitchFamily="34" charset="0"/>
                <a:cs typeface="Arial" panose="020B0604020202020204" pitchFamily="34" charset="0"/>
              </a:rPr>
              <a:t>Chỉ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endParaRPr lang="vi-VN" sz="32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35D0D37-F90C-4274-B593-E57941DDB5EA}"/>
              </a:ext>
            </a:extLst>
          </p:cNvPr>
          <p:cNvGrpSpPr/>
          <p:nvPr/>
        </p:nvGrpSpPr>
        <p:grpSpPr>
          <a:xfrm>
            <a:off x="4937763" y="1724699"/>
            <a:ext cx="2675391" cy="611957"/>
            <a:chOff x="4354548" y="2791225"/>
            <a:chExt cx="2675391" cy="611957"/>
          </a:xfrm>
        </p:grpSpPr>
        <p:cxnSp>
          <p:nvCxnSpPr>
            <p:cNvPr id="7" name="Straight Connector 6">
              <a:extLst>
                <a:ext uri="{FF2B5EF4-FFF2-40B4-BE49-F238E27FC236}">
                  <a16:creationId xmlns:a16="http://schemas.microsoft.com/office/drawing/2014/main" id="{9ECE8681-D3FD-45FB-977B-C58306FFE2DD}"/>
                </a:ext>
              </a:extLst>
            </p:cNvPr>
            <p:cNvCxnSpPr>
              <a:cxnSpLocks/>
            </p:cNvCxnSpPr>
            <p:nvPr/>
          </p:nvCxnSpPr>
          <p:spPr>
            <a:xfrm flipV="1">
              <a:off x="4354548" y="2791225"/>
              <a:ext cx="2675391" cy="2247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19B82EE6-0DF2-44EF-8156-0ACD57EF425C}"/>
                </a:ext>
              </a:extLst>
            </p:cNvPr>
            <p:cNvCxnSpPr/>
            <p:nvPr/>
          </p:nvCxnSpPr>
          <p:spPr>
            <a:xfrm>
              <a:off x="7019779" y="2813696"/>
              <a:ext cx="0" cy="58572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677A9123-DFAC-48AD-B4BD-C76F47FB7E3D}"/>
                </a:ext>
              </a:extLst>
            </p:cNvPr>
            <p:cNvCxnSpPr/>
            <p:nvPr/>
          </p:nvCxnSpPr>
          <p:spPr>
            <a:xfrm>
              <a:off x="6110069" y="2809940"/>
              <a:ext cx="0" cy="5932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10" name="Group 9">
            <a:extLst>
              <a:ext uri="{FF2B5EF4-FFF2-40B4-BE49-F238E27FC236}">
                <a16:creationId xmlns:a16="http://schemas.microsoft.com/office/drawing/2014/main" id="{C1D38952-F1C0-44F7-9EFE-347F36A447A4}"/>
              </a:ext>
            </a:extLst>
          </p:cNvPr>
          <p:cNvGrpSpPr/>
          <p:nvPr/>
        </p:nvGrpSpPr>
        <p:grpSpPr>
          <a:xfrm>
            <a:off x="5080969" y="3261110"/>
            <a:ext cx="2883877" cy="524328"/>
            <a:chOff x="4712677" y="4502590"/>
            <a:chExt cx="2883877" cy="524328"/>
          </a:xfrm>
        </p:grpSpPr>
        <p:cxnSp>
          <p:nvCxnSpPr>
            <p:cNvPr id="11" name="Straight Connector 10">
              <a:extLst>
                <a:ext uri="{FF2B5EF4-FFF2-40B4-BE49-F238E27FC236}">
                  <a16:creationId xmlns:a16="http://schemas.microsoft.com/office/drawing/2014/main" id="{A47547B0-40E9-4A8C-990F-2EEE0FD7E772}"/>
                </a:ext>
              </a:extLst>
            </p:cNvPr>
            <p:cNvCxnSpPr/>
            <p:nvPr/>
          </p:nvCxnSpPr>
          <p:spPr>
            <a:xfrm>
              <a:off x="4712677" y="5026918"/>
              <a:ext cx="288387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EB6E11-8ECF-43C5-A649-C82B159A2A9C}"/>
                </a:ext>
              </a:extLst>
            </p:cNvPr>
            <p:cNvCxnSpPr/>
            <p:nvPr/>
          </p:nvCxnSpPr>
          <p:spPr>
            <a:xfrm flipV="1">
              <a:off x="7582486" y="4502590"/>
              <a:ext cx="0" cy="524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B7529FB-E75A-496B-8A40-CD1793CB2F77}"/>
                </a:ext>
              </a:extLst>
            </p:cNvPr>
            <p:cNvCxnSpPr/>
            <p:nvPr/>
          </p:nvCxnSpPr>
          <p:spPr>
            <a:xfrm flipV="1">
              <a:off x="6822831" y="4502590"/>
              <a:ext cx="0" cy="524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Rectangle 8">
            <a:extLst>
              <a:ext uri="{FF2B5EF4-FFF2-40B4-BE49-F238E27FC236}">
                <a16:creationId xmlns:a16="http://schemas.microsoft.com/office/drawing/2014/main" id="{54324293-84D1-4672-ADF7-553E3115EA99}"/>
              </a:ext>
            </a:extLst>
          </p:cNvPr>
          <p:cNvSpPr>
            <a:spLocks noChangeArrowheads="1"/>
          </p:cNvSpPr>
          <p:nvPr/>
        </p:nvSpPr>
        <p:spPr bwMode="auto">
          <a:xfrm>
            <a:off x="2061941" y="4545421"/>
            <a:ext cx="6814774" cy="561684"/>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dirty="0" err="1">
                <a:solidFill>
                  <a:srgbClr val="660066"/>
                </a:solidFill>
                <a:cs typeface="Arial" panose="020B0604020202020204" pitchFamily="34" charset="0"/>
              </a:rPr>
              <a:t>Lưu</a:t>
            </a:r>
            <a:r>
              <a:rPr lang="en-US" altLang="en-US" sz="3200" b="1" u="sng" dirty="0">
                <a:solidFill>
                  <a:srgbClr val="660066"/>
                </a:solidFill>
                <a:cs typeface="Arial" panose="020B0604020202020204" pitchFamily="34" charset="0"/>
              </a:rPr>
              <a:t> ý</a:t>
            </a:r>
            <a:r>
              <a:rPr lang="en-US" altLang="en-US" sz="3200" b="1" dirty="0">
                <a:solidFill>
                  <a:srgbClr val="660066"/>
                </a:solidFill>
                <a:cs typeface="Arial" panose="020B0604020202020204" pitchFamily="34" charset="0"/>
              </a:rPr>
              <a:t>: </a:t>
            </a:r>
            <a:r>
              <a:rPr lang="vi-VN" altLang="en-US" sz="3200" dirty="0">
                <a:solidFill>
                  <a:srgbClr val="660066"/>
                </a:solidFill>
                <a:cs typeface="Arial" panose="020B0604020202020204" pitchFamily="34" charset="0"/>
              </a:rPr>
              <a:t>Quy ước chỉ số 1 không ghi.</a:t>
            </a:r>
          </a:p>
        </p:txBody>
      </p:sp>
      <p:sp>
        <p:nvSpPr>
          <p:cNvPr id="20" name="TextBox 19">
            <a:extLst>
              <a:ext uri="{FF2B5EF4-FFF2-40B4-BE49-F238E27FC236}">
                <a16:creationId xmlns:a16="http://schemas.microsoft.com/office/drawing/2014/main" id="{24292083-4585-4048-A5C1-EE0523181223}"/>
              </a:ext>
            </a:extLst>
          </p:cNvPr>
          <p:cNvSpPr txBox="1"/>
          <p:nvPr/>
        </p:nvSpPr>
        <p:spPr>
          <a:xfrm>
            <a:off x="556941" y="5617579"/>
            <a:ext cx="11437034" cy="523220"/>
          </a:xfrm>
          <a:prstGeom prst="rect">
            <a:avLst/>
          </a:prstGeom>
          <a:no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Công thức hoá học của khí methane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 muối ăn là NaCl</a:t>
            </a:r>
          </a:p>
        </p:txBody>
      </p:sp>
    </p:spTree>
    <p:extLst>
      <p:ext uri="{BB962C8B-B14F-4D97-AF65-F5344CB8AC3E}">
        <p14:creationId xmlns:p14="http://schemas.microsoft.com/office/powerpoint/2010/main" val="397119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16"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BD8C56-2C71-4DC3-BDB4-395954E05BC7}"/>
              </a:ext>
            </a:extLst>
          </p:cNvPr>
          <p:cNvGrpSpPr/>
          <p:nvPr/>
        </p:nvGrpSpPr>
        <p:grpSpPr>
          <a:xfrm>
            <a:off x="2681278" y="2588456"/>
            <a:ext cx="8669383" cy="2256156"/>
            <a:chOff x="993155" y="2672862"/>
            <a:chExt cx="8669383" cy="2256156"/>
          </a:xfrm>
        </p:grpSpPr>
        <p:grpSp>
          <p:nvGrpSpPr>
            <p:cNvPr id="15364" name="任意多边形 10"/>
            <p:cNvGrpSpPr/>
            <p:nvPr/>
          </p:nvGrpSpPr>
          <p:grpSpPr>
            <a:xfrm>
              <a:off x="993155" y="2672862"/>
              <a:ext cx="8669383" cy="2256156"/>
              <a:chOff x="0" y="0"/>
              <a:chExt cx="3375" cy="603"/>
            </a:xfrm>
          </p:grpSpPr>
          <p:pic>
            <p:nvPicPr>
              <p:cNvPr id="15412" name="任意多边形 10"/>
              <p:cNvPicPr/>
              <p:nvPr/>
            </p:nvPicPr>
            <p:blipFill>
              <a:blip r:embed="rId2"/>
              <a:stretch>
                <a:fillRect/>
              </a:stretch>
            </p:blipFill>
            <p:spPr>
              <a:xfrm>
                <a:off x="0" y="0"/>
                <a:ext cx="3375" cy="603"/>
              </a:xfrm>
              <a:prstGeom prst="rect">
                <a:avLst/>
              </a:prstGeom>
              <a:noFill/>
              <a:ln w="9525">
                <a:noFill/>
              </a:ln>
            </p:spPr>
          </p:pic>
          <p:sp>
            <p:nvSpPr>
              <p:cNvPr id="15413" name="Text Box 8"/>
              <p:cNvSpPr txBox="1"/>
              <p:nvPr/>
            </p:nvSpPr>
            <p:spPr>
              <a:xfrm>
                <a:off x="5" y="7"/>
                <a:ext cx="3350" cy="584"/>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sp>
          <p:nvSpPr>
            <p:cNvPr id="15401" name="TextBox 13@|17FFC:16777215|FBC:16777215|LFC:16777215|LBC:16777215"/>
            <p:cNvSpPr txBox="1"/>
            <p:nvPr/>
          </p:nvSpPr>
          <p:spPr>
            <a:xfrm>
              <a:off x="1489202" y="2900926"/>
              <a:ext cx="7638757" cy="1969770"/>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200" dirty="0">
                  <a:solidFill>
                    <a:srgbClr val="7030A0"/>
                  </a:solidFill>
                  <a:latin typeface="Arial" panose="020B0604020202020204" pitchFamily="34" charset="0"/>
                  <a:ea typeface="微软雅黑" panose="020B0503020204020204" pitchFamily="34" charset="-122"/>
                  <a:sym typeface="Arial" panose="020B0604020202020204" pitchFamily="34" charset="0"/>
                </a:rPr>
                <a:t>Công thức hoá học gôm kí hiệu hoá học của một nguyên tổ (đơn chất) hay hai, ba,... nguyên tố (hợp chát) và chi só ở chân mỗi kí hiệu.</a:t>
              </a:r>
              <a:endParaRPr lang="zh-CN" altLang="en-US" sz="32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4" name="Picture 3">
            <a:extLst>
              <a:ext uri="{FF2B5EF4-FFF2-40B4-BE49-F238E27FC236}">
                <a16:creationId xmlns:a16="http://schemas.microsoft.com/office/drawing/2014/main" id="{9D8F8CEB-F4B7-44B3-8C90-C85BA2584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25" y="703385"/>
            <a:ext cx="2860126" cy="2860126"/>
          </a:xfrm>
          <a:prstGeom prst="rect">
            <a:avLst/>
          </a:prstGeom>
        </p:spPr>
      </p:pic>
      <p:pic>
        <p:nvPicPr>
          <p:cNvPr id="59" name="Picture 58">
            <a:extLst>
              <a:ext uri="{FF2B5EF4-FFF2-40B4-BE49-F238E27FC236}">
                <a16:creationId xmlns:a16="http://schemas.microsoft.com/office/drawing/2014/main" id="{9EA5BA9A-BFB0-4639-A54D-18A07840A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918" y="3467344"/>
            <a:ext cx="1692053" cy="142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Ý NGHĨA CỦA CÔNG THỨC HÓA HỌC</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5" name="Rectangle: Diagonal Corners Rounded 4">
            <a:extLst>
              <a:ext uri="{FF2B5EF4-FFF2-40B4-BE49-F238E27FC236}">
                <a16:creationId xmlns:a16="http://schemas.microsoft.com/office/drawing/2014/main" id="{4F81E088-7D40-4B71-9343-86D07E049BE9}"/>
              </a:ext>
            </a:extLst>
          </p:cNvPr>
          <p:cNvSpPr/>
          <p:nvPr/>
        </p:nvSpPr>
        <p:spPr>
          <a:xfrm>
            <a:off x="2564404" y="1556013"/>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cho biết:</a:t>
            </a:r>
          </a:p>
        </p:txBody>
      </p:sp>
      <p:sp>
        <p:nvSpPr>
          <p:cNvPr id="17" name="TextBox 16">
            <a:extLst>
              <a:ext uri="{FF2B5EF4-FFF2-40B4-BE49-F238E27FC236}">
                <a16:creationId xmlns:a16="http://schemas.microsoft.com/office/drawing/2014/main" id="{6DD690CE-ED27-472E-9281-5071575220EF}"/>
              </a:ext>
            </a:extLst>
          </p:cNvPr>
          <p:cNvSpPr txBox="1"/>
          <p:nvPr/>
        </p:nvSpPr>
        <p:spPr>
          <a:xfrm>
            <a:off x="1174652" y="3022268"/>
            <a:ext cx="10100603"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latin typeface="Arial" panose="020B0604020202020204" pitchFamily="34" charset="0"/>
                <a:cs typeface="Arial" panose="020B0604020202020204" pitchFamily="34" charset="0"/>
              </a:rPr>
              <a:t>- Các nguyên tố hóa học tạo ra chất</a:t>
            </a:r>
          </a:p>
          <a:p>
            <a:r>
              <a:rPr lang="vi-VN" sz="3200" dirty="0">
                <a:latin typeface="Arial" panose="020B0604020202020204" pitchFamily="34" charset="0"/>
                <a:cs typeface="Arial" panose="020B0604020202020204" pitchFamily="34" charset="0"/>
              </a:rPr>
              <a:t>- Số nguyên tử hay tỉ lệ số nguyên tử của các nguyên tố hoá học có trong phân tử.</a:t>
            </a:r>
          </a:p>
          <a:p>
            <a:r>
              <a:rPr lang="vi-VN" sz="3200" dirty="0">
                <a:latin typeface="Arial" panose="020B0604020202020204" pitchFamily="34" charset="0"/>
                <a:cs typeface="Arial" panose="020B0604020202020204" pitchFamily="34" charset="0"/>
              </a:rPr>
              <a:t>- Khối lượng phân tử của chất.</a:t>
            </a:r>
          </a:p>
        </p:txBody>
      </p:sp>
    </p:spTree>
    <p:extLst>
      <p:ext uri="{BB962C8B-B14F-4D97-AF65-F5344CB8AC3E}">
        <p14:creationId xmlns:p14="http://schemas.microsoft.com/office/powerpoint/2010/main" val="153089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E193FD-8777-40B4-A125-281030AAD8C4}"/>
              </a:ext>
            </a:extLst>
          </p:cNvPr>
          <p:cNvSpPr txBox="1"/>
          <p:nvPr/>
        </p:nvSpPr>
        <p:spPr>
          <a:xfrm>
            <a:off x="719210" y="613063"/>
            <a:ext cx="10971042"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calcium carbonate là CaCO</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 cho biết:</a:t>
            </a:r>
          </a:p>
        </p:txBody>
      </p:sp>
      <p:sp>
        <p:nvSpPr>
          <p:cNvPr id="6" name="TextBox 5">
            <a:extLst>
              <a:ext uri="{FF2B5EF4-FFF2-40B4-BE49-F238E27FC236}">
                <a16:creationId xmlns:a16="http://schemas.microsoft.com/office/drawing/2014/main" id="{3DA2D26B-A8B0-4E5D-B449-2F13BA99F08E}"/>
              </a:ext>
            </a:extLst>
          </p:cNvPr>
          <p:cNvSpPr txBox="1"/>
          <p:nvPr/>
        </p:nvSpPr>
        <p:spPr>
          <a:xfrm>
            <a:off x="1203665" y="2587826"/>
            <a:ext cx="10030265" cy="584775"/>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Calcium carbonate gồm 3 nguyên tố là Ca, C và O.</a:t>
            </a:r>
          </a:p>
        </p:txBody>
      </p:sp>
      <p:sp>
        <p:nvSpPr>
          <p:cNvPr id="7" name="TextBox 6">
            <a:extLst>
              <a:ext uri="{FF2B5EF4-FFF2-40B4-BE49-F238E27FC236}">
                <a16:creationId xmlns:a16="http://schemas.microsoft.com/office/drawing/2014/main" id="{1008C83D-1ADC-4238-B5AA-EF81C3842763}"/>
              </a:ext>
            </a:extLst>
          </p:cNvPr>
          <p:cNvSpPr txBox="1"/>
          <p:nvPr/>
        </p:nvSpPr>
        <p:spPr>
          <a:xfrm>
            <a:off x="1203665" y="3299502"/>
            <a:ext cx="10030265" cy="1569660"/>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Trong một phân tử calcium carbonate có một nguyên tử Ca, một nguyên tử C, ba nguyên tử O và tỉ lệ số nguyên tử Ca: C: O là 1: 1: 3.</a:t>
            </a:r>
          </a:p>
        </p:txBody>
      </p:sp>
      <p:sp>
        <p:nvSpPr>
          <p:cNvPr id="8" name="TextBox 7">
            <a:extLst>
              <a:ext uri="{FF2B5EF4-FFF2-40B4-BE49-F238E27FC236}">
                <a16:creationId xmlns:a16="http://schemas.microsoft.com/office/drawing/2014/main" id="{D5B09719-79E2-4668-9D96-D21560AE4AE2}"/>
              </a:ext>
            </a:extLst>
          </p:cNvPr>
          <p:cNvSpPr txBox="1"/>
          <p:nvPr/>
        </p:nvSpPr>
        <p:spPr>
          <a:xfrm>
            <a:off x="1203664" y="4996063"/>
            <a:ext cx="10030265" cy="1077218"/>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Khối lượng phân tử bằng:</a:t>
            </a:r>
          </a:p>
          <a:p>
            <a:r>
              <a:rPr lang="vi-VN" sz="3200" dirty="0">
                <a:latin typeface="Arial" panose="020B0604020202020204" pitchFamily="34" charset="0"/>
                <a:cs typeface="Arial" panose="020B0604020202020204" pitchFamily="34" charset="0"/>
              </a:rPr>
              <a:t>1 x 40 +1 x 12 + 3 x 16 = 100 amu.</a:t>
            </a:r>
          </a:p>
        </p:txBody>
      </p:sp>
      <p:sp>
        <p:nvSpPr>
          <p:cNvPr id="9" name="TextBox 8">
            <a:extLst>
              <a:ext uri="{FF2B5EF4-FFF2-40B4-BE49-F238E27FC236}">
                <a16:creationId xmlns:a16="http://schemas.microsoft.com/office/drawing/2014/main" id="{74F3F8B9-9089-47FB-8865-597739D7938C}"/>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37787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E100811-94D5-4375-A8B4-AA695B674561}"/>
              </a:ext>
            </a:extLst>
          </p:cNvPr>
          <p:cNvSpPr/>
          <p:nvPr/>
        </p:nvSpPr>
        <p:spPr>
          <a:xfrm>
            <a:off x="1477108" y="773723"/>
            <a:ext cx="9580098" cy="1299353"/>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Biết công thức hoá học, tính được phần trăm khối lượng các nguyên tố trong hợp chất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C1F98F-347F-403A-B93D-CD9B3F14CF2A}"/>
                  </a:ext>
                </a:extLst>
              </p:cNvPr>
              <p:cNvSpPr txBox="1"/>
              <p:nvPr/>
            </p:nvSpPr>
            <p:spPr>
              <a:xfrm>
                <a:off x="970671" y="2502790"/>
                <a:ext cx="10550769" cy="23679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 Bước 1: Tính khối lượng phân tử hợp chất</a:t>
                </a:r>
              </a:p>
              <a:p>
                <a:pPr marL="457200" indent="-457200">
                  <a:buFontTx/>
                  <a:buChar char="-"/>
                </a:pPr>
                <a:r>
                  <a:rPr lang="vi-VN" sz="3200" b="0" i="0" dirty="0">
                    <a:solidFill>
                      <a:srgbClr val="333333"/>
                    </a:solidFill>
                    <a:effectLst/>
                    <a:latin typeface="Arial" panose="020B0604020202020204" pitchFamily="34" charset="0"/>
                    <a:cs typeface="Arial" panose="020B0604020202020204" pitchFamily="34" charset="0"/>
                  </a:rPr>
                  <a:t>Bước 2: Tính phần trăm khối lượng của nguyên tố trong hợp chất</a:t>
                </a:r>
              </a:p>
              <a:p>
                <a:r>
                  <a:rPr lang="vi-VN" sz="3200" dirty="0">
                    <a:solidFill>
                      <a:srgbClr val="333333"/>
                    </a:solidFill>
                    <a:latin typeface="Arial" panose="020B0604020202020204" pitchFamily="34" charset="0"/>
                    <a:cs typeface="Arial" panose="020B0604020202020204" pitchFamily="34" charset="0"/>
                  </a:rPr>
                  <a:t> % khối lượng nguyên tố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s</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chemeClr val="tx1"/>
                            </a:solidFill>
                            <a:latin typeface="Cambria Math" panose="02040503050406030204" pitchFamily="18" charset="0"/>
                            <a:cs typeface="Times New Roman" panose="02020603050405020304" pitchFamily="18" charset="0"/>
                          </a:rPr>
                          <m:t>c</m:t>
                        </m:r>
                        <m:r>
                          <a:rPr lang="vi-VN" sz="3200" b="0" i="0" smtClean="0">
                            <a:solidFill>
                              <a:schemeClr val="tx1"/>
                            </a:solidFill>
                            <a:latin typeface="Cambria Math" panose="02040503050406030204" pitchFamily="18" charset="0"/>
                            <a:cs typeface="Times New Roman" panose="02020603050405020304" pitchFamily="18" charset="0"/>
                          </a:rPr>
                          <m:t>ủ</m:t>
                        </m:r>
                        <m:r>
                          <m:rPr>
                            <m:sty m:val="p"/>
                          </m:rPr>
                          <a:rPr lang="vi-VN" sz="3200" b="0" i="0" smtClean="0">
                            <a:solidFill>
                              <a:schemeClr val="tx1"/>
                            </a:solidFill>
                            <a:latin typeface="Cambria Math" panose="02040503050406030204" pitchFamily="18" charset="0"/>
                            <a:cs typeface="Times New Roman" panose="02020603050405020304" pitchFamily="18" charset="0"/>
                          </a:rPr>
                          <m:t>a</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smtClean="0">
                            <a:solidFill>
                              <a:srgbClr val="FF0000"/>
                            </a:solidFill>
                            <a:latin typeface="Cambria Math" panose="02040503050406030204" pitchFamily="18" charset="0"/>
                            <a:cs typeface="Times New Roman" panose="02020603050405020304" pitchFamily="18" charset="0"/>
                          </a:rPr>
                          <m:t>x</m:t>
                        </m:r>
                        <m:r>
                          <a:rPr lang="vi-VN" sz="3200">
                            <a:solidFill>
                              <a:schemeClr val="tx1"/>
                            </a:solidFill>
                            <a:latin typeface="Cambria Math" panose="02040503050406030204" pitchFamily="18" charset="0"/>
                            <a:cs typeface="Times New Roman" panose="02020603050405020304" pitchFamily="18" charset="0"/>
                          </a:rPr>
                          <m:t> 100%</m:t>
                        </m:r>
                      </m:num>
                      <m:den>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ph</m:t>
                        </m:r>
                        <m:r>
                          <a:rPr lang="vi-VN" sz="3200" b="0" i="0" smtClean="0">
                            <a:solidFill>
                              <a:schemeClr val="tx1"/>
                            </a:solidFill>
                            <a:latin typeface="Cambria Math" panose="02040503050406030204" pitchFamily="18" charset="0"/>
                            <a:cs typeface="Times New Roman" panose="02020603050405020304" pitchFamily="18" charset="0"/>
                          </a:rPr>
                          <m:t>â</m:t>
                        </m:r>
                        <m:r>
                          <m:rPr>
                            <m:sty m:val="p"/>
                          </m:rPr>
                          <a:rPr lang="vi-VN" sz="3200" b="0" i="0" smtClean="0">
                            <a:solidFill>
                              <a:schemeClr val="tx1"/>
                            </a:solidFill>
                            <a:latin typeface="Cambria Math" panose="02040503050406030204" pitchFamily="18" charset="0"/>
                            <a:cs typeface="Times New Roman" panose="02020603050405020304" pitchFamily="18" charset="0"/>
                          </a:rPr>
                          <m:t>n</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den>
                    </m:f>
                  </m:oMath>
                </a14:m>
                <a:endParaRPr lang="vi-VN" sz="32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5BC1F98F-347F-403A-B93D-CD9B3F14CF2A}"/>
                  </a:ext>
                </a:extLst>
              </p:cNvPr>
              <p:cNvSpPr txBox="1">
                <a:spLocks noRot="1" noChangeAspect="1" noMove="1" noResize="1" noEditPoints="1" noAdjustHandles="1" noChangeArrowheads="1" noChangeShapeType="1" noTextEdit="1"/>
              </p:cNvSpPr>
              <p:nvPr/>
            </p:nvSpPr>
            <p:spPr>
              <a:xfrm>
                <a:off x="970671" y="2502790"/>
                <a:ext cx="10550769" cy="2367956"/>
              </a:xfrm>
              <a:prstGeom prst="rect">
                <a:avLst/>
              </a:prstGeom>
              <a:blipFill>
                <a:blip r:embed="rId2"/>
                <a:stretch>
                  <a:fillRect l="-1326" t="-2806"/>
                </a:stretch>
              </a:blipFill>
            </p:spPr>
            <p:txBody>
              <a:bodyPr/>
              <a:lstStyle/>
              <a:p>
                <a:r>
                  <a:rPr lang="vi-VN">
                    <a:noFill/>
                  </a:rPr>
                  <a:t> </a:t>
                </a:r>
              </a:p>
            </p:txBody>
          </p:sp>
        </mc:Fallback>
      </mc:AlternateContent>
    </p:spTree>
    <p:extLst>
      <p:ext uri="{BB962C8B-B14F-4D97-AF65-F5344CB8AC3E}">
        <p14:creationId xmlns:p14="http://schemas.microsoft.com/office/powerpoint/2010/main" val="28489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F80B6B-9FDA-4458-8516-71E41FCD4E53}"/>
              </a:ext>
            </a:extLst>
          </p:cNvPr>
          <p:cNvSpPr txBox="1"/>
          <p:nvPr/>
        </p:nvSpPr>
        <p:spPr>
          <a:xfrm>
            <a:off x="834683" y="601687"/>
            <a:ext cx="10522634"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200"/>
              </a:spcAft>
            </a:pPr>
            <a:r>
              <a:rPr lang="vi-VN" sz="3200"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Ví dụ: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Tính </a:t>
            </a:r>
            <a:r>
              <a:rPr lang="vi-VN" sz="3200" dirty="0">
                <a:solidFill>
                  <a:srgbClr val="777774"/>
                </a:solidFill>
                <a:effectLst/>
                <a:latin typeface="Arial" panose="020B0604020202020204" pitchFamily="34" charset="0"/>
                <a:ea typeface="Times New Roman" panose="02020603050405020304" pitchFamily="18" charset="0"/>
                <a:cs typeface="Arial" panose="020B0604020202020204" pitchFamily="34" charset="0"/>
              </a:rPr>
              <a:t>phần trăm khối lượng của các nguyên tố trong phân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bón </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KNO</a:t>
            </a:r>
            <a:r>
              <a:rPr lang="vi-VN" sz="3200" cap="small"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endPar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7FC0909A-4D5E-4DAC-A373-D5EA9A4CAE2D}"/>
              </a:ext>
            </a:extLst>
          </p:cNvPr>
          <p:cNvSpPr txBox="1"/>
          <p:nvPr/>
        </p:nvSpPr>
        <p:spPr>
          <a:xfrm>
            <a:off x="1228578" y="2627015"/>
            <a:ext cx="8393723" cy="1102866"/>
          </a:xfrm>
          <a:prstGeom prst="rect">
            <a:avLst/>
          </a:prstGeom>
          <a:noFill/>
        </p:spPr>
        <p:txBody>
          <a:bodyPr wrap="square">
            <a:spAutoFit/>
          </a:bodyPr>
          <a:lstStyle/>
          <a:p>
            <a:pPr lvl="0" algn="just">
              <a:spcAft>
                <a:spcPts val="2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Khối lượng phân tử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bằng: </a:t>
            </a:r>
          </a:p>
          <a:p>
            <a:pPr marL="457200" lvl="0" indent="-457200" algn="just">
              <a:spcAft>
                <a:spcPts val="200"/>
              </a:spcAft>
              <a:buClr>
                <a:srgbClr val="62635F"/>
              </a:buClr>
              <a:buSzPts val="500"/>
              <a:buFontTx/>
              <a:buChar char="-"/>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39 x 1 + 14 x 1 + 16 x 3 = 101 (amu).</a:t>
            </a:r>
          </a:p>
        </p:txBody>
      </p:sp>
      <p:sp>
        <p:nvSpPr>
          <p:cNvPr id="7" name="TextBox 6">
            <a:extLst>
              <a:ext uri="{FF2B5EF4-FFF2-40B4-BE49-F238E27FC236}">
                <a16:creationId xmlns:a16="http://schemas.microsoft.com/office/drawing/2014/main" id="{06EC58AB-C6FB-4E5E-834B-CFED83A1A978}"/>
              </a:ext>
            </a:extLst>
          </p:cNvPr>
          <p:cNvSpPr txBox="1"/>
          <p:nvPr/>
        </p:nvSpPr>
        <p:spPr>
          <a:xfrm>
            <a:off x="1228579" y="3907302"/>
            <a:ext cx="9533207" cy="584775"/>
          </a:xfrm>
          <a:prstGeom prst="rect">
            <a:avLst/>
          </a:prstGeom>
          <a:noFill/>
        </p:spPr>
        <p:txBody>
          <a:bodyPr wrap="square">
            <a:spAutoFit/>
          </a:bodyPr>
          <a:lstStyle/>
          <a:p>
            <a:pPr lvl="0" algn="just">
              <a:spcAft>
                <a:spcPts val="6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Phần trăm khối lượng các nguyên tố trong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4B4611-BE4A-4C1D-B4CA-A73C34A4284A}"/>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K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39 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9" name="TextBox 8">
                <a:extLst>
                  <a:ext uri="{FF2B5EF4-FFF2-40B4-BE49-F238E27FC236}">
                    <a16:creationId xmlns:a16="http://schemas.microsoft.com/office/drawing/2014/main" id="{E54B4611-BE4A-4C1D-B4CA-A73C34A4284A}"/>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3D07036-3BFE-4EA3-9B87-B046F5AD6E74}"/>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N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≈13,9%</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0" name="TextBox 9">
                <a:extLst>
                  <a:ext uri="{FF2B5EF4-FFF2-40B4-BE49-F238E27FC236}">
                    <a16:creationId xmlns:a16="http://schemas.microsoft.com/office/drawing/2014/main" id="{73D07036-3BFE-4EA3-9B87-B046F5AD6E74}"/>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AA8B4B-7461-497F-B787-E0CEE27FE9F2}"/>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i="1">
                        <a:latin typeface="Cambria Math" panose="02040503050406030204" pitchFamily="18" charset="0"/>
                        <a:ea typeface="Cambria Math" panose="02040503050406030204" pitchFamily="18" charset="0"/>
                        <a:cs typeface="Times New Roman" panose="02020603050405020304" pitchFamily="18" charset="0"/>
                      </a:rPr>
                      <m:t>13,9%</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=47,5%</m:t>
                    </m:r>
                  </m:oMath>
                </a14:m>
                <a:endParaRPr lang="vi-VN" sz="3200" dirty="0"/>
              </a:p>
            </p:txBody>
          </p:sp>
        </mc:Choice>
        <mc:Fallback xmlns="">
          <p:sp>
            <p:nvSpPr>
              <p:cNvPr id="11" name="TextBox 10">
                <a:extLst>
                  <a:ext uri="{FF2B5EF4-FFF2-40B4-BE49-F238E27FC236}">
                    <a16:creationId xmlns:a16="http://schemas.microsoft.com/office/drawing/2014/main" id="{56AA8B4B-7461-497F-B787-E0CEE27FE9F2}"/>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
        <p:nvSpPr>
          <p:cNvPr id="12" name="TextBox 11">
            <a:extLst>
              <a:ext uri="{FF2B5EF4-FFF2-40B4-BE49-F238E27FC236}">
                <a16:creationId xmlns:a16="http://schemas.microsoft.com/office/drawing/2014/main" id="{B14C55E1-426B-4D94-B18B-D90202DADB6E}"/>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416789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椭圆 26"/>
          <p:cNvSpPr/>
          <p:nvPr/>
        </p:nvSpPr>
        <p:spPr>
          <a:xfrm>
            <a:off x="4133921" y="3283585"/>
            <a:ext cx="1073150" cy="107315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5" name="椭圆 28"/>
          <p:cNvSpPr/>
          <p:nvPr/>
        </p:nvSpPr>
        <p:spPr>
          <a:xfrm>
            <a:off x="4400938" y="4488498"/>
            <a:ext cx="1200150" cy="119856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6" name="椭圆 30"/>
          <p:cNvSpPr/>
          <p:nvPr/>
        </p:nvSpPr>
        <p:spPr>
          <a:xfrm>
            <a:off x="6704083" y="3347085"/>
            <a:ext cx="1436688" cy="143827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7" name="椭圆 32"/>
          <p:cNvSpPr/>
          <p:nvPr/>
        </p:nvSpPr>
        <p:spPr>
          <a:xfrm>
            <a:off x="6313558" y="4890135"/>
            <a:ext cx="1014413" cy="101441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2" name="椭圆 9"/>
          <p:cNvSpPr/>
          <p:nvPr/>
        </p:nvSpPr>
        <p:spPr>
          <a:xfrm>
            <a:off x="5088008" y="2016760"/>
            <a:ext cx="1819275" cy="181927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9" name="文本框 20"/>
          <p:cNvSpPr/>
          <p:nvPr/>
        </p:nvSpPr>
        <p:spPr>
          <a:xfrm>
            <a:off x="8430966" y="2842796"/>
            <a:ext cx="3355104" cy="2554545"/>
          </a:xfrm>
          <a:prstGeom prst="rect">
            <a:avLst/>
          </a:prstGeom>
          <a:solidFill>
            <a:srgbClr val="F9C1B9"/>
          </a:solidFill>
          <a:ln w="9525">
            <a:noFill/>
          </a:ln>
        </p:spPr>
        <p:txBody>
          <a:bodyPr wrap="square">
            <a:spAutoFit/>
          </a:bodyPr>
          <a:lstStyle/>
          <a:p>
            <a:pPr lvl="0" algn="just"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Số nguyên tử hay tỉ lệ số nguyên tử của các nguyên tố trong phân tử</a:t>
            </a:r>
            <a:endParaRPr lang="en-US"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sp>
        <p:nvSpPr>
          <p:cNvPr id="13330" name="文本框 21"/>
          <p:cNvSpPr/>
          <p:nvPr/>
        </p:nvSpPr>
        <p:spPr>
          <a:xfrm>
            <a:off x="429472" y="1995411"/>
            <a:ext cx="3480873" cy="1569660"/>
          </a:xfrm>
          <a:prstGeom prst="rect">
            <a:avLst/>
          </a:prstGeom>
          <a:solidFill>
            <a:srgbClr val="F9C1B9"/>
          </a:solidFill>
          <a:ln w="9525">
            <a:noFill/>
          </a:ln>
        </p:spPr>
        <p:txBody>
          <a:bodyPr wrap="square">
            <a:spAutoFit/>
          </a:bodyPr>
          <a:lstStyle/>
          <a:p>
            <a:pPr lvl="0" algn="just"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Thành phần các nguyên tố hoá học tạo nên chất</a:t>
            </a:r>
            <a:endParaRPr lang="zh-CN" altLang="en-US" sz="3200" dirty="0">
              <a:solidFill>
                <a:srgbClr val="E56AF2"/>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13331" name="文本框 22"/>
          <p:cNvSpPr/>
          <p:nvPr/>
        </p:nvSpPr>
        <p:spPr>
          <a:xfrm>
            <a:off x="2948669" y="772032"/>
            <a:ext cx="6983002" cy="646331"/>
          </a:xfrm>
          <a:prstGeom prst="rect">
            <a:avLst/>
          </a:prstGeom>
          <a:noFill/>
          <a:ln w="9525">
            <a:noFill/>
          </a:ln>
        </p:spPr>
        <p:txBody>
          <a:bodyPr wrap="none">
            <a:spAutoFit/>
          </a:bodyPr>
          <a:lstStyle/>
          <a:p>
            <a:pPr lvl="0" eaLnBrk="1" hangingPunct="1"/>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Công</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thức</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hoá</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học</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cho</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biết</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endParaRPr lang="en-US" altLang="zh-CN" sz="3600"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sp>
        <p:nvSpPr>
          <p:cNvPr id="13333" name="文本框 24"/>
          <p:cNvSpPr/>
          <p:nvPr/>
        </p:nvSpPr>
        <p:spPr>
          <a:xfrm>
            <a:off x="922389" y="5144739"/>
            <a:ext cx="3307609" cy="1077218"/>
          </a:xfrm>
          <a:prstGeom prst="rect">
            <a:avLst/>
          </a:prstGeom>
          <a:solidFill>
            <a:srgbClr val="F9C1B9"/>
          </a:solidFill>
          <a:ln w="9525">
            <a:noFill/>
          </a:ln>
        </p:spPr>
        <p:txBody>
          <a:bodyPr wrap="square">
            <a:spAutoFit/>
          </a:bodyPr>
          <a:lstStyle/>
          <a:p>
            <a:pPr lvl="0" algn="ctr"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Khối lượng phân tử của chất.</a:t>
            </a:r>
            <a:endParaRPr lang="en-US"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grpSp>
        <p:nvGrpSpPr>
          <p:cNvPr id="3" name="组合 2"/>
          <p:cNvGrpSpPr/>
          <p:nvPr/>
        </p:nvGrpSpPr>
        <p:grpSpPr>
          <a:xfrm>
            <a:off x="4788288" y="3846195"/>
            <a:ext cx="2000250" cy="3020060"/>
            <a:chOff x="7740" y="6057"/>
            <a:chExt cx="3150" cy="4756"/>
          </a:xfrm>
        </p:grpSpPr>
        <p:sp>
          <p:nvSpPr>
            <p:cNvPr id="13321" name="任意多边形 31"/>
            <p:cNvSpPr/>
            <p:nvPr/>
          </p:nvSpPr>
          <p:spPr>
            <a:xfrm rot="-3300000" flipH="1">
              <a:off x="7718" y="6079"/>
              <a:ext cx="3195" cy="3150"/>
            </a:xfrm>
            <a:custGeom>
              <a:avLst/>
              <a:gdLst>
                <a:gd name="txL" fmla="*/ 0 w 2028813"/>
                <a:gd name="txT" fmla="*/ 0 h 1999955"/>
                <a:gd name="txR" fmla="*/ 2028813 w 2028813"/>
                <a:gd name="txB" fmla="*/ 1999955 h 1999955"/>
              </a:gdLst>
              <a:ahLst/>
              <a:cxnLst>
                <a:cxn ang="0">
                  <a:pos x="0" y="618301"/>
                </a:cxn>
                <a:cxn ang="0">
                  <a:pos x="961769" y="1291930"/>
                </a:cxn>
                <a:cxn ang="0">
                  <a:pos x="88911" y="1609713"/>
                </a:cxn>
                <a:cxn ang="0">
                  <a:pos x="92598" y="1617107"/>
                </a:cxn>
                <a:cxn ang="0">
                  <a:pos x="119307" y="1713612"/>
                </a:cxn>
                <a:cxn ang="0">
                  <a:pos x="1069768" y="1367574"/>
                </a:cxn>
                <a:cxn ang="0">
                  <a:pos x="1649089" y="1773333"/>
                </a:cxn>
                <a:cxn ang="0">
                  <a:pos x="1299191" y="1900721"/>
                </a:cxn>
                <a:cxn ang="0">
                  <a:pos x="1330570" y="1963655"/>
                </a:cxn>
                <a:cxn ang="0">
                  <a:pos x="1340780" y="2000545"/>
                </a:cxn>
                <a:cxn ang="0">
                  <a:pos x="1757089" y="1848978"/>
                </a:cxn>
                <a:cxn ang="0">
                  <a:pos x="1953178" y="1986318"/>
                </a:cxn>
                <a:cxn ang="0">
                  <a:pos x="2028837" y="1878234"/>
                </a:cxn>
                <a:cxn ang="0">
                  <a:pos x="1800410" y="1718241"/>
                </a:cxn>
                <a:cxn ang="0">
                  <a:pos x="1800409" y="1718241"/>
                </a:cxn>
                <a:cxn ang="0">
                  <a:pos x="1532814" y="1530818"/>
                </a:cxn>
                <a:cxn ang="0">
                  <a:pos x="1532814" y="1073913"/>
                </a:cxn>
                <a:cxn ang="0">
                  <a:pos x="1527171" y="1073269"/>
                </a:cxn>
                <a:cxn ang="0">
                  <a:pos x="1424813" y="1040485"/>
                </a:cxn>
                <a:cxn ang="0">
                  <a:pos x="1424813" y="1455174"/>
                </a:cxn>
                <a:cxn ang="0">
                  <a:pos x="786175" y="1007867"/>
                </a:cxn>
                <a:cxn ang="0">
                  <a:pos x="786175" y="13935"/>
                </a:cxn>
                <a:cxn ang="0">
                  <a:pos x="685993" y="2503"/>
                </a:cxn>
                <a:cxn ang="0">
                  <a:pos x="678173" y="0"/>
                </a:cxn>
                <a:cxn ang="0">
                  <a:pos x="678173" y="932221"/>
                </a:cxn>
                <a:cxn ang="0">
                  <a:pos x="75659" y="510218"/>
                </a:cxn>
              </a:cxnLst>
              <a:rect l="txL" t="txT" r="txR" b="txB"/>
              <a:pathLst>
                <a:path w="2028813" h="1999955">
                  <a:moveTo>
                    <a:pt x="0" y="618119"/>
                  </a:moveTo>
                  <a:lnTo>
                    <a:pt x="961757" y="1291548"/>
                  </a:lnTo>
                  <a:lnTo>
                    <a:pt x="88909" y="1609239"/>
                  </a:lnTo>
                  <a:lnTo>
                    <a:pt x="92596" y="1616631"/>
                  </a:lnTo>
                  <a:lnTo>
                    <a:pt x="119305" y="1713106"/>
                  </a:lnTo>
                  <a:lnTo>
                    <a:pt x="1069756" y="1367170"/>
                  </a:lnTo>
                  <a:lnTo>
                    <a:pt x="1649069" y="1772810"/>
                  </a:lnTo>
                  <a:lnTo>
                    <a:pt x="1299175" y="1900161"/>
                  </a:lnTo>
                  <a:lnTo>
                    <a:pt x="1330554" y="1963075"/>
                  </a:lnTo>
                  <a:lnTo>
                    <a:pt x="1340764" y="1999955"/>
                  </a:lnTo>
                  <a:lnTo>
                    <a:pt x="1757069" y="1848432"/>
                  </a:lnTo>
                  <a:lnTo>
                    <a:pt x="1953154" y="1985732"/>
                  </a:lnTo>
                  <a:lnTo>
                    <a:pt x="2028813" y="1877680"/>
                  </a:lnTo>
                  <a:lnTo>
                    <a:pt x="1800388" y="1717735"/>
                  </a:lnTo>
                  <a:lnTo>
                    <a:pt x="1800387" y="1717735"/>
                  </a:lnTo>
                  <a:lnTo>
                    <a:pt x="1532796" y="1530366"/>
                  </a:lnTo>
                  <a:lnTo>
                    <a:pt x="1532796" y="1073597"/>
                  </a:lnTo>
                  <a:lnTo>
                    <a:pt x="1527153" y="1072953"/>
                  </a:lnTo>
                  <a:lnTo>
                    <a:pt x="1424797" y="1040179"/>
                  </a:lnTo>
                  <a:lnTo>
                    <a:pt x="1424797" y="1454744"/>
                  </a:lnTo>
                  <a:lnTo>
                    <a:pt x="786165" y="1007569"/>
                  </a:lnTo>
                  <a:lnTo>
                    <a:pt x="786165" y="13931"/>
                  </a:lnTo>
                  <a:lnTo>
                    <a:pt x="685985" y="2503"/>
                  </a:lnTo>
                  <a:lnTo>
                    <a:pt x="678165" y="0"/>
                  </a:lnTo>
                  <a:lnTo>
                    <a:pt x="678165" y="931947"/>
                  </a:lnTo>
                  <a:lnTo>
                    <a:pt x="75659" y="510068"/>
                  </a:lnTo>
                  <a:lnTo>
                    <a:pt x="0" y="618119"/>
                  </a:lnTo>
                  <a:close/>
                </a:path>
              </a:pathLst>
            </a:custGeom>
            <a:solidFill>
              <a:srgbClr val="00B050"/>
            </a:solidFill>
            <a:ln w="9525">
              <a:noFill/>
            </a:ln>
          </p:spPr>
          <p:txBody>
            <a:bodyPr/>
            <a:lstStyle/>
            <a:p>
              <a:endParaRPr lang="zh-CN" altLang="en-US">
                <a:solidFill>
                  <a:schemeClr val="tx1"/>
                </a:solidFill>
              </a:endParaRPr>
            </a:p>
          </p:txBody>
        </p:sp>
        <p:sp>
          <p:nvSpPr>
            <p:cNvPr id="2" name="矩形 1"/>
            <p:cNvSpPr/>
            <p:nvPr/>
          </p:nvSpPr>
          <p:spPr>
            <a:xfrm>
              <a:off x="9519" y="9711"/>
              <a:ext cx="234" cy="1102"/>
            </a:xfrm>
            <a:prstGeom prst="rect">
              <a:avLst/>
            </a:prstGeom>
            <a:solidFill>
              <a:srgbClr val="00B05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pic>
        <p:nvPicPr>
          <p:cNvPr id="5" name="Picture 4">
            <a:extLst>
              <a:ext uri="{FF2B5EF4-FFF2-40B4-BE49-F238E27FC236}">
                <a16:creationId xmlns:a16="http://schemas.microsoft.com/office/drawing/2014/main" id="{1471B444-7CE5-4A61-8875-C2CDEF436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9986" y="415743"/>
            <a:ext cx="1692053" cy="142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331"/>
                                        </p:tgtEl>
                                        <p:attrNameLst>
                                          <p:attrName>style.visibility</p:attrName>
                                        </p:attrNameLst>
                                      </p:cBhvr>
                                      <p:to>
                                        <p:strVal val="visible"/>
                                      </p:to>
                                    </p:set>
                                    <p:animEffect transition="in" filter="barn(inVertical)">
                                      <p:cBhvr>
                                        <p:cTn id="10" dur="500"/>
                                        <p:tgtEl>
                                          <p:spTgt spid="133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330"/>
                                        </p:tgtEl>
                                        <p:attrNameLst>
                                          <p:attrName>style.visibility</p:attrName>
                                        </p:attrNameLst>
                                      </p:cBhvr>
                                      <p:to>
                                        <p:strVal val="visible"/>
                                      </p:to>
                                    </p:set>
                                    <p:animEffect transition="in" filter="barn(inVertical)">
                                      <p:cBhvr>
                                        <p:cTn id="15" dur="500"/>
                                        <p:tgtEl>
                                          <p:spTgt spid="133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329"/>
                                        </p:tgtEl>
                                        <p:attrNameLst>
                                          <p:attrName>style.visibility</p:attrName>
                                        </p:attrNameLst>
                                      </p:cBhvr>
                                      <p:to>
                                        <p:strVal val="visible"/>
                                      </p:to>
                                    </p:set>
                                    <p:animEffect transition="in" filter="barn(inVertical)">
                                      <p:cBhvr>
                                        <p:cTn id="20" dur="500"/>
                                        <p:tgtEl>
                                          <p:spTgt spid="1332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333"/>
                                        </p:tgtEl>
                                        <p:attrNameLst>
                                          <p:attrName>style.visibility</p:attrName>
                                        </p:attrNameLst>
                                      </p:cBhvr>
                                      <p:to>
                                        <p:strVal val="visible"/>
                                      </p:to>
                                    </p:set>
                                    <p:animEffect transition="in" filter="barn(inVertical)">
                                      <p:cBhvr>
                                        <p:cTn id="25" dur="500"/>
                                        <p:tgtEl>
                                          <p:spTgt spid="1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p:bldP spid="133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36099" y="1968650"/>
            <a:ext cx="7587174" cy="3169605"/>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Copper sulfate (CuSO</a:t>
            </a:r>
            <a:r>
              <a:rPr lang="vi-VN" sz="3200" baseline="-25000" dirty="0">
                <a:solidFill>
                  <a:schemeClr val="tx1"/>
                </a:solidFill>
                <a:latin typeface="Arial" panose="020B0604020202020204" pitchFamily="34" charset="0"/>
                <a:cs typeface="Arial" panose="020B0604020202020204" pitchFamily="34" charset="0"/>
              </a:rPr>
              <a:t>4</a:t>
            </a:r>
            <a:r>
              <a:rPr lang="vi-VN" sz="3200" dirty="0">
                <a:solidFill>
                  <a:schemeClr val="tx1"/>
                </a:solidFill>
                <a:latin typeface="Arial" panose="020B0604020202020204" pitchFamily="34" charset="0"/>
                <a:cs typeface="Arial" panose="020B0604020202020204" pitchFamily="34" charset="0"/>
              </a:rPr>
              <a:t>) được dùng làm chất chống xoăn lá cho cây cà chua. Em hãy cho biết số nguyên tử của từng nguyên tố có trong một phân tử copper sulfate và xác định phần trăm khối lượng của các nguyên tố trong hợp chất này</a:t>
            </a:r>
            <a:endParaRPr lang="zh-CN" altLang="en-US" sz="3200" dirty="0">
              <a:solidFill>
                <a:schemeClr val="tx1"/>
              </a:solidFill>
              <a:cs typeface="+mn-ea"/>
              <a:sym typeface="+mn-lt"/>
            </a:endParaRPr>
          </a:p>
        </p:txBody>
      </p:sp>
      <p:pic>
        <p:nvPicPr>
          <p:cNvPr id="5" name="图片 10" descr="未标题-1">
            <a:extLst>
              <a:ext uri="{FF2B5EF4-FFF2-40B4-BE49-F238E27FC236}">
                <a16:creationId xmlns:a16="http://schemas.microsoft.com/office/drawing/2014/main" id="{E3D04132-3628-4258-88B0-0B0BAD19B784}"/>
              </a:ext>
            </a:extLst>
          </p:cNvPr>
          <p:cNvPicPr>
            <a:picLocks noChangeAspect="1"/>
          </p:cNvPicPr>
          <p:nvPr/>
        </p:nvPicPr>
        <p:blipFill>
          <a:blip r:embed="rId2"/>
          <a:stretch>
            <a:fillRect/>
          </a:stretch>
        </p:blipFill>
        <p:spPr>
          <a:xfrm>
            <a:off x="8228085" y="2006597"/>
            <a:ext cx="3527816" cy="2946090"/>
          </a:xfrm>
          <a:prstGeom prst="rect">
            <a:avLst/>
          </a:prstGeom>
        </p:spPr>
      </p:pic>
    </p:spTree>
    <p:extLst>
      <p:ext uri="{BB962C8B-B14F-4D97-AF65-F5344CB8AC3E}">
        <p14:creationId xmlns:p14="http://schemas.microsoft.com/office/powerpoint/2010/main" val="40707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30480" y="1542025"/>
            <a:ext cx="12222480" cy="202374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3076" name="Oval 5"/>
          <p:cNvGrpSpPr/>
          <p:nvPr/>
        </p:nvGrpSpPr>
        <p:grpSpPr>
          <a:xfrm>
            <a:off x="1881846" y="1764230"/>
            <a:ext cx="1530350" cy="1524000"/>
            <a:chOff x="0" y="0"/>
            <a:chExt cx="964" cy="960"/>
          </a:xfrm>
        </p:grpSpPr>
        <p:pic>
          <p:nvPicPr>
            <p:cNvPr id="3106" name="Oval 5"/>
            <p:cNvPicPr/>
            <p:nvPr/>
          </p:nvPicPr>
          <p:blipFill>
            <a:blip r:embed="rId2"/>
            <a:stretch>
              <a:fillRect/>
            </a:stretch>
          </p:blipFill>
          <p:spPr>
            <a:xfrm>
              <a:off x="0" y="0"/>
              <a:ext cx="964" cy="960"/>
            </a:xfrm>
            <a:prstGeom prst="rect">
              <a:avLst/>
            </a:prstGeom>
            <a:noFill/>
            <a:ln w="9525">
              <a:noFill/>
            </a:ln>
          </p:spPr>
        </p:pic>
        <p:sp>
          <p:nvSpPr>
            <p:cNvPr id="3107" name="Text Box 5"/>
            <p:cNvSpPr txBox="1"/>
            <p:nvPr/>
          </p:nvSpPr>
          <p:spPr>
            <a:xfrm>
              <a:off x="148"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7" name="Group 48"/>
          <p:cNvPicPr/>
          <p:nvPr/>
        </p:nvPicPr>
        <p:blipFill>
          <a:blip r:embed="rId3"/>
          <a:stretch>
            <a:fillRect/>
          </a:stretch>
        </p:blipFill>
        <p:spPr>
          <a:xfrm>
            <a:off x="1729446" y="1607067"/>
            <a:ext cx="1828800" cy="1828800"/>
          </a:xfrm>
          <a:prstGeom prst="rect">
            <a:avLst/>
          </a:prstGeom>
          <a:noFill/>
          <a:ln w="9525">
            <a:noFill/>
          </a:ln>
        </p:spPr>
      </p:pic>
      <p:grpSp>
        <p:nvGrpSpPr>
          <p:cNvPr id="3078" name="Oval 5"/>
          <p:cNvGrpSpPr/>
          <p:nvPr/>
        </p:nvGrpSpPr>
        <p:grpSpPr>
          <a:xfrm>
            <a:off x="5081758" y="1764230"/>
            <a:ext cx="1524000" cy="1524000"/>
            <a:chOff x="0" y="0"/>
            <a:chExt cx="960" cy="960"/>
          </a:xfrm>
        </p:grpSpPr>
        <p:pic>
          <p:nvPicPr>
            <p:cNvPr id="3104" name="Oval 5"/>
            <p:cNvPicPr/>
            <p:nvPr/>
          </p:nvPicPr>
          <p:blipFill>
            <a:blip r:embed="rId4"/>
            <a:stretch>
              <a:fillRect/>
            </a:stretch>
          </p:blipFill>
          <p:spPr>
            <a:xfrm>
              <a:off x="0" y="0"/>
              <a:ext cx="960" cy="960"/>
            </a:xfrm>
            <a:prstGeom prst="rect">
              <a:avLst/>
            </a:prstGeom>
            <a:noFill/>
            <a:ln w="9525">
              <a:noFill/>
            </a:ln>
          </p:spPr>
        </p:pic>
        <p:sp>
          <p:nvSpPr>
            <p:cNvPr id="3105" name="Text Box 9"/>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9" name="Group 64"/>
          <p:cNvPicPr/>
          <p:nvPr/>
        </p:nvPicPr>
        <p:blipFill>
          <a:blip r:embed="rId5"/>
          <a:stretch>
            <a:fillRect/>
          </a:stretch>
        </p:blipFill>
        <p:spPr>
          <a:xfrm>
            <a:off x="4926183" y="1607067"/>
            <a:ext cx="1835150" cy="1828800"/>
          </a:xfrm>
          <a:prstGeom prst="rect">
            <a:avLst/>
          </a:prstGeom>
          <a:noFill/>
          <a:ln w="9525">
            <a:noFill/>
          </a:ln>
        </p:spPr>
      </p:pic>
      <p:grpSp>
        <p:nvGrpSpPr>
          <p:cNvPr id="3080" name="Oval 5"/>
          <p:cNvGrpSpPr/>
          <p:nvPr/>
        </p:nvGrpSpPr>
        <p:grpSpPr>
          <a:xfrm>
            <a:off x="8614263" y="1808408"/>
            <a:ext cx="1524000" cy="1524000"/>
            <a:chOff x="0" y="0"/>
            <a:chExt cx="960" cy="960"/>
          </a:xfrm>
        </p:grpSpPr>
        <p:pic>
          <p:nvPicPr>
            <p:cNvPr id="3102" name="Oval 5"/>
            <p:cNvPicPr/>
            <p:nvPr/>
          </p:nvPicPr>
          <p:blipFill>
            <a:blip r:embed="rId4"/>
            <a:stretch>
              <a:fillRect/>
            </a:stretch>
          </p:blipFill>
          <p:spPr>
            <a:xfrm>
              <a:off x="0" y="0"/>
              <a:ext cx="960" cy="960"/>
            </a:xfrm>
            <a:prstGeom prst="rect">
              <a:avLst/>
            </a:prstGeom>
            <a:noFill/>
            <a:ln w="9525">
              <a:noFill/>
            </a:ln>
          </p:spPr>
        </p:pic>
        <p:sp>
          <p:nvSpPr>
            <p:cNvPr id="3103" name="Text Box 13"/>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81" name="Group 79"/>
          <p:cNvPicPr/>
          <p:nvPr/>
        </p:nvPicPr>
        <p:blipFill>
          <a:blip r:embed="rId5"/>
          <a:stretch>
            <a:fillRect/>
          </a:stretch>
        </p:blipFill>
        <p:spPr>
          <a:xfrm>
            <a:off x="8455513" y="1651245"/>
            <a:ext cx="1835150" cy="1828800"/>
          </a:xfrm>
          <a:prstGeom prst="rect">
            <a:avLst/>
          </a:prstGeom>
          <a:noFill/>
          <a:ln w="9525">
            <a:noFill/>
          </a:ln>
        </p:spPr>
      </p:pic>
      <p:sp>
        <p:nvSpPr>
          <p:cNvPr id="37" name="文本框 215">
            <a:extLst>
              <a:ext uri="{FF2B5EF4-FFF2-40B4-BE49-F238E27FC236}">
                <a16:creationId xmlns:a16="http://schemas.microsoft.com/office/drawing/2014/main" id="{C2D2FE51-4553-4D28-B539-6038AB780F4B}"/>
              </a:ext>
            </a:extLst>
          </p:cNvPr>
          <p:cNvSpPr txBox="1"/>
          <p:nvPr/>
        </p:nvSpPr>
        <p:spPr>
          <a:xfrm>
            <a:off x="3810146" y="329429"/>
            <a:ext cx="5523230" cy="746358"/>
          </a:xfrm>
          <a:prstGeom prst="rect">
            <a:avLst/>
          </a:prstGeom>
          <a:noFill/>
          <a:ln>
            <a:noFill/>
          </a:ln>
        </p:spPr>
        <p:txBody>
          <a:bodyPr wrap="square" lIns="68580" tIns="34290" rIns="68580" bIns="34290" rtlCol="0">
            <a:spAutoFit/>
          </a:bodyPr>
          <a:lstStyle/>
          <a:p>
            <a:r>
              <a:rPr lang="en-US" altLang="zh-CN"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NỘI DUNG BÀI HỌC</a:t>
            </a:r>
            <a:endParaRPr lang="zh-CN" altLang="en-US"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7" name="文本框 33">
            <a:extLst>
              <a:ext uri="{FF2B5EF4-FFF2-40B4-BE49-F238E27FC236}">
                <a16:creationId xmlns:a16="http://schemas.microsoft.com/office/drawing/2014/main" id="{58366BC1-D701-4F9B-8910-548D73592733}"/>
              </a:ext>
            </a:extLst>
          </p:cNvPr>
          <p:cNvSpPr txBox="1"/>
          <p:nvPr/>
        </p:nvSpPr>
        <p:spPr>
          <a:xfrm>
            <a:off x="4788948" y="4225336"/>
            <a:ext cx="2583623" cy="707886"/>
          </a:xfrm>
          <a:prstGeom prst="rect">
            <a:avLst/>
          </a:prstGeom>
          <a:noFill/>
        </p:spPr>
        <p:txBody>
          <a:bodyPr wrap="square" rtlCol="0">
            <a:spAutoFit/>
          </a:bodyPr>
          <a:lstStyle/>
          <a:p>
            <a:pPr algn="ctr"/>
            <a:r>
              <a:rPr lang="en-US" altLang="zh-CN"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HÓA TRỊ</a:t>
            </a:r>
            <a:endParaRPr lang="zh-CN" altLang="en-US"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18" name="文本框 36">
            <a:extLst>
              <a:ext uri="{FF2B5EF4-FFF2-40B4-BE49-F238E27FC236}">
                <a16:creationId xmlns:a16="http://schemas.microsoft.com/office/drawing/2014/main" id="{C28714A7-2BD1-4FF9-9C52-AADD74338374}"/>
              </a:ext>
            </a:extLst>
          </p:cNvPr>
          <p:cNvSpPr txBox="1"/>
          <p:nvPr/>
        </p:nvSpPr>
        <p:spPr>
          <a:xfrm>
            <a:off x="1374971" y="3794370"/>
            <a:ext cx="2957877" cy="1938992"/>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9" name="文本框 36">
            <a:extLst>
              <a:ext uri="{FF2B5EF4-FFF2-40B4-BE49-F238E27FC236}">
                <a16:creationId xmlns:a16="http://schemas.microsoft.com/office/drawing/2014/main" id="{4F0FB340-FB0F-4261-A840-42A5EC7E10DC}"/>
              </a:ext>
            </a:extLst>
          </p:cNvPr>
          <p:cNvSpPr txBox="1"/>
          <p:nvPr/>
        </p:nvSpPr>
        <p:spPr>
          <a:xfrm>
            <a:off x="7828671" y="3722933"/>
            <a:ext cx="3380934" cy="2554545"/>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20" name="文本框 33">
            <a:extLst>
              <a:ext uri="{FF2B5EF4-FFF2-40B4-BE49-F238E27FC236}">
                <a16:creationId xmlns:a16="http://schemas.microsoft.com/office/drawing/2014/main" id="{409AD9A3-365E-4620-8A7D-CBBC17E61083}"/>
              </a:ext>
            </a:extLst>
          </p:cNvPr>
          <p:cNvSpPr txBox="1"/>
          <p:nvPr/>
        </p:nvSpPr>
        <p:spPr>
          <a:xfrm>
            <a:off x="2188647" y="1977324"/>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1" name="文本框 33">
            <a:extLst>
              <a:ext uri="{FF2B5EF4-FFF2-40B4-BE49-F238E27FC236}">
                <a16:creationId xmlns:a16="http://schemas.microsoft.com/office/drawing/2014/main" id="{8E122504-08E2-4F04-A7CA-F6B2F34D7509}"/>
              </a:ext>
            </a:extLst>
          </p:cNvPr>
          <p:cNvSpPr txBox="1"/>
          <p:nvPr/>
        </p:nvSpPr>
        <p:spPr>
          <a:xfrm>
            <a:off x="5388559" y="1986191"/>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2" name="文本框 33">
            <a:extLst>
              <a:ext uri="{FF2B5EF4-FFF2-40B4-BE49-F238E27FC236}">
                <a16:creationId xmlns:a16="http://schemas.microsoft.com/office/drawing/2014/main" id="{DA6BE5C8-7A7D-4E27-B6F8-E8C4571905A8}"/>
              </a:ext>
            </a:extLst>
          </p:cNvPr>
          <p:cNvSpPr txBox="1"/>
          <p:nvPr/>
        </p:nvSpPr>
        <p:spPr>
          <a:xfrm>
            <a:off x="8846039" y="2013635"/>
            <a:ext cx="1204790"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3257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grpId="2"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2"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557"/>
                                        </p:tgtEl>
                                        <p:attrNameLst>
                                          <p:attrName>style.visibility</p:attrName>
                                        </p:attrNameLst>
                                      </p:cBhvr>
                                      <p:to>
                                        <p:strVal val="visible"/>
                                      </p:to>
                                    </p:set>
                                    <p:animEffect transition="in" filter="circle(in)">
                                      <p:cBhvr>
                                        <p:cTn id="21" dur="2000"/>
                                        <p:tgtEl>
                                          <p:spTgt spid="23557"/>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par>
                                <p:cTn id="25" presetID="6" presetClass="entr" presetSubtype="16" fill="hold" nodeType="with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circle(in)">
                                      <p:cBhvr>
                                        <p:cTn id="27" dur="2000"/>
                                        <p:tgtEl>
                                          <p:spTgt spid="3077"/>
                                        </p:tgtEl>
                                      </p:cBhvr>
                                    </p:animEffect>
                                  </p:childTnLst>
                                </p:cTn>
                              </p:par>
                              <p:par>
                                <p:cTn id="28" presetID="6" presetClass="entr" presetSubtype="16"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circle(in)">
                                      <p:cBhvr>
                                        <p:cTn id="30" dur="2000"/>
                                        <p:tgtEl>
                                          <p:spTgt spid="3078"/>
                                        </p:tgtEl>
                                      </p:cBhvr>
                                    </p:animEffect>
                                  </p:childTnLst>
                                </p:cTn>
                              </p:par>
                              <p:par>
                                <p:cTn id="31" presetID="6" presetClass="entr" presetSubtype="16" fill="hold" nodeType="withEffect">
                                  <p:stCondLst>
                                    <p:cond delay="0"/>
                                  </p:stCondLst>
                                  <p:childTnLst>
                                    <p:set>
                                      <p:cBhvr>
                                        <p:cTn id="32" dur="1" fill="hold">
                                          <p:stCondLst>
                                            <p:cond delay="0"/>
                                          </p:stCondLst>
                                        </p:cTn>
                                        <p:tgtEl>
                                          <p:spTgt spid="3079"/>
                                        </p:tgtEl>
                                        <p:attrNameLst>
                                          <p:attrName>style.visibility</p:attrName>
                                        </p:attrNameLst>
                                      </p:cBhvr>
                                      <p:to>
                                        <p:strVal val="visible"/>
                                      </p:to>
                                    </p:set>
                                    <p:animEffect transition="in" filter="circle(in)">
                                      <p:cBhvr>
                                        <p:cTn id="33" dur="2000"/>
                                        <p:tgtEl>
                                          <p:spTgt spid="3079"/>
                                        </p:tgtEl>
                                      </p:cBhvr>
                                    </p:animEffect>
                                  </p:childTnLst>
                                </p:cTn>
                              </p:par>
                              <p:par>
                                <p:cTn id="34" presetID="6" presetClass="entr" presetSubtype="16" fill="hold" nodeType="withEffect">
                                  <p:stCondLst>
                                    <p:cond delay="0"/>
                                  </p:stCondLst>
                                  <p:childTnLst>
                                    <p:set>
                                      <p:cBhvr>
                                        <p:cTn id="35" dur="1" fill="hold">
                                          <p:stCondLst>
                                            <p:cond delay="0"/>
                                          </p:stCondLst>
                                        </p:cTn>
                                        <p:tgtEl>
                                          <p:spTgt spid="3080"/>
                                        </p:tgtEl>
                                        <p:attrNameLst>
                                          <p:attrName>style.visibility</p:attrName>
                                        </p:attrNameLst>
                                      </p:cBhvr>
                                      <p:to>
                                        <p:strVal val="visible"/>
                                      </p:to>
                                    </p:set>
                                    <p:animEffect transition="in" filter="circle(in)">
                                      <p:cBhvr>
                                        <p:cTn id="36" dur="2000"/>
                                        <p:tgtEl>
                                          <p:spTgt spid="3080"/>
                                        </p:tgtEl>
                                      </p:cBhvr>
                                    </p:animEffect>
                                  </p:childTnLst>
                                </p:cTn>
                              </p:par>
                              <p:par>
                                <p:cTn id="37" presetID="6" presetClass="entr" presetSubtype="16" fill="hold" nodeType="withEffect">
                                  <p:stCondLst>
                                    <p:cond delay="0"/>
                                  </p:stCondLst>
                                  <p:childTnLst>
                                    <p:set>
                                      <p:cBhvr>
                                        <p:cTn id="38" dur="1" fill="hold">
                                          <p:stCondLst>
                                            <p:cond delay="0"/>
                                          </p:stCondLst>
                                        </p:cTn>
                                        <p:tgtEl>
                                          <p:spTgt spid="3081"/>
                                        </p:tgtEl>
                                        <p:attrNameLst>
                                          <p:attrName>style.visibility</p:attrName>
                                        </p:attrNameLst>
                                      </p:cBhvr>
                                      <p:to>
                                        <p:strVal val="visible"/>
                                      </p:to>
                                    </p:set>
                                    <p:animEffect transition="in" filter="circle(in)">
                                      <p:cBhvr>
                                        <p:cTn id="39" dur="2000"/>
                                        <p:tgtEl>
                                          <p:spTgt spid="308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37" grpId="0"/>
      <p:bldP spid="17" grpId="0"/>
      <p:bldP spid="17" grpId="1"/>
      <p:bldP spid="18" grpId="0"/>
      <p:bldP spid="18" grpId="1"/>
      <p:bldP spid="19" grpId="0"/>
      <p:bldP spid="19" grpId="1"/>
      <p:bldP spid="20" grpId="1"/>
      <p:bldP spid="20" grpId="2"/>
      <p:bldP spid="21" grpId="1"/>
      <p:bldP spid="21" grpId="2"/>
      <p:bldP spid="22" grpId="1"/>
      <p:bldP spid="2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7" name="TextBox 6">
            <a:extLst>
              <a:ext uri="{FF2B5EF4-FFF2-40B4-BE49-F238E27FC236}">
                <a16:creationId xmlns:a16="http://schemas.microsoft.com/office/drawing/2014/main" id="{E45DB614-80F9-4250-85B1-E3CB85C5DB95}"/>
              </a:ext>
            </a:extLst>
          </p:cNvPr>
          <p:cNvSpPr txBox="1"/>
          <p:nvPr/>
        </p:nvSpPr>
        <p:spPr>
          <a:xfrm>
            <a:off x="487681" y="1730836"/>
            <a:ext cx="11127545" cy="1384995"/>
          </a:xfrm>
          <a:prstGeom prst="rect">
            <a:avLst/>
          </a:prstGeom>
          <a:no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Trong 1 phân tử copper sulfate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gồm 3 nguyên tố: Cu, S, O trong đó có: 1 nguyên tử Cu (copper), 1 nguyên tử S (sulfur), 4 nguyên tử O (oxygen)</a:t>
            </a:r>
          </a:p>
        </p:txBody>
      </p:sp>
      <p:sp>
        <p:nvSpPr>
          <p:cNvPr id="9" name="TextBox 8">
            <a:extLst>
              <a:ext uri="{FF2B5EF4-FFF2-40B4-BE49-F238E27FC236}">
                <a16:creationId xmlns:a16="http://schemas.microsoft.com/office/drawing/2014/main" id="{8E41E371-2005-4CF0-8A3D-0A0C051033BA}"/>
              </a:ext>
            </a:extLst>
          </p:cNvPr>
          <p:cNvSpPr txBox="1"/>
          <p:nvPr/>
        </p:nvSpPr>
        <p:spPr>
          <a:xfrm>
            <a:off x="629530" y="3347109"/>
            <a:ext cx="10526150"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Khối lượng phân tử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 64x1 + 32x1 + 16x4 = 160 amu</a:t>
            </a:r>
            <a:endParaRPr lang="vi-VN"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0FDCB39-0AA4-4D0E-9EB1-AD5441E03747}"/>
              </a:ext>
            </a:extLst>
          </p:cNvPr>
          <p:cNvSpPr txBox="1"/>
          <p:nvPr/>
        </p:nvSpPr>
        <p:spPr>
          <a:xfrm>
            <a:off x="629530" y="3891212"/>
            <a:ext cx="8950568"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Phần trăm khối lượng các nguyên tố trong CuSO</a:t>
            </a:r>
            <a:r>
              <a:rPr lang="vi-VN" sz="2800" b="0" i="0" baseline="-25000" dirty="0">
                <a:solidFill>
                  <a:srgbClr val="333333"/>
                </a:solidFill>
                <a:effectLst/>
                <a:latin typeface="Arial" panose="020B0604020202020204" pitchFamily="34" charset="0"/>
                <a:cs typeface="Arial" panose="020B0604020202020204" pitchFamily="34" charset="0"/>
              </a:rPr>
              <a:t>4</a:t>
            </a:r>
            <a:endParaRPr lang="vi-VN"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A41BCA5-5575-4026-BB35-60374A5DF2C9}"/>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Cu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64 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60</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2" name="TextBox 11">
                <a:extLst>
                  <a:ext uri="{FF2B5EF4-FFF2-40B4-BE49-F238E27FC236}">
                    <a16:creationId xmlns:a16="http://schemas.microsoft.com/office/drawing/2014/main" id="{3A41BCA5-5575-4026-BB35-60374A5DF2C9}"/>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72341C1-056F-47BD-BC43-1B50B45633DA}"/>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S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32 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69</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3" name="TextBox 12">
                <a:extLst>
                  <a:ext uri="{FF2B5EF4-FFF2-40B4-BE49-F238E27FC236}">
                    <a16:creationId xmlns:a16="http://schemas.microsoft.com/office/drawing/2014/main" id="{C72341C1-056F-47BD-BC43-1B50B45633DA}"/>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A84498-769C-41C5-A744-1F08854EB1DB}"/>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20</m:t>
                    </m:r>
                    <m:r>
                      <a:rPr lang="vi-VN" sz="3200" i="1">
                        <a:latin typeface="Cambria Math" panose="02040503050406030204" pitchFamily="18" charset="0"/>
                        <a:ea typeface="Cambria Math" panose="02040503050406030204" pitchFamily="18" charset="0"/>
                        <a:cs typeface="Times New Roman" panose="02020603050405020304" pitchFamily="18" charset="0"/>
                      </a:rPr>
                      <m:t>%</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=40%</m:t>
                    </m:r>
                  </m:oMath>
                </a14:m>
                <a:endParaRPr lang="vi-VN" sz="3200" dirty="0"/>
              </a:p>
            </p:txBody>
          </p:sp>
        </mc:Choice>
        <mc:Fallback xmlns="">
          <p:sp>
            <p:nvSpPr>
              <p:cNvPr id="14" name="TextBox 13">
                <a:extLst>
                  <a:ext uri="{FF2B5EF4-FFF2-40B4-BE49-F238E27FC236}">
                    <a16:creationId xmlns:a16="http://schemas.microsoft.com/office/drawing/2014/main" id="{F1A84498-769C-41C5-A744-1F08854EB1DB}"/>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Tree>
    <p:extLst>
      <p:ext uri="{BB962C8B-B14F-4D97-AF65-F5344CB8AC3E}">
        <p14:creationId xmlns:p14="http://schemas.microsoft.com/office/powerpoint/2010/main" val="206100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9"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412761"/>
            <a:ext cx="7916934" cy="221599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38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HÓA TRỊ</a:t>
            </a:r>
            <a:endParaRPr lang="zh-CN" altLang="en-US" sz="138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1810400" y="2628468"/>
            <a:ext cx="1402328"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081075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CÁCH XÁC ĐỊNH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8" name="TextBox 17">
            <a:extLst>
              <a:ext uri="{FF2B5EF4-FFF2-40B4-BE49-F238E27FC236}">
                <a16:creationId xmlns:a16="http://schemas.microsoft.com/office/drawing/2014/main" id="{F4BED603-B9B5-4AF5-853C-7603E4BFD77B}"/>
              </a:ext>
            </a:extLst>
          </p:cNvPr>
          <p:cNvSpPr txBox="1"/>
          <p:nvPr/>
        </p:nvSpPr>
        <p:spPr>
          <a:xfrm>
            <a:off x="482991" y="1257197"/>
            <a:ext cx="11226017" cy="1077218"/>
          </a:xfrm>
          <a:prstGeom prst="rect">
            <a:avLst/>
          </a:prstGeom>
          <a:noFill/>
        </p:spPr>
        <p:txBody>
          <a:bodyPr wrap="square">
            <a:spAutoFit/>
          </a:bodyPr>
          <a:lstStyle/>
          <a:p>
            <a:r>
              <a:rPr lang="vi-VN" sz="3200" i="1" dirty="0">
                <a:latin typeface="Arial" panose="020B0604020202020204" pitchFamily="34" charset="0"/>
                <a:cs typeface="Arial" panose="020B0604020202020204" pitchFamily="34" charset="0"/>
              </a:rPr>
              <a:t>Hãy cho biết mỗi nguyên tử của nguyên tố O, Cl trong các phân tử sau có khả năng liên kết với bao nhiêu nguyên tử H?</a:t>
            </a:r>
          </a:p>
        </p:txBody>
      </p:sp>
      <p:grpSp>
        <p:nvGrpSpPr>
          <p:cNvPr id="19" name="Group 18">
            <a:extLst>
              <a:ext uri="{FF2B5EF4-FFF2-40B4-BE49-F238E27FC236}">
                <a16:creationId xmlns:a16="http://schemas.microsoft.com/office/drawing/2014/main" id="{852154AF-BC60-45EF-B6E4-34A49657C351}"/>
              </a:ext>
            </a:extLst>
          </p:cNvPr>
          <p:cNvGrpSpPr/>
          <p:nvPr/>
        </p:nvGrpSpPr>
        <p:grpSpPr>
          <a:xfrm>
            <a:off x="2797039" y="2479051"/>
            <a:ext cx="2113722" cy="1263569"/>
            <a:chOff x="8140168" y="2122976"/>
            <a:chExt cx="1839062" cy="1243442"/>
          </a:xfrm>
        </p:grpSpPr>
        <p:sp>
          <p:nvSpPr>
            <p:cNvPr id="20" name="Flowchart: Connector 19">
              <a:extLst>
                <a:ext uri="{FF2B5EF4-FFF2-40B4-BE49-F238E27FC236}">
                  <a16:creationId xmlns:a16="http://schemas.microsoft.com/office/drawing/2014/main" id="{B7A87D97-0FEA-4B2B-A7E0-9EC4E31709C6}"/>
                </a:ext>
              </a:extLst>
            </p:cNvPr>
            <p:cNvSpPr/>
            <p:nvPr/>
          </p:nvSpPr>
          <p:spPr>
            <a:xfrm>
              <a:off x="8140168" y="2484823"/>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1" name="Flowchart: Connector 20">
              <a:extLst>
                <a:ext uri="{FF2B5EF4-FFF2-40B4-BE49-F238E27FC236}">
                  <a16:creationId xmlns:a16="http://schemas.microsoft.com/office/drawing/2014/main" id="{755ACDA9-A3F5-4EC3-89FA-35FFB4CFD277}"/>
                </a:ext>
              </a:extLst>
            </p:cNvPr>
            <p:cNvSpPr/>
            <p:nvPr/>
          </p:nvSpPr>
          <p:spPr>
            <a:xfrm>
              <a:off x="8715548" y="2122976"/>
              <a:ext cx="1263682" cy="1243442"/>
            </a:xfrm>
            <a:prstGeom prst="flowChartConnector">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Cl</a:t>
              </a:r>
            </a:p>
          </p:txBody>
        </p:sp>
      </p:grpSp>
      <p:sp>
        <p:nvSpPr>
          <p:cNvPr id="22" name="TextBox 21">
            <a:extLst>
              <a:ext uri="{FF2B5EF4-FFF2-40B4-BE49-F238E27FC236}">
                <a16:creationId xmlns:a16="http://schemas.microsoft.com/office/drawing/2014/main" id="{4A849C7C-6E36-4DD8-AB14-87D85C76B0A9}"/>
              </a:ext>
            </a:extLst>
          </p:cNvPr>
          <p:cNvSpPr txBox="1"/>
          <p:nvPr/>
        </p:nvSpPr>
        <p:spPr>
          <a:xfrm>
            <a:off x="1557212" y="3948398"/>
            <a:ext cx="3883822" cy="523220"/>
          </a:xfrm>
          <a:prstGeom prst="rect">
            <a:avLst/>
          </a:prstGeom>
          <a:noFill/>
        </p:spPr>
        <p:txBody>
          <a:bodyPr wrap="square">
            <a:spAutoFit/>
          </a:bodyPr>
          <a:lstStyle/>
          <a:p>
            <a:pPr marL="514350" indent="-514350" algn="ctr">
              <a:spcAft>
                <a:spcPts val="200"/>
              </a:spcAft>
              <a:buAutoNum type="alphaLcPeriod"/>
              <a:tabLst>
                <a:tab pos="598170" algn="l"/>
              </a:tabLst>
            </a:pP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chloride</a:t>
            </a:r>
            <a:endPar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3" name="Group 22">
            <a:extLst>
              <a:ext uri="{FF2B5EF4-FFF2-40B4-BE49-F238E27FC236}">
                <a16:creationId xmlns:a16="http://schemas.microsoft.com/office/drawing/2014/main" id="{D239E0EC-165F-4143-9F31-75E0650224DB}"/>
              </a:ext>
            </a:extLst>
          </p:cNvPr>
          <p:cNvGrpSpPr/>
          <p:nvPr/>
        </p:nvGrpSpPr>
        <p:grpSpPr>
          <a:xfrm flipH="1">
            <a:off x="6571902" y="2410449"/>
            <a:ext cx="2385408" cy="1332172"/>
            <a:chOff x="1750348" y="3512449"/>
            <a:chExt cx="2084617" cy="1269727"/>
          </a:xfrm>
        </p:grpSpPr>
        <p:grpSp>
          <p:nvGrpSpPr>
            <p:cNvPr id="24" name="Group 23">
              <a:extLst>
                <a:ext uri="{FF2B5EF4-FFF2-40B4-BE49-F238E27FC236}">
                  <a16:creationId xmlns:a16="http://schemas.microsoft.com/office/drawing/2014/main" id="{847904E9-097B-4017-B958-C3285CBD9848}"/>
                </a:ext>
              </a:extLst>
            </p:cNvPr>
            <p:cNvGrpSpPr/>
            <p:nvPr/>
          </p:nvGrpSpPr>
          <p:grpSpPr>
            <a:xfrm>
              <a:off x="1750348" y="4048751"/>
              <a:ext cx="2084617" cy="733425"/>
              <a:chOff x="8175775" y="2756044"/>
              <a:chExt cx="2075443" cy="757238"/>
            </a:xfrm>
          </p:grpSpPr>
          <p:sp>
            <p:nvSpPr>
              <p:cNvPr id="26" name="Flowchart: Connector 25">
                <a:extLst>
                  <a:ext uri="{FF2B5EF4-FFF2-40B4-BE49-F238E27FC236}">
                    <a16:creationId xmlns:a16="http://schemas.microsoft.com/office/drawing/2014/main" id="{0F990D79-8461-45BC-AD39-F631FB65F2A2}"/>
                  </a:ext>
                </a:extLst>
              </p:cNvPr>
              <p:cNvSpPr/>
              <p:nvPr/>
            </p:nvSpPr>
            <p:spPr>
              <a:xfrm>
                <a:off x="8175775" y="2756044"/>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7" name="Flowchart: Connector 26">
                <a:extLst>
                  <a:ext uri="{FF2B5EF4-FFF2-40B4-BE49-F238E27FC236}">
                    <a16:creationId xmlns:a16="http://schemas.microsoft.com/office/drawing/2014/main" id="{2BCC086C-F596-4041-85C8-3840ECA5B137}"/>
                  </a:ext>
                </a:extLst>
              </p:cNvPr>
              <p:cNvSpPr/>
              <p:nvPr/>
            </p:nvSpPr>
            <p:spPr>
              <a:xfrm>
                <a:off x="9451118" y="2756045"/>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grpSp>
        <p:sp>
          <p:nvSpPr>
            <p:cNvPr id="25" name="Flowchart: Connector 24">
              <a:extLst>
                <a:ext uri="{FF2B5EF4-FFF2-40B4-BE49-F238E27FC236}">
                  <a16:creationId xmlns:a16="http://schemas.microsoft.com/office/drawing/2014/main" id="{2E819198-ADCC-4C2D-939C-A9D3A167CD8F}"/>
                </a:ext>
              </a:extLst>
            </p:cNvPr>
            <p:cNvSpPr/>
            <p:nvPr/>
          </p:nvSpPr>
          <p:spPr>
            <a:xfrm>
              <a:off x="2255176" y="3512449"/>
              <a:ext cx="1074959" cy="973504"/>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O</a:t>
              </a:r>
            </a:p>
          </p:txBody>
        </p:sp>
      </p:grpSp>
      <p:sp>
        <p:nvSpPr>
          <p:cNvPr id="28" name="TextBox 27">
            <a:extLst>
              <a:ext uri="{FF2B5EF4-FFF2-40B4-BE49-F238E27FC236}">
                <a16:creationId xmlns:a16="http://schemas.microsoft.com/office/drawing/2014/main" id="{18E000E0-62F1-4AFB-9AD3-C671CEA0C37D}"/>
              </a:ext>
            </a:extLst>
          </p:cNvPr>
          <p:cNvSpPr txBox="1"/>
          <p:nvPr/>
        </p:nvSpPr>
        <p:spPr>
          <a:xfrm>
            <a:off x="5441034" y="3917316"/>
            <a:ext cx="5193364" cy="523220"/>
          </a:xfrm>
          <a:prstGeom prst="rect">
            <a:avLst/>
          </a:prstGeom>
          <a:noFill/>
        </p:spPr>
        <p:txBody>
          <a:bodyPr wrap="square">
            <a:spAutoFit/>
          </a:bodyPr>
          <a:lstStyle/>
          <a:p>
            <a:pPr algn="ctr">
              <a:spcAft>
                <a:spcPts val="200"/>
              </a:spcAft>
              <a:tabLst>
                <a:tab pos="598170" algn="l"/>
              </a:tabLst>
            </a:pP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b.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sulfide</a:t>
            </a: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689316" y="4646314"/>
            <a:ext cx="10813366" cy="1659155"/>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Người ta quy ước nguyên tố H luôn có hoá trị I. Nguyên tử của nguyên tố khác liên kết được với bao nhiêu nguyên tử H thì nguyên tố đó có hoá trị bằng bấy nhiêu.</a:t>
            </a:r>
          </a:p>
        </p:txBody>
      </p:sp>
    </p:spTree>
    <p:extLst>
      <p:ext uri="{BB962C8B-B14F-4D97-AF65-F5344CB8AC3E}">
        <p14:creationId xmlns:p14="http://schemas.microsoft.com/office/powerpoint/2010/main" val="179281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22" grpId="0"/>
      <p:bldP spid="28" grpId="0"/>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4F81E088-7D40-4B71-9343-86D07E049BE9}"/>
              </a:ext>
            </a:extLst>
          </p:cNvPr>
          <p:cNvSpPr/>
          <p:nvPr/>
        </p:nvSpPr>
        <p:spPr>
          <a:xfrm>
            <a:off x="702287" y="742517"/>
            <a:ext cx="10813366" cy="1659155"/>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Oxygen cũng được quy ước có hoá trị II. Từ đó người ta xác định được hoá trị cho các nguyên tố khác trong các hợp chất có chứa H hoặc O.</a:t>
            </a:r>
          </a:p>
        </p:txBody>
      </p:sp>
      <p:grpSp>
        <p:nvGrpSpPr>
          <p:cNvPr id="6" name="Group 5">
            <a:extLst>
              <a:ext uri="{FF2B5EF4-FFF2-40B4-BE49-F238E27FC236}">
                <a16:creationId xmlns:a16="http://schemas.microsoft.com/office/drawing/2014/main" id="{1BC7F4ED-2140-4F92-B30D-743DF225402D}"/>
              </a:ext>
            </a:extLst>
          </p:cNvPr>
          <p:cNvGrpSpPr/>
          <p:nvPr/>
        </p:nvGrpSpPr>
        <p:grpSpPr>
          <a:xfrm flipH="1">
            <a:off x="4467584" y="3907302"/>
            <a:ext cx="2837560" cy="1484914"/>
            <a:chOff x="1551548" y="3512449"/>
            <a:chExt cx="2359065" cy="1138494"/>
          </a:xfrm>
        </p:grpSpPr>
        <p:grpSp>
          <p:nvGrpSpPr>
            <p:cNvPr id="7" name="Group 6">
              <a:extLst>
                <a:ext uri="{FF2B5EF4-FFF2-40B4-BE49-F238E27FC236}">
                  <a16:creationId xmlns:a16="http://schemas.microsoft.com/office/drawing/2014/main" id="{9E0E0643-4EF6-42B6-B3A8-3FB8F8F751BD}"/>
                </a:ext>
              </a:extLst>
            </p:cNvPr>
            <p:cNvGrpSpPr/>
            <p:nvPr/>
          </p:nvGrpSpPr>
          <p:grpSpPr>
            <a:xfrm>
              <a:off x="1551548" y="3714984"/>
              <a:ext cx="2359065" cy="770969"/>
              <a:chOff x="7977855" y="2411441"/>
              <a:chExt cx="2348685" cy="796001"/>
            </a:xfrm>
          </p:grpSpPr>
          <p:sp>
            <p:nvSpPr>
              <p:cNvPr id="9" name="Flowchart: Connector 8">
                <a:extLst>
                  <a:ext uri="{FF2B5EF4-FFF2-40B4-BE49-F238E27FC236}">
                    <a16:creationId xmlns:a16="http://schemas.microsoft.com/office/drawing/2014/main" id="{F525D690-2B07-4617-A253-830D024BC863}"/>
                  </a:ext>
                </a:extLst>
              </p:cNvPr>
              <p:cNvSpPr/>
              <p:nvPr/>
            </p:nvSpPr>
            <p:spPr>
              <a:xfrm>
                <a:off x="7977855" y="2411441"/>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sp>
            <p:nvSpPr>
              <p:cNvPr id="10" name="Flowchart: Connector 9">
                <a:extLst>
                  <a:ext uri="{FF2B5EF4-FFF2-40B4-BE49-F238E27FC236}">
                    <a16:creationId xmlns:a16="http://schemas.microsoft.com/office/drawing/2014/main" id="{0E8B9651-AFB4-4123-A5C8-3B60E45F27A7}"/>
                  </a:ext>
                </a:extLst>
              </p:cNvPr>
              <p:cNvSpPr/>
              <p:nvPr/>
            </p:nvSpPr>
            <p:spPr>
              <a:xfrm>
                <a:off x="9526440" y="2450205"/>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sp>
          <p:nvSpPr>
            <p:cNvPr id="8" name="Flowchart: Connector 7">
              <a:extLst>
                <a:ext uri="{FF2B5EF4-FFF2-40B4-BE49-F238E27FC236}">
                  <a16:creationId xmlns:a16="http://schemas.microsoft.com/office/drawing/2014/main" id="{BDC18301-C32C-45F5-8BA0-0D9E40DBBE1B}"/>
                </a:ext>
              </a:extLst>
            </p:cNvPr>
            <p:cNvSpPr/>
            <p:nvPr/>
          </p:nvSpPr>
          <p:spPr>
            <a:xfrm>
              <a:off x="2101585" y="3512449"/>
              <a:ext cx="1228549" cy="1138494"/>
            </a:xfrm>
            <a:prstGeom prst="flowChartConnector">
              <a:avLst/>
            </a:prstGeom>
            <a:solidFill>
              <a:schemeClr val="bg2">
                <a:lumMod val="9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C</a:t>
              </a:r>
            </a:p>
          </p:txBody>
        </p:sp>
      </p:grpSp>
      <p:sp>
        <p:nvSpPr>
          <p:cNvPr id="11" name="TextBox 10">
            <a:extLst>
              <a:ext uri="{FF2B5EF4-FFF2-40B4-BE49-F238E27FC236}">
                <a16:creationId xmlns:a16="http://schemas.microsoft.com/office/drawing/2014/main" id="{D66F7FAB-CDC8-45E8-8DBE-6192C6A19555}"/>
              </a:ext>
            </a:extLst>
          </p:cNvPr>
          <p:cNvSpPr txBox="1"/>
          <p:nvPr/>
        </p:nvSpPr>
        <p:spPr>
          <a:xfrm>
            <a:off x="450166" y="3025194"/>
            <a:ext cx="11577711" cy="584775"/>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Xác định hóa trị của C trong phân tử carbon dioxide CO</a:t>
            </a:r>
            <a:r>
              <a:rPr lang="vi-VN" sz="3200" baseline="-25000" dirty="0">
                <a:latin typeface="Arial" panose="020B0604020202020204" pitchFamily="34" charset="0"/>
                <a:cs typeface="Arial" panose="020B0604020202020204" pitchFamily="34" charset="0"/>
              </a:rPr>
              <a:t>2</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15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Freeform 25"/>
          <p:cNvGrpSpPr/>
          <p:nvPr/>
        </p:nvGrpSpPr>
        <p:grpSpPr>
          <a:xfrm>
            <a:off x="1163637" y="2574132"/>
            <a:ext cx="946150" cy="1566862"/>
            <a:chOff x="0" y="0"/>
            <a:chExt cx="596" cy="987"/>
          </a:xfrm>
        </p:grpSpPr>
        <p:pic>
          <p:nvPicPr>
            <p:cNvPr id="13371" name="Freeform 25"/>
            <p:cNvPicPr/>
            <p:nvPr/>
          </p:nvPicPr>
          <p:blipFill>
            <a:blip r:embed="rId2"/>
            <a:stretch>
              <a:fillRect/>
            </a:stretch>
          </p:blipFill>
          <p:spPr>
            <a:xfrm>
              <a:off x="0" y="0"/>
              <a:ext cx="596" cy="987"/>
            </a:xfrm>
            <a:prstGeom prst="rect">
              <a:avLst/>
            </a:prstGeom>
            <a:noFill/>
            <a:ln w="9525">
              <a:noFill/>
            </a:ln>
          </p:spPr>
        </p:pic>
        <p:sp>
          <p:nvSpPr>
            <p:cNvPr id="13372" name="Text Box 5"/>
            <p:cNvSpPr txBox="1"/>
            <p:nvPr/>
          </p:nvSpPr>
          <p:spPr>
            <a:xfrm>
              <a:off x="6" y="33"/>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6" name="Freeform 25"/>
          <p:cNvGrpSpPr/>
          <p:nvPr/>
        </p:nvGrpSpPr>
        <p:grpSpPr>
          <a:xfrm>
            <a:off x="3054350" y="3866357"/>
            <a:ext cx="1693862" cy="847725"/>
            <a:chOff x="0" y="0"/>
            <a:chExt cx="1067" cy="534"/>
          </a:xfrm>
        </p:grpSpPr>
        <p:pic>
          <p:nvPicPr>
            <p:cNvPr id="13369" name="Freeform 25"/>
            <p:cNvPicPr/>
            <p:nvPr/>
          </p:nvPicPr>
          <p:blipFill>
            <a:blip r:embed="rId3"/>
            <a:stretch>
              <a:fillRect/>
            </a:stretch>
          </p:blipFill>
          <p:spPr>
            <a:xfrm>
              <a:off x="0" y="0"/>
              <a:ext cx="1067" cy="534"/>
            </a:xfrm>
            <a:prstGeom prst="rect">
              <a:avLst/>
            </a:prstGeom>
            <a:noFill/>
            <a:ln w="9525">
              <a:noFill/>
            </a:ln>
          </p:spPr>
        </p:pic>
        <p:sp>
          <p:nvSpPr>
            <p:cNvPr id="13370" name="Text Box 8"/>
            <p:cNvSpPr txBox="1"/>
            <p:nvPr/>
          </p:nvSpPr>
          <p:spPr>
            <a:xfrm rot="-7050316">
              <a:off x="328" y="-15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7" name="Freeform 25"/>
          <p:cNvGrpSpPr/>
          <p:nvPr/>
        </p:nvGrpSpPr>
        <p:grpSpPr>
          <a:xfrm>
            <a:off x="2951162" y="1092994"/>
            <a:ext cx="1206500" cy="1462088"/>
            <a:chOff x="0" y="0"/>
            <a:chExt cx="760" cy="921"/>
          </a:xfrm>
        </p:grpSpPr>
        <p:pic>
          <p:nvPicPr>
            <p:cNvPr id="13367" name="Freeform 25"/>
            <p:cNvPicPr/>
            <p:nvPr/>
          </p:nvPicPr>
          <p:blipFill>
            <a:blip r:embed="rId4"/>
            <a:stretch>
              <a:fillRect/>
            </a:stretch>
          </p:blipFill>
          <p:spPr>
            <a:xfrm>
              <a:off x="0" y="0"/>
              <a:ext cx="760" cy="921"/>
            </a:xfrm>
            <a:prstGeom prst="rect">
              <a:avLst/>
            </a:prstGeom>
            <a:noFill/>
            <a:ln w="9525">
              <a:noFill/>
            </a:ln>
          </p:spPr>
        </p:pic>
        <p:sp>
          <p:nvSpPr>
            <p:cNvPr id="13368" name="Text Box 11"/>
            <p:cNvSpPr txBox="1"/>
            <p:nvPr/>
          </p:nvSpPr>
          <p:spPr>
            <a:xfrm rot="7202387">
              <a:off x="203" y="-7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0" name="모서리가 둥근 직사각형 236"/>
          <p:cNvGrpSpPr/>
          <p:nvPr/>
        </p:nvGrpSpPr>
        <p:grpSpPr>
          <a:xfrm>
            <a:off x="1517650" y="1421607"/>
            <a:ext cx="3109912" cy="3065462"/>
            <a:chOff x="0" y="0"/>
            <a:chExt cx="1959" cy="1931"/>
          </a:xfrm>
        </p:grpSpPr>
        <p:pic>
          <p:nvPicPr>
            <p:cNvPr id="13365" name="모서리가 둥근 직사각형 236"/>
            <p:cNvPicPr/>
            <p:nvPr/>
          </p:nvPicPr>
          <p:blipFill>
            <a:blip r:embed="rId5"/>
            <a:stretch>
              <a:fillRect/>
            </a:stretch>
          </p:blipFill>
          <p:spPr>
            <a:xfrm>
              <a:off x="0" y="0"/>
              <a:ext cx="1959" cy="1931"/>
            </a:xfrm>
            <a:prstGeom prst="rect">
              <a:avLst/>
            </a:prstGeom>
            <a:noFill/>
            <a:ln w="9525">
              <a:noFill/>
            </a:ln>
          </p:spPr>
        </p:pic>
        <p:sp>
          <p:nvSpPr>
            <p:cNvPr id="13366" name="Text Box 16"/>
            <p:cNvSpPr txBox="1"/>
            <p:nvPr/>
          </p:nvSpPr>
          <p:spPr>
            <a:xfrm>
              <a:off x="38" y="36"/>
              <a:ext cx="1882" cy="185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3" name="모서리가 둥근 직사각형 438"/>
          <p:cNvGrpSpPr/>
          <p:nvPr/>
        </p:nvGrpSpPr>
        <p:grpSpPr>
          <a:xfrm>
            <a:off x="5382351" y="1969476"/>
            <a:ext cx="6701797" cy="2454093"/>
            <a:chOff x="0" y="0"/>
            <a:chExt cx="1793" cy="599"/>
          </a:xfrm>
        </p:grpSpPr>
        <p:pic>
          <p:nvPicPr>
            <p:cNvPr id="13359" name="모서리가 둥근 직사각형 438"/>
            <p:cNvPicPr/>
            <p:nvPr/>
          </p:nvPicPr>
          <p:blipFill>
            <a:blip r:embed="rId6"/>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4" name="Freeform 49"/>
          <p:cNvGrpSpPr/>
          <p:nvPr/>
        </p:nvGrpSpPr>
        <p:grpSpPr>
          <a:xfrm>
            <a:off x="1926508" y="1046156"/>
            <a:ext cx="1743075" cy="1354138"/>
            <a:chOff x="0" y="0"/>
            <a:chExt cx="1098" cy="853"/>
          </a:xfrm>
        </p:grpSpPr>
        <p:pic>
          <p:nvPicPr>
            <p:cNvPr id="13357" name="Freeform 49"/>
            <p:cNvPicPr/>
            <p:nvPr/>
          </p:nvPicPr>
          <p:blipFill>
            <a:blip r:embed="rId7"/>
            <a:stretch>
              <a:fillRect/>
            </a:stretch>
          </p:blipFill>
          <p:spPr>
            <a:xfrm>
              <a:off x="0" y="0"/>
              <a:ext cx="1098" cy="853"/>
            </a:xfrm>
            <a:prstGeom prst="rect">
              <a:avLst/>
            </a:prstGeom>
            <a:noFill/>
            <a:ln w="9525">
              <a:noFill/>
            </a:ln>
          </p:spPr>
        </p:pic>
        <p:sp>
          <p:nvSpPr>
            <p:cNvPr id="13358" name="Text Box 28"/>
            <p:cNvSpPr txBox="1"/>
            <p:nvPr/>
          </p:nvSpPr>
          <p:spPr>
            <a:xfrm rot="7202387">
              <a:off x="-130" y="75"/>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5" name="Freeform 49"/>
          <p:cNvGrpSpPr/>
          <p:nvPr/>
        </p:nvGrpSpPr>
        <p:grpSpPr>
          <a:xfrm>
            <a:off x="4138612" y="2537619"/>
            <a:ext cx="903288" cy="2097088"/>
            <a:chOff x="0" y="0"/>
            <a:chExt cx="569" cy="1321"/>
          </a:xfrm>
        </p:grpSpPr>
        <p:pic>
          <p:nvPicPr>
            <p:cNvPr id="13355" name="Freeform 49"/>
            <p:cNvPicPr/>
            <p:nvPr/>
          </p:nvPicPr>
          <p:blipFill>
            <a:blip r:embed="rId8"/>
            <a:stretch>
              <a:fillRect/>
            </a:stretch>
          </p:blipFill>
          <p:spPr>
            <a:xfrm>
              <a:off x="0" y="0"/>
              <a:ext cx="569" cy="1321"/>
            </a:xfrm>
            <a:prstGeom prst="rect">
              <a:avLst/>
            </a:prstGeom>
            <a:noFill/>
            <a:ln w="9525">
              <a:noFill/>
            </a:ln>
          </p:spPr>
        </p:pic>
        <p:sp>
          <p:nvSpPr>
            <p:cNvPr id="13356" name="Text Box 31"/>
            <p:cNvSpPr txBox="1"/>
            <p:nvPr/>
          </p:nvSpPr>
          <p:spPr>
            <a:xfrm rot="-7050316">
              <a:off x="-315" y="274"/>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6" name="Freeform 49"/>
          <p:cNvGrpSpPr/>
          <p:nvPr/>
        </p:nvGrpSpPr>
        <p:grpSpPr>
          <a:xfrm>
            <a:off x="1163637" y="3621882"/>
            <a:ext cx="1884363" cy="1195387"/>
            <a:chOff x="0" y="0"/>
            <a:chExt cx="1187" cy="753"/>
          </a:xfrm>
        </p:grpSpPr>
        <p:pic>
          <p:nvPicPr>
            <p:cNvPr id="13353" name="Freeform 49"/>
            <p:cNvPicPr/>
            <p:nvPr/>
          </p:nvPicPr>
          <p:blipFill>
            <a:blip r:embed="rId9"/>
            <a:stretch>
              <a:fillRect/>
            </a:stretch>
          </p:blipFill>
          <p:spPr>
            <a:xfrm>
              <a:off x="0" y="0"/>
              <a:ext cx="1187" cy="753"/>
            </a:xfrm>
            <a:prstGeom prst="rect">
              <a:avLst/>
            </a:prstGeom>
            <a:noFill/>
            <a:ln w="9525">
              <a:noFill/>
            </a:ln>
          </p:spPr>
        </p:pic>
        <p:sp>
          <p:nvSpPr>
            <p:cNvPr id="13354" name="Text Box 34"/>
            <p:cNvSpPr txBox="1"/>
            <p:nvPr/>
          </p:nvSpPr>
          <p:spPr>
            <a:xfrm>
              <a:off x="7" y="78"/>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5644623" y="2400294"/>
            <a:ext cx="6300101" cy="1661993"/>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Nguyên tố H có hoá trị I. Hoá trị của nguyên tố khác được xác định từ hoá trị của H.</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2598" y="1969476"/>
            <a:ext cx="2324100" cy="1962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425"/>
                                        </p:tgtEl>
                                        <p:attrNameLst>
                                          <p:attrName>style.visibility</p:attrName>
                                        </p:attrNameLst>
                                      </p:cBhvr>
                                      <p:to>
                                        <p:strVal val="visible"/>
                                      </p:to>
                                    </p:set>
                                    <p:animEffect transition="in" filter="barn(inVertical)">
                                      <p:cBhvr>
                                        <p:cTn id="7" dur="500"/>
                                        <p:tgtEl>
                                          <p:spTgt spid="16425"/>
                                        </p:tgtEl>
                                      </p:cBhvr>
                                    </p:animEffect>
                                  </p:childTnLst>
                                </p:cTn>
                              </p:par>
                              <p:par>
                                <p:cTn id="8" presetID="16" presetClass="entr" presetSubtype="21" fill="hold" nodeType="withEffect">
                                  <p:stCondLst>
                                    <p:cond delay="0"/>
                                  </p:stCondLst>
                                  <p:childTnLst>
                                    <p:set>
                                      <p:cBhvr>
                                        <p:cTn id="9" dur="1" fill="hold">
                                          <p:stCondLst>
                                            <p:cond delay="0"/>
                                          </p:stCondLst>
                                        </p:cTn>
                                        <p:tgtEl>
                                          <p:spTgt spid="13323"/>
                                        </p:tgtEl>
                                        <p:attrNameLst>
                                          <p:attrName>style.visibility</p:attrName>
                                        </p:attrNameLst>
                                      </p:cBhvr>
                                      <p:to>
                                        <p:strVal val="visible"/>
                                      </p:to>
                                    </p:set>
                                    <p:animEffect transition="in" filter="barn(inVertical)">
                                      <p:cBhvr>
                                        <p:cTn id="10"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34375" y="2517291"/>
            <a:ext cx="7587174" cy="243453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Xác định hóa trị của S trong hợp chất sulfur dioxide (một nguyên tử S liên kết với hai nguyên tử O) và hydrogen sulfide (một nguyên tử S liên kết với hai nguyên tử H).</a:t>
            </a: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spTree>
    <p:extLst>
      <p:ext uri="{BB962C8B-B14F-4D97-AF65-F5344CB8AC3E}">
        <p14:creationId xmlns:p14="http://schemas.microsoft.com/office/powerpoint/2010/main" val="27745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15" name="TextBox 14">
            <a:extLst>
              <a:ext uri="{FF2B5EF4-FFF2-40B4-BE49-F238E27FC236}">
                <a16:creationId xmlns:a16="http://schemas.microsoft.com/office/drawing/2014/main" id="{C1DB030A-7527-4766-83E1-6721D80C967F}"/>
              </a:ext>
            </a:extLst>
          </p:cNvPr>
          <p:cNvSpPr txBox="1"/>
          <p:nvPr/>
        </p:nvSpPr>
        <p:spPr>
          <a:xfrm>
            <a:off x="393895" y="1663894"/>
            <a:ext cx="7554351" cy="1815882"/>
          </a:xfrm>
          <a:prstGeom prst="rect">
            <a:avLst/>
          </a:prstGeom>
          <a:solidFill>
            <a:srgbClr val="FFFFCC"/>
          </a:solid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Xét phân tử sulfur dioxide:</a:t>
            </a:r>
          </a:p>
          <a:p>
            <a:pPr algn="l" latinLnBrk="0"/>
            <a:r>
              <a:rPr lang="vi-VN" sz="2800" b="0" i="0" dirty="0">
                <a:solidFill>
                  <a:srgbClr val="333333"/>
                </a:solidFill>
                <a:effectLst/>
                <a:latin typeface="Arial" panose="020B0604020202020204" pitchFamily="34" charset="0"/>
                <a:cs typeface="Arial" panose="020B0604020202020204" pitchFamily="34" charset="0"/>
              </a:rPr>
              <a:t>   + Nguyên tử O có hóa trị II</a:t>
            </a:r>
          </a:p>
          <a:p>
            <a:pPr algn="l" latinLnBrk="0"/>
            <a:r>
              <a:rPr lang="vi-VN" sz="2800" b="0" i="0" dirty="0">
                <a:solidFill>
                  <a:srgbClr val="333333"/>
                </a:solidFill>
                <a:effectLst/>
                <a:latin typeface="Arial" panose="020B0604020202020204" pitchFamily="34" charset="0"/>
                <a:cs typeface="Arial" panose="020B0604020202020204" pitchFamily="34" charset="0"/>
              </a:rPr>
              <a:t>   + 1 nguyên tử S liên kết với 2 nguyên tử O</a:t>
            </a:r>
          </a:p>
          <a:p>
            <a:pPr algn="l" latinLnBrk="0"/>
            <a:r>
              <a:rPr lang="en-US" sz="2800" dirty="0"/>
              <a:t>⇒</a:t>
            </a:r>
            <a:r>
              <a:rPr lang="vi-VN" sz="2800" b="0" i="0" dirty="0">
                <a:solidFill>
                  <a:srgbClr val="333333"/>
                </a:solidFill>
                <a:effectLst/>
                <a:latin typeface="Arial" panose="020B0604020202020204" pitchFamily="34" charset="0"/>
                <a:cs typeface="Arial" panose="020B0604020202020204" pitchFamily="34" charset="0"/>
              </a:rPr>
              <a:t> S có hóa trị IV</a:t>
            </a:r>
          </a:p>
        </p:txBody>
      </p:sp>
      <p:sp>
        <p:nvSpPr>
          <p:cNvPr id="16" name="TextBox 15">
            <a:extLst>
              <a:ext uri="{FF2B5EF4-FFF2-40B4-BE49-F238E27FC236}">
                <a16:creationId xmlns:a16="http://schemas.microsoft.com/office/drawing/2014/main" id="{6EE3988F-B304-4E70-9EB4-1F05E85B6263}"/>
              </a:ext>
            </a:extLst>
          </p:cNvPr>
          <p:cNvSpPr txBox="1"/>
          <p:nvPr/>
        </p:nvSpPr>
        <p:spPr>
          <a:xfrm>
            <a:off x="1519311" y="3722834"/>
            <a:ext cx="10208455" cy="2677656"/>
          </a:xfrm>
          <a:prstGeom prst="rect">
            <a:avLst/>
          </a:prstGeom>
          <a:solidFill>
            <a:srgbClr val="FFFFCC"/>
          </a:solid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 Xét phân tử hydrogen sulfide:</a:t>
            </a:r>
          </a:p>
          <a:p>
            <a:pPr algn="l" latinLnBrk="0"/>
            <a:r>
              <a:rPr lang="vi-VN" sz="2800" b="0" i="0" dirty="0">
                <a:solidFill>
                  <a:srgbClr val="333333"/>
                </a:solidFill>
                <a:effectLst/>
                <a:latin typeface="Arial" panose="020B0604020202020204" pitchFamily="34" charset="0"/>
                <a:cs typeface="Arial" panose="020B0604020202020204" pitchFamily="34" charset="0"/>
              </a:rPr>
              <a:t>   + H có hóa trị I</a:t>
            </a:r>
          </a:p>
          <a:p>
            <a:pPr algn="l" latinLnBrk="0"/>
            <a:r>
              <a:rPr lang="vi-VN" sz="2800" b="0" i="0" dirty="0">
                <a:solidFill>
                  <a:srgbClr val="333333"/>
                </a:solidFill>
                <a:effectLst/>
                <a:latin typeface="Arial" panose="020B0604020202020204" pitchFamily="34" charset="0"/>
                <a:cs typeface="Arial" panose="020B0604020202020204" pitchFamily="34" charset="0"/>
              </a:rPr>
              <a:t>   + 1 nguyên tử S liên kết với 2 nguyên tử H.</a:t>
            </a:r>
          </a:p>
          <a:p>
            <a:pPr algn="l" latinLnBrk="0"/>
            <a:r>
              <a:rPr lang="vi-VN" sz="2800" b="0" i="0" dirty="0">
                <a:solidFill>
                  <a:srgbClr val="333333"/>
                </a:solidFill>
                <a:effectLst/>
                <a:latin typeface="Arial" panose="020B0604020202020204" pitchFamily="34" charset="0"/>
                <a:cs typeface="Arial" panose="020B0604020202020204" pitchFamily="34" charset="0"/>
              </a:rPr>
              <a:t>   + Nguyên tử của nguyên tố khác liên kết được với bao nhiêu nguyên tử H thì nguyên tố đó có hóa trị bằng bấy nhiêu</a:t>
            </a:r>
          </a:p>
          <a:p>
            <a:pPr algn="l" latinLnBrk="0"/>
            <a:r>
              <a:rPr lang="en-US" sz="2800" dirty="0"/>
              <a:t>⇒</a:t>
            </a:r>
            <a:r>
              <a:rPr lang="vi-VN" sz="2800" b="0" i="0" dirty="0">
                <a:solidFill>
                  <a:srgbClr val="333333"/>
                </a:solidFill>
                <a:effectLst/>
                <a:latin typeface="Arial" panose="020B0604020202020204" pitchFamily="34" charset="0"/>
                <a:cs typeface="Arial" panose="020B0604020202020204" pitchFamily="34" charset="0"/>
              </a:rPr>
              <a:t> S có hóa trị II</a:t>
            </a:r>
          </a:p>
        </p:txBody>
      </p:sp>
    </p:spTree>
    <p:extLst>
      <p:ext uri="{BB962C8B-B14F-4D97-AF65-F5344CB8AC3E}">
        <p14:creationId xmlns:p14="http://schemas.microsoft.com/office/powerpoint/2010/main" val="256280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06240" y="1968651"/>
            <a:ext cx="7587174" cy="146035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 </a:t>
            </a:r>
            <a:r>
              <a:rPr lang="vi-VN" sz="3200" dirty="0">
                <a:solidFill>
                  <a:schemeClr val="tx1"/>
                </a:solidFill>
                <a:latin typeface="Arial" panose="020B0604020202020204" pitchFamily="34" charset="0"/>
                <a:cs typeface="Arial" panose="020B0604020202020204" pitchFamily="34" charset="0"/>
              </a:rPr>
              <a:t>Hãy xác định hóa trị của C trong hợp chất methane có trong Hình 5.3b</a:t>
            </a:r>
            <a:endParaRPr lang="zh-CN" altLang="en-US" sz="3200" dirty="0">
              <a:solidFill>
                <a:schemeClr val="tx1"/>
              </a:solidFill>
              <a:cs typeface="+mn-ea"/>
              <a:sym typeface="+mn-lt"/>
            </a:endParaRP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pic>
        <p:nvPicPr>
          <p:cNvPr id="9" name="Picture 8">
            <a:extLst>
              <a:ext uri="{FF2B5EF4-FFF2-40B4-BE49-F238E27FC236}">
                <a16:creationId xmlns:a16="http://schemas.microsoft.com/office/drawing/2014/main" id="{A40AD867-8FEB-4ED5-882D-646BB60C3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072" y="3485616"/>
            <a:ext cx="6354811" cy="3070061"/>
          </a:xfrm>
          <a:prstGeom prst="rect">
            <a:avLst/>
          </a:prstGeom>
          <a:ln>
            <a:noFill/>
          </a:ln>
          <a:effectLst>
            <a:softEdge rad="112500"/>
          </a:effectLst>
        </p:spPr>
      </p:pic>
    </p:spTree>
    <p:extLst>
      <p:ext uri="{BB962C8B-B14F-4D97-AF65-F5344CB8AC3E}">
        <p14:creationId xmlns:p14="http://schemas.microsoft.com/office/powerpoint/2010/main" val="404223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6EE3988F-B304-4E70-9EB4-1F05E85B6263}"/>
              </a:ext>
            </a:extLst>
          </p:cNvPr>
          <p:cNvSpPr txBox="1"/>
          <p:nvPr/>
        </p:nvSpPr>
        <p:spPr>
          <a:xfrm>
            <a:off x="1167618" y="2338879"/>
            <a:ext cx="10208455" cy="2677656"/>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Hợp chất methane:</a:t>
            </a:r>
          </a:p>
          <a:p>
            <a:r>
              <a:rPr lang="vi-VN" sz="2800" dirty="0">
                <a:solidFill>
                  <a:srgbClr val="333333"/>
                </a:solidFill>
                <a:latin typeface="Arial" panose="020B0604020202020204" pitchFamily="34" charset="0"/>
                <a:cs typeface="Arial" panose="020B0604020202020204" pitchFamily="34" charset="0"/>
              </a:rPr>
              <a:t>   + H có hóa trị I</a:t>
            </a:r>
          </a:p>
          <a:p>
            <a:r>
              <a:rPr lang="vi-VN" sz="2800" dirty="0">
                <a:solidFill>
                  <a:srgbClr val="333333"/>
                </a:solidFill>
                <a:latin typeface="Arial" panose="020B0604020202020204" pitchFamily="34" charset="0"/>
                <a:cs typeface="Arial" panose="020B0604020202020204" pitchFamily="34" charset="0"/>
              </a:rPr>
              <a:t>   + 1 nguyên tử C liên kết với 4 nguyên tử H</a:t>
            </a:r>
          </a:p>
          <a:p>
            <a:r>
              <a:rPr lang="vi-VN" sz="2800" dirty="0">
                <a:solidFill>
                  <a:srgbClr val="333333"/>
                </a:solidFill>
                <a:latin typeface="Arial" panose="020B0604020202020204" pitchFamily="34" charset="0"/>
                <a:cs typeface="Arial" panose="020B0604020202020204" pitchFamily="34" charset="0"/>
              </a:rPr>
              <a:t>   + Nguyên tử của nguyên tố khác liên kết được với bao nhiêu nguyên tử H thì nguyên tố đó có hóa trị bằng bấy nhiêu</a:t>
            </a:r>
          </a:p>
          <a:p>
            <a:r>
              <a:rPr lang="en-US" sz="2800" dirty="0"/>
              <a:t>⇒</a:t>
            </a:r>
            <a:r>
              <a:rPr lang="vi-VN" sz="2800" dirty="0">
                <a:solidFill>
                  <a:srgbClr val="333333"/>
                </a:solidFill>
                <a:latin typeface="Arial" panose="020B0604020202020204" pitchFamily="34" charset="0"/>
                <a:cs typeface="Arial" panose="020B0604020202020204" pitchFamily="34" charset="0"/>
              </a:rPr>
              <a:t> C có hóa trị IV</a:t>
            </a:r>
            <a:endParaRPr lang="vi-VN" sz="28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4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2. QUY TẮC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4262511" y="1520426"/>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grpSp>
        <p:nvGrpSpPr>
          <p:cNvPr id="3" name="Group 2">
            <a:extLst>
              <a:ext uri="{FF2B5EF4-FFF2-40B4-BE49-F238E27FC236}">
                <a16:creationId xmlns:a16="http://schemas.microsoft.com/office/drawing/2014/main" id="{798B8736-128C-4A7C-9A11-0D5805729D7D}"/>
              </a:ext>
            </a:extLst>
          </p:cNvPr>
          <p:cNvGrpSpPr/>
          <p:nvPr/>
        </p:nvGrpSpPr>
        <p:grpSpPr>
          <a:xfrm>
            <a:off x="513471" y="2677527"/>
            <a:ext cx="2349500" cy="2351087"/>
            <a:chOff x="513471" y="2677527"/>
            <a:chExt cx="2349500" cy="2351087"/>
          </a:xfrm>
        </p:grpSpPr>
        <p:grpSp>
          <p:nvGrpSpPr>
            <p:cNvPr id="38" name="组合 1">
              <a:extLst>
                <a:ext uri="{FF2B5EF4-FFF2-40B4-BE49-F238E27FC236}">
                  <a16:creationId xmlns:a16="http://schemas.microsoft.com/office/drawing/2014/main" id="{0DA6C2A8-D90D-4286-BB49-F6895D5B9AA7}"/>
                </a:ext>
              </a:extLst>
            </p:cNvPr>
            <p:cNvGrpSpPr/>
            <p:nvPr/>
          </p:nvGrpSpPr>
          <p:grpSpPr>
            <a:xfrm>
              <a:off x="513471" y="2677527"/>
              <a:ext cx="2349500" cy="2351087"/>
              <a:chOff x="0" y="0"/>
              <a:chExt cx="1834378" cy="1834144"/>
            </a:xfrm>
          </p:grpSpPr>
          <p:grpSp>
            <p:nvGrpSpPr>
              <p:cNvPr id="39" name="Oval 5">
                <a:extLst>
                  <a:ext uri="{FF2B5EF4-FFF2-40B4-BE49-F238E27FC236}">
                    <a16:creationId xmlns:a16="http://schemas.microsoft.com/office/drawing/2014/main" id="{0A5A0A8F-7FA3-4D12-8940-0BC7422B8365}"/>
                  </a:ext>
                </a:extLst>
              </p:cNvPr>
              <p:cNvGrpSpPr/>
              <p:nvPr/>
            </p:nvGrpSpPr>
            <p:grpSpPr>
              <a:xfrm>
                <a:off x="162295" y="160941"/>
                <a:ext cx="1517974" cy="1517974"/>
                <a:chOff x="0" y="0"/>
                <a:chExt cx="1944624" cy="1944624"/>
              </a:xfrm>
            </p:grpSpPr>
            <p:pic>
              <p:nvPicPr>
                <p:cNvPr id="42" name="Oval 5">
                  <a:extLst>
                    <a:ext uri="{FF2B5EF4-FFF2-40B4-BE49-F238E27FC236}">
                      <a16:creationId xmlns:a16="http://schemas.microsoft.com/office/drawing/2014/main" id="{69CD0E3B-71FB-429D-8193-5B05FE868917}"/>
                    </a:ext>
                  </a:extLst>
                </p:cNvPr>
                <p:cNvPicPr/>
                <p:nvPr/>
              </p:nvPicPr>
              <p:blipFill>
                <a:blip r:embed="rId2"/>
                <a:stretch>
                  <a:fillRect/>
                </a:stretch>
              </p:blipFill>
              <p:spPr>
                <a:xfrm>
                  <a:off x="0" y="0"/>
                  <a:ext cx="1944624" cy="1944624"/>
                </a:xfrm>
                <a:prstGeom prst="rect">
                  <a:avLst/>
                </a:prstGeom>
                <a:noFill/>
                <a:ln w="9525">
                  <a:noFill/>
                </a:ln>
              </p:spPr>
            </p:pic>
            <p:sp>
              <p:nvSpPr>
                <p:cNvPr id="43" name="Text Box 11">
                  <a:extLst>
                    <a:ext uri="{FF2B5EF4-FFF2-40B4-BE49-F238E27FC236}">
                      <a16:creationId xmlns:a16="http://schemas.microsoft.com/office/drawing/2014/main" id="{DD7258FC-5084-404B-BB0B-D82BEB4A394D}"/>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0" name="Group 79">
                <a:extLst>
                  <a:ext uri="{FF2B5EF4-FFF2-40B4-BE49-F238E27FC236}">
                    <a16:creationId xmlns:a16="http://schemas.microsoft.com/office/drawing/2014/main" id="{A2D90899-E7FE-472E-8340-AD8613B20B2B}"/>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41" name="AutoShape 19">
                <a:extLst>
                  <a:ext uri="{FF2B5EF4-FFF2-40B4-BE49-F238E27FC236}">
                    <a16:creationId xmlns:a16="http://schemas.microsoft.com/office/drawing/2014/main" id="{DC299E7B-F8EB-4E25-8ED8-0069FB393D4A}"/>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44" name="TextBox 43">
              <a:extLst>
                <a:ext uri="{FF2B5EF4-FFF2-40B4-BE49-F238E27FC236}">
                  <a16:creationId xmlns:a16="http://schemas.microsoft.com/office/drawing/2014/main" id="{5B31BDDA-FC42-4B47-A6FD-07AA6CDF2F02}"/>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45" name="TextBox 44">
            <a:extLst>
              <a:ext uri="{FF2B5EF4-FFF2-40B4-BE49-F238E27FC236}">
                <a16:creationId xmlns:a16="http://schemas.microsoft.com/office/drawing/2014/main" id="{0B1B6182-EFBA-4053-A50A-80F3B51BAD97}"/>
              </a:ext>
            </a:extLst>
          </p:cNvPr>
          <p:cNvSpPr txBox="1"/>
          <p:nvPr/>
        </p:nvSpPr>
        <p:spPr>
          <a:xfrm>
            <a:off x="3061749" y="2351782"/>
            <a:ext cx="8852483" cy="1077218"/>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Thảo luận nhóm, hoàn thành bảng mẫu và thực hiện các yêu cầu sau:</a:t>
            </a:r>
            <a:endParaRPr lang="vi-VN" sz="32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B31D9721-1662-4106-9A83-5E7DE58C4941}"/>
              </a:ext>
            </a:extLst>
          </p:cNvPr>
          <p:cNvSpPr txBox="1"/>
          <p:nvPr/>
        </p:nvSpPr>
        <p:spPr>
          <a:xfrm>
            <a:off x="3151439" y="3483635"/>
            <a:ext cx="1955133" cy="584775"/>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Bảng 7.1</a:t>
            </a:r>
            <a:endParaRPr lang="vi-VN" sz="3200" dirty="0">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C3EE823E-FF5C-43F0-B820-30173CD5901D}"/>
              </a:ext>
            </a:extLst>
          </p:cNvPr>
          <p:cNvGraphicFramePr>
            <a:graphicFrameLocks noGrp="1"/>
          </p:cNvGraphicFramePr>
          <p:nvPr>
            <p:extLst>
              <p:ext uri="{D42A27DB-BD31-4B8C-83A1-F6EECF244321}">
                <p14:modId xmlns:p14="http://schemas.microsoft.com/office/powerpoint/2010/main" val="4264426071"/>
              </p:ext>
            </p:extLst>
          </p:nvPr>
        </p:nvGraphicFramePr>
        <p:xfrm>
          <a:off x="3021429" y="409185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382497159"/>
                  </a:ext>
                </a:extLst>
              </a:tr>
            </a:tbl>
          </a:graphicData>
        </a:graphic>
      </p:graphicFrame>
      <p:graphicFrame>
        <p:nvGraphicFramePr>
          <p:cNvPr id="47" name="Table 6">
            <a:extLst>
              <a:ext uri="{FF2B5EF4-FFF2-40B4-BE49-F238E27FC236}">
                <a16:creationId xmlns:a16="http://schemas.microsoft.com/office/drawing/2014/main" id="{9EBF7F8B-8FF0-49A9-81F5-B604828A4E49}"/>
              </a:ext>
            </a:extLst>
          </p:cNvPr>
          <p:cNvGraphicFramePr>
            <a:graphicFrameLocks noGrp="1"/>
          </p:cNvGraphicFramePr>
          <p:nvPr>
            <p:extLst>
              <p:ext uri="{D42A27DB-BD31-4B8C-83A1-F6EECF244321}">
                <p14:modId xmlns:p14="http://schemas.microsoft.com/office/powerpoint/2010/main" val="1733476357"/>
              </p:ext>
            </p:extLst>
          </p:nvPr>
        </p:nvGraphicFramePr>
        <p:xfrm>
          <a:off x="3021428" y="407486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82497159"/>
                  </a:ext>
                </a:extLst>
              </a:tr>
            </a:tbl>
          </a:graphicData>
        </a:graphic>
      </p:graphicFrame>
      <p:sp>
        <p:nvSpPr>
          <p:cNvPr id="48" name="TextBox 47">
            <a:extLst>
              <a:ext uri="{FF2B5EF4-FFF2-40B4-BE49-F238E27FC236}">
                <a16:creationId xmlns:a16="http://schemas.microsoft.com/office/drawing/2014/main" id="{4E65BD7C-16B4-4980-9179-236660B9B0C0}"/>
              </a:ext>
            </a:extLst>
          </p:cNvPr>
          <p:cNvSpPr txBox="1"/>
          <p:nvPr/>
        </p:nvSpPr>
        <p:spPr>
          <a:xfrm>
            <a:off x="4979963" y="5843511"/>
            <a:ext cx="988254"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IV</a:t>
            </a:r>
          </a:p>
        </p:txBody>
      </p:sp>
      <p:sp>
        <p:nvSpPr>
          <p:cNvPr id="49" name="TextBox 48">
            <a:extLst>
              <a:ext uri="{FF2B5EF4-FFF2-40B4-BE49-F238E27FC236}">
                <a16:creationId xmlns:a16="http://schemas.microsoft.com/office/drawing/2014/main" id="{D4B2DC49-99FB-4AA3-ACE3-AFD49733628F}"/>
              </a:ext>
            </a:extLst>
          </p:cNvPr>
          <p:cNvSpPr txBox="1"/>
          <p:nvPr/>
        </p:nvSpPr>
        <p:spPr>
          <a:xfrm>
            <a:off x="7487990" y="5837053"/>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1 x IV</a:t>
            </a:r>
          </a:p>
        </p:txBody>
      </p:sp>
      <p:sp>
        <p:nvSpPr>
          <p:cNvPr id="50" name="TextBox 49">
            <a:extLst>
              <a:ext uri="{FF2B5EF4-FFF2-40B4-BE49-F238E27FC236}">
                <a16:creationId xmlns:a16="http://schemas.microsoft.com/office/drawing/2014/main" id="{CD9AEED6-F405-40DE-B3F0-3A98F77580B5}"/>
              </a:ext>
            </a:extLst>
          </p:cNvPr>
          <p:cNvSpPr txBox="1"/>
          <p:nvPr/>
        </p:nvSpPr>
        <p:spPr>
          <a:xfrm>
            <a:off x="9975627" y="5837052"/>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4 x I</a:t>
            </a:r>
          </a:p>
        </p:txBody>
      </p:sp>
    </p:spTree>
    <p:extLst>
      <p:ext uri="{BB962C8B-B14F-4D97-AF65-F5344CB8AC3E}">
        <p14:creationId xmlns:p14="http://schemas.microsoft.com/office/powerpoint/2010/main" val="388651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barn(inVertical)">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barn(inVertical)">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45" grpId="0"/>
      <p:bldP spid="46" grpId="0"/>
      <p:bldP spid="48"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0" y="1753088"/>
            <a:ext cx="12191999" cy="39274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47" name="TextBox 13"/>
          <p:cNvSpPr txBox="1"/>
          <p:nvPr/>
        </p:nvSpPr>
        <p:spPr>
          <a:xfrm>
            <a:off x="1084263" y="398463"/>
            <a:ext cx="3298825" cy="431800"/>
          </a:xfrm>
          <a:prstGeom prst="rect">
            <a:avLst/>
          </a:prstGeom>
          <a:noFill/>
          <a:ln w="9525">
            <a:noFill/>
          </a:ln>
        </p:spPr>
        <p:txBody>
          <a:bodyPr lIns="0" tIns="0" rIns="0" bIns="0">
            <a:spAutoFit/>
          </a:bodyPr>
          <a:lstStyle/>
          <a:p>
            <a:pPr lvl="0" algn="ctr" defTabSz="1216025" eaLnBrk="1" hangingPunct="1">
              <a:spcBef>
                <a:spcPct val="20000"/>
              </a:spcBef>
            </a:pPr>
            <a:r>
              <a:rPr lang="zh-CN" altLang="en-US" sz="2800" dirty="0">
                <a:solidFill>
                  <a:srgbClr val="FFFFFF"/>
                </a:solidFill>
                <a:latin typeface="Arial" panose="020B0604020202020204" pitchFamily="34" charset="0"/>
                <a:ea typeface="微软雅黑" panose="020B0503020204020204" pitchFamily="34" charset="-122"/>
                <a:sym typeface="Arial" panose="020B0604020202020204" pitchFamily="34" charset="0"/>
              </a:rPr>
              <a:t>Click here to add a title</a:t>
            </a:r>
            <a:endParaRPr lang="en-US" altLang="zh-CN" sz="2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 name="Table 1">
            <a:extLst>
              <a:ext uri="{FF2B5EF4-FFF2-40B4-BE49-F238E27FC236}">
                <a16:creationId xmlns:a16="http://schemas.microsoft.com/office/drawing/2014/main" id="{E22DF6A1-4D4D-443D-A56F-EB7690334506}"/>
              </a:ext>
            </a:extLst>
          </p:cNvPr>
          <p:cNvGraphicFramePr>
            <a:graphicFrameLocks noGrp="1"/>
          </p:cNvGraphicFramePr>
          <p:nvPr>
            <p:extLst>
              <p:ext uri="{D42A27DB-BD31-4B8C-83A1-F6EECF244321}">
                <p14:modId xmlns:p14="http://schemas.microsoft.com/office/powerpoint/2010/main" val="1075602585"/>
              </p:ext>
            </p:extLst>
          </p:nvPr>
        </p:nvGraphicFramePr>
        <p:xfrm>
          <a:off x="5179774" y="2025185"/>
          <a:ext cx="6644910" cy="3383280"/>
        </p:xfrm>
        <a:graphic>
          <a:graphicData uri="http://schemas.openxmlformats.org/drawingml/2006/table">
            <a:tbl>
              <a:tblPr/>
              <a:tblGrid>
                <a:gridCol w="6644910">
                  <a:extLst>
                    <a:ext uri="{9D8B030D-6E8A-4147-A177-3AD203B41FA5}">
                      <a16:colId xmlns:a16="http://schemas.microsoft.com/office/drawing/2014/main" val="66483135"/>
                    </a:ext>
                  </a:extLst>
                </a:gridCol>
              </a:tblGrid>
              <a:tr h="3255010">
                <a:tc>
                  <a:txBody>
                    <a:bodyPr/>
                    <a:lstStyle/>
                    <a:p>
                      <a:pPr algn="just" fontAlgn="t" latinLnBrk="0"/>
                      <a:r>
                        <a:rPr lang="vi-VN" sz="3600" b="0" dirty="0">
                          <a:solidFill>
                            <a:srgbClr val="333333"/>
                          </a:solidFill>
                          <a:effectLst/>
                          <a:latin typeface="Arial" panose="020B0604020202020204" pitchFamily="34" charset="0"/>
                          <a:cs typeface="Arial" panose="020B0604020202020204" pitchFamily="34" charset="0"/>
                        </a:rPr>
                        <a:t>Trong phân tử nước, một nguyên tử O liên kết với hai nguyên tử H, người ta nói rằng O có hóa trị II. Vậy hóa trị có mối liên hệ với công thức hóa học của hợp chất như thế nào?</a:t>
                      </a:r>
                    </a:p>
                  </a:txBody>
                  <a:tcP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484783815"/>
                  </a:ext>
                </a:extLst>
              </a:tr>
            </a:tbl>
          </a:graphicData>
        </a:graphic>
      </p:graphicFrame>
      <p:grpSp>
        <p:nvGrpSpPr>
          <p:cNvPr id="86" name="Group 85">
            <a:extLst>
              <a:ext uri="{FF2B5EF4-FFF2-40B4-BE49-F238E27FC236}">
                <a16:creationId xmlns:a16="http://schemas.microsoft.com/office/drawing/2014/main" id="{9B20971C-14A3-442C-AEEA-2C539E3D18D8}"/>
              </a:ext>
            </a:extLst>
          </p:cNvPr>
          <p:cNvGrpSpPr/>
          <p:nvPr/>
        </p:nvGrpSpPr>
        <p:grpSpPr>
          <a:xfrm>
            <a:off x="796686" y="2532185"/>
            <a:ext cx="3586402" cy="2166424"/>
            <a:chOff x="7130302" y="3211133"/>
            <a:chExt cx="2220811" cy="1240323"/>
          </a:xfrm>
        </p:grpSpPr>
        <p:sp>
          <p:nvSpPr>
            <p:cNvPr id="87" name="Flowchart: Connector 86">
              <a:extLst>
                <a:ext uri="{FF2B5EF4-FFF2-40B4-BE49-F238E27FC236}">
                  <a16:creationId xmlns:a16="http://schemas.microsoft.com/office/drawing/2014/main" id="{B0A163B9-31F8-4FC5-A1F2-C921A7BCE9A9}"/>
                </a:ext>
              </a:extLst>
            </p:cNvPr>
            <p:cNvSpPr/>
            <p:nvPr/>
          </p:nvSpPr>
          <p:spPr>
            <a:xfrm>
              <a:off x="8547477" y="3695074"/>
              <a:ext cx="803636" cy="733424"/>
            </a:xfrm>
            <a:prstGeom prst="flowChartConnector">
              <a:avLst/>
            </a:prstGeom>
            <a:solidFill>
              <a:schemeClr val="bg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H</a:t>
              </a:r>
            </a:p>
          </p:txBody>
        </p:sp>
        <p:grpSp>
          <p:nvGrpSpPr>
            <p:cNvPr id="88" name="Group 87">
              <a:extLst>
                <a:ext uri="{FF2B5EF4-FFF2-40B4-BE49-F238E27FC236}">
                  <a16:creationId xmlns:a16="http://schemas.microsoft.com/office/drawing/2014/main" id="{980B95FC-9F4A-4898-B6B6-5B7F8F0D1779}"/>
                </a:ext>
              </a:extLst>
            </p:cNvPr>
            <p:cNvGrpSpPr/>
            <p:nvPr/>
          </p:nvGrpSpPr>
          <p:grpSpPr>
            <a:xfrm>
              <a:off x="7130302" y="3211133"/>
              <a:ext cx="1651689" cy="1240323"/>
              <a:chOff x="8140168" y="1961466"/>
              <a:chExt cx="1644422" cy="1280594"/>
            </a:xfrm>
          </p:grpSpPr>
          <p:sp>
            <p:nvSpPr>
              <p:cNvPr id="89" name="Flowchart: Connector 88">
                <a:extLst>
                  <a:ext uri="{FF2B5EF4-FFF2-40B4-BE49-F238E27FC236}">
                    <a16:creationId xmlns:a16="http://schemas.microsoft.com/office/drawing/2014/main" id="{DFEE551F-7192-46D6-B114-0A97899DE0E1}"/>
                  </a:ext>
                </a:extLst>
              </p:cNvPr>
              <p:cNvSpPr/>
              <p:nvPr/>
            </p:nvSpPr>
            <p:spPr>
              <a:xfrm>
                <a:off x="8140168" y="2484823"/>
                <a:ext cx="800100" cy="757237"/>
              </a:xfrm>
              <a:prstGeom prst="flowChartConnector">
                <a:avLst/>
              </a:prstGeom>
              <a:solidFill>
                <a:schemeClr val="bg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H</a:t>
                </a:r>
              </a:p>
            </p:txBody>
          </p:sp>
          <p:sp>
            <p:nvSpPr>
              <p:cNvPr id="90" name="Flowchart: Connector 89">
                <a:extLst>
                  <a:ext uri="{FF2B5EF4-FFF2-40B4-BE49-F238E27FC236}">
                    <a16:creationId xmlns:a16="http://schemas.microsoft.com/office/drawing/2014/main" id="{132BFFE7-251D-4BF7-99FF-341F5D4822BE}"/>
                  </a:ext>
                </a:extLst>
              </p:cNvPr>
              <p:cNvSpPr/>
              <p:nvPr/>
            </p:nvSpPr>
            <p:spPr>
              <a:xfrm>
                <a:off x="8706786" y="1961466"/>
                <a:ext cx="1077804" cy="1112194"/>
              </a:xfrm>
              <a:prstGeom prst="flowChartConnector">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Xét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hãy so sánh tích của chỉ số và hóa trị của nguyên tố lưu huỳnh với tích chỉ số và hóa trị của nguyên tố hydrogen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056BA283-54F1-4B3B-A51C-28C435171B19}"/>
              </a:ext>
            </a:extLst>
          </p:cNvPr>
          <p:cNvSpPr txBox="1"/>
          <p:nvPr/>
        </p:nvSpPr>
        <p:spPr>
          <a:xfrm>
            <a:off x="5702198" y="355810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7" name="TextBox 16">
            <a:extLst>
              <a:ext uri="{FF2B5EF4-FFF2-40B4-BE49-F238E27FC236}">
                <a16:creationId xmlns:a16="http://schemas.microsoft.com/office/drawing/2014/main" id="{FBDA9AEA-0C25-4788-9814-BF563800BC85}"/>
              </a:ext>
            </a:extLst>
          </p:cNvPr>
          <p:cNvSpPr txBox="1"/>
          <p:nvPr/>
        </p:nvSpPr>
        <p:spPr>
          <a:xfrm>
            <a:off x="1931722" y="4360633"/>
            <a:ext cx="10039883" cy="1569660"/>
          </a:xfrm>
          <a:prstGeom prst="rect">
            <a:avLst/>
          </a:prstGeom>
          <a:noFill/>
        </p:spPr>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Ta có: 1 x II = 2 x I = II</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Tích của chỉ số và hóa trị của nguyên tố lưu huỳnh = tích chỉ số và hóa trị của nguyên tố hydrogen</a:t>
            </a:r>
          </a:p>
        </p:txBody>
      </p:sp>
    </p:spTree>
    <p:extLst>
      <p:ext uri="{BB962C8B-B14F-4D97-AF65-F5344CB8AC3E}">
        <p14:creationId xmlns:p14="http://schemas.microsoft.com/office/powerpoint/2010/main" val="318673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Đối với phân tử CH</a:t>
            </a:r>
            <a:r>
              <a:rPr lang="vi-VN" sz="3200" b="0" i="0" baseline="-25000" dirty="0">
                <a:solidFill>
                  <a:srgbClr val="333333"/>
                </a:solidFill>
                <a:effectLst/>
                <a:latin typeface="Arial" panose="020B0604020202020204" pitchFamily="34" charset="0"/>
                <a:cs typeface="Arial" panose="020B0604020202020204" pitchFamily="34" charset="0"/>
              </a:rPr>
              <a:t>4</a:t>
            </a:r>
            <a:r>
              <a:rPr lang="vi-VN" sz="3200" b="0" i="0" dirty="0">
                <a:solidFill>
                  <a:srgbClr val="333333"/>
                </a:solidFill>
                <a:effectLst/>
                <a:latin typeface="Arial" panose="020B0604020202020204" pitchFamily="34" charset="0"/>
                <a:cs typeface="Arial" panose="020B0604020202020204" pitchFamily="34" charset="0"/>
              </a:rPr>
              <a:t>, thực hiện tương tự như với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Em hãy so sánh về tích của chỉ số và hóa trị của các nguyên tố thành phần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61856DAD-4DD4-404C-9DB1-8F8EE536F44E}"/>
              </a:ext>
            </a:extLst>
          </p:cNvPr>
          <p:cNvSpPr txBox="1"/>
          <p:nvPr/>
        </p:nvSpPr>
        <p:spPr>
          <a:xfrm>
            <a:off x="6096000" y="3378858"/>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35642184-EFF5-483B-B244-81B4F50C3C2B}"/>
              </a:ext>
            </a:extLst>
          </p:cNvPr>
          <p:cNvSpPr txBox="1"/>
          <p:nvPr/>
        </p:nvSpPr>
        <p:spPr>
          <a:xfrm>
            <a:off x="1931722" y="4360633"/>
            <a:ext cx="10039883" cy="1569660"/>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Ta có: 1 x IV = 4 x I = IV</a:t>
            </a:r>
          </a:p>
          <a:p>
            <a:r>
              <a:rPr lang="en-US" sz="3200" dirty="0"/>
              <a:t>⇒</a:t>
            </a:r>
            <a:r>
              <a:rPr lang="vi-VN" sz="3200" dirty="0">
                <a:solidFill>
                  <a:srgbClr val="333333"/>
                </a:solidFill>
                <a:latin typeface="Arial" panose="020B0604020202020204" pitchFamily="34" charset="0"/>
                <a:cs typeface="Arial" panose="020B0604020202020204" pitchFamily="34" charset="0"/>
              </a:rPr>
              <a:t> Tích của chỉ số và hóa trị của nguyên tố carbon = tích chỉ số và hóa trị của nguyên tố hydrogen</a:t>
            </a:r>
            <a:endParaRPr lang="vi-VN" sz="32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7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C1BB73-A3EC-490D-A4E1-2BD5EB87E770}"/>
              </a:ext>
            </a:extLst>
          </p:cNvPr>
          <p:cNvGrpSpPr/>
          <p:nvPr/>
        </p:nvGrpSpPr>
        <p:grpSpPr>
          <a:xfrm>
            <a:off x="618980" y="1812846"/>
            <a:ext cx="11191256" cy="2779164"/>
            <a:chOff x="618980" y="2130461"/>
            <a:chExt cx="11191256" cy="2779164"/>
          </a:xfrm>
        </p:grpSpPr>
        <p:grpSp>
          <p:nvGrpSpPr>
            <p:cNvPr id="13323" name="모서리가 둥근 직사각형 438"/>
            <p:cNvGrpSpPr/>
            <p:nvPr/>
          </p:nvGrpSpPr>
          <p:grpSpPr>
            <a:xfrm>
              <a:off x="618980" y="2130461"/>
              <a:ext cx="11191256" cy="2779164"/>
              <a:chOff x="0" y="0"/>
              <a:chExt cx="1793" cy="599"/>
            </a:xfrm>
          </p:grpSpPr>
          <p:pic>
            <p:nvPicPr>
              <p:cNvPr id="13359" name="모서리가 둥근 직사각형 438"/>
              <p:cNvPicPr/>
              <p:nvPr/>
            </p:nvPicPr>
            <p:blipFill>
              <a:blip r:embed="rId2"/>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936050" y="2407407"/>
              <a:ext cx="10537104" cy="2215991"/>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b="1" dirty="0">
                  <a:solidFill>
                    <a:srgbClr val="FF0000"/>
                  </a:solidFill>
                  <a:latin typeface="Arial" panose="020B0604020202020204" pitchFamily="34" charset="0"/>
                  <a:ea typeface="微软雅黑" panose="020B0503020204020204" pitchFamily="34" charset="-122"/>
                  <a:sym typeface="Arial" panose="020B0604020202020204" pitchFamily="34" charset="0"/>
                </a:rPr>
                <a:t>Quy tắc hoá trị: </a:t>
              </a: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Trong công thức hoá học của hợp chất hai nguyên tố, tích của chỉ số và hoá trị của nguyên tố này bằng tích của chỉ số và hoá trị của nguyên tố kia.</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80" y="268249"/>
            <a:ext cx="1833124" cy="1547637"/>
          </a:xfrm>
          <a:prstGeom prst="rect">
            <a:avLst/>
          </a:prstGeom>
        </p:spPr>
      </p:pic>
      <p:sp>
        <p:nvSpPr>
          <p:cNvPr id="29" name="TextBox 28">
            <a:extLst>
              <a:ext uri="{FF2B5EF4-FFF2-40B4-BE49-F238E27FC236}">
                <a16:creationId xmlns:a16="http://schemas.microsoft.com/office/drawing/2014/main" id="{40D5C33C-060A-4FA5-BC39-974846CA0B12}"/>
              </a:ext>
            </a:extLst>
          </p:cNvPr>
          <p:cNvSpPr txBox="1"/>
          <p:nvPr/>
        </p:nvSpPr>
        <p:spPr>
          <a:xfrm>
            <a:off x="1755000" y="5049216"/>
            <a:ext cx="2532185"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Ví dụ: P</a:t>
            </a:r>
            <a:r>
              <a:rPr lang="vi-VN" sz="3200" baseline="-250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5 </a:t>
            </a:r>
            <a:r>
              <a:rPr lang="vi-VN" sz="3200" dirty="0">
                <a:solidFill>
                  <a:schemeClr val="tx1"/>
                </a:solidFill>
                <a:latin typeface="Arial" panose="020B0604020202020204" pitchFamily="34" charset="0"/>
                <a:cs typeface="Arial" panose="020B0604020202020204" pitchFamily="34" charset="0"/>
              </a:rPr>
              <a:t>,</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254A12C-968C-4606-808F-F5DF8FB4155E}"/>
              </a:ext>
            </a:extLst>
          </p:cNvPr>
          <p:cNvSpPr txBox="1"/>
          <p:nvPr/>
        </p:nvSpPr>
        <p:spPr>
          <a:xfrm>
            <a:off x="3049505" y="4610493"/>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V</a:t>
            </a:r>
          </a:p>
        </p:txBody>
      </p:sp>
      <p:sp>
        <p:nvSpPr>
          <p:cNvPr id="31" name="TextBox 30">
            <a:extLst>
              <a:ext uri="{FF2B5EF4-FFF2-40B4-BE49-F238E27FC236}">
                <a16:creationId xmlns:a16="http://schemas.microsoft.com/office/drawing/2014/main" id="{DDA08A08-A71F-4A89-9652-737952A4C89E}"/>
              </a:ext>
            </a:extLst>
          </p:cNvPr>
          <p:cNvSpPr txBox="1"/>
          <p:nvPr/>
        </p:nvSpPr>
        <p:spPr>
          <a:xfrm>
            <a:off x="3599547" y="4620558"/>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33" name="TextBox 32">
            <a:extLst>
              <a:ext uri="{FF2B5EF4-FFF2-40B4-BE49-F238E27FC236}">
                <a16:creationId xmlns:a16="http://schemas.microsoft.com/office/drawing/2014/main" id="{F8E9A93D-D031-4DC8-9E4D-69DF43C67403}"/>
              </a:ext>
            </a:extLst>
          </p:cNvPr>
          <p:cNvSpPr txBox="1"/>
          <p:nvPr/>
        </p:nvSpPr>
        <p:spPr>
          <a:xfrm>
            <a:off x="4287186" y="5049216"/>
            <a:ext cx="3617628"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chemeClr val="tx1"/>
                </a:solidFill>
                <a:latin typeface="Arial" panose="020B0604020202020204" pitchFamily="34" charset="0"/>
                <a:cs typeface="Arial" panose="020B0604020202020204" pitchFamily="34" charset="0"/>
              </a:rPr>
              <a:t>ta có: </a:t>
            </a:r>
            <a:r>
              <a:rPr lang="vi-VN" sz="32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5</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4" name="Rectangle 8">
            <a:extLst>
              <a:ext uri="{FF2B5EF4-FFF2-40B4-BE49-F238E27FC236}">
                <a16:creationId xmlns:a16="http://schemas.microsoft.com/office/drawing/2014/main" id="{2244A61A-184C-441F-A5C7-4681B47ACA6E}"/>
              </a:ext>
            </a:extLst>
          </p:cNvPr>
          <p:cNvSpPr>
            <a:spLocks noChangeArrowheads="1"/>
          </p:cNvSpPr>
          <p:nvPr/>
        </p:nvSpPr>
        <p:spPr bwMode="auto">
          <a:xfrm>
            <a:off x="936050" y="6051612"/>
            <a:ext cx="10416578" cy="500129"/>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u="sng" dirty="0" err="1">
                <a:solidFill>
                  <a:srgbClr val="FF0000"/>
                </a:solidFill>
                <a:cs typeface="Arial" panose="020B0604020202020204" pitchFamily="34" charset="0"/>
              </a:rPr>
              <a:t>Lưu</a:t>
            </a:r>
            <a:r>
              <a:rPr lang="en-US" altLang="en-US" sz="2800" b="1" u="sng" dirty="0">
                <a:solidFill>
                  <a:srgbClr val="FF0000"/>
                </a:solidFill>
                <a:cs typeface="Arial" panose="020B0604020202020204" pitchFamily="34" charset="0"/>
              </a:rPr>
              <a:t> ý</a:t>
            </a:r>
            <a:r>
              <a:rPr lang="en-US" altLang="en-US" sz="2800" b="1" dirty="0">
                <a:solidFill>
                  <a:srgbClr val="FF0000"/>
                </a:solidFill>
                <a:cs typeface="Arial" panose="020B0604020202020204" pitchFamily="34" charset="0"/>
              </a:rPr>
              <a:t>: </a:t>
            </a:r>
            <a:r>
              <a:rPr lang="vi-VN" altLang="en-US" sz="2800" dirty="0">
                <a:cs typeface="Arial" panose="020B0604020202020204" pitchFamily="34" charset="0"/>
              </a:rPr>
              <a:t>Quy tắc được vận dụng chủ yếu cho các hợp chất vô cơ.</a:t>
            </a:r>
          </a:p>
        </p:txBody>
      </p:sp>
    </p:spTree>
    <p:extLst>
      <p:ext uri="{BB962C8B-B14F-4D97-AF65-F5344CB8AC3E}">
        <p14:creationId xmlns:p14="http://schemas.microsoft.com/office/powerpoint/2010/main" val="31133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heckerboard(across)">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3" grpId="0" animBg="1"/>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E32D4046-7DBC-4EBB-9228-AD97611815AA}"/>
              </a:ext>
            </a:extLst>
          </p:cNvPr>
          <p:cNvGraphicFramePr>
            <a:graphicFrameLocks noGrp="1"/>
          </p:cNvGraphicFramePr>
          <p:nvPr>
            <p:extLst>
              <p:ext uri="{D42A27DB-BD31-4B8C-83A1-F6EECF244321}">
                <p14:modId xmlns:p14="http://schemas.microsoft.com/office/powerpoint/2010/main" val="3902521228"/>
              </p:ext>
            </p:extLst>
          </p:nvPr>
        </p:nvGraphicFramePr>
        <p:xfrm>
          <a:off x="295422" y="1328222"/>
          <a:ext cx="11577708" cy="4594352"/>
        </p:xfrm>
        <a:graphic>
          <a:graphicData uri="http://schemas.openxmlformats.org/drawingml/2006/table">
            <a:tbl>
              <a:tblPr firstRow="1" bandRow="1">
                <a:tableStyleId>{21E4AEA4-8DFA-4A89-87EB-49C32662AFE0}</a:tableStyleId>
              </a:tblPr>
              <a:tblGrid>
                <a:gridCol w="1929618">
                  <a:extLst>
                    <a:ext uri="{9D8B030D-6E8A-4147-A177-3AD203B41FA5}">
                      <a16:colId xmlns:a16="http://schemas.microsoft.com/office/drawing/2014/main" val="683071176"/>
                    </a:ext>
                  </a:extLst>
                </a:gridCol>
                <a:gridCol w="1929618">
                  <a:extLst>
                    <a:ext uri="{9D8B030D-6E8A-4147-A177-3AD203B41FA5}">
                      <a16:colId xmlns:a16="http://schemas.microsoft.com/office/drawing/2014/main" val="3087662726"/>
                    </a:ext>
                  </a:extLst>
                </a:gridCol>
                <a:gridCol w="1929618">
                  <a:extLst>
                    <a:ext uri="{9D8B030D-6E8A-4147-A177-3AD203B41FA5}">
                      <a16:colId xmlns:a16="http://schemas.microsoft.com/office/drawing/2014/main" val="1722229863"/>
                    </a:ext>
                  </a:extLst>
                </a:gridCol>
                <a:gridCol w="1929618">
                  <a:extLst>
                    <a:ext uri="{9D8B030D-6E8A-4147-A177-3AD203B41FA5}">
                      <a16:colId xmlns:a16="http://schemas.microsoft.com/office/drawing/2014/main" val="4185994380"/>
                    </a:ext>
                  </a:extLst>
                </a:gridCol>
                <a:gridCol w="1929618">
                  <a:extLst>
                    <a:ext uri="{9D8B030D-6E8A-4147-A177-3AD203B41FA5}">
                      <a16:colId xmlns:a16="http://schemas.microsoft.com/office/drawing/2014/main" val="1255988358"/>
                    </a:ext>
                  </a:extLst>
                </a:gridCol>
                <a:gridCol w="1929618">
                  <a:extLst>
                    <a:ext uri="{9D8B030D-6E8A-4147-A177-3AD203B41FA5}">
                      <a16:colId xmlns:a16="http://schemas.microsoft.com/office/drawing/2014/main" val="812206460"/>
                    </a:ext>
                  </a:extLst>
                </a:gridCol>
              </a:tblGrid>
              <a:tr h="0">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600" dirty="0">
                          <a:latin typeface="Arial" panose="020B0604020202020204" pitchFamily="34" charset="0"/>
                          <a:cs typeface="Arial" panose="020B0604020202020204" pitchFamily="34" charset="0"/>
                        </a:rPr>
                        <a:t>Hóa trị</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vi-VN" sz="2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algn="ctr"/>
                      <a:r>
                        <a:rPr lang="vi-VN" sz="26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41119084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Hydrogen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a:effectLst/>
                          <a:latin typeface="Arial" panose="020B0604020202020204" pitchFamily="34" charset="0"/>
                          <a:ea typeface="Times New Roman" panose="02020603050405020304" pitchFamily="18" charset="0"/>
                          <a:cs typeface="Arial" panose="020B0604020202020204" pitchFamily="34" charset="0"/>
                        </a:rPr>
                        <a:t>H</a:t>
                      </a: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Silicon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Si</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IV</a:t>
                      </a:r>
                    </a:p>
                  </a:txBody>
                  <a:tcPr marL="6350" marR="6350" marT="0" marB="0" anchor="b"/>
                </a:tc>
                <a:extLst>
                  <a:ext uri="{0D108BD9-81ED-4DB2-BD59-A6C34878D82A}">
                    <a16:rowId xmlns:a16="http://schemas.microsoft.com/office/drawing/2014/main" val="2131374061"/>
                  </a:ext>
                </a:extLst>
              </a:tr>
              <a:tr h="402495">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Carbon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IV, II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Phosphorus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 V</a:t>
                      </a:r>
                    </a:p>
                  </a:txBody>
                  <a:tcPr marL="6350" marR="6350" marT="0" marB="0" anchor="b"/>
                </a:tc>
                <a:extLst>
                  <a:ext uri="{0D108BD9-81ED-4DB2-BD59-A6C34878D82A}">
                    <a16:rowId xmlns:a16="http://schemas.microsoft.com/office/drawing/2014/main" val="1077307518"/>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Nitrogen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34000"/>
                        </a:lnSpc>
                      </a:pPr>
                      <a:r>
                        <a:rPr lang="vi-VN" sz="2600" dirty="0">
                          <a:solidFill>
                            <a:schemeClr val="tx1"/>
                          </a:solidFill>
                          <a:effectLst/>
                          <a:latin typeface="Arial" panose="020B0604020202020204" pitchFamily="34" charset="0"/>
                          <a:ea typeface="Arial" panose="020B0604020202020204" pitchFamily="34" charset="0"/>
                        </a:rPr>
                        <a:t>III, II, IV,..</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Sulfur</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r>
                        <a:rPr lang="vi-VN" sz="2600">
                          <a:solidFill>
                            <a:schemeClr val="tx1"/>
                          </a:solidFill>
                          <a:effectLst/>
                          <a:latin typeface="Arial" panose="020B0604020202020204" pitchFamily="34" charset="0"/>
                          <a:ea typeface="Arial" panose="020B0604020202020204" pitchFamily="34" charset="0"/>
                        </a:rPr>
                        <a:t>II, IV, VI</a:t>
                      </a:r>
                    </a:p>
                  </a:txBody>
                  <a:tcPr marL="6350" marR="6350" marT="0" marB="0"/>
                </a:tc>
                <a:extLst>
                  <a:ext uri="{0D108BD9-81ED-4DB2-BD59-A6C34878D82A}">
                    <a16:rowId xmlns:a16="http://schemas.microsoft.com/office/drawing/2014/main" val="10672450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Oxygen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Chlorine</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l</a:t>
                      </a:r>
                    </a:p>
                  </a:txBody>
                  <a:tcPr marL="6350" marR="6350" marT="0" marB="0"/>
                </a:tc>
                <a:extLst>
                  <a:ext uri="{0D108BD9-81ED-4DB2-BD59-A6C34878D82A}">
                    <a16:rowId xmlns:a16="http://schemas.microsoft.com/office/drawing/2014/main" val="389514257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Sodium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Potassium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K</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extLst>
                  <a:ext uri="{0D108BD9-81ED-4DB2-BD59-A6C34878D82A}">
                    <a16:rowId xmlns:a16="http://schemas.microsoft.com/office/drawing/2014/main" val="227957096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Magnesium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Mg</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Calcium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tc>
                <a:extLst>
                  <a:ext uri="{0D108BD9-81ED-4DB2-BD59-A6C34878D82A}">
                    <a16:rowId xmlns:a16="http://schemas.microsoft.com/office/drawing/2014/main" val="2219284754"/>
                  </a:ext>
                </a:extLst>
              </a:tr>
              <a:tr h="370840">
                <a:tc>
                  <a:txBody>
                    <a:bodyPr/>
                    <a:lstStyle/>
                    <a:p>
                      <a:pPr algn="ctr">
                        <a:lnSpc>
                          <a:spcPct val="115000"/>
                        </a:lnSpc>
                        <a:spcAft>
                          <a:spcPts val="800"/>
                        </a:spcAft>
                        <a:tabLst>
                          <a:tab pos="1667510" algn="l"/>
                        </a:tabLst>
                      </a:pPr>
                      <a:r>
                        <a:rPr lang="en-US" sz="2600" dirty="0" err="1">
                          <a:effectLst/>
                          <a:latin typeface="Arial" panose="020B0604020202020204" pitchFamily="34" charset="0"/>
                          <a:ea typeface="Times New Roman" panose="02020603050405020304" pitchFamily="18" charset="0"/>
                          <a:cs typeface="Arial" panose="020B0604020202020204" pitchFamily="34" charset="0"/>
                        </a:rPr>
                        <a:t>Aluminium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Al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a:t>
                      </a:r>
                    </a:p>
                  </a:txBody>
                  <a:tcPr marL="6350" marR="6350" marT="0" marB="0"/>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endParaRPr lang="vi-VN" sz="2600" dirty="0">
                        <a:solidFill>
                          <a:schemeClr val="tx1"/>
                        </a:solidFill>
                        <a:effectLst/>
                        <a:latin typeface="Arial" panose="020B0604020202020204" pitchFamily="34" charset="0"/>
                        <a:ea typeface="Arial" panose="020B0604020202020204" pitchFamily="34" charset="0"/>
                      </a:endParaRPr>
                    </a:p>
                  </a:txBody>
                  <a:tcPr marL="6350" marR="6350" marT="0" marB="0"/>
                </a:tc>
                <a:extLst>
                  <a:ext uri="{0D108BD9-81ED-4DB2-BD59-A6C34878D82A}">
                    <a16:rowId xmlns:a16="http://schemas.microsoft.com/office/drawing/2014/main" val="3106265436"/>
                  </a:ext>
                </a:extLst>
              </a:tr>
            </a:tbl>
          </a:graphicData>
        </a:graphic>
      </p:graphicFrame>
      <p:sp>
        <p:nvSpPr>
          <p:cNvPr id="3" name="Rectangle 18">
            <a:extLst>
              <a:ext uri="{FF2B5EF4-FFF2-40B4-BE49-F238E27FC236}">
                <a16:creationId xmlns:a16="http://schemas.microsoft.com/office/drawing/2014/main" id="{ED58F6F6-65EA-4567-ABD5-AD3DE5A9CD13}"/>
              </a:ext>
            </a:extLst>
          </p:cNvPr>
          <p:cNvSpPr/>
          <p:nvPr/>
        </p:nvSpPr>
        <p:spPr>
          <a:xfrm>
            <a:off x="1198388" y="468847"/>
            <a:ext cx="8761537" cy="466579"/>
          </a:xfrm>
          <a:prstGeom prst="rect">
            <a:avLst/>
          </a:prstGeom>
          <a:noFill/>
          <a:ln w="9525">
            <a:noFill/>
          </a:ln>
        </p:spPr>
        <p:txBody>
          <a:bodyPr wrap="none" anchor="ctr" anchorCtr="0"/>
          <a:lstStyle/>
          <a:p>
            <a:r>
              <a:rPr lang="vi-VN" sz="2800" b="1" i="1" dirty="0">
                <a:solidFill>
                  <a:srgbClr val="FF0000"/>
                </a:solidFill>
                <a:latin typeface="Arial" panose="020B0604020202020204" pitchFamily="34" charset="0"/>
                <a:cs typeface="Arial" panose="020B0604020202020204" pitchFamily="34" charset="0"/>
              </a:rPr>
              <a:t>Bảng 7.2. Hóa trị thường gặp của một số nguyên tố hóa học</a:t>
            </a:r>
            <a:endParaRPr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69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FD26BF64-3BBF-4F23-8194-2EF7A42BEC24}"/>
              </a:ext>
            </a:extLst>
          </p:cNvPr>
          <p:cNvSpPr/>
          <p:nvPr/>
        </p:nvSpPr>
        <p:spPr>
          <a:xfrm>
            <a:off x="1929908" y="1082823"/>
            <a:ext cx="6355962" cy="466579"/>
          </a:xfrm>
          <a:prstGeom prst="rect">
            <a:avLst/>
          </a:prstGeom>
          <a:noFill/>
          <a:ln w="9525">
            <a:noFill/>
          </a:ln>
        </p:spPr>
        <p:txBody>
          <a:bodyPr wrap="none" anchor="ctr" anchorCtr="0"/>
          <a:lstStyle/>
          <a:p>
            <a:r>
              <a:rPr lang="vi-VN" sz="3200" b="1" i="1" dirty="0">
                <a:solidFill>
                  <a:srgbClr val="FF0000"/>
                </a:solidFill>
                <a:latin typeface="Arial" panose="020B0604020202020204" pitchFamily="34" charset="0"/>
                <a:cs typeface="Arial" panose="020B0604020202020204" pitchFamily="34" charset="0"/>
              </a:rPr>
              <a:t>Bảng 7.3. Hóa trị của một số nhóm nguyên tử</a:t>
            </a:r>
            <a:endParaRPr sz="3200" dirty="0">
              <a:solidFill>
                <a:srgbClr val="FF0000"/>
              </a:solidFill>
              <a:latin typeface="Arial" panose="020B0604020202020204" pitchFamily="34" charset="0"/>
              <a:cs typeface="Arial" panose="020B0604020202020204" pitchFamily="34" charset="0"/>
            </a:endParaRPr>
          </a:p>
        </p:txBody>
      </p:sp>
      <p:graphicFrame>
        <p:nvGraphicFramePr>
          <p:cNvPr id="3" name="Table 4">
            <a:extLst>
              <a:ext uri="{FF2B5EF4-FFF2-40B4-BE49-F238E27FC236}">
                <a16:creationId xmlns:a16="http://schemas.microsoft.com/office/drawing/2014/main" id="{A3B41EFB-23FB-473C-B6E9-64E4140DEE47}"/>
              </a:ext>
            </a:extLst>
          </p:cNvPr>
          <p:cNvGraphicFramePr>
            <a:graphicFrameLocks noGrp="1"/>
          </p:cNvGraphicFramePr>
          <p:nvPr>
            <p:extLst>
              <p:ext uri="{D42A27DB-BD31-4B8C-83A1-F6EECF244321}">
                <p14:modId xmlns:p14="http://schemas.microsoft.com/office/powerpoint/2010/main" val="835818470"/>
              </p:ext>
            </p:extLst>
          </p:nvPr>
        </p:nvGraphicFramePr>
        <p:xfrm>
          <a:off x="2032000" y="2182706"/>
          <a:ext cx="8128000" cy="3108960"/>
        </p:xfrm>
        <a:graphic>
          <a:graphicData uri="http://schemas.openxmlformats.org/drawingml/2006/table">
            <a:tbl>
              <a:tblPr firstRow="1" bandRow="1">
                <a:tableStyleId>{7DF18680-E054-41AD-8BC1-D1AEF772440D}</a:tableStyleId>
              </a:tblPr>
              <a:tblGrid>
                <a:gridCol w="5314462">
                  <a:extLst>
                    <a:ext uri="{9D8B030D-6E8A-4147-A177-3AD203B41FA5}">
                      <a16:colId xmlns:a16="http://schemas.microsoft.com/office/drawing/2014/main" val="3772287925"/>
                    </a:ext>
                  </a:extLst>
                </a:gridCol>
                <a:gridCol w="2813538">
                  <a:extLst>
                    <a:ext uri="{9D8B030D-6E8A-4147-A177-3AD203B41FA5}">
                      <a16:colId xmlns:a16="http://schemas.microsoft.com/office/drawing/2014/main" val="3820677381"/>
                    </a:ext>
                  </a:extLst>
                </a:gridCol>
              </a:tblGrid>
              <a:tr h="370840">
                <a:tc>
                  <a:txBody>
                    <a:bodyPr/>
                    <a:lstStyle/>
                    <a:p>
                      <a:pPr algn="ctr"/>
                      <a:r>
                        <a:rPr lang="vi-VN" sz="2800" dirty="0">
                          <a:latin typeface="Arial" panose="020B0604020202020204" pitchFamily="34" charset="0"/>
                          <a:cs typeface="Arial" panose="020B0604020202020204" pitchFamily="34" charset="0"/>
                        </a:rPr>
                        <a:t>Tên nhóm</a:t>
                      </a:r>
                    </a:p>
                  </a:txBody>
                  <a:tcPr/>
                </a:tc>
                <a:tc>
                  <a:txBody>
                    <a:bodyPr/>
                    <a:lstStyle/>
                    <a:p>
                      <a:pPr algn="ctr"/>
                      <a:r>
                        <a:rPr lang="vi-VN" sz="28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2743631614"/>
                  </a:ext>
                </a:extLst>
              </a:tr>
              <a:tr h="509303">
                <a:tc>
                  <a:txBody>
                    <a:bodyPr/>
                    <a:lstStyle/>
                    <a:p>
                      <a:pPr algn="ctr"/>
                      <a:r>
                        <a:rPr lang="vi-VN" sz="2800" dirty="0">
                          <a:latin typeface="Arial" panose="020B0604020202020204" pitchFamily="34" charset="0"/>
                          <a:cs typeface="Arial" panose="020B0604020202020204" pitchFamily="34" charset="0"/>
                        </a:rPr>
                        <a:t>Hydroxide (OH)</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2450068411"/>
                  </a:ext>
                </a:extLst>
              </a:tr>
              <a:tr h="370840">
                <a:tc>
                  <a:txBody>
                    <a:bodyPr/>
                    <a:lstStyle/>
                    <a:p>
                      <a:pPr algn="ctr"/>
                      <a:r>
                        <a:rPr lang="vi-VN" sz="2800" dirty="0">
                          <a:latin typeface="Arial" panose="020B0604020202020204" pitchFamily="34" charset="0"/>
                          <a:cs typeface="Arial" panose="020B0604020202020204" pitchFamily="34" charset="0"/>
                        </a:rPr>
                        <a:t>Nitrate (NO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 </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422790387"/>
                  </a:ext>
                </a:extLst>
              </a:tr>
              <a:tr h="370840">
                <a:tc>
                  <a:txBody>
                    <a:bodyPr/>
                    <a:lstStyle/>
                    <a:p>
                      <a:pPr algn="ctr"/>
                      <a:r>
                        <a:rPr lang="vi-VN" sz="2800" dirty="0">
                          <a:latin typeface="Arial" panose="020B0604020202020204" pitchFamily="34" charset="0"/>
                          <a:cs typeface="Arial" panose="020B0604020202020204" pitchFamily="34" charset="0"/>
                        </a:rPr>
                        <a:t>Sulfate (SO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1928120625"/>
                  </a:ext>
                </a:extLst>
              </a:tr>
              <a:tr h="370840">
                <a:tc>
                  <a:txBody>
                    <a:bodyPr/>
                    <a:lstStyle/>
                    <a:p>
                      <a:pPr algn="ctr"/>
                      <a:r>
                        <a:rPr lang="vi-VN" sz="2800" dirty="0">
                          <a:latin typeface="Arial" panose="020B0604020202020204" pitchFamily="34" charset="0"/>
                          <a:cs typeface="Arial" panose="020B0604020202020204" pitchFamily="34" charset="0"/>
                        </a:rPr>
                        <a:t>Carbonate (CO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620447477"/>
                  </a:ext>
                </a:extLst>
              </a:tr>
              <a:tr h="370840">
                <a:tc>
                  <a:txBody>
                    <a:bodyPr/>
                    <a:lstStyle/>
                    <a:p>
                      <a:pPr algn="ctr"/>
                      <a:r>
                        <a:rPr lang="vi-VN" sz="2800" dirty="0">
                          <a:latin typeface="Arial" panose="020B0604020202020204" pitchFamily="34" charset="0"/>
                          <a:cs typeface="Arial" panose="020B0604020202020204" pitchFamily="34" charset="0"/>
                        </a:rPr>
                        <a:t>Phosphate (PO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III</a:t>
                      </a:r>
                    </a:p>
                  </a:txBody>
                  <a:tcPr/>
                </a:tc>
                <a:extLst>
                  <a:ext uri="{0D108BD9-81ED-4DB2-BD59-A6C34878D82A}">
                    <a16:rowId xmlns:a16="http://schemas.microsoft.com/office/drawing/2014/main" val="160332534"/>
                  </a:ext>
                </a:extLst>
              </a:tr>
            </a:tbl>
          </a:graphicData>
        </a:graphic>
      </p:graphicFrame>
    </p:spTree>
    <p:extLst>
      <p:ext uri="{BB962C8B-B14F-4D97-AF65-F5344CB8AC3E}">
        <p14:creationId xmlns:p14="http://schemas.microsoft.com/office/powerpoint/2010/main" val="230286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703385" y="2714238"/>
            <a:ext cx="7587174" cy="174522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Dựa vào quy tắc hóa trị và Bảng 7.2, cho biết công thức hóa học của potassium oxide là KO hay K</a:t>
            </a:r>
            <a:r>
              <a:rPr lang="vi-VN" sz="3200" baseline="-25000" dirty="0">
                <a:solidFill>
                  <a:schemeClr val="tx1"/>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O</a:t>
            </a:r>
          </a:p>
        </p:txBody>
      </p:sp>
      <p:pic>
        <p:nvPicPr>
          <p:cNvPr id="6" name="Picture 5">
            <a:extLst>
              <a:ext uri="{FF2B5EF4-FFF2-40B4-BE49-F238E27FC236}">
                <a16:creationId xmlns:a16="http://schemas.microsoft.com/office/drawing/2014/main" id="{4765D025-06D1-4B2B-B0FD-FE0A08460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0559" y="2503223"/>
            <a:ext cx="3774620" cy="2841895"/>
          </a:xfrm>
          <a:prstGeom prst="rect">
            <a:avLst/>
          </a:prstGeom>
        </p:spPr>
      </p:pic>
    </p:spTree>
    <p:extLst>
      <p:ext uri="{BB962C8B-B14F-4D97-AF65-F5344CB8AC3E}">
        <p14:creationId xmlns:p14="http://schemas.microsoft.com/office/powerpoint/2010/main" val="2329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E3988F-B304-4E70-9EB4-1F05E85B6263}"/>
                  </a:ext>
                </a:extLst>
              </p:cNvPr>
              <p:cNvSpPr txBox="1"/>
              <p:nvPr/>
            </p:nvSpPr>
            <p:spPr>
              <a:xfrm>
                <a:off x="834682" y="2301997"/>
                <a:ext cx="10522634" cy="2871363"/>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 Potassium oxide bao gồm 2 nguyên tố: K và O. Trong đó:</a:t>
                </a:r>
              </a:p>
              <a:p>
                <a:r>
                  <a:rPr lang="vi-VN" sz="2800" dirty="0">
                    <a:solidFill>
                      <a:srgbClr val="333333"/>
                    </a:solidFill>
                    <a:latin typeface="Arial" panose="020B0604020202020204" pitchFamily="34" charset="0"/>
                    <a:cs typeface="Arial" panose="020B0604020202020204" pitchFamily="34" charset="0"/>
                  </a:rPr>
                  <a:t>   + K có hóa trị I			+ O có hóa trị II</a:t>
                </a:r>
              </a:p>
              <a:p>
                <a:r>
                  <a:rPr lang="vi-VN" sz="2800" dirty="0">
                    <a:solidFill>
                      <a:srgbClr val="333333"/>
                    </a:solidFill>
                    <a:latin typeface="Arial" panose="020B0604020202020204" pitchFamily="34" charset="0"/>
                    <a:cs typeface="Arial" panose="020B0604020202020204" pitchFamily="34" charset="0"/>
                  </a:rPr>
                  <a:t>- Gọi công thức hóa học tổng quát của potassium oxide là: K</a:t>
                </a:r>
                <a:r>
                  <a:rPr lang="vi-VN" sz="2800" baseline="-25000" dirty="0">
                    <a:solidFill>
                      <a:srgbClr val="333333"/>
                    </a:solidFill>
                    <a:latin typeface="Arial" panose="020B0604020202020204" pitchFamily="34" charset="0"/>
                    <a:cs typeface="Arial" panose="020B0604020202020204" pitchFamily="34" charset="0"/>
                  </a:rPr>
                  <a:t>x</a:t>
                </a:r>
                <a:r>
                  <a:rPr lang="vi-VN" sz="2800" dirty="0">
                    <a:solidFill>
                      <a:srgbClr val="333333"/>
                    </a:solidFill>
                    <a:latin typeface="Arial" panose="020B0604020202020204" pitchFamily="34" charset="0"/>
                    <a:cs typeface="Arial" panose="020B0604020202020204" pitchFamily="34" charset="0"/>
                  </a:rPr>
                  <a:t>O</a:t>
                </a:r>
                <a:r>
                  <a:rPr lang="vi-VN" sz="2800" baseline="-25000" dirty="0">
                    <a:solidFill>
                      <a:srgbClr val="333333"/>
                    </a:solidFill>
                    <a:latin typeface="Arial" panose="020B0604020202020204" pitchFamily="34" charset="0"/>
                    <a:cs typeface="Arial" panose="020B0604020202020204" pitchFamily="34" charset="0"/>
                  </a:rPr>
                  <a:t>y</a:t>
                </a:r>
              </a:p>
              <a:p>
                <a:r>
                  <a:rPr lang="vi-VN" sz="2800" dirty="0">
                    <a:solidFill>
                      <a:srgbClr val="333333"/>
                    </a:solidFill>
                    <a:latin typeface="Arial" panose="020B0604020202020204" pitchFamily="34" charset="0"/>
                    <a:cs typeface="Arial" panose="020B0604020202020204" pitchFamily="34" charset="0"/>
                  </a:rPr>
                  <a:t>- Áp dụng quy tắc hóa trị. Ta có: x.I = y.II</a:t>
                </a:r>
              </a:p>
              <a:p>
                <a:r>
                  <a:rPr lang="en-US" sz="2800" dirty="0"/>
                  <a:t>⇒</a:t>
                </a:r>
                <a:r>
                  <a:rPr lang="vi-VN" sz="2800" dirty="0">
                    <a:solidFill>
                      <a:srgbClr val="333333"/>
                    </a:solidFill>
                    <a:latin typeface="Arial" panose="020B0604020202020204" pitchFamily="34" charset="0"/>
                    <a:cs typeface="Arial" panose="020B0604020202020204" pitchFamily="34" charset="0"/>
                  </a:rPr>
                  <a:t> </a:t>
                </a:r>
                <a14:m>
                  <m:oMath xmlns:m="http://schemas.openxmlformats.org/officeDocument/2006/math">
                    <m:f>
                      <m:fPr>
                        <m:ctrlPr>
                          <a:rPr lang="vi-VN" sz="2800" i="1" dirty="0">
                            <a:solidFill>
                              <a:srgbClr val="FF0000"/>
                            </a:solidFill>
                            <a:latin typeface="Cambria Math" panose="02040503050406030204" pitchFamily="18" charset="0"/>
                          </a:rPr>
                        </m:ctrlPr>
                      </m:fPr>
                      <m:num>
                        <m:r>
                          <a:rPr lang="vi-VN" sz="2800" i="1" dirty="0">
                            <a:solidFill>
                              <a:srgbClr val="FF0000"/>
                            </a:solidFill>
                            <a:latin typeface="Cambria Math" panose="02040503050406030204" pitchFamily="18" charset="0"/>
                          </a:rPr>
                          <m:t>𝑥</m:t>
                        </m:r>
                      </m:num>
                      <m:den>
                        <m:r>
                          <a:rPr lang="vi-VN" sz="2800" i="1" dirty="0">
                            <a:solidFill>
                              <a:srgbClr val="FF0000"/>
                            </a:solidFill>
                            <a:latin typeface="Cambria Math" panose="02040503050406030204" pitchFamily="18" charset="0"/>
                          </a:rPr>
                          <m:t>𝑦</m:t>
                        </m:r>
                      </m:den>
                    </m:f>
                  </m:oMath>
                </a14:m>
                <a:r>
                  <a:rPr lang="vi-VN" sz="2800" dirty="0">
                    <a:latin typeface="Arial" panose="020B0604020202020204" pitchFamily="34" charset="0"/>
                    <a:cs typeface="Arial" panose="020B0604020202020204" pitchFamily="34" charset="0"/>
                  </a:rPr>
                  <a:t>  = </a:t>
                </a:r>
                <a14:m>
                  <m:oMath xmlns:m="http://schemas.openxmlformats.org/officeDocument/2006/math">
                    <m:f>
                      <m:fPr>
                        <m:ctrlPr>
                          <a:rPr lang="vi-VN" sz="2800" i="1" dirty="0">
                            <a:solidFill>
                              <a:srgbClr val="7030A0"/>
                            </a:solidFill>
                            <a:latin typeface="Cambria Math" panose="02040503050406030204" pitchFamily="18" charset="0"/>
                          </a:rPr>
                        </m:ctrlPr>
                      </m:fPr>
                      <m:num>
                        <m:r>
                          <m:rPr>
                            <m:sty m:val="p"/>
                          </m:rPr>
                          <a:rPr lang="vi-VN" sz="2800" dirty="0">
                            <a:solidFill>
                              <a:srgbClr val="7030A0"/>
                            </a:solidFill>
                            <a:latin typeface="Cambria Math" panose="02040503050406030204" pitchFamily="18" charset="0"/>
                          </a:rPr>
                          <m:t>I</m:t>
                        </m:r>
                        <m:r>
                          <m:rPr>
                            <m:sty m:val="p"/>
                          </m:rPr>
                          <a:rPr lang="vi-VN" sz="2800" b="0" i="0" dirty="0" smtClean="0">
                            <a:solidFill>
                              <a:srgbClr val="7030A0"/>
                            </a:solidFill>
                            <a:latin typeface="Cambria Math" panose="02040503050406030204" pitchFamily="18" charset="0"/>
                          </a:rPr>
                          <m:t>I</m:t>
                        </m:r>
                      </m:num>
                      <m:den>
                        <m:r>
                          <m:rPr>
                            <m:sty m:val="p"/>
                          </m:rPr>
                          <a:rPr lang="vi-VN" sz="2800" dirty="0">
                            <a:solidFill>
                              <a:srgbClr val="7030A0"/>
                            </a:solidFill>
                            <a:latin typeface="Cambria Math" panose="02040503050406030204" pitchFamily="18" charset="0"/>
                          </a:rPr>
                          <m:t>I</m:t>
                        </m:r>
                      </m:den>
                    </m:f>
                    <m:r>
                      <a:rPr lang="vi-VN" sz="2800" dirty="0">
                        <a:solidFill>
                          <a:srgbClr val="7030A0"/>
                        </a:solidFill>
                        <a:latin typeface="Cambria Math" panose="02040503050406030204" pitchFamily="18" charset="0"/>
                      </a:rPr>
                      <m:t>= </m:t>
                    </m:r>
                    <m:f>
                      <m:fPr>
                        <m:ctrlPr>
                          <a:rPr lang="vi-VN" sz="2800" i="1" dirty="0">
                            <a:solidFill>
                              <a:srgbClr val="7030A0"/>
                            </a:solidFill>
                            <a:latin typeface="Cambria Math" panose="02040503050406030204" pitchFamily="18" charset="0"/>
                          </a:rPr>
                        </m:ctrlPr>
                      </m:fPr>
                      <m:num>
                        <m:r>
                          <a:rPr lang="vi-VN" sz="2800" b="0" i="0" dirty="0" smtClean="0">
                            <a:solidFill>
                              <a:srgbClr val="7030A0"/>
                            </a:solidFill>
                            <a:latin typeface="Cambria Math" panose="02040503050406030204" pitchFamily="18" charset="0"/>
                          </a:rPr>
                          <m:t>2</m:t>
                        </m:r>
                      </m:num>
                      <m:den>
                        <m:r>
                          <a:rPr lang="vi-VN" sz="2800" b="0" i="0" dirty="0" smtClean="0">
                            <a:solidFill>
                              <a:srgbClr val="7030A0"/>
                            </a:solidFill>
                            <a:latin typeface="Cambria Math" panose="02040503050406030204" pitchFamily="18" charset="0"/>
                          </a:rPr>
                          <m:t>1</m:t>
                        </m:r>
                      </m:den>
                    </m:f>
                  </m:oMath>
                </a14:m>
                <a:r>
                  <a:rPr lang="vi-VN" sz="2800" b="0" i="0" dirty="0">
                    <a:solidFill>
                      <a:srgbClr val="333333"/>
                    </a:solidFill>
                    <a:effectLst/>
                    <a:latin typeface="Arial" panose="020B0604020202020204" pitchFamily="34" charset="0"/>
                    <a:cs typeface="Arial" panose="020B0604020202020204" pitchFamily="34" charset="0"/>
                  </a:rPr>
                  <a:t> </a:t>
                </a:r>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p>
              <a:p>
                <a:r>
                  <a:rPr lang="vi-VN" sz="2800" dirty="0">
                    <a:solidFill>
                      <a:srgbClr val="333333"/>
                    </a:solidFill>
                    <a:latin typeface="Arial" panose="020B0604020202020204" pitchFamily="34" charset="0"/>
                    <a:cs typeface="Arial" panose="020B0604020202020204" pitchFamily="34" charset="0"/>
                  </a:rPr>
                  <a:t>Vậy công thức hóa học của potassium oxide là K</a:t>
                </a:r>
                <a:r>
                  <a:rPr lang="vi-VN" sz="2800" baseline="-25000" dirty="0">
                    <a:solidFill>
                      <a:srgbClr val="333333"/>
                    </a:solidFill>
                    <a:latin typeface="Arial" panose="020B0604020202020204" pitchFamily="34" charset="0"/>
                    <a:cs typeface="Arial" panose="020B0604020202020204" pitchFamily="34" charset="0"/>
                  </a:rPr>
                  <a:t>2</a:t>
                </a:r>
                <a:r>
                  <a:rPr lang="vi-VN" sz="2800" dirty="0">
                    <a:solidFill>
                      <a:srgbClr val="333333"/>
                    </a:solidFill>
                    <a:latin typeface="Arial" panose="020B0604020202020204" pitchFamily="34" charset="0"/>
                    <a:cs typeface="Arial" panose="020B0604020202020204" pitchFamily="34" charset="0"/>
                  </a:rPr>
                  <a:t>O</a:t>
                </a:r>
                <a:endParaRPr lang="vi-VN" sz="28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6EE3988F-B304-4E70-9EB4-1F05E85B6263}"/>
                  </a:ext>
                </a:extLst>
              </p:cNvPr>
              <p:cNvSpPr txBox="1">
                <a:spLocks noRot="1" noChangeAspect="1" noMove="1" noResize="1" noEditPoints="1" noAdjustHandles="1" noChangeArrowheads="1" noChangeShapeType="1" noTextEdit="1"/>
              </p:cNvSpPr>
              <p:nvPr/>
            </p:nvSpPr>
            <p:spPr>
              <a:xfrm>
                <a:off x="834682" y="2301997"/>
                <a:ext cx="10522634" cy="2871363"/>
              </a:xfrm>
              <a:prstGeom prst="rect">
                <a:avLst/>
              </a:prstGeom>
              <a:blipFill>
                <a:blip r:embed="rId2"/>
                <a:stretch>
                  <a:fillRect l="-1217" t="-2335" b="-4883"/>
                </a:stretch>
              </a:blipFill>
            </p:spPr>
            <p:txBody>
              <a:bodyPr/>
              <a:lstStyle/>
              <a:p>
                <a:r>
                  <a:rPr lang="vi-VN">
                    <a:noFill/>
                  </a:rPr>
                  <a:t> </a:t>
                </a:r>
              </a:p>
            </p:txBody>
          </p:sp>
        </mc:Fallback>
      </mc:AlternateContent>
    </p:spTree>
    <p:extLst>
      <p:ext uri="{BB962C8B-B14F-4D97-AF65-F5344CB8AC3E}">
        <p14:creationId xmlns:p14="http://schemas.microsoft.com/office/powerpoint/2010/main" val="36097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7F5E58-2122-A883-A24E-AC98FDCBFD6B}"/>
              </a:ext>
            </a:extLst>
          </p:cNvPr>
          <p:cNvSpPr txBox="1"/>
          <p:nvPr/>
        </p:nvSpPr>
        <p:spPr>
          <a:xfrm>
            <a:off x="990600" y="742950"/>
            <a:ext cx="10115550" cy="4524315"/>
          </a:xfrm>
          <a:prstGeom prst="rect">
            <a:avLst/>
          </a:prstGeom>
          <a:noFill/>
        </p:spPr>
        <p:txBody>
          <a:bodyPr wrap="square" rtlCol="0">
            <a:spAutoFit/>
          </a:bodyPr>
          <a:lstStyle/>
          <a:p>
            <a:r>
              <a:rPr lang="en-VN" sz="4800" dirty="0">
                <a:latin typeface="Times New Roman" panose="02020603050405020304" pitchFamily="18" charset="0"/>
                <a:cs typeface="Times New Roman" panose="02020603050405020304" pitchFamily="18" charset="0"/>
              </a:rPr>
              <a:t>Hãy xác định hoá trị của các nguyên tố hoá học trong các hợp chất sau:</a:t>
            </a:r>
          </a:p>
          <a:p>
            <a:r>
              <a:rPr lang="en-VN" sz="4800" dirty="0">
                <a:latin typeface="Times New Roman" panose="02020603050405020304" pitchFamily="18" charset="0"/>
                <a:cs typeface="Times New Roman" panose="02020603050405020304" pitchFamily="18" charset="0"/>
              </a:rPr>
              <a:t>b) CH</a:t>
            </a:r>
            <a:r>
              <a:rPr lang="en-VN" sz="4800" baseline="-25000" dirty="0">
                <a:latin typeface="Times New Roman" panose="02020603050405020304" pitchFamily="18" charset="0"/>
                <a:cs typeface="Times New Roman" panose="02020603050405020304" pitchFamily="18" charset="0"/>
              </a:rPr>
              <a:t>4</a:t>
            </a:r>
            <a:r>
              <a:rPr lang="en-VN" sz="4800" dirty="0">
                <a:latin typeface="Times New Roman" panose="02020603050405020304" pitchFamily="18" charset="0"/>
                <a:cs typeface="Times New Roman" panose="02020603050405020304" pitchFamily="18" charset="0"/>
              </a:rPr>
              <a:t> </a:t>
            </a:r>
          </a:p>
          <a:p>
            <a:r>
              <a:rPr lang="en-VN" sz="4800" dirty="0">
                <a:latin typeface="Times New Roman" panose="02020603050405020304" pitchFamily="18" charset="0"/>
                <a:cs typeface="Times New Roman" panose="02020603050405020304" pitchFamily="18" charset="0"/>
              </a:rPr>
              <a:t>c) CO</a:t>
            </a:r>
            <a:r>
              <a:rPr lang="en-VN" sz="4800" baseline="-25000" dirty="0">
                <a:latin typeface="Times New Roman" panose="02020603050405020304" pitchFamily="18" charset="0"/>
                <a:cs typeface="Times New Roman" panose="02020603050405020304" pitchFamily="18" charset="0"/>
              </a:rPr>
              <a:t>2</a:t>
            </a:r>
            <a:endParaRPr lang="en-VN" sz="4800" dirty="0">
              <a:latin typeface="Times New Roman" panose="02020603050405020304" pitchFamily="18" charset="0"/>
              <a:cs typeface="Times New Roman" panose="02020603050405020304" pitchFamily="18" charset="0"/>
            </a:endParaRPr>
          </a:p>
          <a:p>
            <a:r>
              <a:rPr lang="en-VN" sz="4800" dirty="0">
                <a:latin typeface="Times New Roman" panose="02020603050405020304" pitchFamily="18" charset="0"/>
                <a:cs typeface="Times New Roman" panose="02020603050405020304" pitchFamily="18" charset="0"/>
              </a:rPr>
              <a:t>d) SO</a:t>
            </a:r>
            <a:r>
              <a:rPr lang="en-VN" sz="4800" baseline="-25000" dirty="0">
                <a:latin typeface="Times New Roman" panose="02020603050405020304" pitchFamily="18" charset="0"/>
                <a:cs typeface="Times New Roman" panose="02020603050405020304" pitchFamily="18" charset="0"/>
              </a:rPr>
              <a:t>3</a:t>
            </a:r>
            <a:endParaRPr lang="en-VN" sz="4800" dirty="0">
              <a:latin typeface="Times New Roman" panose="02020603050405020304" pitchFamily="18" charset="0"/>
              <a:cs typeface="Times New Roman" panose="02020603050405020304" pitchFamily="18" charset="0"/>
            </a:endParaRPr>
          </a:p>
          <a:p>
            <a:r>
              <a:rPr lang="en-VN" sz="4800" dirty="0">
                <a:latin typeface="Times New Roman" panose="02020603050405020304" pitchFamily="18" charset="0"/>
                <a:cs typeface="Times New Roman" panose="02020603050405020304" pitchFamily="18" charset="0"/>
              </a:rPr>
              <a:t>e) Al</a:t>
            </a:r>
            <a:r>
              <a:rPr lang="en-VN" sz="4800" baseline="-25000" dirty="0">
                <a:latin typeface="Times New Roman" panose="02020603050405020304" pitchFamily="18" charset="0"/>
                <a:cs typeface="Times New Roman" panose="02020603050405020304" pitchFamily="18" charset="0"/>
              </a:rPr>
              <a:t>2</a:t>
            </a:r>
            <a:r>
              <a:rPr lang="en-VN" sz="4800" dirty="0">
                <a:latin typeface="Times New Roman" panose="02020603050405020304" pitchFamily="18" charset="0"/>
                <a:cs typeface="Times New Roman" panose="02020603050405020304" pitchFamily="18" charset="0"/>
              </a:rPr>
              <a:t>O</a:t>
            </a:r>
            <a:r>
              <a:rPr lang="en-VN" sz="4800" baseline="-25000" dirty="0">
                <a:latin typeface="Times New Roman" panose="02020603050405020304" pitchFamily="18" charset="0"/>
                <a:cs typeface="Times New Roman" panose="02020603050405020304" pitchFamily="18" charset="0"/>
              </a:rPr>
              <a:t>3</a:t>
            </a:r>
            <a:endParaRPr lang="en-VN"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807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41632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72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p>
        </p:txBody>
      </p:sp>
      <p:sp>
        <p:nvSpPr>
          <p:cNvPr id="18" name="文本框 33">
            <a:extLst>
              <a:ext uri="{FF2B5EF4-FFF2-40B4-BE49-F238E27FC236}">
                <a16:creationId xmlns:a16="http://schemas.microsoft.com/office/drawing/2014/main" id="{BC0C3A95-3FAE-4FF2-A1AA-F6EFA699B175}"/>
              </a:ext>
            </a:extLst>
          </p:cNvPr>
          <p:cNvSpPr txBox="1"/>
          <p:nvPr/>
        </p:nvSpPr>
        <p:spPr>
          <a:xfrm>
            <a:off x="1565090" y="2639554"/>
            <a:ext cx="1898025"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392782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Lập công thức hoá học của hợp chất khi biết hoá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74750" y="1105418"/>
            <a:ext cx="10406013" cy="954107"/>
          </a:xfrm>
          <a:prstGeom prst="rect">
            <a:avLst/>
          </a:prstGeom>
          <a:solidFill>
            <a:srgbClr val="FFFFCC"/>
          </a:solid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Lập công thức hoá học của hợp chất tạo bởi lưu huỳnh có hoá trị IV và oxygen.</a:t>
            </a:r>
          </a:p>
        </p:txBody>
      </p:sp>
      <p:sp>
        <p:nvSpPr>
          <p:cNvPr id="20" name="TextBox 19">
            <a:extLst>
              <a:ext uri="{FF2B5EF4-FFF2-40B4-BE49-F238E27FC236}">
                <a16:creationId xmlns:a16="http://schemas.microsoft.com/office/drawing/2014/main" id="{ABABEA5C-4FED-4C12-BF3A-040A7C1B4717}"/>
              </a:ext>
            </a:extLst>
          </p:cNvPr>
          <p:cNvSpPr txBox="1"/>
          <p:nvPr/>
        </p:nvSpPr>
        <p:spPr>
          <a:xfrm>
            <a:off x="1521655" y="2712622"/>
            <a:ext cx="6624858"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Công thức hoá học chung là</a:t>
            </a:r>
          </a:p>
        </p:txBody>
      </p:sp>
      <p:sp>
        <p:nvSpPr>
          <p:cNvPr id="21" name="矩形 19">
            <a:extLst>
              <a:ext uri="{FF2B5EF4-FFF2-40B4-BE49-F238E27FC236}">
                <a16:creationId xmlns:a16="http://schemas.microsoft.com/office/drawing/2014/main" id="{09CEEB01-F8B7-44D2-8DA1-3787213A2CC8}"/>
              </a:ext>
            </a:extLst>
          </p:cNvPr>
          <p:cNvSpPr/>
          <p:nvPr/>
        </p:nvSpPr>
        <p:spPr>
          <a:xfrm>
            <a:off x="4870229" y="2031874"/>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2" name="TextBox 21">
            <a:extLst>
              <a:ext uri="{FF2B5EF4-FFF2-40B4-BE49-F238E27FC236}">
                <a16:creationId xmlns:a16="http://schemas.microsoft.com/office/drawing/2014/main" id="{7EC5D875-F529-4722-B3ED-4C85D0C92443}"/>
              </a:ext>
            </a:extLst>
          </p:cNvPr>
          <p:cNvSpPr txBox="1"/>
          <p:nvPr/>
        </p:nvSpPr>
        <p:spPr>
          <a:xfrm>
            <a:off x="8347882" y="2710836"/>
            <a:ext cx="114651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S</a:t>
            </a:r>
            <a:r>
              <a:rPr lang="vi-VN" sz="3200" baseline="-250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y</a:t>
            </a:r>
          </a:p>
        </p:txBody>
      </p:sp>
      <p:sp>
        <p:nvSpPr>
          <p:cNvPr id="23" name="TextBox 22">
            <a:extLst>
              <a:ext uri="{FF2B5EF4-FFF2-40B4-BE49-F238E27FC236}">
                <a16:creationId xmlns:a16="http://schemas.microsoft.com/office/drawing/2014/main" id="{0A5DF60F-3078-46E4-869C-2B71EFA39E88}"/>
              </a:ext>
            </a:extLst>
          </p:cNvPr>
          <p:cNvSpPr txBox="1"/>
          <p:nvPr/>
        </p:nvSpPr>
        <p:spPr>
          <a:xfrm>
            <a:off x="8479181" y="2203785"/>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IV</a:t>
            </a:r>
          </a:p>
        </p:txBody>
      </p:sp>
      <p:sp>
        <p:nvSpPr>
          <p:cNvPr id="24" name="TextBox 23">
            <a:extLst>
              <a:ext uri="{FF2B5EF4-FFF2-40B4-BE49-F238E27FC236}">
                <a16:creationId xmlns:a16="http://schemas.microsoft.com/office/drawing/2014/main" id="{4A1D2A03-DC2E-410B-9737-0E2FD3228519}"/>
              </a:ext>
            </a:extLst>
          </p:cNvPr>
          <p:cNvSpPr txBox="1"/>
          <p:nvPr/>
        </p:nvSpPr>
        <p:spPr>
          <a:xfrm>
            <a:off x="8934940" y="2224514"/>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25" name="TextBox 24">
            <a:extLst>
              <a:ext uri="{FF2B5EF4-FFF2-40B4-BE49-F238E27FC236}">
                <a16:creationId xmlns:a16="http://schemas.microsoft.com/office/drawing/2014/main" id="{9314AA80-1F24-4B3C-BE23-A0189A7EB005}"/>
              </a:ext>
            </a:extLst>
          </p:cNvPr>
          <p:cNvSpPr txBox="1"/>
          <p:nvPr/>
        </p:nvSpPr>
        <p:spPr>
          <a:xfrm>
            <a:off x="1508638" y="3607176"/>
            <a:ext cx="6218431"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Theo quy tắc hóa trị, ta có:</a:t>
            </a:r>
          </a:p>
        </p:txBody>
      </p:sp>
      <p:sp>
        <p:nvSpPr>
          <p:cNvPr id="26" name="TextBox 25">
            <a:extLst>
              <a:ext uri="{FF2B5EF4-FFF2-40B4-BE49-F238E27FC236}">
                <a16:creationId xmlns:a16="http://schemas.microsoft.com/office/drawing/2014/main" id="{D73D6344-5360-45FD-B0D2-D737BF1B51A6}"/>
              </a:ext>
            </a:extLst>
          </p:cNvPr>
          <p:cNvSpPr txBox="1"/>
          <p:nvPr/>
        </p:nvSpPr>
        <p:spPr>
          <a:xfrm>
            <a:off x="8146513" y="3648602"/>
            <a:ext cx="2983621"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y</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71A790F-B4DC-4CC2-8B56-CBE8D6D923DC}"/>
              </a:ext>
            </a:extLst>
          </p:cNvPr>
          <p:cNvSpPr txBox="1"/>
          <p:nvPr/>
        </p:nvSpPr>
        <p:spPr>
          <a:xfrm>
            <a:off x="1508639" y="4405834"/>
            <a:ext cx="5076092"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Chuyển thành tỉ lệ:</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5D15A88-D494-422E-BF2B-DFF3B0392F8B}"/>
                  </a:ext>
                </a:extLst>
              </p:cNvPr>
              <p:cNvSpPr txBox="1"/>
              <p:nvPr/>
            </p:nvSpPr>
            <p:spPr>
              <a:xfrm>
                <a:off x="2958976" y="5086451"/>
                <a:ext cx="3822505" cy="8063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14:m>
                  <m:oMath xmlns:m="http://schemas.openxmlformats.org/officeDocument/2006/math">
                    <m:f>
                      <m:fPr>
                        <m:ctrlPr>
                          <a:rPr lang="vi-VN" sz="3200" i="1" dirty="0" smtClean="0">
                            <a:solidFill>
                              <a:srgbClr val="FF0000"/>
                            </a:solidFill>
                            <a:latin typeface="Cambria Math" panose="02040503050406030204" pitchFamily="18" charset="0"/>
                          </a:rPr>
                        </m:ctrlPr>
                      </m:fPr>
                      <m:num>
                        <m:r>
                          <a:rPr lang="vi-VN" sz="3200" b="0" i="1" dirty="0" smtClean="0">
                            <a:solidFill>
                              <a:srgbClr val="FF0000"/>
                            </a:solidFill>
                            <a:latin typeface="Cambria Math" panose="02040503050406030204" pitchFamily="18" charset="0"/>
                          </a:rPr>
                          <m:t>𝑥</m:t>
                        </m:r>
                      </m:num>
                      <m:den>
                        <m:r>
                          <a:rPr lang="vi-VN" sz="3200" b="0" i="1" dirty="0" smtClean="0">
                            <a:solidFill>
                              <a:srgbClr val="FF0000"/>
                            </a:solidFill>
                            <a:latin typeface="Cambria Math" panose="02040503050406030204" pitchFamily="18" charset="0"/>
                          </a:rPr>
                          <m:t>𝑦</m:t>
                        </m:r>
                      </m:den>
                    </m:f>
                  </m:oMath>
                </a14:m>
                <a:r>
                  <a:rPr lang="vi-VN" sz="3200" dirty="0">
                    <a:latin typeface="Arial" panose="020B0604020202020204" pitchFamily="34" charset="0"/>
                    <a:cs typeface="Arial" panose="020B0604020202020204" pitchFamily="34" charset="0"/>
                  </a:rPr>
                  <a:t>  = </a:t>
                </a:r>
                <a14:m>
                  <m:oMath xmlns:m="http://schemas.openxmlformats.org/officeDocument/2006/math">
                    <m:f>
                      <m:fPr>
                        <m:ctrlPr>
                          <a:rPr lang="vi-VN" sz="3200" i="1" dirty="0" smtClean="0">
                            <a:solidFill>
                              <a:srgbClr val="7030A0"/>
                            </a:solidFill>
                            <a:latin typeface="Cambria Math" panose="02040503050406030204" pitchFamily="18" charset="0"/>
                          </a:rPr>
                        </m:ctrlPr>
                      </m:fPr>
                      <m:num>
                        <m:r>
                          <m:rPr>
                            <m:sty m:val="p"/>
                          </m:rPr>
                          <a:rPr lang="vi-VN" sz="3200" b="0" i="0" dirty="0" smtClean="0">
                            <a:solidFill>
                              <a:srgbClr val="7030A0"/>
                            </a:solidFill>
                            <a:latin typeface="Cambria Math" panose="02040503050406030204" pitchFamily="18" charset="0"/>
                          </a:rPr>
                          <m:t>II</m:t>
                        </m:r>
                      </m:num>
                      <m:den>
                        <m:r>
                          <m:rPr>
                            <m:sty m:val="p"/>
                          </m:rPr>
                          <a:rPr lang="vi-VN" sz="3200" b="0" i="0" dirty="0" smtClean="0">
                            <a:solidFill>
                              <a:srgbClr val="7030A0"/>
                            </a:solidFill>
                            <a:latin typeface="Cambria Math" panose="02040503050406030204" pitchFamily="18" charset="0"/>
                          </a:rPr>
                          <m:t>IV</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2</m:t>
                        </m:r>
                      </m:num>
                      <m:den>
                        <m:r>
                          <a:rPr lang="vi-VN" sz="3200" b="0" i="0" dirty="0" smtClean="0">
                            <a:solidFill>
                              <a:srgbClr val="7030A0"/>
                            </a:solidFill>
                            <a:latin typeface="Cambria Math" panose="02040503050406030204" pitchFamily="18" charset="0"/>
                          </a:rPr>
                          <m:t>4</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1</m:t>
                        </m:r>
                      </m:num>
                      <m:den>
                        <m:r>
                          <a:rPr lang="vi-VN" sz="3200" b="0" i="0" dirty="0" smtClean="0">
                            <a:solidFill>
                              <a:srgbClr val="7030A0"/>
                            </a:solidFill>
                            <a:latin typeface="Cambria Math" panose="02040503050406030204" pitchFamily="18" charset="0"/>
                          </a:rPr>
                          <m:t>2</m:t>
                        </m:r>
                      </m:den>
                    </m:f>
                  </m:oMath>
                </a14:m>
                <a:endParaRPr lang="vi-VN" sz="3200" baseline="-25000" dirty="0">
                  <a:solidFill>
                    <a:srgbClr val="7030A0"/>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55D15A88-D494-422E-BF2B-DFF3B0392F8B}"/>
                  </a:ext>
                </a:extLst>
              </p:cNvPr>
              <p:cNvSpPr txBox="1">
                <a:spLocks noRot="1" noChangeAspect="1" noMove="1" noResize="1" noEditPoints="1" noAdjustHandles="1" noChangeArrowheads="1" noChangeShapeType="1" noTextEdit="1"/>
              </p:cNvSpPr>
              <p:nvPr/>
            </p:nvSpPr>
            <p:spPr>
              <a:xfrm>
                <a:off x="2958976" y="5086451"/>
                <a:ext cx="3822505" cy="806311"/>
              </a:xfrm>
              <a:prstGeom prst="rect">
                <a:avLst/>
              </a:prstGeom>
              <a:blipFill>
                <a:blip r:embed="rId2"/>
                <a:stretch>
                  <a:fillRect b="-2920"/>
                </a:stretch>
              </a:blipFill>
            </p:spPr>
            <p:txBody>
              <a:bodyPr/>
              <a:lstStyle/>
              <a:p>
                <a:r>
                  <a:rPr lang="vi-VN">
                    <a:noFill/>
                  </a:rPr>
                  <a:t> </a:t>
                </a:r>
              </a:p>
            </p:txBody>
          </p:sp>
        </mc:Fallback>
      </mc:AlternateContent>
      <p:sp>
        <p:nvSpPr>
          <p:cNvPr id="30" name="TextBox 29">
            <a:extLst>
              <a:ext uri="{FF2B5EF4-FFF2-40B4-BE49-F238E27FC236}">
                <a16:creationId xmlns:a16="http://schemas.microsoft.com/office/drawing/2014/main" id="{3F68C064-29C1-410A-9B24-74BB8E099D57}"/>
              </a:ext>
            </a:extLst>
          </p:cNvPr>
          <p:cNvSpPr txBox="1"/>
          <p:nvPr/>
        </p:nvSpPr>
        <p:spPr>
          <a:xfrm>
            <a:off x="6886576" y="5154374"/>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p>
        </p:txBody>
      </p:sp>
      <p:sp>
        <p:nvSpPr>
          <p:cNvPr id="31" name="TextBox 30">
            <a:extLst>
              <a:ext uri="{FF2B5EF4-FFF2-40B4-BE49-F238E27FC236}">
                <a16:creationId xmlns:a16="http://schemas.microsoft.com/office/drawing/2014/main" id="{DD057B55-FB65-47C7-A8A1-3C05392B3768}"/>
              </a:ext>
            </a:extLst>
          </p:cNvPr>
          <p:cNvSpPr txBox="1"/>
          <p:nvPr/>
        </p:nvSpPr>
        <p:spPr>
          <a:xfrm>
            <a:off x="1508638" y="6050160"/>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SO</a:t>
            </a:r>
            <a:r>
              <a:rPr lang="vi-VN" sz="2800" baseline="-25000" dirty="0">
                <a:solidFill>
                  <a:srgbClr val="FF000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381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2" grpId="0" animBg="1"/>
      <p:bldP spid="23" grpId="0"/>
      <p:bldP spid="24" grpId="0"/>
      <p:bldP spid="25" grpId="0"/>
      <p:bldP spid="26" grpId="0" animBg="1"/>
      <p:bldP spid="27" grpId="0"/>
      <p:bldP spid="28" grpId="0" animBg="1"/>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04698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9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96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2076490" y="2628468"/>
            <a:ext cx="1136237"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rPr>
              <a:t>2. Lập công thức hoá học của hợp chất theo phấn trăm các nguyên tố</a:t>
            </a:r>
            <a:endParaRPr lang="zh-C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17391" y="1080806"/>
            <a:ext cx="10803987" cy="1384995"/>
          </a:xfrm>
          <a:prstGeom prst="rect">
            <a:avLst/>
          </a:prstGeom>
          <a:solidFill>
            <a:srgbClr val="FFFFCC"/>
          </a:solidFill>
        </p:spPr>
        <p:txBody>
          <a:bodyPr wrap="square">
            <a:spAutoFit/>
          </a:bodyPr>
          <a:lstStyle/>
          <a:p>
            <a:pPr algn="just"/>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 Lập công thức hoá học của hợp chất tạo bởi carbon và hydrogen, biết phần trăm khối lượng của C, H lần lượt là 75%, 25% và khối lượng phân tử của hợp chất là 16 amu.</a:t>
            </a:r>
          </a:p>
        </p:txBody>
      </p:sp>
      <p:sp>
        <p:nvSpPr>
          <p:cNvPr id="20" name="TextBox 19">
            <a:extLst>
              <a:ext uri="{FF2B5EF4-FFF2-40B4-BE49-F238E27FC236}">
                <a16:creationId xmlns:a16="http://schemas.microsoft.com/office/drawing/2014/main" id="{ABABEA5C-4FED-4C12-BF3A-040A7C1B4717}"/>
              </a:ext>
            </a:extLst>
          </p:cNvPr>
          <p:cNvSpPr txBox="1"/>
          <p:nvPr/>
        </p:nvSpPr>
        <p:spPr>
          <a:xfrm>
            <a:off x="715620" y="2984214"/>
            <a:ext cx="7846377"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  </a:t>
            </a:r>
            <a:r>
              <a:rPr lang="vi-VN" sz="2800" dirty="0">
                <a:latin typeface="Arial" panose="020B0604020202020204" pitchFamily="34" charset="0"/>
                <a:cs typeface="Arial" panose="020B0604020202020204" pitchFamily="34" charset="0"/>
              </a:rPr>
              <a:t>Viết công thức hợp chất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H</a:t>
            </a:r>
            <a:r>
              <a:rPr lang="vi-VN" sz="2800" baseline="-25000" dirty="0">
                <a:latin typeface="Arial" panose="020B0604020202020204" pitchFamily="34" charset="0"/>
                <a:cs typeface="Arial" panose="020B0604020202020204" pitchFamily="34" charset="0"/>
              </a:rPr>
              <a:t>y</a:t>
            </a:r>
          </a:p>
        </p:txBody>
      </p:sp>
      <p:sp>
        <p:nvSpPr>
          <p:cNvPr id="21" name="矩形 19">
            <a:extLst>
              <a:ext uri="{FF2B5EF4-FFF2-40B4-BE49-F238E27FC236}">
                <a16:creationId xmlns:a16="http://schemas.microsoft.com/office/drawing/2014/main" id="{09CEEB01-F8B7-44D2-8DA1-3787213A2CC8}"/>
              </a:ext>
            </a:extLst>
          </p:cNvPr>
          <p:cNvSpPr/>
          <p:nvPr/>
        </p:nvSpPr>
        <p:spPr>
          <a:xfrm>
            <a:off x="5238749" y="2458945"/>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5" name="TextBox 24">
            <a:extLst>
              <a:ext uri="{FF2B5EF4-FFF2-40B4-BE49-F238E27FC236}">
                <a16:creationId xmlns:a16="http://schemas.microsoft.com/office/drawing/2014/main" id="{9314AA80-1F24-4B3C-BE23-A0189A7EB005}"/>
              </a:ext>
            </a:extLst>
          </p:cNvPr>
          <p:cNvSpPr txBox="1"/>
          <p:nvPr/>
        </p:nvSpPr>
        <p:spPr>
          <a:xfrm>
            <a:off x="715620" y="3612176"/>
            <a:ext cx="10406013"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 </a:t>
            </a:r>
            <a:r>
              <a:rPr lang="vi-VN" sz="2800" dirty="0">
                <a:latin typeface="Arial" panose="020B0604020202020204" pitchFamily="34" charset="0"/>
                <a:cs typeface="Arial" panose="020B0604020202020204" pitchFamily="34" charset="0"/>
              </a:rPr>
              <a:t>Khối lượng phân tử của hợp chất là: 12.x </a:t>
            </a:r>
            <a:r>
              <a:rPr lang="vi-VN" sz="2800">
                <a:latin typeface="Arial" panose="020B0604020202020204" pitchFamily="34" charset="0"/>
                <a:cs typeface="Arial" panose="020B0604020202020204" pitchFamily="34" charset="0"/>
              </a:rPr>
              <a:t>+ 1.y </a:t>
            </a:r>
            <a:r>
              <a:rPr lang="vi-VN" sz="2800" dirty="0">
                <a:latin typeface="Arial" panose="020B0604020202020204" pitchFamily="34" charset="0"/>
                <a:cs typeface="Arial" panose="020B0604020202020204" pitchFamily="34" charset="0"/>
              </a:rPr>
              <a:t>= 16.</a:t>
            </a:r>
          </a:p>
        </p:txBody>
      </p:sp>
      <p:sp>
        <p:nvSpPr>
          <p:cNvPr id="27" name="TextBox 26">
            <a:extLst>
              <a:ext uri="{FF2B5EF4-FFF2-40B4-BE49-F238E27FC236}">
                <a16:creationId xmlns:a16="http://schemas.microsoft.com/office/drawing/2014/main" id="{471A790F-B4DC-4CC2-8B56-CBE8D6D923DC}"/>
              </a:ext>
            </a:extLst>
          </p:cNvPr>
          <p:cNvSpPr txBox="1"/>
          <p:nvPr/>
        </p:nvSpPr>
        <p:spPr>
          <a:xfrm>
            <a:off x="715620" y="4240138"/>
            <a:ext cx="10665144" cy="954107"/>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 </a:t>
            </a:r>
            <a:r>
              <a:rPr lang="vi-VN" sz="2800" dirty="0">
                <a:latin typeface="Arial" panose="020B0604020202020204" pitchFamily="34" charset="0"/>
                <a:cs typeface="Arial" panose="020B0604020202020204" pitchFamily="34" charset="0"/>
              </a:rPr>
              <a:t>Lập biểu thức tính phần trăm khối lượng của C, H để tìm x và y:</a:t>
            </a:r>
          </a:p>
        </p:txBody>
      </p:sp>
      <p:sp>
        <p:nvSpPr>
          <p:cNvPr id="31" name="TextBox 30">
            <a:extLst>
              <a:ext uri="{FF2B5EF4-FFF2-40B4-BE49-F238E27FC236}">
                <a16:creationId xmlns:a16="http://schemas.microsoft.com/office/drawing/2014/main" id="{DD057B55-FB65-47C7-A8A1-3C05392B3768}"/>
              </a:ext>
            </a:extLst>
          </p:cNvPr>
          <p:cNvSpPr txBox="1"/>
          <p:nvPr/>
        </p:nvSpPr>
        <p:spPr>
          <a:xfrm>
            <a:off x="715620" y="6148352"/>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2CAB61-7A93-4BA9-8928-95A94F26F0A9}"/>
                  </a:ext>
                </a:extLst>
              </p:cNvPr>
              <p:cNvSpPr txBox="1"/>
              <p:nvPr/>
            </p:nvSpPr>
            <p:spPr>
              <a:xfrm>
                <a:off x="2484934" y="4756494"/>
                <a:ext cx="4786723"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12</m:t>
                        </m:r>
                        <m:r>
                          <m:rPr>
                            <m:sty m:val="p"/>
                          </m:rPr>
                          <a:rPr lang="vi-VN" sz="3200" b="0" i="0" smtClean="0">
                            <a:solidFill>
                              <a:schemeClr val="tx1"/>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=75%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5" name="TextBox 14">
                <a:extLst>
                  <a:ext uri="{FF2B5EF4-FFF2-40B4-BE49-F238E27FC236}">
                    <a16:creationId xmlns:a16="http://schemas.microsoft.com/office/drawing/2014/main" id="{0D2CAB61-7A93-4BA9-8928-95A94F26F0A9}"/>
                  </a:ext>
                </a:extLst>
              </p:cNvPr>
              <p:cNvSpPr txBox="1">
                <a:spLocks noRot="1" noChangeAspect="1" noMove="1" noResize="1" noEditPoints="1" noAdjustHandles="1" noChangeArrowheads="1" noChangeShapeType="1" noTextEdit="1"/>
              </p:cNvSpPr>
              <p:nvPr/>
            </p:nvSpPr>
            <p:spPr>
              <a:xfrm>
                <a:off x="2484934" y="4756494"/>
                <a:ext cx="4786723" cy="804387"/>
              </a:xfrm>
              <a:prstGeom prst="rect">
                <a:avLst/>
              </a:prstGeom>
              <a:blipFill>
                <a:blip r:embed="rId2"/>
                <a:stretch>
                  <a:fillRect l="-3042" b="-808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D2FF20B-A1BB-43A7-B66D-1B829F6E57BA}"/>
                  </a:ext>
                </a:extLst>
              </p:cNvPr>
              <p:cNvSpPr txBox="1"/>
              <p:nvPr/>
            </p:nvSpPr>
            <p:spPr>
              <a:xfrm>
                <a:off x="7271657" y="4756493"/>
                <a:ext cx="4651717"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H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m:t>
                        </m:r>
                        <m:r>
                          <m:rPr>
                            <m:sty m:val="p"/>
                          </m:rPr>
                          <a:rPr lang="vi-VN" sz="3200" b="0" i="0" smtClean="0">
                            <a:solidFill>
                              <a:schemeClr val="tx1"/>
                            </a:solidFill>
                            <a:latin typeface="Cambria Math" panose="02040503050406030204" pitchFamily="18" charset="0"/>
                            <a:cs typeface="Times New Roman" panose="02020603050405020304" pitchFamily="18" charset="0"/>
                          </a:rPr>
                          <m:t>y</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6" name="TextBox 15">
                <a:extLst>
                  <a:ext uri="{FF2B5EF4-FFF2-40B4-BE49-F238E27FC236}">
                    <a16:creationId xmlns:a16="http://schemas.microsoft.com/office/drawing/2014/main" id="{2D2FF20B-A1BB-43A7-B66D-1B829F6E57BA}"/>
                  </a:ext>
                </a:extLst>
              </p:cNvPr>
              <p:cNvSpPr txBox="1">
                <a:spLocks noRot="1" noChangeAspect="1" noMove="1" noResize="1" noEditPoints="1" noAdjustHandles="1" noChangeArrowheads="1" noChangeShapeType="1" noTextEdit="1"/>
              </p:cNvSpPr>
              <p:nvPr/>
            </p:nvSpPr>
            <p:spPr>
              <a:xfrm>
                <a:off x="7271657" y="4756493"/>
                <a:ext cx="4651717" cy="804387"/>
              </a:xfrm>
              <a:prstGeom prst="rect">
                <a:avLst/>
              </a:prstGeom>
              <a:blipFill>
                <a:blip r:embed="rId3"/>
                <a:stretch>
                  <a:fillRect l="-3129" b="-8088"/>
                </a:stretch>
              </a:blipFill>
            </p:spPr>
            <p:txBody>
              <a:bodyPr/>
              <a:lstStyle/>
              <a:p>
                <a:r>
                  <a:rPr lang="vi-VN">
                    <a:noFill/>
                  </a:rPr>
                  <a:t> </a:t>
                </a:r>
              </a:p>
            </p:txBody>
          </p:sp>
        </mc:Fallback>
      </mc:AlternateContent>
      <p:sp>
        <p:nvSpPr>
          <p:cNvPr id="17" name="TextBox 16">
            <a:extLst>
              <a:ext uri="{FF2B5EF4-FFF2-40B4-BE49-F238E27FC236}">
                <a16:creationId xmlns:a16="http://schemas.microsoft.com/office/drawing/2014/main" id="{B431ACAB-0A4B-4DE5-A75A-DF7B564B3FB3}"/>
              </a:ext>
            </a:extLst>
          </p:cNvPr>
          <p:cNvSpPr txBox="1"/>
          <p:nvPr/>
        </p:nvSpPr>
        <p:spPr>
          <a:xfrm>
            <a:off x="5586328" y="5625132"/>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0197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5" grpId="0"/>
      <p:bldP spid="27" grpId="0"/>
      <p:bldP spid="31" grpId="0"/>
      <p:bldP spid="15" grpId="0" animBg="1"/>
      <p:bldP spid="16" grpId="0" animBg="1"/>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Khí carbon dioxide luôn có thành phần như sau: cứ 1 phần khối lượng carbon có tương ứng 2,667 phần khối lượng oxygen. Hãy lập công thức hóa học của khí carbon dioxide, biết khối lượng phân tử của nó là 44 amu</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348207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154851"/>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024B2B-3B79-42DD-B241-3674560816C7}"/>
                  </a:ext>
                </a:extLst>
              </p:cNvPr>
              <p:cNvSpPr txBox="1"/>
              <p:nvPr/>
            </p:nvSpPr>
            <p:spPr>
              <a:xfrm>
                <a:off x="674557" y="1366552"/>
                <a:ext cx="11167673" cy="485338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Khí carbon dioxide bao gồm 2 nguyên tố: C và O</a:t>
                </a:r>
              </a:p>
              <a:p>
                <a:r>
                  <a:rPr lang="vi-VN" sz="2800" dirty="0">
                    <a:latin typeface="Arial" panose="020B0604020202020204" pitchFamily="34" charset="0"/>
                    <a:cs typeface="Arial" panose="020B0604020202020204" pitchFamily="34" charset="0"/>
                  </a:rPr>
                  <a:t>- Gọi công thức phân tử của carbon dioxide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O</a:t>
                </a:r>
                <a:r>
                  <a:rPr lang="vi-VN" sz="2800" baseline="-25000" dirty="0">
                    <a:latin typeface="Arial" panose="020B0604020202020204" pitchFamily="34" charset="0"/>
                    <a:cs typeface="Arial" panose="020B0604020202020204" pitchFamily="34" charset="0"/>
                  </a:rPr>
                  <a:t>y</a:t>
                </a:r>
              </a:p>
              <a:p>
                <a:r>
                  <a:rPr lang="vi-VN" sz="2800" dirty="0">
                    <a:latin typeface="Arial" panose="020B0604020202020204" pitchFamily="34" charset="0"/>
                    <a:cs typeface="Arial" panose="020B0604020202020204" pitchFamily="34" charset="0"/>
                  </a:rPr>
                  <a:t>- Vì khối lượng phân tử của carbon dioxide là 44 amu</a:t>
                </a:r>
              </a:p>
              <a:p>
                <a:r>
                  <a:rPr lang="en-US" sz="2800" dirty="0"/>
                  <a:t>⇒</a:t>
                </a:r>
                <a:r>
                  <a:rPr lang="vi-VN" sz="2800" dirty="0">
                    <a:latin typeface="Arial" panose="020B0604020202020204" pitchFamily="34" charset="0"/>
                    <a:cs typeface="Arial" panose="020B0604020202020204" pitchFamily="34" charset="0"/>
                  </a:rPr>
                  <a:t> 12.x + 16.y = 44 </a:t>
                </a:r>
                <a:r>
                  <a:rPr lang="en-US" sz="2800" dirty="0"/>
                  <a:t>⇒</a:t>
                </a:r>
                <a:r>
                  <a:rPr lang="vi-VN" sz="2800" dirty="0">
                    <a:latin typeface="Arial" panose="020B0604020202020204" pitchFamily="34" charset="0"/>
                    <a:cs typeface="Arial" panose="020B0604020202020204" pitchFamily="34" charset="0"/>
                  </a:rPr>
                  <a:t> 12x = 44 -16 (1)</a:t>
                </a:r>
              </a:p>
              <a:p>
                <a:r>
                  <a:rPr lang="vi-VN" sz="2800" dirty="0">
                    <a:latin typeface="Arial" panose="020B0604020202020204" pitchFamily="34" charset="0"/>
                    <a:cs typeface="Arial" panose="020B0604020202020204" pitchFamily="34" charset="0"/>
                  </a:rPr>
                  <a:t>- Cứ 1 phần khối lượng carbon có tương ứng 2,667 phần khối lượng oxygen nghĩa là: </a:t>
                </a:r>
              </a:p>
              <a:p>
                <a:pPr/>
                <a14:m>
                  <m:oMathPara xmlns:m="http://schemas.openxmlformats.org/officeDocument/2006/math">
                    <m:oMathParaPr>
                      <m:jc m:val="centerGroup"/>
                    </m:oMathParaPr>
                    <m:oMath xmlns:m="http://schemas.openxmlformats.org/officeDocument/2006/math">
                      <m:f>
                        <m:fPr>
                          <m:ctrlPr>
                            <a:rPr lang="vi-VN" sz="2800" i="1" smtClean="0">
                              <a:latin typeface="Cambria Math" panose="02040503050406030204" pitchFamily="18" charset="0"/>
                              <a:cs typeface="Arial" panose="020B0604020202020204" pitchFamily="34" charset="0"/>
                            </a:rPr>
                          </m:ctrlPr>
                        </m:fPr>
                        <m:num>
                          <m:r>
                            <a:rPr lang="vi-VN" sz="2800" b="0" i="1" smtClean="0">
                              <a:latin typeface="Cambria Math" panose="02040503050406030204" pitchFamily="18" charset="0"/>
                              <a:cs typeface="Arial" panose="020B0604020202020204" pitchFamily="34" charset="0"/>
                            </a:rPr>
                            <m:t>12</m:t>
                          </m:r>
                          <m:r>
                            <a:rPr lang="vi-VN" sz="2800" b="0" i="1" smtClean="0">
                              <a:latin typeface="Cambria Math" panose="02040503050406030204" pitchFamily="18" charset="0"/>
                              <a:cs typeface="Arial" panose="020B0604020202020204" pitchFamily="34" charset="0"/>
                            </a:rPr>
                            <m:t>𝑥</m:t>
                          </m:r>
                        </m:num>
                        <m:den>
                          <m:r>
                            <a:rPr lang="vi-VN" sz="2800" b="0" i="1" smtClean="0">
                              <a:latin typeface="Cambria Math" panose="02040503050406030204" pitchFamily="18" charset="0"/>
                              <a:cs typeface="Arial" panose="020B0604020202020204" pitchFamily="34" charset="0"/>
                            </a:rPr>
                            <m:t>16</m:t>
                          </m:r>
                          <m:r>
                            <a:rPr lang="vi-VN" sz="2800" b="0" i="1" smtClean="0">
                              <a:latin typeface="Cambria Math" panose="02040503050406030204" pitchFamily="18" charset="0"/>
                              <a:cs typeface="Arial" panose="020B0604020202020204" pitchFamily="34" charset="0"/>
                            </a:rPr>
                            <m:t>𝑦</m:t>
                          </m:r>
                        </m:den>
                      </m:f>
                      <m:r>
                        <a:rPr lang="vi-VN" sz="2800" b="0" i="1" smtClean="0">
                          <a:latin typeface="Cambria Math" panose="02040503050406030204" pitchFamily="18" charset="0"/>
                          <a:cs typeface="Arial" panose="020B0604020202020204" pitchFamily="34" charset="0"/>
                        </a:rPr>
                        <m:t>= </m:t>
                      </m:r>
                      <m:f>
                        <m:fPr>
                          <m:ctrlPr>
                            <a:rPr lang="vi-VN" sz="2800" b="0" i="1" smtClean="0">
                              <a:latin typeface="Cambria Math" panose="02040503050406030204" pitchFamily="18" charset="0"/>
                              <a:cs typeface="Arial" panose="020B0604020202020204" pitchFamily="34" charset="0"/>
                            </a:rPr>
                          </m:ctrlPr>
                        </m:fPr>
                        <m:num>
                          <m:r>
                            <a:rPr lang="vi-VN" sz="2800" b="0" i="1" smtClean="0">
                              <a:latin typeface="Cambria Math" panose="02040503050406030204" pitchFamily="18" charset="0"/>
                              <a:cs typeface="Arial" panose="020B0604020202020204" pitchFamily="34" charset="0"/>
                            </a:rPr>
                            <m:t>1</m:t>
                          </m:r>
                        </m:num>
                        <m:den>
                          <m:r>
                            <a:rPr lang="vi-VN" sz="2800" b="0" i="1" smtClean="0">
                              <a:latin typeface="Cambria Math" panose="02040503050406030204" pitchFamily="18" charset="0"/>
                              <a:cs typeface="Arial" panose="020B0604020202020204" pitchFamily="34" charset="0"/>
                            </a:rPr>
                            <m:t>2,667</m:t>
                          </m:r>
                        </m:den>
                      </m:f>
                    </m:oMath>
                  </m:oMathPara>
                </a14:m>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Thay 12x ở phương trình (1) vào phương trình (2)</a:t>
                </a:r>
              </a:p>
              <a:p>
                <a:r>
                  <a:rPr lang="en-US" sz="2800" dirty="0"/>
                  <a:t>⇒</a:t>
                </a:r>
                <a:r>
                  <a:rPr lang="vi-VN" sz="2800" dirty="0">
                    <a:latin typeface="Arial" panose="020B0604020202020204" pitchFamily="34" charset="0"/>
                    <a:cs typeface="Arial" panose="020B0604020202020204" pitchFamily="34" charset="0"/>
                  </a:rPr>
                  <a:t> y = 2 và x = 1</a:t>
                </a:r>
              </a:p>
              <a:p>
                <a:r>
                  <a:rPr lang="vi-VN" sz="2800" dirty="0">
                    <a:latin typeface="Arial" panose="020B0604020202020204" pitchFamily="34" charset="0"/>
                    <a:cs typeface="Arial" panose="020B0604020202020204" pitchFamily="34" charset="0"/>
                  </a:rPr>
                  <a:t>Vậy Công thức hóa học của carbon dioxide là CO</a:t>
                </a:r>
                <a:r>
                  <a:rPr lang="vi-VN" sz="2800" baseline="-25000" dirty="0">
                    <a:latin typeface="Arial" panose="020B0604020202020204" pitchFamily="34" charset="0"/>
                    <a:cs typeface="Arial" panose="020B0604020202020204" pitchFamily="34" charset="0"/>
                  </a:rPr>
                  <a:t>2</a:t>
                </a:r>
              </a:p>
            </p:txBody>
          </p:sp>
        </mc:Choice>
        <mc:Fallback xmlns="">
          <p:sp>
            <p:nvSpPr>
              <p:cNvPr id="5" name="TextBox 4">
                <a:extLst>
                  <a:ext uri="{FF2B5EF4-FFF2-40B4-BE49-F238E27FC236}">
                    <a16:creationId xmlns:a16="http://schemas.microsoft.com/office/drawing/2014/main" id="{B2024B2B-3B79-42DD-B241-3674560816C7}"/>
                  </a:ext>
                </a:extLst>
              </p:cNvPr>
              <p:cNvSpPr txBox="1">
                <a:spLocks noRot="1" noChangeAspect="1" noMove="1" noResize="1" noEditPoints="1" noAdjustHandles="1" noChangeArrowheads="1" noChangeShapeType="1" noTextEdit="1"/>
              </p:cNvSpPr>
              <p:nvPr/>
            </p:nvSpPr>
            <p:spPr>
              <a:xfrm>
                <a:off x="674557" y="1366552"/>
                <a:ext cx="11167673" cy="4853380"/>
              </a:xfrm>
              <a:prstGeom prst="rect">
                <a:avLst/>
              </a:prstGeom>
              <a:blipFill>
                <a:blip r:embed="rId2"/>
                <a:stretch>
                  <a:fillRect l="-1146" t="-1256" r="-710" b="-2513"/>
                </a:stretch>
              </a:blipFill>
            </p:spPr>
            <p:txBody>
              <a:bodyPr/>
              <a:lstStyle/>
              <a:p>
                <a:r>
                  <a:rPr lang="vi-VN">
                    <a:noFill/>
                  </a:rPr>
                  <a:t> </a:t>
                </a:r>
              </a:p>
            </p:txBody>
          </p:sp>
        </mc:Fallback>
      </mc:AlternateContent>
    </p:spTree>
    <p:extLst>
      <p:ext uri="{BB962C8B-B14F-4D97-AF65-F5344CB8AC3E}">
        <p14:creationId xmlns:p14="http://schemas.microsoft.com/office/powerpoint/2010/main" val="6318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 Hãy lập công thức phân tử của khí hydrogen sulfide, biết lưu huỳnh trong hợp chất này có hóa trị II. Tính thành phần phần trăm về khối lượng của lưu huỳnh và của hydrogen trong hợp chất đó.</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114950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CDFDF15-C2A3-4278-B01E-0C2172DAEAB4}"/>
                  </a:ext>
                </a:extLst>
              </p:cNvPr>
              <p:cNvSpPr txBox="1"/>
              <p:nvPr/>
            </p:nvSpPr>
            <p:spPr>
              <a:xfrm>
                <a:off x="1154242" y="1975513"/>
                <a:ext cx="9473783" cy="333758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Khí hydrogen sulfide bao gồm 2 nguyên tố: H và S</a:t>
                </a:r>
              </a:p>
              <a:p>
                <a:r>
                  <a:rPr lang="vi-VN" sz="2800" dirty="0">
                    <a:latin typeface="Arial" panose="020B0604020202020204" pitchFamily="34" charset="0"/>
                    <a:cs typeface="Arial" panose="020B0604020202020204" pitchFamily="34" charset="0"/>
                  </a:rPr>
                  <a:t>- Gọi công thức phân tử của khí hydrogen sulfide là H</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S</a:t>
                </a:r>
                <a:r>
                  <a:rPr lang="vi-VN" sz="2800" baseline="-25000" dirty="0">
                    <a:latin typeface="Arial" panose="020B0604020202020204" pitchFamily="34" charset="0"/>
                    <a:cs typeface="Arial" panose="020B0604020202020204" pitchFamily="34" charset="0"/>
                  </a:rPr>
                  <a:t>y</a:t>
                </a:r>
              </a:p>
              <a:p>
                <a:r>
                  <a:rPr lang="vi-VN" sz="2800" dirty="0">
                    <a:latin typeface="Arial" panose="020B0604020202020204" pitchFamily="34" charset="0"/>
                    <a:cs typeface="Arial" panose="020B0604020202020204" pitchFamily="34" charset="0"/>
                  </a:rPr>
                  <a:t>- S có hóa trị II, H có hóa trị I</a:t>
                </a:r>
              </a:p>
              <a:p>
                <a:r>
                  <a:rPr lang="vi-VN" sz="2800" dirty="0">
                    <a:latin typeface="Arial" panose="020B0604020202020204" pitchFamily="34" charset="0"/>
                    <a:cs typeface="Arial" panose="020B0604020202020204" pitchFamily="34" charset="0"/>
                  </a:rPr>
                  <a:t>- Theo quy tắc hóa trị: x.I = y.II</a:t>
                </a:r>
              </a:p>
              <a:p>
                <a:r>
                  <a:rPr lang="en-US" sz="2800" dirty="0"/>
                  <a:t>⇒</a:t>
                </a:r>
                <a:r>
                  <a:rPr lang="vi-VN" sz="2800" dirty="0"/>
                  <a:t>  </a:t>
                </a:r>
                <a14:m>
                  <m:oMath xmlns:m="http://schemas.openxmlformats.org/officeDocument/2006/math">
                    <m:f>
                      <m:fPr>
                        <m:ctrlPr>
                          <a:rPr lang="vi-VN" sz="2800" i="1" smtClean="0">
                            <a:latin typeface="Cambria Math" panose="02040503050406030204" pitchFamily="18" charset="0"/>
                          </a:rPr>
                        </m:ctrlPr>
                      </m:fPr>
                      <m:num>
                        <m:r>
                          <a:rPr lang="vi-VN" sz="2800" b="0" i="1" smtClean="0">
                            <a:latin typeface="Cambria Math" panose="02040503050406030204" pitchFamily="18" charset="0"/>
                          </a:rPr>
                          <m:t>𝑥</m:t>
                        </m:r>
                      </m:num>
                      <m:den>
                        <m:r>
                          <a:rPr lang="vi-VN" sz="2800" b="0" i="1" smtClean="0">
                            <a:latin typeface="Cambria Math" panose="02040503050406030204" pitchFamily="18" charset="0"/>
                          </a:rPr>
                          <m:t>𝑦</m:t>
                        </m:r>
                      </m:den>
                    </m:f>
                    <m:r>
                      <a:rPr lang="vi-VN" sz="2800" b="0" i="1" smtClean="0">
                        <a:latin typeface="Cambria Math" panose="02040503050406030204" pitchFamily="18" charset="0"/>
                      </a:rPr>
                      <m:t>= </m:t>
                    </m:r>
                    <m:f>
                      <m:fPr>
                        <m:ctrlPr>
                          <a:rPr lang="vi-VN" sz="2800" b="0" i="1" smtClean="0">
                            <a:latin typeface="Cambria Math" panose="02040503050406030204" pitchFamily="18" charset="0"/>
                          </a:rPr>
                        </m:ctrlPr>
                      </m:fPr>
                      <m:num>
                        <m:r>
                          <a:rPr lang="vi-VN" sz="2800" b="0" i="1" smtClean="0">
                            <a:latin typeface="Cambria Math" panose="02040503050406030204" pitchFamily="18" charset="0"/>
                          </a:rPr>
                          <m:t>𝐼𝐼</m:t>
                        </m:r>
                      </m:num>
                      <m:den>
                        <m:r>
                          <a:rPr lang="vi-VN" sz="2800" b="0" i="1" smtClean="0">
                            <a:latin typeface="Cambria Math" panose="02040503050406030204" pitchFamily="18" charset="0"/>
                          </a:rPr>
                          <m:t>𝐼</m:t>
                        </m:r>
                        <m:r>
                          <a:rPr lang="vi-VN" sz="2800" b="0" i="1" smtClean="0">
                            <a:latin typeface="Cambria Math" panose="02040503050406030204" pitchFamily="18" charset="0"/>
                          </a:rPr>
                          <m:t> </m:t>
                        </m:r>
                      </m:den>
                    </m:f>
                    <m:r>
                      <a:rPr lang="vi-VN" sz="2800" b="0" i="1" smtClean="0">
                        <a:latin typeface="Cambria Math" panose="02040503050406030204" pitchFamily="18" charset="0"/>
                      </a:rPr>
                      <m:t>= </m:t>
                    </m:r>
                    <m:f>
                      <m:fPr>
                        <m:ctrlPr>
                          <a:rPr lang="vi-VN" sz="2800" b="0" i="1" smtClean="0">
                            <a:latin typeface="Cambria Math" panose="02040503050406030204" pitchFamily="18" charset="0"/>
                          </a:rPr>
                        </m:ctrlPr>
                      </m:fPr>
                      <m:num>
                        <m:r>
                          <a:rPr lang="vi-VN" sz="2800" b="0" i="1" smtClean="0">
                            <a:latin typeface="Cambria Math" panose="02040503050406030204" pitchFamily="18" charset="0"/>
                          </a:rPr>
                          <m:t>2</m:t>
                        </m:r>
                      </m:num>
                      <m:den>
                        <m:r>
                          <a:rPr lang="vi-VN" sz="2800" b="0" i="1" smtClean="0">
                            <a:latin typeface="Cambria Math" panose="02040503050406030204" pitchFamily="18" charset="0"/>
                          </a:rPr>
                          <m:t>1</m:t>
                        </m:r>
                      </m:den>
                    </m:f>
                  </m:oMath>
                </a14:m>
                <a:endParaRPr lang="vi-VN" sz="2800" dirty="0">
                  <a:latin typeface="Arial" panose="020B0604020202020204" pitchFamily="34" charset="0"/>
                  <a:cs typeface="Arial" panose="020B0604020202020204" pitchFamily="34" charset="0"/>
                </a:endParaRPr>
              </a:p>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Vậy Công thức hóa học của hydrogen sulfide là H</a:t>
                </a:r>
                <a:r>
                  <a:rPr lang="vi-VN" sz="2800" baseline="-250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S</a:t>
                </a:r>
              </a:p>
            </p:txBody>
          </p:sp>
        </mc:Choice>
        <mc:Fallback xmlns="">
          <p:sp>
            <p:nvSpPr>
              <p:cNvPr id="5" name="TextBox 4">
                <a:extLst>
                  <a:ext uri="{FF2B5EF4-FFF2-40B4-BE49-F238E27FC236}">
                    <a16:creationId xmlns:a16="http://schemas.microsoft.com/office/drawing/2014/main" id="{1CDFDF15-C2A3-4278-B01E-0C2172DAEAB4}"/>
                  </a:ext>
                </a:extLst>
              </p:cNvPr>
              <p:cNvSpPr txBox="1">
                <a:spLocks noRot="1" noChangeAspect="1" noMove="1" noResize="1" noEditPoints="1" noAdjustHandles="1" noChangeArrowheads="1" noChangeShapeType="1" noTextEdit="1"/>
              </p:cNvSpPr>
              <p:nvPr/>
            </p:nvSpPr>
            <p:spPr>
              <a:xfrm>
                <a:off x="1154242" y="1975513"/>
                <a:ext cx="9473783" cy="3337580"/>
              </a:xfrm>
              <a:prstGeom prst="rect">
                <a:avLst/>
              </a:prstGeom>
              <a:blipFill>
                <a:blip r:embed="rId2"/>
                <a:stretch>
                  <a:fillRect l="-1287" t="-1825" b="-4015"/>
                </a:stretch>
              </a:blipFill>
            </p:spPr>
            <p:txBody>
              <a:bodyPr/>
              <a:lstStyle/>
              <a:p>
                <a:r>
                  <a:rPr lang="vi-VN">
                    <a:noFill/>
                  </a:rPr>
                  <a:t> </a:t>
                </a:r>
              </a:p>
            </p:txBody>
          </p:sp>
        </mc:Fallback>
      </mc:AlternateContent>
    </p:spTree>
    <p:extLst>
      <p:ext uri="{BB962C8B-B14F-4D97-AF65-F5344CB8AC3E}">
        <p14:creationId xmlns:p14="http://schemas.microsoft.com/office/powerpoint/2010/main" val="21826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32D5B0-B072-4348-AD54-2ABF82B88C0D}"/>
              </a:ext>
            </a:extLst>
          </p:cNvPr>
          <p:cNvGrpSpPr/>
          <p:nvPr/>
        </p:nvGrpSpPr>
        <p:grpSpPr>
          <a:xfrm>
            <a:off x="2625746" y="428097"/>
            <a:ext cx="6729361" cy="1761869"/>
            <a:chOff x="2029982" y="780594"/>
            <a:chExt cx="6729361" cy="1761869"/>
          </a:xfrm>
        </p:grpSpPr>
        <p:pic>
          <p:nvPicPr>
            <p:cNvPr id="3" name="Picture 5">
              <a:extLst>
                <a:ext uri="{FF2B5EF4-FFF2-40B4-BE49-F238E27FC236}">
                  <a16:creationId xmlns:a16="http://schemas.microsoft.com/office/drawing/2014/main" id="{EC47DBAD-E383-4B32-99FC-4FAE1943AC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29982" y="780594"/>
              <a:ext cx="6729361" cy="1761869"/>
            </a:xfrm>
            <a:prstGeom prst="rect">
              <a:avLst/>
            </a:prstGeom>
          </p:spPr>
        </p:pic>
        <p:sp>
          <p:nvSpPr>
            <p:cNvPr id="4" name="TextBox 3">
              <a:extLst>
                <a:ext uri="{FF2B5EF4-FFF2-40B4-BE49-F238E27FC236}">
                  <a16:creationId xmlns:a16="http://schemas.microsoft.com/office/drawing/2014/main" id="{27FE589C-FC13-4A86-9C97-55C3FAB7F13C}"/>
                </a:ext>
              </a:extLst>
            </p:cNvPr>
            <p:cNvSpPr txBox="1"/>
            <p:nvPr/>
          </p:nvSpPr>
          <p:spPr>
            <a:xfrm rot="20864470">
              <a:off x="2207420" y="1432554"/>
              <a:ext cx="6203852" cy="584775"/>
            </a:xfrm>
            <a:prstGeom prst="rect">
              <a:avLst/>
            </a:prstGeom>
            <a:noFill/>
          </p:spPr>
          <p:txBody>
            <a:bodyPr wrap="square">
              <a:spAutoFit/>
            </a:bodyPr>
            <a:lstStyle/>
            <a:p>
              <a:pPr algn="ctr"/>
              <a:r>
                <a:rPr lang="vi-VN" sz="3200" b="1" dirty="0">
                  <a:solidFill>
                    <a:srgbClr val="FFC000"/>
                  </a:solidFill>
                  <a:latin typeface="Arial" panose="020B0604020202020204" pitchFamily="34" charset="0"/>
                  <a:cs typeface="Arial" panose="020B0604020202020204" pitchFamily="34" charset="0"/>
                </a:rPr>
                <a:t>NHIỆM VỤ VỀ NHÀ</a:t>
              </a:r>
            </a:p>
          </p:txBody>
        </p:sp>
      </p:grpSp>
      <p:sp>
        <p:nvSpPr>
          <p:cNvPr id="5" name="TextBox 4">
            <a:extLst>
              <a:ext uri="{FF2B5EF4-FFF2-40B4-BE49-F238E27FC236}">
                <a16:creationId xmlns:a16="http://schemas.microsoft.com/office/drawing/2014/main" id="{4B1AA58B-CE93-4DA3-BC30-A5FC8F437534}"/>
              </a:ext>
            </a:extLst>
          </p:cNvPr>
          <p:cNvSpPr txBox="1"/>
          <p:nvPr/>
        </p:nvSpPr>
        <p:spPr>
          <a:xfrm>
            <a:off x="976858" y="2736502"/>
            <a:ext cx="10238283" cy="2308324"/>
          </a:xfrm>
          <a:prstGeom prst="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3600" dirty="0">
                <a:latin typeface="Arial" panose="020B0604020202020204" pitchFamily="34" charset="0"/>
                <a:cs typeface="Arial" panose="020B0604020202020204" pitchFamily="34" charset="0"/>
              </a:rPr>
              <a:t>Xác định được phần trâm khối lượng các nguyên tố hoá học có trong các chất dựa vào công thức phân tử trên nhãn mác sản phấm như phân bón, thức ăn, đồ uống,...</a:t>
            </a:r>
          </a:p>
        </p:txBody>
      </p:sp>
    </p:spTree>
    <p:extLst>
      <p:ext uri="{BB962C8B-B14F-4D97-AF65-F5344CB8AC3E}">
        <p14:creationId xmlns:p14="http://schemas.microsoft.com/office/powerpoint/2010/main" val="12793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1029634" y="2253417"/>
            <a:ext cx="10481395" cy="264687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6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CỦNG CỐ</a:t>
            </a:r>
          </a:p>
        </p:txBody>
      </p:sp>
    </p:spTree>
    <p:extLst>
      <p:ext uri="{BB962C8B-B14F-4D97-AF65-F5344CB8AC3E}">
        <p14:creationId xmlns:p14="http://schemas.microsoft.com/office/powerpoint/2010/main" val="2395342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25807"/>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01</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070810" y="405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2BDB3501-6AB9-402D-8DBF-1154537A09FA}"/>
              </a:ext>
            </a:extLst>
          </p:cNvPr>
          <p:cNvGrpSpPr/>
          <p:nvPr/>
        </p:nvGrpSpPr>
        <p:grpSpPr>
          <a:xfrm>
            <a:off x="4873372" y="4479861"/>
            <a:ext cx="1954724" cy="1781140"/>
            <a:chOff x="4400057" y="3759868"/>
            <a:chExt cx="2239523" cy="2040649"/>
          </a:xfrm>
          <a:solidFill>
            <a:srgbClr val="2A5A8B"/>
          </a:solidFill>
        </p:grpSpPr>
        <p:sp>
          <p:nvSpPr>
            <p:cNvPr id="33" name="Freeform 5">
              <a:extLst>
                <a:ext uri="{FF2B5EF4-FFF2-40B4-BE49-F238E27FC236}">
                  <a16:creationId xmlns:a16="http://schemas.microsoft.com/office/drawing/2014/main" id="{30EB3A41-978A-42FA-957D-BB49FBB3160A}"/>
                </a:ext>
              </a:extLst>
            </p:cNvPr>
            <p:cNvSpPr>
              <a:spLocks/>
            </p:cNvSpPr>
            <p:nvPr/>
          </p:nvSpPr>
          <p:spPr bwMode="auto">
            <a:xfrm>
              <a:off x="4400057" y="3759868"/>
              <a:ext cx="2239523" cy="1328213"/>
            </a:xfrm>
            <a:custGeom>
              <a:avLst/>
              <a:gdLst>
                <a:gd name="T0" fmla="*/ 630 w 891"/>
                <a:gd name="T1" fmla="*/ 289 h 529"/>
                <a:gd name="T2" fmla="*/ 842 w 891"/>
                <a:gd name="T3" fmla="*/ 53 h 529"/>
                <a:gd name="T4" fmla="*/ 889 w 891"/>
                <a:gd name="T5" fmla="*/ 0 h 529"/>
                <a:gd name="T6" fmla="*/ 891 w 891"/>
                <a:gd name="T7" fmla="*/ 22 h 529"/>
                <a:gd name="T8" fmla="*/ 890 w 891"/>
                <a:gd name="T9" fmla="*/ 208 h 529"/>
                <a:gd name="T10" fmla="*/ 880 w 891"/>
                <a:gd name="T11" fmla="*/ 232 h 529"/>
                <a:gd name="T12" fmla="*/ 619 w 891"/>
                <a:gd name="T13" fmla="*/ 512 h 529"/>
                <a:gd name="T14" fmla="*/ 591 w 891"/>
                <a:gd name="T15" fmla="*/ 516 h 529"/>
                <a:gd name="T16" fmla="*/ 439 w 891"/>
                <a:gd name="T17" fmla="*/ 521 h 529"/>
                <a:gd name="T18" fmla="*/ 412 w 891"/>
                <a:gd name="T19" fmla="*/ 520 h 529"/>
                <a:gd name="T20" fmla="*/ 12 w 891"/>
                <a:gd name="T21" fmla="*/ 146 h 529"/>
                <a:gd name="T22" fmla="*/ 0 w 891"/>
                <a:gd name="T23" fmla="*/ 132 h 529"/>
                <a:gd name="T24" fmla="*/ 25 w 891"/>
                <a:gd name="T25" fmla="*/ 130 h 529"/>
                <a:gd name="T26" fmla="*/ 182 w 891"/>
                <a:gd name="T27" fmla="*/ 130 h 529"/>
                <a:gd name="T28" fmla="*/ 218 w 891"/>
                <a:gd name="T29" fmla="*/ 144 h 529"/>
                <a:gd name="T30" fmla="*/ 491 w 891"/>
                <a:gd name="T31" fmla="*/ 390 h 529"/>
                <a:gd name="T32" fmla="*/ 519 w 891"/>
                <a:gd name="T33" fmla="*/ 415 h 529"/>
                <a:gd name="T34" fmla="*/ 630 w 891"/>
                <a:gd name="T35" fmla="*/ 28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1" h="529">
                  <a:moveTo>
                    <a:pt x="630" y="289"/>
                  </a:moveTo>
                  <a:cubicBezTo>
                    <a:pt x="701" y="210"/>
                    <a:pt x="771" y="131"/>
                    <a:pt x="842" y="53"/>
                  </a:cubicBezTo>
                  <a:cubicBezTo>
                    <a:pt x="856" y="36"/>
                    <a:pt x="871" y="20"/>
                    <a:pt x="889" y="0"/>
                  </a:cubicBezTo>
                  <a:cubicBezTo>
                    <a:pt x="890" y="10"/>
                    <a:pt x="891" y="16"/>
                    <a:pt x="891" y="22"/>
                  </a:cubicBezTo>
                  <a:cubicBezTo>
                    <a:pt x="891" y="84"/>
                    <a:pt x="891" y="146"/>
                    <a:pt x="890" y="208"/>
                  </a:cubicBezTo>
                  <a:cubicBezTo>
                    <a:pt x="890" y="216"/>
                    <a:pt x="885" y="226"/>
                    <a:pt x="880" y="232"/>
                  </a:cubicBezTo>
                  <a:cubicBezTo>
                    <a:pt x="793" y="326"/>
                    <a:pt x="706" y="418"/>
                    <a:pt x="619" y="512"/>
                  </a:cubicBezTo>
                  <a:cubicBezTo>
                    <a:pt x="610" y="521"/>
                    <a:pt x="604" y="524"/>
                    <a:pt x="591" y="516"/>
                  </a:cubicBezTo>
                  <a:cubicBezTo>
                    <a:pt x="540" y="488"/>
                    <a:pt x="489" y="490"/>
                    <a:pt x="439" y="521"/>
                  </a:cubicBezTo>
                  <a:cubicBezTo>
                    <a:pt x="429" y="528"/>
                    <a:pt x="422" y="529"/>
                    <a:pt x="412" y="520"/>
                  </a:cubicBezTo>
                  <a:cubicBezTo>
                    <a:pt x="279" y="395"/>
                    <a:pt x="146" y="271"/>
                    <a:pt x="12" y="146"/>
                  </a:cubicBezTo>
                  <a:cubicBezTo>
                    <a:pt x="8" y="143"/>
                    <a:pt x="6" y="138"/>
                    <a:pt x="0" y="132"/>
                  </a:cubicBezTo>
                  <a:cubicBezTo>
                    <a:pt x="10" y="131"/>
                    <a:pt x="18" y="130"/>
                    <a:pt x="25" y="130"/>
                  </a:cubicBezTo>
                  <a:cubicBezTo>
                    <a:pt x="77" y="130"/>
                    <a:pt x="130" y="129"/>
                    <a:pt x="182" y="130"/>
                  </a:cubicBezTo>
                  <a:cubicBezTo>
                    <a:pt x="194" y="131"/>
                    <a:pt x="209" y="136"/>
                    <a:pt x="218" y="144"/>
                  </a:cubicBezTo>
                  <a:cubicBezTo>
                    <a:pt x="309" y="226"/>
                    <a:pt x="400" y="308"/>
                    <a:pt x="491" y="390"/>
                  </a:cubicBezTo>
                  <a:cubicBezTo>
                    <a:pt x="499" y="398"/>
                    <a:pt x="508" y="405"/>
                    <a:pt x="519" y="415"/>
                  </a:cubicBezTo>
                  <a:cubicBezTo>
                    <a:pt x="557" y="372"/>
                    <a:pt x="593" y="331"/>
                    <a:pt x="630" y="28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4" name="Freeform 9">
              <a:extLst>
                <a:ext uri="{FF2B5EF4-FFF2-40B4-BE49-F238E27FC236}">
                  <a16:creationId xmlns:a16="http://schemas.microsoft.com/office/drawing/2014/main" id="{30129382-7C24-4967-84AF-8E7680CCF456}"/>
                </a:ext>
              </a:extLst>
            </p:cNvPr>
            <p:cNvSpPr>
              <a:spLocks/>
            </p:cNvSpPr>
            <p:nvPr/>
          </p:nvSpPr>
          <p:spPr bwMode="auto">
            <a:xfrm>
              <a:off x="5364814" y="5078727"/>
              <a:ext cx="721790" cy="721790"/>
            </a:xfrm>
            <a:custGeom>
              <a:avLst/>
              <a:gdLst>
                <a:gd name="T0" fmla="*/ 0 w 285"/>
                <a:gd name="T1" fmla="*/ 139 h 273"/>
                <a:gd name="T2" fmla="*/ 46 w 285"/>
                <a:gd name="T3" fmla="*/ 41 h 273"/>
                <a:gd name="T4" fmla="*/ 227 w 285"/>
                <a:gd name="T5" fmla="*/ 43 h 273"/>
                <a:gd name="T6" fmla="*/ 236 w 285"/>
                <a:gd name="T7" fmla="*/ 214 h 273"/>
                <a:gd name="T8" fmla="*/ 25 w 285"/>
                <a:gd name="T9" fmla="*/ 205 h 273"/>
                <a:gd name="T10" fmla="*/ 0 w 285"/>
                <a:gd name="T11" fmla="*/ 139 h 273"/>
              </a:gdLst>
              <a:ahLst/>
              <a:cxnLst>
                <a:cxn ang="0">
                  <a:pos x="T0" y="T1"/>
                </a:cxn>
                <a:cxn ang="0">
                  <a:pos x="T2" y="T3"/>
                </a:cxn>
                <a:cxn ang="0">
                  <a:pos x="T4" y="T5"/>
                </a:cxn>
                <a:cxn ang="0">
                  <a:pos x="T6" y="T7"/>
                </a:cxn>
                <a:cxn ang="0">
                  <a:pos x="T8" y="T9"/>
                </a:cxn>
                <a:cxn ang="0">
                  <a:pos x="T10" y="T11"/>
                </a:cxn>
              </a:cxnLst>
              <a:rect l="0" t="0" r="r" b="b"/>
              <a:pathLst>
                <a:path w="285" h="273">
                  <a:moveTo>
                    <a:pt x="0" y="139"/>
                  </a:moveTo>
                  <a:cubicBezTo>
                    <a:pt x="0" y="95"/>
                    <a:pt x="17" y="65"/>
                    <a:pt x="46" y="41"/>
                  </a:cubicBezTo>
                  <a:cubicBezTo>
                    <a:pt x="97" y="0"/>
                    <a:pt x="176" y="1"/>
                    <a:pt x="227" y="43"/>
                  </a:cubicBezTo>
                  <a:cubicBezTo>
                    <a:pt x="281" y="88"/>
                    <a:pt x="285" y="164"/>
                    <a:pt x="236" y="214"/>
                  </a:cubicBezTo>
                  <a:cubicBezTo>
                    <a:pt x="179" y="273"/>
                    <a:pt x="75" y="268"/>
                    <a:pt x="25" y="205"/>
                  </a:cubicBezTo>
                  <a:cubicBezTo>
                    <a:pt x="7" y="182"/>
                    <a:pt x="0" y="161"/>
                    <a:pt x="0" y="13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D</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5" name="组合 34">
            <a:extLst>
              <a:ext uri="{FF2B5EF4-FFF2-40B4-BE49-F238E27FC236}">
                <a16:creationId xmlns:a16="http://schemas.microsoft.com/office/drawing/2014/main" id="{1255BFA7-49ED-4BBB-99D1-66B6D03328C1}"/>
              </a:ext>
            </a:extLst>
          </p:cNvPr>
          <p:cNvGrpSpPr/>
          <p:nvPr/>
        </p:nvGrpSpPr>
        <p:grpSpPr>
          <a:xfrm>
            <a:off x="4541262" y="3159607"/>
            <a:ext cx="1714180" cy="1953557"/>
            <a:chOff x="4019558" y="2247255"/>
            <a:chExt cx="1963932" cy="2238186"/>
          </a:xfrm>
          <a:solidFill>
            <a:srgbClr val="C83841"/>
          </a:solidFill>
        </p:grpSpPr>
        <p:sp>
          <p:nvSpPr>
            <p:cNvPr id="36" name="Freeform 6">
              <a:extLst>
                <a:ext uri="{FF2B5EF4-FFF2-40B4-BE49-F238E27FC236}">
                  <a16:creationId xmlns:a16="http://schemas.microsoft.com/office/drawing/2014/main" id="{9B884DC1-3530-449F-A429-06C9521D2926}"/>
                </a:ext>
              </a:extLst>
            </p:cNvPr>
            <p:cNvSpPr>
              <a:spLocks/>
            </p:cNvSpPr>
            <p:nvPr/>
          </p:nvSpPr>
          <p:spPr bwMode="auto">
            <a:xfrm>
              <a:off x="4673984" y="2247255"/>
              <a:ext cx="1309506" cy="2238186"/>
            </a:xfrm>
            <a:custGeom>
              <a:avLst/>
              <a:gdLst>
                <a:gd name="T0" fmla="*/ 521 w 521"/>
                <a:gd name="T1" fmla="*/ 891 h 891"/>
                <a:gd name="T2" fmla="*/ 327 w 521"/>
                <a:gd name="T3" fmla="*/ 890 h 891"/>
                <a:gd name="T4" fmla="*/ 290 w 521"/>
                <a:gd name="T5" fmla="*/ 875 h 891"/>
                <a:gd name="T6" fmla="*/ 19 w 521"/>
                <a:gd name="T7" fmla="*/ 621 h 891"/>
                <a:gd name="T8" fmla="*/ 13 w 521"/>
                <a:gd name="T9" fmla="*/ 590 h 891"/>
                <a:gd name="T10" fmla="*/ 7 w 521"/>
                <a:gd name="T11" fmla="*/ 439 h 891"/>
                <a:gd name="T12" fmla="*/ 8 w 521"/>
                <a:gd name="T13" fmla="*/ 413 h 891"/>
                <a:gd name="T14" fmla="*/ 382 w 521"/>
                <a:gd name="T15" fmla="*/ 12 h 891"/>
                <a:gd name="T16" fmla="*/ 389 w 521"/>
                <a:gd name="T17" fmla="*/ 0 h 891"/>
                <a:gd name="T18" fmla="*/ 394 w 521"/>
                <a:gd name="T19" fmla="*/ 3 h 891"/>
                <a:gd name="T20" fmla="*/ 396 w 521"/>
                <a:gd name="T21" fmla="*/ 17 h 891"/>
                <a:gd name="T22" fmla="*/ 396 w 521"/>
                <a:gd name="T23" fmla="*/ 187 h 891"/>
                <a:gd name="T24" fmla="*/ 379 w 521"/>
                <a:gd name="T25" fmla="*/ 222 h 891"/>
                <a:gd name="T26" fmla="*/ 122 w 521"/>
                <a:gd name="T27" fmla="*/ 508 h 891"/>
                <a:gd name="T28" fmla="*/ 113 w 521"/>
                <a:gd name="T29" fmla="*/ 520 h 891"/>
                <a:gd name="T30" fmla="*/ 145 w 521"/>
                <a:gd name="T31" fmla="*/ 549 h 891"/>
                <a:gd name="T32" fmla="*/ 508 w 521"/>
                <a:gd name="T33" fmla="*/ 875 h 891"/>
                <a:gd name="T34" fmla="*/ 521 w 521"/>
                <a:gd name="T35" fmla="*/ 891 h 891"/>
                <a:gd name="T36" fmla="*/ 521 w 521"/>
                <a:gd name="T37"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 h="891">
                  <a:moveTo>
                    <a:pt x="521" y="891"/>
                  </a:moveTo>
                  <a:cubicBezTo>
                    <a:pt x="457" y="891"/>
                    <a:pt x="392" y="890"/>
                    <a:pt x="327" y="890"/>
                  </a:cubicBezTo>
                  <a:cubicBezTo>
                    <a:pt x="312" y="890"/>
                    <a:pt x="301" y="886"/>
                    <a:pt x="290" y="875"/>
                  </a:cubicBezTo>
                  <a:cubicBezTo>
                    <a:pt x="200" y="790"/>
                    <a:pt x="110" y="706"/>
                    <a:pt x="19" y="621"/>
                  </a:cubicBezTo>
                  <a:cubicBezTo>
                    <a:pt x="8" y="611"/>
                    <a:pt x="5" y="604"/>
                    <a:pt x="13" y="590"/>
                  </a:cubicBezTo>
                  <a:cubicBezTo>
                    <a:pt x="41" y="539"/>
                    <a:pt x="38" y="488"/>
                    <a:pt x="7" y="439"/>
                  </a:cubicBezTo>
                  <a:cubicBezTo>
                    <a:pt x="0" y="428"/>
                    <a:pt x="0" y="422"/>
                    <a:pt x="8" y="413"/>
                  </a:cubicBezTo>
                  <a:cubicBezTo>
                    <a:pt x="133" y="280"/>
                    <a:pt x="257" y="146"/>
                    <a:pt x="382" y="12"/>
                  </a:cubicBezTo>
                  <a:cubicBezTo>
                    <a:pt x="385" y="9"/>
                    <a:pt x="386" y="4"/>
                    <a:pt x="389" y="0"/>
                  </a:cubicBezTo>
                  <a:cubicBezTo>
                    <a:pt x="391" y="1"/>
                    <a:pt x="393" y="2"/>
                    <a:pt x="394" y="3"/>
                  </a:cubicBezTo>
                  <a:cubicBezTo>
                    <a:pt x="395" y="8"/>
                    <a:pt x="396" y="13"/>
                    <a:pt x="396" y="17"/>
                  </a:cubicBezTo>
                  <a:cubicBezTo>
                    <a:pt x="396" y="74"/>
                    <a:pt x="397" y="131"/>
                    <a:pt x="396" y="187"/>
                  </a:cubicBezTo>
                  <a:cubicBezTo>
                    <a:pt x="395" y="199"/>
                    <a:pt x="388" y="212"/>
                    <a:pt x="379" y="222"/>
                  </a:cubicBezTo>
                  <a:cubicBezTo>
                    <a:pt x="294" y="318"/>
                    <a:pt x="208" y="413"/>
                    <a:pt x="122" y="508"/>
                  </a:cubicBezTo>
                  <a:cubicBezTo>
                    <a:pt x="119" y="511"/>
                    <a:pt x="117" y="515"/>
                    <a:pt x="113" y="520"/>
                  </a:cubicBezTo>
                  <a:cubicBezTo>
                    <a:pt x="124" y="530"/>
                    <a:pt x="134" y="539"/>
                    <a:pt x="145" y="549"/>
                  </a:cubicBezTo>
                  <a:cubicBezTo>
                    <a:pt x="266" y="658"/>
                    <a:pt x="387" y="766"/>
                    <a:pt x="508" y="875"/>
                  </a:cubicBezTo>
                  <a:cubicBezTo>
                    <a:pt x="513" y="879"/>
                    <a:pt x="517" y="886"/>
                    <a:pt x="521" y="891"/>
                  </a:cubicBezTo>
                  <a:cubicBezTo>
                    <a:pt x="521" y="891"/>
                    <a:pt x="521" y="891"/>
                    <a:pt x="521" y="891"/>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7" name="Freeform 10">
              <a:extLst>
                <a:ext uri="{FF2B5EF4-FFF2-40B4-BE49-F238E27FC236}">
                  <a16:creationId xmlns:a16="http://schemas.microsoft.com/office/drawing/2014/main" id="{B39E8D1B-C697-4B96-9BA5-632CC4580D06}"/>
                </a:ext>
              </a:extLst>
            </p:cNvPr>
            <p:cNvSpPr>
              <a:spLocks/>
            </p:cNvSpPr>
            <p:nvPr/>
          </p:nvSpPr>
          <p:spPr bwMode="auto">
            <a:xfrm>
              <a:off x="4019558" y="3171926"/>
              <a:ext cx="721790" cy="721564"/>
            </a:xfrm>
            <a:custGeom>
              <a:avLst/>
              <a:gdLst>
                <a:gd name="T0" fmla="*/ 1 w 254"/>
                <a:gd name="T1" fmla="*/ 153 h 287"/>
                <a:gd name="T2" fmla="*/ 40 w 254"/>
                <a:gd name="T3" fmla="*/ 48 h 287"/>
                <a:gd name="T4" fmla="*/ 204 w 254"/>
                <a:gd name="T5" fmla="*/ 47 h 287"/>
                <a:gd name="T6" fmla="*/ 237 w 254"/>
                <a:gd name="T7" fmla="*/ 193 h 287"/>
                <a:gd name="T8" fmla="*/ 136 w 254"/>
                <a:gd name="T9" fmla="*/ 281 h 287"/>
                <a:gd name="T10" fmla="*/ 33 w 254"/>
                <a:gd name="T11" fmla="*/ 238 h 287"/>
                <a:gd name="T12" fmla="*/ 1 w 254"/>
                <a:gd name="T13" fmla="*/ 153 h 287"/>
              </a:gdLst>
              <a:ahLst/>
              <a:cxnLst>
                <a:cxn ang="0">
                  <a:pos x="T0" y="T1"/>
                </a:cxn>
                <a:cxn ang="0">
                  <a:pos x="T2" y="T3"/>
                </a:cxn>
                <a:cxn ang="0">
                  <a:pos x="T4" y="T5"/>
                </a:cxn>
                <a:cxn ang="0">
                  <a:pos x="T6" y="T7"/>
                </a:cxn>
                <a:cxn ang="0">
                  <a:pos x="T8" y="T9"/>
                </a:cxn>
                <a:cxn ang="0">
                  <a:pos x="T10" y="T11"/>
                </a:cxn>
                <a:cxn ang="0">
                  <a:pos x="T12" y="T13"/>
                </a:cxn>
              </a:cxnLst>
              <a:rect l="0" t="0" r="r" b="b"/>
              <a:pathLst>
                <a:path w="254" h="287">
                  <a:moveTo>
                    <a:pt x="1" y="153"/>
                  </a:moveTo>
                  <a:cubicBezTo>
                    <a:pt x="1" y="108"/>
                    <a:pt x="14" y="75"/>
                    <a:pt x="40" y="48"/>
                  </a:cubicBezTo>
                  <a:cubicBezTo>
                    <a:pt x="86" y="0"/>
                    <a:pt x="158" y="0"/>
                    <a:pt x="204" y="47"/>
                  </a:cubicBezTo>
                  <a:cubicBezTo>
                    <a:pt x="244" y="89"/>
                    <a:pt x="254" y="139"/>
                    <a:pt x="237" y="193"/>
                  </a:cubicBezTo>
                  <a:cubicBezTo>
                    <a:pt x="221" y="242"/>
                    <a:pt x="189" y="274"/>
                    <a:pt x="136" y="281"/>
                  </a:cubicBezTo>
                  <a:cubicBezTo>
                    <a:pt x="94" y="287"/>
                    <a:pt x="59" y="270"/>
                    <a:pt x="33" y="238"/>
                  </a:cubicBezTo>
                  <a:cubicBezTo>
                    <a:pt x="11" y="211"/>
                    <a:pt x="0" y="180"/>
                    <a:pt x="1" y="153"/>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A</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8" name="组合 37">
            <a:extLst>
              <a:ext uri="{FF2B5EF4-FFF2-40B4-BE49-F238E27FC236}">
                <a16:creationId xmlns:a16="http://schemas.microsoft.com/office/drawing/2014/main" id="{64B7E954-88FD-429A-8800-BBBCA9BF531E}"/>
              </a:ext>
            </a:extLst>
          </p:cNvPr>
          <p:cNvGrpSpPr/>
          <p:nvPr/>
        </p:nvGrpSpPr>
        <p:grpSpPr>
          <a:xfrm>
            <a:off x="5657128" y="2777632"/>
            <a:ext cx="1939562" cy="1722057"/>
            <a:chOff x="5298004" y="1809628"/>
            <a:chExt cx="2222152" cy="1972956"/>
          </a:xfrm>
          <a:solidFill>
            <a:srgbClr val="2A5A8B"/>
          </a:solidFill>
        </p:grpSpPr>
        <p:sp>
          <p:nvSpPr>
            <p:cNvPr id="39" name="Freeform 8">
              <a:extLst>
                <a:ext uri="{FF2B5EF4-FFF2-40B4-BE49-F238E27FC236}">
                  <a16:creationId xmlns:a16="http://schemas.microsoft.com/office/drawing/2014/main" id="{1BA5BFC3-3E5D-4827-A28C-B6998E1164DE}"/>
                </a:ext>
              </a:extLst>
            </p:cNvPr>
            <p:cNvSpPr>
              <a:spLocks/>
            </p:cNvSpPr>
            <p:nvPr/>
          </p:nvSpPr>
          <p:spPr bwMode="auto">
            <a:xfrm>
              <a:off x="5298004" y="2509156"/>
              <a:ext cx="2222152" cy="1273428"/>
            </a:xfrm>
            <a:custGeom>
              <a:avLst/>
              <a:gdLst>
                <a:gd name="T0" fmla="*/ 884 w 884"/>
                <a:gd name="T1" fmla="*/ 395 h 507"/>
                <a:gd name="T2" fmla="*/ 863 w 884"/>
                <a:gd name="T3" fmla="*/ 396 h 507"/>
                <a:gd name="T4" fmla="*/ 699 w 884"/>
                <a:gd name="T5" fmla="*/ 395 h 507"/>
                <a:gd name="T6" fmla="*/ 671 w 884"/>
                <a:gd name="T7" fmla="*/ 385 h 507"/>
                <a:gd name="T8" fmla="*/ 385 w 884"/>
                <a:gd name="T9" fmla="*/ 126 h 507"/>
                <a:gd name="T10" fmla="*/ 352 w 884"/>
                <a:gd name="T11" fmla="*/ 127 h 507"/>
                <a:gd name="T12" fmla="*/ 127 w 884"/>
                <a:gd name="T13" fmla="*/ 379 h 507"/>
                <a:gd name="T14" fmla="*/ 97 w 884"/>
                <a:gd name="T15" fmla="*/ 417 h 507"/>
                <a:gd name="T16" fmla="*/ 3 w 884"/>
                <a:gd name="T17" fmla="*/ 507 h 507"/>
                <a:gd name="T18" fmla="*/ 1 w 884"/>
                <a:gd name="T19" fmla="*/ 490 h 507"/>
                <a:gd name="T20" fmla="*/ 2 w 884"/>
                <a:gd name="T21" fmla="*/ 327 h 507"/>
                <a:gd name="T22" fmla="*/ 18 w 884"/>
                <a:gd name="T23" fmla="*/ 290 h 507"/>
                <a:gd name="T24" fmla="*/ 230 w 884"/>
                <a:gd name="T25" fmla="*/ 59 h 507"/>
                <a:gd name="T26" fmla="*/ 270 w 884"/>
                <a:gd name="T27" fmla="*/ 16 h 507"/>
                <a:gd name="T28" fmla="*/ 294 w 884"/>
                <a:gd name="T29" fmla="*/ 13 h 507"/>
                <a:gd name="T30" fmla="*/ 449 w 884"/>
                <a:gd name="T31" fmla="*/ 7 h 507"/>
                <a:gd name="T32" fmla="*/ 472 w 884"/>
                <a:gd name="T33" fmla="*/ 8 h 507"/>
                <a:gd name="T34" fmla="*/ 875 w 884"/>
                <a:gd name="T35" fmla="*/ 384 h 507"/>
                <a:gd name="T36" fmla="*/ 884 w 884"/>
                <a:gd name="T37" fmla="*/ 39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4" h="507">
                  <a:moveTo>
                    <a:pt x="884" y="395"/>
                  </a:moveTo>
                  <a:cubicBezTo>
                    <a:pt x="875" y="395"/>
                    <a:pt x="869" y="396"/>
                    <a:pt x="863" y="396"/>
                  </a:cubicBezTo>
                  <a:cubicBezTo>
                    <a:pt x="808" y="396"/>
                    <a:pt x="754" y="397"/>
                    <a:pt x="699" y="395"/>
                  </a:cubicBezTo>
                  <a:cubicBezTo>
                    <a:pt x="690" y="395"/>
                    <a:pt x="678" y="391"/>
                    <a:pt x="671" y="385"/>
                  </a:cubicBezTo>
                  <a:cubicBezTo>
                    <a:pt x="575" y="299"/>
                    <a:pt x="480" y="213"/>
                    <a:pt x="385" y="126"/>
                  </a:cubicBezTo>
                  <a:cubicBezTo>
                    <a:pt x="372" y="113"/>
                    <a:pt x="364" y="113"/>
                    <a:pt x="352" y="127"/>
                  </a:cubicBezTo>
                  <a:cubicBezTo>
                    <a:pt x="277" y="212"/>
                    <a:pt x="202" y="295"/>
                    <a:pt x="127" y="379"/>
                  </a:cubicBezTo>
                  <a:cubicBezTo>
                    <a:pt x="116" y="391"/>
                    <a:pt x="109" y="405"/>
                    <a:pt x="97" y="417"/>
                  </a:cubicBezTo>
                  <a:cubicBezTo>
                    <a:pt x="67" y="447"/>
                    <a:pt x="36" y="476"/>
                    <a:pt x="3" y="507"/>
                  </a:cubicBezTo>
                  <a:cubicBezTo>
                    <a:pt x="3" y="502"/>
                    <a:pt x="1" y="496"/>
                    <a:pt x="1" y="490"/>
                  </a:cubicBezTo>
                  <a:cubicBezTo>
                    <a:pt x="1" y="436"/>
                    <a:pt x="0" y="381"/>
                    <a:pt x="2" y="327"/>
                  </a:cubicBezTo>
                  <a:cubicBezTo>
                    <a:pt x="2" y="314"/>
                    <a:pt x="9" y="299"/>
                    <a:pt x="18" y="290"/>
                  </a:cubicBezTo>
                  <a:cubicBezTo>
                    <a:pt x="88" y="212"/>
                    <a:pt x="159" y="136"/>
                    <a:pt x="230" y="59"/>
                  </a:cubicBezTo>
                  <a:cubicBezTo>
                    <a:pt x="244" y="45"/>
                    <a:pt x="257" y="31"/>
                    <a:pt x="270" y="16"/>
                  </a:cubicBezTo>
                  <a:cubicBezTo>
                    <a:pt x="277" y="8"/>
                    <a:pt x="284" y="8"/>
                    <a:pt x="294" y="13"/>
                  </a:cubicBezTo>
                  <a:cubicBezTo>
                    <a:pt x="347" y="41"/>
                    <a:pt x="399" y="40"/>
                    <a:pt x="449" y="7"/>
                  </a:cubicBezTo>
                  <a:cubicBezTo>
                    <a:pt x="458" y="1"/>
                    <a:pt x="463" y="0"/>
                    <a:pt x="472" y="8"/>
                  </a:cubicBezTo>
                  <a:cubicBezTo>
                    <a:pt x="606" y="133"/>
                    <a:pt x="741" y="259"/>
                    <a:pt x="875" y="384"/>
                  </a:cubicBezTo>
                  <a:cubicBezTo>
                    <a:pt x="878" y="386"/>
                    <a:pt x="880" y="389"/>
                    <a:pt x="884" y="395"/>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40" name="Freeform 12">
              <a:extLst>
                <a:ext uri="{FF2B5EF4-FFF2-40B4-BE49-F238E27FC236}">
                  <a16:creationId xmlns:a16="http://schemas.microsoft.com/office/drawing/2014/main" id="{45F82F5F-6CCE-4FA5-BDA3-787589E602A4}"/>
                </a:ext>
              </a:extLst>
            </p:cNvPr>
            <p:cNvSpPr>
              <a:spLocks/>
            </p:cNvSpPr>
            <p:nvPr/>
          </p:nvSpPr>
          <p:spPr bwMode="auto">
            <a:xfrm>
              <a:off x="5855212" y="1809628"/>
              <a:ext cx="721790" cy="721789"/>
            </a:xfrm>
            <a:custGeom>
              <a:avLst/>
              <a:gdLst>
                <a:gd name="T0" fmla="*/ 154 w 292"/>
                <a:gd name="T1" fmla="*/ 256 h 256"/>
                <a:gd name="T2" fmla="*/ 58 w 292"/>
                <a:gd name="T3" fmla="*/ 223 h 256"/>
                <a:gd name="T4" fmla="*/ 55 w 292"/>
                <a:gd name="T5" fmla="*/ 47 h 256"/>
                <a:gd name="T6" fmla="*/ 242 w 292"/>
                <a:gd name="T7" fmla="*/ 45 h 256"/>
                <a:gd name="T8" fmla="*/ 281 w 292"/>
                <a:gd name="T9" fmla="*/ 160 h 256"/>
                <a:gd name="T10" fmla="*/ 184 w 292"/>
                <a:gd name="T11" fmla="*/ 251 h 256"/>
                <a:gd name="T12" fmla="*/ 154 w 292"/>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292" h="256">
                  <a:moveTo>
                    <a:pt x="154" y="256"/>
                  </a:moveTo>
                  <a:cubicBezTo>
                    <a:pt x="115" y="255"/>
                    <a:pt x="84" y="245"/>
                    <a:pt x="58" y="223"/>
                  </a:cubicBezTo>
                  <a:cubicBezTo>
                    <a:pt x="1" y="177"/>
                    <a:pt x="0" y="95"/>
                    <a:pt x="55" y="47"/>
                  </a:cubicBezTo>
                  <a:cubicBezTo>
                    <a:pt x="107" y="1"/>
                    <a:pt x="191" y="0"/>
                    <a:pt x="242" y="45"/>
                  </a:cubicBezTo>
                  <a:cubicBezTo>
                    <a:pt x="277" y="76"/>
                    <a:pt x="292" y="114"/>
                    <a:pt x="281" y="160"/>
                  </a:cubicBezTo>
                  <a:cubicBezTo>
                    <a:pt x="268" y="211"/>
                    <a:pt x="232" y="238"/>
                    <a:pt x="184" y="251"/>
                  </a:cubicBezTo>
                  <a:cubicBezTo>
                    <a:pt x="172" y="254"/>
                    <a:pt x="160" y="255"/>
                    <a:pt x="154" y="25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B</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FB4E5D45-9EB5-448C-A0C1-FB3B4D31FC96}"/>
              </a:ext>
            </a:extLst>
          </p:cNvPr>
          <p:cNvGrpSpPr/>
          <p:nvPr/>
        </p:nvGrpSpPr>
        <p:grpSpPr>
          <a:xfrm>
            <a:off x="6220451" y="3909540"/>
            <a:ext cx="1772976" cy="1966386"/>
            <a:chOff x="5943403" y="3106452"/>
            <a:chExt cx="2031296" cy="2252884"/>
          </a:xfrm>
          <a:solidFill>
            <a:srgbClr val="C83841"/>
          </a:solidFill>
        </p:grpSpPr>
        <p:sp>
          <p:nvSpPr>
            <p:cNvPr id="61" name="Freeform 7">
              <a:extLst>
                <a:ext uri="{FF2B5EF4-FFF2-40B4-BE49-F238E27FC236}">
                  <a16:creationId xmlns:a16="http://schemas.microsoft.com/office/drawing/2014/main" id="{47BE4E88-7645-4292-B331-5BEFF95221EA}"/>
                </a:ext>
              </a:extLst>
            </p:cNvPr>
            <p:cNvSpPr>
              <a:spLocks/>
            </p:cNvSpPr>
            <p:nvPr/>
          </p:nvSpPr>
          <p:spPr bwMode="auto">
            <a:xfrm>
              <a:off x="5943403" y="3106452"/>
              <a:ext cx="1325541" cy="2252884"/>
            </a:xfrm>
            <a:custGeom>
              <a:avLst/>
              <a:gdLst>
                <a:gd name="T0" fmla="*/ 522 w 527"/>
                <a:gd name="T1" fmla="*/ 286 h 897"/>
                <a:gd name="T2" fmla="*/ 527 w 527"/>
                <a:gd name="T3" fmla="*/ 470 h 897"/>
                <a:gd name="T4" fmla="*/ 129 w 527"/>
                <a:gd name="T5" fmla="*/ 897 h 897"/>
                <a:gd name="T6" fmla="*/ 128 w 527"/>
                <a:gd name="T7" fmla="*/ 870 h 897"/>
                <a:gd name="T8" fmla="*/ 128 w 527"/>
                <a:gd name="T9" fmla="*/ 714 h 897"/>
                <a:gd name="T10" fmla="*/ 143 w 527"/>
                <a:gd name="T11" fmla="*/ 675 h 897"/>
                <a:gd name="T12" fmla="*/ 401 w 527"/>
                <a:gd name="T13" fmla="*/ 389 h 897"/>
                <a:gd name="T14" fmla="*/ 413 w 527"/>
                <a:gd name="T15" fmla="*/ 375 h 897"/>
                <a:gd name="T16" fmla="*/ 0 w 527"/>
                <a:gd name="T17" fmla="*/ 5 h 897"/>
                <a:gd name="T18" fmla="*/ 101 w 527"/>
                <a:gd name="T19" fmla="*/ 5 h 897"/>
                <a:gd name="T20" fmla="*/ 165 w 527"/>
                <a:gd name="T21" fmla="*/ 5 h 897"/>
                <a:gd name="T22" fmla="*/ 258 w 527"/>
                <a:gd name="T23" fmla="*/ 41 h 897"/>
                <a:gd name="T24" fmla="*/ 497 w 527"/>
                <a:gd name="T25" fmla="*/ 265 h 897"/>
                <a:gd name="T26" fmla="*/ 522 w 527"/>
                <a:gd name="T27" fmla="*/ 28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897">
                  <a:moveTo>
                    <a:pt x="522" y="286"/>
                  </a:moveTo>
                  <a:cubicBezTo>
                    <a:pt x="482" y="350"/>
                    <a:pt x="483" y="410"/>
                    <a:pt x="527" y="470"/>
                  </a:cubicBezTo>
                  <a:cubicBezTo>
                    <a:pt x="395" y="611"/>
                    <a:pt x="264" y="752"/>
                    <a:pt x="129" y="897"/>
                  </a:cubicBezTo>
                  <a:cubicBezTo>
                    <a:pt x="129" y="884"/>
                    <a:pt x="128" y="877"/>
                    <a:pt x="128" y="870"/>
                  </a:cubicBezTo>
                  <a:cubicBezTo>
                    <a:pt x="128" y="818"/>
                    <a:pt x="128" y="766"/>
                    <a:pt x="128" y="714"/>
                  </a:cubicBezTo>
                  <a:cubicBezTo>
                    <a:pt x="127" y="698"/>
                    <a:pt x="132" y="687"/>
                    <a:pt x="143" y="675"/>
                  </a:cubicBezTo>
                  <a:cubicBezTo>
                    <a:pt x="229" y="580"/>
                    <a:pt x="315" y="485"/>
                    <a:pt x="401" y="389"/>
                  </a:cubicBezTo>
                  <a:cubicBezTo>
                    <a:pt x="405" y="385"/>
                    <a:pt x="408" y="381"/>
                    <a:pt x="413" y="375"/>
                  </a:cubicBezTo>
                  <a:cubicBezTo>
                    <a:pt x="276" y="253"/>
                    <a:pt x="140" y="131"/>
                    <a:pt x="0" y="5"/>
                  </a:cubicBezTo>
                  <a:cubicBezTo>
                    <a:pt x="38" y="5"/>
                    <a:pt x="70" y="5"/>
                    <a:pt x="101" y="5"/>
                  </a:cubicBezTo>
                  <a:cubicBezTo>
                    <a:pt x="123" y="5"/>
                    <a:pt x="144" y="8"/>
                    <a:pt x="165" y="5"/>
                  </a:cubicBezTo>
                  <a:cubicBezTo>
                    <a:pt x="204" y="0"/>
                    <a:pt x="231" y="15"/>
                    <a:pt x="258" y="41"/>
                  </a:cubicBezTo>
                  <a:cubicBezTo>
                    <a:pt x="337" y="117"/>
                    <a:pt x="417" y="191"/>
                    <a:pt x="497" y="265"/>
                  </a:cubicBezTo>
                  <a:cubicBezTo>
                    <a:pt x="505" y="273"/>
                    <a:pt x="513" y="279"/>
                    <a:pt x="522" y="28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62" name="Freeform 11">
              <a:extLst>
                <a:ext uri="{FF2B5EF4-FFF2-40B4-BE49-F238E27FC236}">
                  <a16:creationId xmlns:a16="http://schemas.microsoft.com/office/drawing/2014/main" id="{BB346DDC-D6D5-4AAA-A640-20BC5158B9FB}"/>
                </a:ext>
              </a:extLst>
            </p:cNvPr>
            <p:cNvSpPr>
              <a:spLocks/>
            </p:cNvSpPr>
            <p:nvPr/>
          </p:nvSpPr>
          <p:spPr bwMode="auto">
            <a:xfrm>
              <a:off x="7252909" y="3685039"/>
              <a:ext cx="721790" cy="721790"/>
            </a:xfrm>
            <a:custGeom>
              <a:avLst/>
              <a:gdLst>
                <a:gd name="T0" fmla="*/ 256 w 256"/>
                <a:gd name="T1" fmla="*/ 142 h 282"/>
                <a:gd name="T2" fmla="*/ 128 w 256"/>
                <a:gd name="T3" fmla="*/ 280 h 282"/>
                <a:gd name="T4" fmla="*/ 44 w 256"/>
                <a:gd name="T5" fmla="*/ 235 h 282"/>
                <a:gd name="T6" fmla="*/ 47 w 256"/>
                <a:gd name="T7" fmla="*/ 50 h 282"/>
                <a:gd name="T8" fmla="*/ 169 w 256"/>
                <a:gd name="T9" fmla="*/ 16 h 282"/>
                <a:gd name="T10" fmla="*/ 255 w 256"/>
                <a:gd name="T11" fmla="*/ 126 h 282"/>
                <a:gd name="T12" fmla="*/ 256 w 256"/>
                <a:gd name="T13" fmla="*/ 142 h 282"/>
              </a:gdLst>
              <a:ahLst/>
              <a:cxnLst>
                <a:cxn ang="0">
                  <a:pos x="T0" y="T1"/>
                </a:cxn>
                <a:cxn ang="0">
                  <a:pos x="T2" y="T3"/>
                </a:cxn>
                <a:cxn ang="0">
                  <a:pos x="T4" y="T5"/>
                </a:cxn>
                <a:cxn ang="0">
                  <a:pos x="T6" y="T7"/>
                </a:cxn>
                <a:cxn ang="0">
                  <a:pos x="T8" y="T9"/>
                </a:cxn>
                <a:cxn ang="0">
                  <a:pos x="T10" y="T11"/>
                </a:cxn>
                <a:cxn ang="0">
                  <a:pos x="T12" y="T13"/>
                </a:cxn>
              </a:cxnLst>
              <a:rect l="0" t="0" r="r" b="b"/>
              <a:pathLst>
                <a:path w="256" h="282">
                  <a:moveTo>
                    <a:pt x="256" y="142"/>
                  </a:moveTo>
                  <a:cubicBezTo>
                    <a:pt x="255" y="224"/>
                    <a:pt x="200" y="282"/>
                    <a:pt x="128" y="280"/>
                  </a:cubicBezTo>
                  <a:cubicBezTo>
                    <a:pt x="93" y="278"/>
                    <a:pt x="65" y="262"/>
                    <a:pt x="44" y="235"/>
                  </a:cubicBezTo>
                  <a:cubicBezTo>
                    <a:pt x="0" y="183"/>
                    <a:pt x="2" y="100"/>
                    <a:pt x="47" y="50"/>
                  </a:cubicBezTo>
                  <a:cubicBezTo>
                    <a:pt x="80" y="13"/>
                    <a:pt x="122" y="0"/>
                    <a:pt x="169" y="16"/>
                  </a:cubicBezTo>
                  <a:cubicBezTo>
                    <a:pt x="221" y="33"/>
                    <a:pt x="246" y="74"/>
                    <a:pt x="255" y="126"/>
                  </a:cubicBezTo>
                  <a:cubicBezTo>
                    <a:pt x="256" y="133"/>
                    <a:pt x="256" y="139"/>
                    <a:pt x="256" y="142"/>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C</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sp>
        <p:nvSpPr>
          <p:cNvPr id="64" name="文本框 63">
            <a:extLst>
              <a:ext uri="{FF2B5EF4-FFF2-40B4-BE49-F238E27FC236}">
                <a16:creationId xmlns:a16="http://schemas.microsoft.com/office/drawing/2014/main" id="{7762826A-A5A7-471C-A86C-54A7DD538E1E}"/>
              </a:ext>
            </a:extLst>
          </p:cNvPr>
          <p:cNvSpPr txBox="1"/>
          <p:nvPr/>
        </p:nvSpPr>
        <p:spPr>
          <a:xfrm>
            <a:off x="1854411" y="4122160"/>
            <a:ext cx="262988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NaOH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67" name="文本框 66">
            <a:extLst>
              <a:ext uri="{FF2B5EF4-FFF2-40B4-BE49-F238E27FC236}">
                <a16:creationId xmlns:a16="http://schemas.microsoft.com/office/drawing/2014/main" id="{668CBDAB-992F-4806-AE57-2F1412C468AC}"/>
              </a:ext>
            </a:extLst>
          </p:cNvPr>
          <p:cNvSpPr txBox="1"/>
          <p:nvPr/>
        </p:nvSpPr>
        <p:spPr>
          <a:xfrm>
            <a:off x="2310499" y="5787140"/>
            <a:ext cx="289529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KOH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0" name="文本框 69">
            <a:extLst>
              <a:ext uri="{FF2B5EF4-FFF2-40B4-BE49-F238E27FC236}">
                <a16:creationId xmlns:a16="http://schemas.microsoft.com/office/drawing/2014/main" id="{727271F1-E3FA-42DB-8AFD-3D3B0C164B23}"/>
              </a:ext>
            </a:extLst>
          </p:cNvPr>
          <p:cNvSpPr txBox="1"/>
          <p:nvPr/>
        </p:nvSpPr>
        <p:spPr>
          <a:xfrm>
            <a:off x="7286453" y="2867219"/>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CuOH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3" name="文本框 72">
            <a:extLst>
              <a:ext uri="{FF2B5EF4-FFF2-40B4-BE49-F238E27FC236}">
                <a16:creationId xmlns:a16="http://schemas.microsoft.com/office/drawing/2014/main" id="{B844EA67-4EF1-4E98-837F-4D059887757C}"/>
              </a:ext>
            </a:extLst>
          </p:cNvPr>
          <p:cNvSpPr txBox="1"/>
          <p:nvPr/>
        </p:nvSpPr>
        <p:spPr>
          <a:xfrm>
            <a:off x="8485408" y="4512691"/>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Fe(OH)</a:t>
            </a:r>
            <a:r>
              <a:rPr lang="vi-VN" sz="3200" baseline="-25000" dirty="0">
                <a:latin typeface="Arial" panose="020B0604020202020204" pitchFamily="34" charset="0"/>
                <a:ea typeface="Architecture" panose="020B0500000000000000" pitchFamily="34" charset="-93"/>
                <a:cs typeface="Arial" panose="020B0604020202020204" pitchFamily="34" charset="0"/>
              </a:rPr>
              <a:t>3</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23" name="TextBox 22">
            <a:extLst>
              <a:ext uri="{FF2B5EF4-FFF2-40B4-BE49-F238E27FC236}">
                <a16:creationId xmlns:a16="http://schemas.microsoft.com/office/drawing/2014/main" id="{61E108B3-8F2E-4C1B-B57B-F9CE1647223F}"/>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Biết hydroxide có hóa trị I, công thức hóa học nào đây là sai?</a:t>
            </a:r>
            <a:endParaRPr lang="vi-VN" sz="3600" dirty="0"/>
          </a:p>
        </p:txBody>
      </p:sp>
      <p:sp>
        <p:nvSpPr>
          <p:cNvPr id="4" name="Rectangle: Rounded Corners 3">
            <a:extLst>
              <a:ext uri="{FF2B5EF4-FFF2-40B4-BE49-F238E27FC236}">
                <a16:creationId xmlns:a16="http://schemas.microsoft.com/office/drawing/2014/main" id="{4F0EC7B8-B6D9-4CF7-8D52-018DBD5D49B5}"/>
              </a:ext>
            </a:extLst>
          </p:cNvPr>
          <p:cNvSpPr/>
          <p:nvPr/>
        </p:nvSpPr>
        <p:spPr>
          <a:xfrm>
            <a:off x="7372841" y="2843343"/>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174917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par>
                                <p:cTn id="14" presetID="22" presetClass="entr" presetSubtype="4"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down)">
                                      <p:cBhvr>
                                        <p:cTn id="25" dur="500"/>
                                        <p:tgtEl>
                                          <p:spTgt spid="7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down)">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7" grpId="0" animBg="1"/>
      <p:bldP spid="70" grpId="0" animBg="1"/>
      <p:bldP spid="7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02</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 name="组合 1">
            <a:extLst>
              <a:ext uri="{FF2B5EF4-FFF2-40B4-BE49-F238E27FC236}">
                <a16:creationId xmlns:a16="http://schemas.microsoft.com/office/drawing/2014/main" id="{50EC72A1-9483-486F-9CB2-97A05C55719E}"/>
              </a:ext>
            </a:extLst>
          </p:cNvPr>
          <p:cNvGrpSpPr/>
          <p:nvPr/>
        </p:nvGrpSpPr>
        <p:grpSpPr>
          <a:xfrm>
            <a:off x="1458776" y="2882776"/>
            <a:ext cx="1571845" cy="1545057"/>
            <a:chOff x="1436593" y="2036615"/>
            <a:chExt cx="1571845" cy="1545057"/>
          </a:xfrm>
        </p:grpSpPr>
        <p:sp>
          <p:nvSpPr>
            <p:cNvPr id="35" name="ï$ľîdè">
              <a:extLst>
                <a:ext uri="{FF2B5EF4-FFF2-40B4-BE49-F238E27FC236}">
                  <a16:creationId xmlns:a16="http://schemas.microsoft.com/office/drawing/2014/main" id="{7E984EAE-EB66-45B0-B07D-2FC46F2827B1}"/>
                </a:ext>
              </a:extLst>
            </p:cNvPr>
            <p:cNvSpPr/>
            <p:nvPr/>
          </p:nvSpPr>
          <p:spPr>
            <a:xfrm rot="2702816">
              <a:off x="1436593" y="2036615"/>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9" name="íśļíḓé">
              <a:extLst>
                <a:ext uri="{FF2B5EF4-FFF2-40B4-BE49-F238E27FC236}">
                  <a16:creationId xmlns:a16="http://schemas.microsoft.com/office/drawing/2014/main" id="{5C2F1B10-21D6-433F-AC42-242ADA615017}"/>
                </a:ext>
              </a:extLst>
            </p:cNvPr>
            <p:cNvSpPr/>
            <p:nvPr/>
          </p:nvSpPr>
          <p:spPr>
            <a:xfrm rot="2702816">
              <a:off x="1523321"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0" name="îṥḷiďe">
              <a:extLst>
                <a:ext uri="{FF2B5EF4-FFF2-40B4-BE49-F238E27FC236}">
                  <a16:creationId xmlns:a16="http://schemas.microsoft.com/office/drawing/2014/main" id="{8A393C36-B2FA-49B8-AC8A-6BB6913240EA}"/>
                </a:ext>
              </a:extLst>
            </p:cNvPr>
            <p:cNvSpPr txBox="1"/>
            <p:nvPr/>
          </p:nvSpPr>
          <p:spPr>
            <a:xfrm>
              <a:off x="2480729" y="2578314"/>
              <a:ext cx="527709" cy="461665"/>
            </a:xfrm>
            <a:prstGeom prst="rect">
              <a:avLst/>
            </a:prstGeom>
            <a:noFill/>
          </p:spPr>
          <p:txBody>
            <a:bodyPr wrap="none">
              <a:normAutofit/>
            </a:bodyPr>
            <a:lstStyle/>
            <a:p>
              <a:r>
                <a:rPr lang="en-US" sz="2400" b="1" dirty="0">
                  <a:solidFill>
                    <a:schemeClr val="bg1"/>
                  </a:solidFill>
                  <a:cs typeface="+mn-ea"/>
                  <a:sym typeface="+mn-lt"/>
                </a:rPr>
                <a:t>A</a:t>
              </a:r>
            </a:p>
          </p:txBody>
        </p:sp>
      </p:grpSp>
      <p:grpSp>
        <p:nvGrpSpPr>
          <p:cNvPr id="3" name="组合 2">
            <a:extLst>
              <a:ext uri="{FF2B5EF4-FFF2-40B4-BE49-F238E27FC236}">
                <a16:creationId xmlns:a16="http://schemas.microsoft.com/office/drawing/2014/main" id="{D7337C99-8334-4092-B205-518DDE940646}"/>
              </a:ext>
            </a:extLst>
          </p:cNvPr>
          <p:cNvGrpSpPr/>
          <p:nvPr/>
        </p:nvGrpSpPr>
        <p:grpSpPr>
          <a:xfrm>
            <a:off x="3985630" y="2860019"/>
            <a:ext cx="1571846" cy="1545057"/>
            <a:chOff x="3376329" y="2036614"/>
            <a:chExt cx="1571846" cy="1545057"/>
          </a:xfrm>
        </p:grpSpPr>
        <p:sp>
          <p:nvSpPr>
            <p:cNvPr id="36" name="íşḻïdè">
              <a:extLst>
                <a:ext uri="{FF2B5EF4-FFF2-40B4-BE49-F238E27FC236}">
                  <a16:creationId xmlns:a16="http://schemas.microsoft.com/office/drawing/2014/main" id="{443E8682-4C7F-4F3A-AD30-95C9ACBF7A95}"/>
                </a:ext>
              </a:extLst>
            </p:cNvPr>
            <p:cNvSpPr/>
            <p:nvPr/>
          </p:nvSpPr>
          <p:spPr>
            <a:xfrm rot="2702816">
              <a:off x="3376329" y="2036614"/>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1" name="îṣḷíḍe">
              <a:extLst>
                <a:ext uri="{FF2B5EF4-FFF2-40B4-BE49-F238E27FC236}">
                  <a16:creationId xmlns:a16="http://schemas.microsoft.com/office/drawing/2014/main" id="{F1B1F495-3645-4324-8881-344D5AD45549}"/>
                </a:ext>
              </a:extLst>
            </p:cNvPr>
            <p:cNvSpPr/>
            <p:nvPr/>
          </p:nvSpPr>
          <p:spPr>
            <a:xfrm rot="2702816">
              <a:off x="3463058" y="2123348"/>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2" name="ïšḷíḓè">
              <a:extLst>
                <a:ext uri="{FF2B5EF4-FFF2-40B4-BE49-F238E27FC236}">
                  <a16:creationId xmlns:a16="http://schemas.microsoft.com/office/drawing/2014/main" id="{307E55D9-268F-41A2-AA23-76082ADB06A0}"/>
                </a:ext>
              </a:extLst>
            </p:cNvPr>
            <p:cNvSpPr txBox="1"/>
            <p:nvPr/>
          </p:nvSpPr>
          <p:spPr>
            <a:xfrm>
              <a:off x="4420466" y="2578315"/>
              <a:ext cx="527709" cy="461665"/>
            </a:xfrm>
            <a:prstGeom prst="rect">
              <a:avLst/>
            </a:prstGeom>
            <a:noFill/>
          </p:spPr>
          <p:txBody>
            <a:bodyPr wrap="none">
              <a:normAutofit/>
            </a:bodyPr>
            <a:lstStyle/>
            <a:p>
              <a:r>
                <a:rPr lang="en-US" sz="2400" b="1" dirty="0">
                  <a:solidFill>
                    <a:schemeClr val="bg1"/>
                  </a:solidFill>
                  <a:cs typeface="+mn-ea"/>
                  <a:sym typeface="+mn-lt"/>
                </a:rPr>
                <a:t>B</a:t>
              </a:r>
            </a:p>
          </p:txBody>
        </p:sp>
      </p:grpSp>
      <p:grpSp>
        <p:nvGrpSpPr>
          <p:cNvPr id="4" name="组合 3">
            <a:extLst>
              <a:ext uri="{FF2B5EF4-FFF2-40B4-BE49-F238E27FC236}">
                <a16:creationId xmlns:a16="http://schemas.microsoft.com/office/drawing/2014/main" id="{1715076C-294F-43E1-A989-FEC57603173B}"/>
              </a:ext>
            </a:extLst>
          </p:cNvPr>
          <p:cNvGrpSpPr/>
          <p:nvPr/>
        </p:nvGrpSpPr>
        <p:grpSpPr>
          <a:xfrm>
            <a:off x="6326000" y="2882773"/>
            <a:ext cx="1571846" cy="1545057"/>
            <a:chOff x="5316066" y="2036612"/>
            <a:chExt cx="1571846" cy="1545057"/>
          </a:xfrm>
        </p:grpSpPr>
        <p:sp>
          <p:nvSpPr>
            <p:cNvPr id="37" name="í$ļíḑè">
              <a:extLst>
                <a:ext uri="{FF2B5EF4-FFF2-40B4-BE49-F238E27FC236}">
                  <a16:creationId xmlns:a16="http://schemas.microsoft.com/office/drawing/2014/main" id="{83455C03-8FB2-42C7-B266-62209C2858DA}"/>
                </a:ext>
              </a:extLst>
            </p:cNvPr>
            <p:cNvSpPr/>
            <p:nvPr/>
          </p:nvSpPr>
          <p:spPr>
            <a:xfrm rot="2702816">
              <a:off x="5316066" y="2036612"/>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3" name="iś1iḓê">
              <a:extLst>
                <a:ext uri="{FF2B5EF4-FFF2-40B4-BE49-F238E27FC236}">
                  <a16:creationId xmlns:a16="http://schemas.microsoft.com/office/drawing/2014/main" id="{F6B1FBC6-146E-4E00-81D9-CC6AE155FF48}"/>
                </a:ext>
              </a:extLst>
            </p:cNvPr>
            <p:cNvSpPr/>
            <p:nvPr/>
          </p:nvSpPr>
          <p:spPr>
            <a:xfrm rot="2702816">
              <a:off x="5402795"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4" name="îṧľiḋê">
              <a:extLst>
                <a:ext uri="{FF2B5EF4-FFF2-40B4-BE49-F238E27FC236}">
                  <a16:creationId xmlns:a16="http://schemas.microsoft.com/office/drawing/2014/main" id="{820C3A0F-CC7D-457A-B0AD-D464A5F99077}"/>
                </a:ext>
              </a:extLst>
            </p:cNvPr>
            <p:cNvSpPr txBox="1"/>
            <p:nvPr/>
          </p:nvSpPr>
          <p:spPr>
            <a:xfrm>
              <a:off x="6360203" y="2578314"/>
              <a:ext cx="527709" cy="461665"/>
            </a:xfrm>
            <a:prstGeom prst="rect">
              <a:avLst/>
            </a:prstGeom>
            <a:noFill/>
          </p:spPr>
          <p:txBody>
            <a:bodyPr wrap="none">
              <a:normAutofit/>
            </a:bodyPr>
            <a:lstStyle/>
            <a:p>
              <a:r>
                <a:rPr lang="en-US" sz="2400" b="1" dirty="0">
                  <a:solidFill>
                    <a:schemeClr val="bg1"/>
                  </a:solidFill>
                  <a:cs typeface="+mn-ea"/>
                  <a:sym typeface="+mn-lt"/>
                </a:rPr>
                <a:t>C</a:t>
              </a:r>
            </a:p>
          </p:txBody>
        </p:sp>
      </p:grpSp>
      <p:grpSp>
        <p:nvGrpSpPr>
          <p:cNvPr id="5" name="组合 4">
            <a:extLst>
              <a:ext uri="{FF2B5EF4-FFF2-40B4-BE49-F238E27FC236}">
                <a16:creationId xmlns:a16="http://schemas.microsoft.com/office/drawing/2014/main" id="{DF52D9DB-EEB0-422E-814A-4F4D9F110C53}"/>
              </a:ext>
            </a:extLst>
          </p:cNvPr>
          <p:cNvGrpSpPr/>
          <p:nvPr/>
        </p:nvGrpSpPr>
        <p:grpSpPr>
          <a:xfrm>
            <a:off x="8754647" y="2887310"/>
            <a:ext cx="1571848" cy="1545057"/>
            <a:chOff x="7255801" y="2036609"/>
            <a:chExt cx="1571848" cy="1545057"/>
          </a:xfrm>
        </p:grpSpPr>
        <p:sp>
          <p:nvSpPr>
            <p:cNvPr id="38" name="ïṡliḓè">
              <a:extLst>
                <a:ext uri="{FF2B5EF4-FFF2-40B4-BE49-F238E27FC236}">
                  <a16:creationId xmlns:a16="http://schemas.microsoft.com/office/drawing/2014/main" id="{252CEBC3-D770-42EC-B5AA-613F4BA4CECE}"/>
                </a:ext>
              </a:extLst>
            </p:cNvPr>
            <p:cNvSpPr/>
            <p:nvPr/>
          </p:nvSpPr>
          <p:spPr>
            <a:xfrm rot="2702816">
              <a:off x="7255801" y="2036609"/>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5" name="ïS1idé">
              <a:extLst>
                <a:ext uri="{FF2B5EF4-FFF2-40B4-BE49-F238E27FC236}">
                  <a16:creationId xmlns:a16="http://schemas.microsoft.com/office/drawing/2014/main" id="{4A1A963E-8D88-4B09-876F-299BBA66E398}"/>
                </a:ext>
              </a:extLst>
            </p:cNvPr>
            <p:cNvSpPr/>
            <p:nvPr/>
          </p:nvSpPr>
          <p:spPr>
            <a:xfrm rot="2702816">
              <a:off x="7342532" y="2123344"/>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6" name="î$ľíḑê">
              <a:extLst>
                <a:ext uri="{FF2B5EF4-FFF2-40B4-BE49-F238E27FC236}">
                  <a16:creationId xmlns:a16="http://schemas.microsoft.com/office/drawing/2014/main" id="{BAA3EFCA-4F3E-424F-8A48-898C300FEBA3}"/>
                </a:ext>
              </a:extLst>
            </p:cNvPr>
            <p:cNvSpPr txBox="1"/>
            <p:nvPr/>
          </p:nvSpPr>
          <p:spPr>
            <a:xfrm>
              <a:off x="8299940" y="2578311"/>
              <a:ext cx="527709" cy="461665"/>
            </a:xfrm>
            <a:prstGeom prst="rect">
              <a:avLst/>
            </a:prstGeom>
            <a:noFill/>
          </p:spPr>
          <p:txBody>
            <a:bodyPr wrap="none">
              <a:normAutofit/>
            </a:bodyPr>
            <a:lstStyle/>
            <a:p>
              <a:r>
                <a:rPr lang="en-US" sz="2400" b="1" dirty="0">
                  <a:solidFill>
                    <a:schemeClr val="bg1"/>
                  </a:solidFill>
                  <a:cs typeface="+mn-ea"/>
                  <a:sym typeface="+mn-lt"/>
                </a:rPr>
                <a:t>D</a:t>
              </a:r>
            </a:p>
          </p:txBody>
        </p:sp>
      </p:grpSp>
      <p:sp>
        <p:nvSpPr>
          <p:cNvPr id="50" name="TextBox 26">
            <a:extLst>
              <a:ext uri="{FF2B5EF4-FFF2-40B4-BE49-F238E27FC236}">
                <a16:creationId xmlns:a16="http://schemas.microsoft.com/office/drawing/2014/main" id="{D12340C7-1977-4CD6-BF29-33F7728001DA}"/>
              </a:ext>
            </a:extLst>
          </p:cNvPr>
          <p:cNvSpPr txBox="1"/>
          <p:nvPr/>
        </p:nvSpPr>
        <p:spPr>
          <a:xfrm>
            <a:off x="1501945"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a:t>
            </a:r>
            <a:r>
              <a:rPr lang="zh-CN" altLang="en-US" sz="3200" dirty="0">
                <a:latin typeface="Arial" panose="020B0604020202020204" pitchFamily="34" charset="0"/>
                <a:cs typeface="Arial" panose="020B0604020202020204" pitchFamily="34" charset="0"/>
                <a:sym typeface="+mn-lt"/>
              </a:rPr>
              <a:t>。</a:t>
            </a:r>
          </a:p>
        </p:txBody>
      </p:sp>
      <p:sp>
        <p:nvSpPr>
          <p:cNvPr id="51" name="TextBox 26">
            <a:extLst>
              <a:ext uri="{FF2B5EF4-FFF2-40B4-BE49-F238E27FC236}">
                <a16:creationId xmlns:a16="http://schemas.microsoft.com/office/drawing/2014/main" id="{819A590F-7DC3-45EC-96A1-609DBD14C59F}"/>
              </a:ext>
            </a:extLst>
          </p:cNvPr>
          <p:cNvSpPr txBox="1"/>
          <p:nvPr/>
        </p:nvSpPr>
        <p:spPr>
          <a:xfrm>
            <a:off x="4028799" y="4908626"/>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II</a:t>
            </a:r>
            <a:r>
              <a:rPr lang="zh-CN" altLang="en-US" sz="3200" dirty="0">
                <a:latin typeface="Arial" panose="020B0604020202020204" pitchFamily="34" charset="0"/>
                <a:cs typeface="Arial" panose="020B0604020202020204" pitchFamily="34" charset="0"/>
                <a:sym typeface="+mn-lt"/>
              </a:rPr>
              <a:t>。</a:t>
            </a:r>
          </a:p>
        </p:txBody>
      </p:sp>
      <p:sp>
        <p:nvSpPr>
          <p:cNvPr id="52" name="TextBox 26">
            <a:extLst>
              <a:ext uri="{FF2B5EF4-FFF2-40B4-BE49-F238E27FC236}">
                <a16:creationId xmlns:a16="http://schemas.microsoft.com/office/drawing/2014/main" id="{C469ECFF-E586-4CC0-AD61-78CA1416D3E8}"/>
              </a:ext>
            </a:extLst>
          </p:cNvPr>
          <p:cNvSpPr txBox="1"/>
          <p:nvPr/>
        </p:nvSpPr>
        <p:spPr>
          <a:xfrm>
            <a:off x="6369168"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IV</a:t>
            </a:r>
            <a:r>
              <a:rPr lang="zh-CN" altLang="en-US" sz="3200" dirty="0">
                <a:latin typeface="Arial" panose="020B0604020202020204" pitchFamily="34" charset="0"/>
                <a:cs typeface="Arial" panose="020B0604020202020204" pitchFamily="34" charset="0"/>
                <a:sym typeface="+mn-lt"/>
              </a:rPr>
              <a:t>。</a:t>
            </a:r>
          </a:p>
        </p:txBody>
      </p:sp>
      <p:sp>
        <p:nvSpPr>
          <p:cNvPr id="53" name="TextBox 26">
            <a:extLst>
              <a:ext uri="{FF2B5EF4-FFF2-40B4-BE49-F238E27FC236}">
                <a16:creationId xmlns:a16="http://schemas.microsoft.com/office/drawing/2014/main" id="{C9EDB92E-FC67-40C0-97A9-4B46EE8EF68F}"/>
              </a:ext>
            </a:extLst>
          </p:cNvPr>
          <p:cNvSpPr txBox="1"/>
          <p:nvPr/>
        </p:nvSpPr>
        <p:spPr>
          <a:xfrm>
            <a:off x="8797816" y="493592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V</a:t>
            </a:r>
            <a:r>
              <a:rPr lang="zh-CN" altLang="en-US" sz="3200" dirty="0">
                <a:latin typeface="Arial" panose="020B0604020202020204" pitchFamily="34" charset="0"/>
                <a:cs typeface="Arial" panose="020B0604020202020204" pitchFamily="34" charset="0"/>
                <a:sym typeface="+mn-lt"/>
              </a:rPr>
              <a:t>。</a:t>
            </a:r>
          </a:p>
        </p:txBody>
      </p:sp>
      <p:sp>
        <p:nvSpPr>
          <p:cNvPr id="26" name="TextBox 25">
            <a:extLst>
              <a:ext uri="{FF2B5EF4-FFF2-40B4-BE49-F238E27FC236}">
                <a16:creationId xmlns:a16="http://schemas.microsoft.com/office/drawing/2014/main" id="{505B2949-1B8E-422F-BB68-1E3C70623E47}"/>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Trong P</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5</a:t>
            </a:r>
            <a:r>
              <a:rPr lang="vi-VN" sz="3600" b="0" i="0" dirty="0">
                <a:effectLst/>
                <a:latin typeface="Arial" panose="020B0604020202020204" pitchFamily="34" charset="0"/>
              </a:rPr>
              <a:t>, P hóa trị mấy</a:t>
            </a:r>
            <a:endParaRPr lang="vi-VN" sz="3600" dirty="0"/>
          </a:p>
        </p:txBody>
      </p:sp>
      <p:sp>
        <p:nvSpPr>
          <p:cNvPr id="28" name="Rectangle: Rounded Corners 27">
            <a:extLst>
              <a:ext uri="{FF2B5EF4-FFF2-40B4-BE49-F238E27FC236}">
                <a16:creationId xmlns:a16="http://schemas.microsoft.com/office/drawing/2014/main" id="{2931A9E9-87C5-4083-8CBF-3447CE072357}"/>
              </a:ext>
            </a:extLst>
          </p:cNvPr>
          <p:cNvSpPr/>
          <p:nvPr/>
        </p:nvSpPr>
        <p:spPr>
          <a:xfrm>
            <a:off x="8797816" y="4908626"/>
            <a:ext cx="1528679"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737834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23258"/>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03</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5" name="组合 14">
            <a:extLst>
              <a:ext uri="{FF2B5EF4-FFF2-40B4-BE49-F238E27FC236}">
                <a16:creationId xmlns:a16="http://schemas.microsoft.com/office/drawing/2014/main" id="{A3BA91B4-80DC-4973-ADFB-764C0DD796B1}"/>
              </a:ext>
            </a:extLst>
          </p:cNvPr>
          <p:cNvGrpSpPr/>
          <p:nvPr/>
        </p:nvGrpSpPr>
        <p:grpSpPr>
          <a:xfrm>
            <a:off x="3176228" y="2353462"/>
            <a:ext cx="5839543" cy="4332000"/>
            <a:chOff x="3116313" y="1597233"/>
            <a:chExt cx="5839543" cy="4332000"/>
          </a:xfrm>
        </p:grpSpPr>
        <p:sp>
          <p:nvSpPr>
            <p:cNvPr id="16" name="Oval 7">
              <a:extLst>
                <a:ext uri="{FF2B5EF4-FFF2-40B4-BE49-F238E27FC236}">
                  <a16:creationId xmlns:a16="http://schemas.microsoft.com/office/drawing/2014/main" id="{57B5FE1F-B0AD-4AA1-A4A0-23D44FE01963}"/>
                </a:ext>
              </a:extLst>
            </p:cNvPr>
            <p:cNvSpPr>
              <a:spLocks noChangeArrowheads="1"/>
            </p:cNvSpPr>
            <p:nvPr/>
          </p:nvSpPr>
          <p:spPr bwMode="auto">
            <a:xfrm>
              <a:off x="3904244" y="1597233"/>
              <a:ext cx="4319586" cy="4332000"/>
            </a:xfrm>
            <a:prstGeom prst="ellipse">
              <a:avLst/>
            </a:prstGeom>
            <a:noFill/>
            <a:ln w="12700" cap="flat">
              <a:gradFill flip="none" rotWithShape="1">
                <a:gsLst>
                  <a:gs pos="0">
                    <a:srgbClr val="C83841"/>
                  </a:gs>
                  <a:gs pos="50000">
                    <a:srgbClr val="C83841"/>
                  </a:gs>
                  <a:gs pos="50000">
                    <a:srgbClr val="2A5A8B"/>
                  </a:gs>
                  <a:gs pos="100000">
                    <a:srgbClr val="2A5A8B"/>
                  </a:gs>
                </a:gsLst>
                <a:lin ang="0" scaled="1"/>
                <a:tileRect/>
              </a:gradFill>
              <a:prstDash val="sysDash"/>
              <a:miter lim="800000"/>
            </a:ln>
            <a:extLst>
              <a:ext uri="{909E8E84-426E-40DD-AFC4-6F175D3DCCD1}">
                <a14:hiddenFill xmlns:a14="http://schemas.microsoft.com/office/drawing/2010/main">
                  <a:solidFill>
                    <a:srgbClr val="FFFFFF"/>
                  </a:solidFill>
                </a14:hiddenFill>
              </a:ext>
            </a:extLst>
          </p:spPr>
          <p:txBody>
            <a:bodyPr vert="horz" wrap="square" lIns="91431" tIns="45715" rIns="91431" bIns="45715" numCol="1" anchor="t" anchorCtr="0" compatLnSpc="1"/>
            <a:lstStyle/>
            <a:p>
              <a:endParaRPr lang="zh-CN" altLang="en-US">
                <a:cs typeface="+mn-ea"/>
                <a:sym typeface="+mn-lt"/>
              </a:endParaRPr>
            </a:p>
          </p:txBody>
        </p:sp>
        <p:grpSp>
          <p:nvGrpSpPr>
            <p:cNvPr id="17" name="组合 16">
              <a:extLst>
                <a:ext uri="{FF2B5EF4-FFF2-40B4-BE49-F238E27FC236}">
                  <a16:creationId xmlns:a16="http://schemas.microsoft.com/office/drawing/2014/main" id="{AD358ACD-1A7E-4C9B-93A1-9D9665E4424B}"/>
                </a:ext>
              </a:extLst>
            </p:cNvPr>
            <p:cNvGrpSpPr/>
            <p:nvPr/>
          </p:nvGrpSpPr>
          <p:grpSpPr>
            <a:xfrm flipH="1">
              <a:off x="7967552" y="2334014"/>
              <a:ext cx="988304" cy="512990"/>
              <a:chOff x="10968080" y="2834540"/>
              <a:chExt cx="1020324" cy="465639"/>
            </a:xfrm>
          </p:grpSpPr>
          <p:grpSp>
            <p:nvGrpSpPr>
              <p:cNvPr id="60" name="组合 59">
                <a:extLst>
                  <a:ext uri="{FF2B5EF4-FFF2-40B4-BE49-F238E27FC236}">
                    <a16:creationId xmlns:a16="http://schemas.microsoft.com/office/drawing/2014/main" id="{71548309-05C0-4E76-B18E-BD531C49A658}"/>
                  </a:ext>
                </a:extLst>
              </p:cNvPr>
              <p:cNvGrpSpPr/>
              <p:nvPr/>
            </p:nvGrpSpPr>
            <p:grpSpPr>
              <a:xfrm flipH="1" flipV="1">
                <a:off x="10968082" y="3062876"/>
                <a:ext cx="1020322" cy="129707"/>
                <a:chOff x="3407502" y="4686698"/>
                <a:chExt cx="1055154" cy="60148"/>
              </a:xfrm>
            </p:grpSpPr>
            <p:cxnSp>
              <p:nvCxnSpPr>
                <p:cNvPr id="64" name="直接连接符 63">
                  <a:extLst>
                    <a:ext uri="{FF2B5EF4-FFF2-40B4-BE49-F238E27FC236}">
                      <a16:creationId xmlns:a16="http://schemas.microsoft.com/office/drawing/2014/main" id="{CCAD0587-ACDF-4E80-837F-6460B1414089}"/>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00A15EF5-8BCE-46DA-9860-B67003F101FD}"/>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405D2CEC-1156-4C77-A1BB-27D413791138}"/>
                  </a:ext>
                </a:extLst>
              </p:cNvPr>
              <p:cNvGrpSpPr/>
              <p:nvPr/>
            </p:nvGrpSpPr>
            <p:grpSpPr>
              <a:xfrm>
                <a:off x="10968080" y="2834540"/>
                <a:ext cx="45720" cy="465639"/>
                <a:chOff x="3034140" y="2463978"/>
                <a:chExt cx="45720" cy="465639"/>
              </a:xfrm>
            </p:grpSpPr>
            <p:cxnSp>
              <p:nvCxnSpPr>
                <p:cNvPr id="62" name="直接连接符 61">
                  <a:extLst>
                    <a:ext uri="{FF2B5EF4-FFF2-40B4-BE49-F238E27FC236}">
                      <a16:creationId xmlns:a16="http://schemas.microsoft.com/office/drawing/2014/main" id="{5A562EFA-2FAF-4870-A0D3-ED3E2EBEA372}"/>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63" name="椭圆 62">
                  <a:extLst>
                    <a:ext uri="{FF2B5EF4-FFF2-40B4-BE49-F238E27FC236}">
                      <a16:creationId xmlns:a16="http://schemas.microsoft.com/office/drawing/2014/main" id="{470F0E83-B5D6-4AB7-9245-066C6A5360E2}"/>
                    </a:ext>
                  </a:extLst>
                </p:cNvPr>
                <p:cNvSpPr/>
                <p:nvPr/>
              </p:nvSpPr>
              <p:spPr>
                <a:xfrm>
                  <a:off x="3034140" y="2666319"/>
                  <a:ext cx="45720" cy="45720"/>
                </a:xfrm>
                <a:prstGeom prst="ellipse">
                  <a:avLst/>
                </a:prstGeom>
                <a:solidFill>
                  <a:schemeClr val="accent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8" name="组合 17">
              <a:extLst>
                <a:ext uri="{FF2B5EF4-FFF2-40B4-BE49-F238E27FC236}">
                  <a16:creationId xmlns:a16="http://schemas.microsoft.com/office/drawing/2014/main" id="{D4FF968D-36B2-4364-BDA7-027688202A7C}"/>
                </a:ext>
              </a:extLst>
            </p:cNvPr>
            <p:cNvGrpSpPr/>
            <p:nvPr/>
          </p:nvGrpSpPr>
          <p:grpSpPr>
            <a:xfrm flipH="1" flipV="1">
              <a:off x="7908424" y="4865240"/>
              <a:ext cx="988304" cy="512992"/>
              <a:chOff x="10968080" y="2834540"/>
              <a:chExt cx="1020324" cy="465639"/>
            </a:xfrm>
          </p:grpSpPr>
          <p:grpSp>
            <p:nvGrpSpPr>
              <p:cNvPr id="54" name="组合 53">
                <a:extLst>
                  <a:ext uri="{FF2B5EF4-FFF2-40B4-BE49-F238E27FC236}">
                    <a16:creationId xmlns:a16="http://schemas.microsoft.com/office/drawing/2014/main" id="{2F088B91-52B6-4749-9CE2-C09FDC8A9A83}"/>
                  </a:ext>
                </a:extLst>
              </p:cNvPr>
              <p:cNvGrpSpPr/>
              <p:nvPr/>
            </p:nvGrpSpPr>
            <p:grpSpPr>
              <a:xfrm flipH="1" flipV="1">
                <a:off x="10968082" y="3062876"/>
                <a:ext cx="1020322" cy="129707"/>
                <a:chOff x="3407502" y="4686698"/>
                <a:chExt cx="1055154" cy="60148"/>
              </a:xfrm>
            </p:grpSpPr>
            <p:cxnSp>
              <p:nvCxnSpPr>
                <p:cNvPr id="58" name="直接连接符 57">
                  <a:extLst>
                    <a:ext uri="{FF2B5EF4-FFF2-40B4-BE49-F238E27FC236}">
                      <a16:creationId xmlns:a16="http://schemas.microsoft.com/office/drawing/2014/main" id="{7C8D645B-27B0-42FC-8AEA-EF88265DE9D1}"/>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286E1987-304E-4E13-AE86-83D0CF4551C2}"/>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id="{903B6CA3-63B3-4923-A70A-CD6E3F98CB08}"/>
                  </a:ext>
                </a:extLst>
              </p:cNvPr>
              <p:cNvGrpSpPr/>
              <p:nvPr/>
            </p:nvGrpSpPr>
            <p:grpSpPr>
              <a:xfrm>
                <a:off x="10968080" y="2834540"/>
                <a:ext cx="45720" cy="465639"/>
                <a:chOff x="3034140" y="2463978"/>
                <a:chExt cx="45720" cy="465639"/>
              </a:xfrm>
            </p:grpSpPr>
            <p:cxnSp>
              <p:nvCxnSpPr>
                <p:cNvPr id="56" name="直接连接符 55">
                  <a:extLst>
                    <a:ext uri="{FF2B5EF4-FFF2-40B4-BE49-F238E27FC236}">
                      <a16:creationId xmlns:a16="http://schemas.microsoft.com/office/drawing/2014/main" id="{24BB077F-2017-46B1-9059-E3DEBB6922C4}"/>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F40A6550-6C64-4A8E-97B7-3DD0B6D12D24}"/>
                    </a:ext>
                  </a:extLst>
                </p:cNvPr>
                <p:cNvSpPr/>
                <p:nvPr/>
              </p:nvSpPr>
              <p:spPr>
                <a:xfrm>
                  <a:off x="3034140" y="2666319"/>
                  <a:ext cx="45720" cy="45720"/>
                </a:xfrm>
                <a:prstGeom prst="ellipse">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9" name="组合 18">
              <a:extLst>
                <a:ext uri="{FF2B5EF4-FFF2-40B4-BE49-F238E27FC236}">
                  <a16:creationId xmlns:a16="http://schemas.microsoft.com/office/drawing/2014/main" id="{CAD833C2-387B-4DFD-9CC4-0CB61DD9F01C}"/>
                </a:ext>
              </a:extLst>
            </p:cNvPr>
            <p:cNvGrpSpPr/>
            <p:nvPr/>
          </p:nvGrpSpPr>
          <p:grpSpPr>
            <a:xfrm flipH="1" flipV="1">
              <a:off x="3116315" y="2509680"/>
              <a:ext cx="1124081" cy="142897"/>
              <a:chOff x="3407502" y="4686698"/>
              <a:chExt cx="1055154" cy="60148"/>
            </a:xfrm>
          </p:grpSpPr>
          <p:cxnSp>
            <p:nvCxnSpPr>
              <p:cNvPr id="52" name="直接连接符 51">
                <a:extLst>
                  <a:ext uri="{FF2B5EF4-FFF2-40B4-BE49-F238E27FC236}">
                    <a16:creationId xmlns:a16="http://schemas.microsoft.com/office/drawing/2014/main" id="{68CFD0AB-CC26-4B44-A409-7A8CB1BEFC8D}"/>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3207619F-BA26-447A-8677-1D587BB9973D}"/>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8F5C08F3-06D6-4DB9-A87E-D47A4F2D6412}"/>
                </a:ext>
              </a:extLst>
            </p:cNvPr>
            <p:cNvGrpSpPr/>
            <p:nvPr/>
          </p:nvGrpSpPr>
          <p:grpSpPr>
            <a:xfrm>
              <a:off x="3116313" y="2258124"/>
              <a:ext cx="50369" cy="512990"/>
              <a:chOff x="3034140" y="2463978"/>
              <a:chExt cx="45720" cy="465639"/>
            </a:xfrm>
          </p:grpSpPr>
          <p:cxnSp>
            <p:nvCxnSpPr>
              <p:cNvPr id="50" name="直接连接符 49">
                <a:extLst>
                  <a:ext uri="{FF2B5EF4-FFF2-40B4-BE49-F238E27FC236}">
                    <a16:creationId xmlns:a16="http://schemas.microsoft.com/office/drawing/2014/main" id="{5F952D46-1DAF-4D72-84DC-DDFDA75EF92C}"/>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51" name="椭圆 50">
                <a:extLst>
                  <a:ext uri="{FF2B5EF4-FFF2-40B4-BE49-F238E27FC236}">
                    <a16:creationId xmlns:a16="http://schemas.microsoft.com/office/drawing/2014/main" id="{AAB84537-E53E-4143-A9A1-74281317B91E}"/>
                  </a:ext>
                </a:extLst>
              </p:cNvPr>
              <p:cNvSpPr/>
              <p:nvPr/>
            </p:nvSpPr>
            <p:spPr>
              <a:xfrm>
                <a:off x="3034140" y="2666319"/>
                <a:ext cx="45720" cy="45720"/>
              </a:xfrm>
              <a:prstGeom prst="ellipse">
                <a:avLst/>
              </a:prstGeom>
              <a:solidFill>
                <a:srgbClr val="00A4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 name="组合 20">
              <a:extLst>
                <a:ext uri="{FF2B5EF4-FFF2-40B4-BE49-F238E27FC236}">
                  <a16:creationId xmlns:a16="http://schemas.microsoft.com/office/drawing/2014/main" id="{C2F3980E-8DF3-4AAF-BB79-FE1E01DB2119}"/>
                </a:ext>
              </a:extLst>
            </p:cNvPr>
            <p:cNvGrpSpPr/>
            <p:nvPr/>
          </p:nvGrpSpPr>
          <p:grpSpPr>
            <a:xfrm flipV="1">
              <a:off x="3141497" y="4865247"/>
              <a:ext cx="1095876" cy="512991"/>
              <a:chOff x="10968080" y="2834540"/>
              <a:chExt cx="1020324" cy="465639"/>
            </a:xfrm>
          </p:grpSpPr>
          <p:grpSp>
            <p:nvGrpSpPr>
              <p:cNvPr id="35" name="组合 34">
                <a:extLst>
                  <a:ext uri="{FF2B5EF4-FFF2-40B4-BE49-F238E27FC236}">
                    <a16:creationId xmlns:a16="http://schemas.microsoft.com/office/drawing/2014/main" id="{44596494-E525-46BF-A32B-31B167AB5A10}"/>
                  </a:ext>
                </a:extLst>
              </p:cNvPr>
              <p:cNvGrpSpPr/>
              <p:nvPr/>
            </p:nvGrpSpPr>
            <p:grpSpPr>
              <a:xfrm flipH="1" flipV="1">
                <a:off x="10968082" y="3062876"/>
                <a:ext cx="1020322" cy="129707"/>
                <a:chOff x="3407502" y="4686698"/>
                <a:chExt cx="1055154" cy="60148"/>
              </a:xfrm>
            </p:grpSpPr>
            <p:cxnSp>
              <p:nvCxnSpPr>
                <p:cNvPr id="48" name="直接连接符 47">
                  <a:extLst>
                    <a:ext uri="{FF2B5EF4-FFF2-40B4-BE49-F238E27FC236}">
                      <a16:creationId xmlns:a16="http://schemas.microsoft.com/office/drawing/2014/main" id="{A8AC1A10-09F8-4A76-AC90-6D9788551ED1}"/>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306A4C35-89EE-47AB-BBF5-0757712B07D8}"/>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45" name="组合 44">
                <a:extLst>
                  <a:ext uri="{FF2B5EF4-FFF2-40B4-BE49-F238E27FC236}">
                    <a16:creationId xmlns:a16="http://schemas.microsoft.com/office/drawing/2014/main" id="{2703A2B0-8502-47E8-AAE3-2CC49119C4F9}"/>
                  </a:ext>
                </a:extLst>
              </p:cNvPr>
              <p:cNvGrpSpPr/>
              <p:nvPr/>
            </p:nvGrpSpPr>
            <p:grpSpPr>
              <a:xfrm>
                <a:off x="10968080" y="2834540"/>
                <a:ext cx="45720" cy="465639"/>
                <a:chOff x="3034140" y="2463978"/>
                <a:chExt cx="45720" cy="465639"/>
              </a:xfrm>
            </p:grpSpPr>
            <p:cxnSp>
              <p:nvCxnSpPr>
                <p:cNvPr id="46" name="直接连接符 45">
                  <a:extLst>
                    <a:ext uri="{FF2B5EF4-FFF2-40B4-BE49-F238E27FC236}">
                      <a16:creationId xmlns:a16="http://schemas.microsoft.com/office/drawing/2014/main" id="{BB5D0842-BB16-40B5-8280-B1B8F0571C1E}"/>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47" name="椭圆 46">
                  <a:extLst>
                    <a:ext uri="{FF2B5EF4-FFF2-40B4-BE49-F238E27FC236}">
                      <a16:creationId xmlns:a16="http://schemas.microsoft.com/office/drawing/2014/main" id="{72C27190-488C-4C0C-857A-5730F4FEC485}"/>
                    </a:ext>
                  </a:extLst>
                </p:cNvPr>
                <p:cNvSpPr/>
                <p:nvPr/>
              </p:nvSpPr>
              <p:spPr>
                <a:xfrm>
                  <a:off x="3034140" y="2666319"/>
                  <a:ext cx="45720" cy="45720"/>
                </a:xfrm>
                <a:prstGeom prst="ellipse">
                  <a:avLst/>
                </a:prstGeom>
                <a:solidFill>
                  <a:srgbClr val="00CC6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22" name="Freeform 34">
              <a:extLst>
                <a:ext uri="{FF2B5EF4-FFF2-40B4-BE49-F238E27FC236}">
                  <a16:creationId xmlns:a16="http://schemas.microsoft.com/office/drawing/2014/main" id="{078CDFD2-0F2E-4320-A7C8-7E091DB4D892}"/>
                </a:ext>
              </a:extLst>
            </p:cNvPr>
            <p:cNvSpPr/>
            <p:nvPr/>
          </p:nvSpPr>
          <p:spPr bwMode="auto">
            <a:xfrm>
              <a:off x="4426750" y="2160504"/>
              <a:ext cx="1500850" cy="1512224"/>
            </a:xfrm>
            <a:custGeom>
              <a:avLst/>
              <a:gdLst>
                <a:gd name="T0" fmla="*/ 33 w 66"/>
                <a:gd name="T1" fmla="*/ 0 h 66"/>
                <a:gd name="T2" fmla="*/ 66 w 66"/>
                <a:gd name="T3" fmla="*/ 33 h 66"/>
                <a:gd name="T4" fmla="*/ 64 w 66"/>
                <a:gd name="T5" fmla="*/ 46 h 66"/>
                <a:gd name="T6" fmla="*/ 50 w 66"/>
                <a:gd name="T7" fmla="*/ 36 h 66"/>
                <a:gd name="T8" fmla="*/ 50 w 66"/>
                <a:gd name="T9" fmla="*/ 33 h 66"/>
                <a:gd name="T10" fmla="*/ 33 w 66"/>
                <a:gd name="T11" fmla="*/ 16 h 66"/>
                <a:gd name="T12" fmla="*/ 16 w 66"/>
                <a:gd name="T13" fmla="*/ 33 h 66"/>
                <a:gd name="T14" fmla="*/ 33 w 66"/>
                <a:gd name="T15" fmla="*/ 50 h 66"/>
                <a:gd name="T16" fmla="*/ 34 w 66"/>
                <a:gd name="T17" fmla="*/ 50 h 66"/>
                <a:gd name="T18" fmla="*/ 34 w 66"/>
                <a:gd name="T19" fmla="*/ 51 h 66"/>
                <a:gd name="T20" fmla="*/ 42 w 66"/>
                <a:gd name="T21" fmla="*/ 65 h 66"/>
                <a:gd name="T22" fmla="*/ 33 w 66"/>
                <a:gd name="T23" fmla="*/ 66 h 66"/>
                <a:gd name="T24" fmla="*/ 0 w 66"/>
                <a:gd name="T25" fmla="*/ 33 h 66"/>
                <a:gd name="T26" fmla="*/ 33 w 66"/>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0"/>
                  </a:moveTo>
                  <a:cubicBezTo>
                    <a:pt x="51" y="0"/>
                    <a:pt x="66" y="15"/>
                    <a:pt x="66" y="33"/>
                  </a:cubicBezTo>
                  <a:cubicBezTo>
                    <a:pt x="66" y="38"/>
                    <a:pt x="66" y="42"/>
                    <a:pt x="64" y="46"/>
                  </a:cubicBezTo>
                  <a:cubicBezTo>
                    <a:pt x="62" y="40"/>
                    <a:pt x="56" y="36"/>
                    <a:pt x="50" y="36"/>
                  </a:cubicBezTo>
                  <a:cubicBezTo>
                    <a:pt x="50" y="35"/>
                    <a:pt x="50" y="34"/>
                    <a:pt x="50" y="33"/>
                  </a:cubicBezTo>
                  <a:cubicBezTo>
                    <a:pt x="50" y="24"/>
                    <a:pt x="42" y="16"/>
                    <a:pt x="33" y="16"/>
                  </a:cubicBezTo>
                  <a:cubicBezTo>
                    <a:pt x="24" y="16"/>
                    <a:pt x="16" y="24"/>
                    <a:pt x="16" y="33"/>
                  </a:cubicBezTo>
                  <a:cubicBezTo>
                    <a:pt x="16" y="42"/>
                    <a:pt x="24" y="50"/>
                    <a:pt x="33" y="50"/>
                  </a:cubicBezTo>
                  <a:cubicBezTo>
                    <a:pt x="34" y="50"/>
                    <a:pt x="34" y="50"/>
                    <a:pt x="34" y="50"/>
                  </a:cubicBezTo>
                  <a:cubicBezTo>
                    <a:pt x="34" y="50"/>
                    <a:pt x="34" y="51"/>
                    <a:pt x="34" y="51"/>
                  </a:cubicBezTo>
                  <a:cubicBezTo>
                    <a:pt x="34" y="57"/>
                    <a:pt x="37" y="63"/>
                    <a:pt x="42" y="65"/>
                  </a:cubicBezTo>
                  <a:cubicBezTo>
                    <a:pt x="39" y="66"/>
                    <a:pt x="36" y="66"/>
                    <a:pt x="33" y="66"/>
                  </a:cubicBezTo>
                  <a:cubicBezTo>
                    <a:pt x="15" y="66"/>
                    <a:pt x="0" y="51"/>
                    <a:pt x="0" y="33"/>
                  </a:cubicBezTo>
                  <a:cubicBezTo>
                    <a:pt x="0" y="15"/>
                    <a:pt x="15" y="0"/>
                    <a:pt x="33" y="0"/>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3" name="Oval 32">
              <a:extLst>
                <a:ext uri="{FF2B5EF4-FFF2-40B4-BE49-F238E27FC236}">
                  <a16:creationId xmlns:a16="http://schemas.microsoft.com/office/drawing/2014/main" id="{A4F24060-D93C-4DE4-9AAB-09950D41402D}"/>
                </a:ext>
              </a:extLst>
            </p:cNvPr>
            <p:cNvSpPr>
              <a:spLocks noChangeArrowheads="1"/>
            </p:cNvSpPr>
            <p:nvPr/>
          </p:nvSpPr>
          <p:spPr bwMode="auto">
            <a:xfrm>
              <a:off x="5245392" y="3036005"/>
              <a:ext cx="591244" cy="591245"/>
            </a:xfrm>
            <a:prstGeom prst="ellipse">
              <a:avLst/>
            </a:prstGeom>
            <a:solidFill>
              <a:srgbClr val="C83841"/>
            </a:solidFill>
            <a:ln w="9525">
              <a:noFill/>
              <a:round/>
            </a:ln>
          </p:spPr>
          <p:txBody>
            <a:bodyPr vert="horz" wrap="square" lIns="91440" tIns="45720" rIns="91440" bIns="45720" numCol="1" anchor="t" anchorCtr="0" compatLnSpc="1"/>
            <a:lstStyle/>
            <a:p>
              <a:endParaRPr lang="zh-CN" altLang="en-US" b="1" dirty="0">
                <a:cs typeface="+mn-ea"/>
                <a:sym typeface="+mn-lt"/>
              </a:endParaRPr>
            </a:p>
          </p:txBody>
        </p:sp>
        <p:sp>
          <p:nvSpPr>
            <p:cNvPr id="24" name="Oval 33">
              <a:extLst>
                <a:ext uri="{FF2B5EF4-FFF2-40B4-BE49-F238E27FC236}">
                  <a16:creationId xmlns:a16="http://schemas.microsoft.com/office/drawing/2014/main" id="{CCA00C0D-52BD-4A4C-87A8-C3519066476B}"/>
                </a:ext>
              </a:extLst>
            </p:cNvPr>
            <p:cNvSpPr>
              <a:spLocks noChangeArrowheads="1"/>
            </p:cNvSpPr>
            <p:nvPr/>
          </p:nvSpPr>
          <p:spPr bwMode="auto">
            <a:xfrm>
              <a:off x="5245392" y="3036005"/>
              <a:ext cx="591244" cy="591245"/>
            </a:xfrm>
            <a:prstGeom prst="ellipse">
              <a:avLst/>
            </a:prstGeom>
            <a:noFill/>
            <a:ln w="4"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b="1">
                <a:cs typeface="+mn-ea"/>
                <a:sym typeface="+mn-lt"/>
              </a:endParaRPr>
            </a:p>
          </p:txBody>
        </p:sp>
        <p:sp>
          <p:nvSpPr>
            <p:cNvPr id="25" name="文本框 11">
              <a:extLst>
                <a:ext uri="{FF2B5EF4-FFF2-40B4-BE49-F238E27FC236}">
                  <a16:creationId xmlns:a16="http://schemas.microsoft.com/office/drawing/2014/main" id="{1CBFDDEC-4931-47CE-976A-74439D9621A7}"/>
                </a:ext>
              </a:extLst>
            </p:cNvPr>
            <p:cNvSpPr txBox="1"/>
            <p:nvPr/>
          </p:nvSpPr>
          <p:spPr>
            <a:xfrm>
              <a:off x="5305929" y="3013264"/>
              <a:ext cx="47374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A</a:t>
              </a:r>
              <a:endParaRPr lang="zh-HK" altLang="en-US" sz="3200" b="1" dirty="0">
                <a:solidFill>
                  <a:schemeClr val="bg1"/>
                </a:solidFill>
                <a:cs typeface="+mn-ea"/>
                <a:sym typeface="+mn-lt"/>
              </a:endParaRPr>
            </a:p>
          </p:txBody>
        </p:sp>
        <p:sp>
          <p:nvSpPr>
            <p:cNvPr id="26" name="Freeform 37">
              <a:extLst>
                <a:ext uri="{FF2B5EF4-FFF2-40B4-BE49-F238E27FC236}">
                  <a16:creationId xmlns:a16="http://schemas.microsoft.com/office/drawing/2014/main" id="{0F7000F9-3D34-40BA-9EA3-2DDBD6851850}"/>
                </a:ext>
              </a:extLst>
            </p:cNvPr>
            <p:cNvSpPr/>
            <p:nvPr/>
          </p:nvSpPr>
          <p:spPr bwMode="auto">
            <a:xfrm>
              <a:off x="6177737" y="2160504"/>
              <a:ext cx="1523590" cy="1512224"/>
            </a:xfrm>
            <a:custGeom>
              <a:avLst/>
              <a:gdLst>
                <a:gd name="T0" fmla="*/ 34 w 67"/>
                <a:gd name="T1" fmla="*/ 0 h 66"/>
                <a:gd name="T2" fmla="*/ 0 w 67"/>
                <a:gd name="T3" fmla="*/ 33 h 66"/>
                <a:gd name="T4" fmla="*/ 3 w 67"/>
                <a:gd name="T5" fmla="*/ 46 h 66"/>
                <a:gd name="T6" fmla="*/ 17 w 67"/>
                <a:gd name="T7" fmla="*/ 36 h 66"/>
                <a:gd name="T8" fmla="*/ 17 w 67"/>
                <a:gd name="T9" fmla="*/ 33 h 66"/>
                <a:gd name="T10" fmla="*/ 34 w 67"/>
                <a:gd name="T11" fmla="*/ 16 h 66"/>
                <a:gd name="T12" fmla="*/ 51 w 67"/>
                <a:gd name="T13" fmla="*/ 33 h 66"/>
                <a:gd name="T14" fmla="*/ 34 w 67"/>
                <a:gd name="T15" fmla="*/ 50 h 66"/>
                <a:gd name="T16" fmla="*/ 33 w 67"/>
                <a:gd name="T17" fmla="*/ 50 h 66"/>
                <a:gd name="T18" fmla="*/ 33 w 67"/>
                <a:gd name="T19" fmla="*/ 51 h 66"/>
                <a:gd name="T20" fmla="*/ 24 w 67"/>
                <a:gd name="T21" fmla="*/ 65 h 66"/>
                <a:gd name="T22" fmla="*/ 34 w 67"/>
                <a:gd name="T23" fmla="*/ 66 h 66"/>
                <a:gd name="T24" fmla="*/ 67 w 67"/>
                <a:gd name="T25" fmla="*/ 33 h 66"/>
                <a:gd name="T26" fmla="*/ 34 w 67"/>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34" y="0"/>
                  </a:moveTo>
                  <a:cubicBezTo>
                    <a:pt x="15" y="0"/>
                    <a:pt x="0" y="15"/>
                    <a:pt x="0" y="33"/>
                  </a:cubicBezTo>
                  <a:cubicBezTo>
                    <a:pt x="0" y="38"/>
                    <a:pt x="1" y="42"/>
                    <a:pt x="3" y="46"/>
                  </a:cubicBezTo>
                  <a:cubicBezTo>
                    <a:pt x="5" y="40"/>
                    <a:pt x="11" y="36"/>
                    <a:pt x="17" y="36"/>
                  </a:cubicBezTo>
                  <a:cubicBezTo>
                    <a:pt x="17" y="35"/>
                    <a:pt x="17" y="34"/>
                    <a:pt x="17" y="33"/>
                  </a:cubicBezTo>
                  <a:cubicBezTo>
                    <a:pt x="17" y="24"/>
                    <a:pt x="24" y="16"/>
                    <a:pt x="34" y="16"/>
                  </a:cubicBezTo>
                  <a:cubicBezTo>
                    <a:pt x="43" y="16"/>
                    <a:pt x="51" y="24"/>
                    <a:pt x="51" y="33"/>
                  </a:cubicBezTo>
                  <a:cubicBezTo>
                    <a:pt x="51" y="42"/>
                    <a:pt x="43" y="50"/>
                    <a:pt x="34" y="50"/>
                  </a:cubicBezTo>
                  <a:cubicBezTo>
                    <a:pt x="33" y="50"/>
                    <a:pt x="33" y="50"/>
                    <a:pt x="33" y="50"/>
                  </a:cubicBezTo>
                  <a:cubicBezTo>
                    <a:pt x="33" y="50"/>
                    <a:pt x="33" y="51"/>
                    <a:pt x="33" y="51"/>
                  </a:cubicBezTo>
                  <a:cubicBezTo>
                    <a:pt x="33" y="57"/>
                    <a:pt x="29" y="63"/>
                    <a:pt x="24" y="65"/>
                  </a:cubicBezTo>
                  <a:cubicBezTo>
                    <a:pt x="27" y="66"/>
                    <a:pt x="30" y="66"/>
                    <a:pt x="34" y="66"/>
                  </a:cubicBezTo>
                  <a:cubicBezTo>
                    <a:pt x="52" y="66"/>
                    <a:pt x="67" y="51"/>
                    <a:pt x="67" y="33"/>
                  </a:cubicBezTo>
                  <a:cubicBezTo>
                    <a:pt x="67" y="15"/>
                    <a:pt x="52" y="0"/>
                    <a:pt x="34" y="0"/>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7" name="Oval 38">
              <a:extLst>
                <a:ext uri="{FF2B5EF4-FFF2-40B4-BE49-F238E27FC236}">
                  <a16:creationId xmlns:a16="http://schemas.microsoft.com/office/drawing/2014/main" id="{87D73031-1ADC-4727-9A99-A8669C1AAF0F}"/>
                </a:ext>
              </a:extLst>
            </p:cNvPr>
            <p:cNvSpPr>
              <a:spLocks noChangeArrowheads="1"/>
            </p:cNvSpPr>
            <p:nvPr/>
          </p:nvSpPr>
          <p:spPr bwMode="auto">
            <a:xfrm>
              <a:off x="6268699" y="3036005"/>
              <a:ext cx="591244" cy="591245"/>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28" name="文本框 11">
              <a:extLst>
                <a:ext uri="{FF2B5EF4-FFF2-40B4-BE49-F238E27FC236}">
                  <a16:creationId xmlns:a16="http://schemas.microsoft.com/office/drawing/2014/main" id="{F90A8399-67AC-4192-B912-077527487699}"/>
                </a:ext>
              </a:extLst>
            </p:cNvPr>
            <p:cNvSpPr txBox="1"/>
            <p:nvPr/>
          </p:nvSpPr>
          <p:spPr>
            <a:xfrm>
              <a:off x="6375715" y="3036005"/>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B</a:t>
              </a:r>
              <a:endParaRPr lang="zh-HK" altLang="en-US" sz="3200" b="1" dirty="0">
                <a:solidFill>
                  <a:schemeClr val="bg1"/>
                </a:solidFill>
                <a:cs typeface="+mn-ea"/>
                <a:sym typeface="+mn-lt"/>
              </a:endParaRPr>
            </a:p>
          </p:txBody>
        </p:sp>
        <p:sp>
          <p:nvSpPr>
            <p:cNvPr id="29" name="Freeform 35">
              <a:extLst>
                <a:ext uri="{FF2B5EF4-FFF2-40B4-BE49-F238E27FC236}">
                  <a16:creationId xmlns:a16="http://schemas.microsoft.com/office/drawing/2014/main" id="{E419DF22-4E32-4DC6-BE9D-F994D88292B6}"/>
                </a:ext>
              </a:extLst>
            </p:cNvPr>
            <p:cNvSpPr/>
            <p:nvPr/>
          </p:nvSpPr>
          <p:spPr bwMode="auto">
            <a:xfrm>
              <a:off x="4426750" y="3854643"/>
              <a:ext cx="1500850" cy="1523591"/>
            </a:xfrm>
            <a:custGeom>
              <a:avLst/>
              <a:gdLst>
                <a:gd name="T0" fmla="*/ 33 w 66"/>
                <a:gd name="T1" fmla="*/ 67 h 67"/>
                <a:gd name="T2" fmla="*/ 66 w 66"/>
                <a:gd name="T3" fmla="*/ 33 h 67"/>
                <a:gd name="T4" fmla="*/ 64 w 66"/>
                <a:gd name="T5" fmla="*/ 20 h 67"/>
                <a:gd name="T6" fmla="*/ 50 w 66"/>
                <a:gd name="T7" fmla="*/ 30 h 67"/>
                <a:gd name="T8" fmla="*/ 50 w 66"/>
                <a:gd name="T9" fmla="*/ 33 h 67"/>
                <a:gd name="T10" fmla="*/ 33 w 66"/>
                <a:gd name="T11" fmla="*/ 50 h 67"/>
                <a:gd name="T12" fmla="*/ 16 w 66"/>
                <a:gd name="T13" fmla="*/ 33 h 67"/>
                <a:gd name="T14" fmla="*/ 33 w 66"/>
                <a:gd name="T15" fmla="*/ 17 h 67"/>
                <a:gd name="T16" fmla="*/ 34 w 66"/>
                <a:gd name="T17" fmla="*/ 17 h 67"/>
                <a:gd name="T18" fmla="*/ 34 w 66"/>
                <a:gd name="T19" fmla="*/ 15 h 67"/>
                <a:gd name="T20" fmla="*/ 42 w 66"/>
                <a:gd name="T21" fmla="*/ 1 h 67"/>
                <a:gd name="T22" fmla="*/ 33 w 66"/>
                <a:gd name="T23" fmla="*/ 0 h 67"/>
                <a:gd name="T24" fmla="*/ 0 w 66"/>
                <a:gd name="T25" fmla="*/ 33 h 67"/>
                <a:gd name="T26" fmla="*/ 33 w 66"/>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7">
                  <a:moveTo>
                    <a:pt x="33" y="67"/>
                  </a:moveTo>
                  <a:cubicBezTo>
                    <a:pt x="51" y="67"/>
                    <a:pt x="66" y="52"/>
                    <a:pt x="66" y="33"/>
                  </a:cubicBezTo>
                  <a:cubicBezTo>
                    <a:pt x="66" y="29"/>
                    <a:pt x="66" y="24"/>
                    <a:pt x="64" y="20"/>
                  </a:cubicBezTo>
                  <a:cubicBezTo>
                    <a:pt x="62" y="26"/>
                    <a:pt x="56" y="30"/>
                    <a:pt x="50" y="30"/>
                  </a:cubicBezTo>
                  <a:cubicBezTo>
                    <a:pt x="50" y="31"/>
                    <a:pt x="50" y="32"/>
                    <a:pt x="50" y="33"/>
                  </a:cubicBezTo>
                  <a:cubicBezTo>
                    <a:pt x="50" y="43"/>
                    <a:pt x="42" y="50"/>
                    <a:pt x="33" y="50"/>
                  </a:cubicBezTo>
                  <a:cubicBezTo>
                    <a:pt x="24" y="50"/>
                    <a:pt x="16" y="43"/>
                    <a:pt x="16" y="33"/>
                  </a:cubicBezTo>
                  <a:cubicBezTo>
                    <a:pt x="16" y="24"/>
                    <a:pt x="24" y="17"/>
                    <a:pt x="33" y="17"/>
                  </a:cubicBezTo>
                  <a:cubicBezTo>
                    <a:pt x="34" y="17"/>
                    <a:pt x="34" y="17"/>
                    <a:pt x="34" y="17"/>
                  </a:cubicBezTo>
                  <a:cubicBezTo>
                    <a:pt x="34" y="16"/>
                    <a:pt x="34" y="16"/>
                    <a:pt x="34" y="15"/>
                  </a:cubicBezTo>
                  <a:cubicBezTo>
                    <a:pt x="34" y="9"/>
                    <a:pt x="37" y="4"/>
                    <a:pt x="42" y="1"/>
                  </a:cubicBezTo>
                  <a:cubicBezTo>
                    <a:pt x="39" y="0"/>
                    <a:pt x="36" y="0"/>
                    <a:pt x="33" y="0"/>
                  </a:cubicBezTo>
                  <a:cubicBezTo>
                    <a:pt x="15" y="0"/>
                    <a:pt x="0" y="15"/>
                    <a:pt x="0" y="33"/>
                  </a:cubicBezTo>
                  <a:cubicBezTo>
                    <a:pt x="0" y="52"/>
                    <a:pt x="15" y="67"/>
                    <a:pt x="33" y="67"/>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0" name="Oval 36">
              <a:extLst>
                <a:ext uri="{FF2B5EF4-FFF2-40B4-BE49-F238E27FC236}">
                  <a16:creationId xmlns:a16="http://schemas.microsoft.com/office/drawing/2014/main" id="{7E4D1A42-E859-4E8F-928F-25CCE50C4F28}"/>
                </a:ext>
              </a:extLst>
            </p:cNvPr>
            <p:cNvSpPr>
              <a:spLocks noChangeArrowheads="1"/>
            </p:cNvSpPr>
            <p:nvPr/>
          </p:nvSpPr>
          <p:spPr bwMode="auto">
            <a:xfrm>
              <a:off x="5245391" y="3900127"/>
              <a:ext cx="591244" cy="591244"/>
            </a:xfrm>
            <a:prstGeom prst="ellipse">
              <a:avLst/>
            </a:prstGeom>
            <a:solidFill>
              <a:srgbClr val="C83841"/>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1" name="文本框 11">
              <a:extLst>
                <a:ext uri="{FF2B5EF4-FFF2-40B4-BE49-F238E27FC236}">
                  <a16:creationId xmlns:a16="http://schemas.microsoft.com/office/drawing/2014/main" id="{3E8D8C6C-410B-47B7-A852-80A7EB4E4CAA}"/>
                </a:ext>
              </a:extLst>
            </p:cNvPr>
            <p:cNvSpPr txBox="1"/>
            <p:nvPr/>
          </p:nvSpPr>
          <p:spPr>
            <a:xfrm>
              <a:off x="5355094" y="3900127"/>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C</a:t>
              </a:r>
              <a:endParaRPr lang="zh-HK" altLang="en-US" sz="3200" b="1" dirty="0">
                <a:solidFill>
                  <a:schemeClr val="bg1"/>
                </a:solidFill>
                <a:cs typeface="+mn-ea"/>
                <a:sym typeface="+mn-lt"/>
              </a:endParaRPr>
            </a:p>
          </p:txBody>
        </p:sp>
        <p:sp>
          <p:nvSpPr>
            <p:cNvPr id="32" name="Freeform 39">
              <a:extLst>
                <a:ext uri="{FF2B5EF4-FFF2-40B4-BE49-F238E27FC236}">
                  <a16:creationId xmlns:a16="http://schemas.microsoft.com/office/drawing/2014/main" id="{77B72A0C-A6DF-49AD-A617-E74BA6ACF411}"/>
                </a:ext>
              </a:extLst>
            </p:cNvPr>
            <p:cNvSpPr/>
            <p:nvPr/>
          </p:nvSpPr>
          <p:spPr bwMode="auto">
            <a:xfrm>
              <a:off x="6177737" y="3854643"/>
              <a:ext cx="1523590" cy="1523591"/>
            </a:xfrm>
            <a:custGeom>
              <a:avLst/>
              <a:gdLst>
                <a:gd name="T0" fmla="*/ 34 w 67"/>
                <a:gd name="T1" fmla="*/ 67 h 67"/>
                <a:gd name="T2" fmla="*/ 0 w 67"/>
                <a:gd name="T3" fmla="*/ 33 h 67"/>
                <a:gd name="T4" fmla="*/ 3 w 67"/>
                <a:gd name="T5" fmla="*/ 20 h 67"/>
                <a:gd name="T6" fmla="*/ 17 w 67"/>
                <a:gd name="T7" fmla="*/ 30 h 67"/>
                <a:gd name="T8" fmla="*/ 17 w 67"/>
                <a:gd name="T9" fmla="*/ 33 h 67"/>
                <a:gd name="T10" fmla="*/ 34 w 67"/>
                <a:gd name="T11" fmla="*/ 50 h 67"/>
                <a:gd name="T12" fmla="*/ 51 w 67"/>
                <a:gd name="T13" fmla="*/ 33 h 67"/>
                <a:gd name="T14" fmla="*/ 34 w 67"/>
                <a:gd name="T15" fmla="*/ 17 h 67"/>
                <a:gd name="T16" fmla="*/ 33 w 67"/>
                <a:gd name="T17" fmla="*/ 17 h 67"/>
                <a:gd name="T18" fmla="*/ 33 w 67"/>
                <a:gd name="T19" fmla="*/ 15 h 67"/>
                <a:gd name="T20" fmla="*/ 24 w 67"/>
                <a:gd name="T21" fmla="*/ 1 h 67"/>
                <a:gd name="T22" fmla="*/ 34 w 67"/>
                <a:gd name="T23" fmla="*/ 0 h 67"/>
                <a:gd name="T24" fmla="*/ 67 w 67"/>
                <a:gd name="T25" fmla="*/ 33 h 67"/>
                <a:gd name="T26" fmla="*/ 34 w 67"/>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7">
                  <a:moveTo>
                    <a:pt x="34" y="67"/>
                  </a:moveTo>
                  <a:cubicBezTo>
                    <a:pt x="15" y="67"/>
                    <a:pt x="0" y="52"/>
                    <a:pt x="0" y="33"/>
                  </a:cubicBezTo>
                  <a:cubicBezTo>
                    <a:pt x="0" y="29"/>
                    <a:pt x="1" y="24"/>
                    <a:pt x="3" y="20"/>
                  </a:cubicBezTo>
                  <a:cubicBezTo>
                    <a:pt x="5" y="26"/>
                    <a:pt x="11" y="30"/>
                    <a:pt x="17" y="30"/>
                  </a:cubicBezTo>
                  <a:cubicBezTo>
                    <a:pt x="17" y="31"/>
                    <a:pt x="17" y="32"/>
                    <a:pt x="17" y="33"/>
                  </a:cubicBezTo>
                  <a:cubicBezTo>
                    <a:pt x="17" y="43"/>
                    <a:pt x="24" y="50"/>
                    <a:pt x="34" y="50"/>
                  </a:cubicBezTo>
                  <a:cubicBezTo>
                    <a:pt x="43" y="50"/>
                    <a:pt x="51" y="43"/>
                    <a:pt x="51" y="33"/>
                  </a:cubicBezTo>
                  <a:cubicBezTo>
                    <a:pt x="51" y="24"/>
                    <a:pt x="43" y="17"/>
                    <a:pt x="34" y="17"/>
                  </a:cubicBezTo>
                  <a:cubicBezTo>
                    <a:pt x="33" y="17"/>
                    <a:pt x="33" y="17"/>
                    <a:pt x="33" y="17"/>
                  </a:cubicBezTo>
                  <a:cubicBezTo>
                    <a:pt x="33" y="16"/>
                    <a:pt x="33" y="16"/>
                    <a:pt x="33" y="15"/>
                  </a:cubicBezTo>
                  <a:cubicBezTo>
                    <a:pt x="33" y="9"/>
                    <a:pt x="29" y="4"/>
                    <a:pt x="24" y="1"/>
                  </a:cubicBezTo>
                  <a:cubicBezTo>
                    <a:pt x="27" y="0"/>
                    <a:pt x="30" y="0"/>
                    <a:pt x="34" y="0"/>
                  </a:cubicBezTo>
                  <a:cubicBezTo>
                    <a:pt x="52" y="0"/>
                    <a:pt x="67" y="15"/>
                    <a:pt x="67" y="33"/>
                  </a:cubicBezTo>
                  <a:cubicBezTo>
                    <a:pt x="67" y="52"/>
                    <a:pt x="52" y="67"/>
                    <a:pt x="34" y="67"/>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3" name="Oval 40">
              <a:extLst>
                <a:ext uri="{FF2B5EF4-FFF2-40B4-BE49-F238E27FC236}">
                  <a16:creationId xmlns:a16="http://schemas.microsoft.com/office/drawing/2014/main" id="{BBE86DC9-D3D6-4299-B84C-AB1D263EBA75}"/>
                </a:ext>
              </a:extLst>
            </p:cNvPr>
            <p:cNvSpPr>
              <a:spLocks noChangeArrowheads="1"/>
            </p:cNvSpPr>
            <p:nvPr/>
          </p:nvSpPr>
          <p:spPr bwMode="auto">
            <a:xfrm>
              <a:off x="6268699" y="3900127"/>
              <a:ext cx="591244" cy="591244"/>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4" name="文本框 11">
              <a:extLst>
                <a:ext uri="{FF2B5EF4-FFF2-40B4-BE49-F238E27FC236}">
                  <a16:creationId xmlns:a16="http://schemas.microsoft.com/office/drawing/2014/main" id="{30C0AF22-0664-4795-8CCF-CAC173E30540}"/>
                </a:ext>
              </a:extLst>
            </p:cNvPr>
            <p:cNvSpPr txBox="1"/>
            <p:nvPr/>
          </p:nvSpPr>
          <p:spPr>
            <a:xfrm>
              <a:off x="6365013" y="3904186"/>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D</a:t>
              </a:r>
              <a:endParaRPr lang="zh-HK" altLang="en-US" sz="3200" b="1" dirty="0">
                <a:solidFill>
                  <a:schemeClr val="bg1"/>
                </a:solidFill>
                <a:cs typeface="+mn-ea"/>
                <a:sym typeface="+mn-lt"/>
              </a:endParaRPr>
            </a:p>
          </p:txBody>
        </p:sp>
      </p:grpSp>
      <p:sp>
        <p:nvSpPr>
          <p:cNvPr id="66" name="文本框 65">
            <a:extLst>
              <a:ext uri="{FF2B5EF4-FFF2-40B4-BE49-F238E27FC236}">
                <a16:creationId xmlns:a16="http://schemas.microsoft.com/office/drawing/2014/main" id="{50F9D03D-2F63-4E4D-8974-1E78014EF299}"/>
              </a:ext>
            </a:extLst>
          </p:cNvPr>
          <p:cNvSpPr txBox="1"/>
          <p:nvPr/>
        </p:nvSpPr>
        <p:spPr>
          <a:xfrm>
            <a:off x="766779" y="2879229"/>
            <a:ext cx="2335134"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en-US" altLang="zh-CN" sz="3200" dirty="0" err="1">
                <a:latin typeface="Arial" panose="020B0604020202020204" pitchFamily="34" charset="0"/>
                <a:cs typeface="Arial" panose="020B0604020202020204" pitchFamily="34" charset="0"/>
                <a:sym typeface="+mn-lt"/>
              </a:rPr>
              <a:t>CaOH</a:t>
            </a:r>
            <a:endParaRPr lang="en-US" altLang="zh-CN" sz="3200" dirty="0">
              <a:latin typeface="Arial" panose="020B0604020202020204" pitchFamily="34" charset="0"/>
              <a:cs typeface="Arial" panose="020B0604020202020204" pitchFamily="34" charset="0"/>
              <a:sym typeface="+mn-lt"/>
            </a:endParaRPr>
          </a:p>
        </p:txBody>
      </p:sp>
      <p:sp>
        <p:nvSpPr>
          <p:cNvPr id="67" name="文本框 66">
            <a:extLst>
              <a:ext uri="{FF2B5EF4-FFF2-40B4-BE49-F238E27FC236}">
                <a16:creationId xmlns:a16="http://schemas.microsoft.com/office/drawing/2014/main" id="{131F8E9C-08BB-4559-BE34-9857560C9615}"/>
              </a:ext>
            </a:extLst>
          </p:cNvPr>
          <p:cNvSpPr txBox="1"/>
          <p:nvPr/>
        </p:nvSpPr>
        <p:spPr>
          <a:xfrm>
            <a:off x="766778" y="5493244"/>
            <a:ext cx="2271815"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Ca(OH)</a:t>
            </a:r>
            <a:r>
              <a:rPr lang="vi-VN" sz="3200" baseline="-25000" dirty="0">
                <a:latin typeface="Arial" panose="020B0604020202020204" pitchFamily="34" charset="0"/>
                <a:cs typeface="Arial" panose="020B0604020202020204" pitchFamily="34" charset="0"/>
              </a:rPr>
              <a:t>2</a:t>
            </a:r>
            <a:endParaRPr lang="en-US" altLang="zh-CN" sz="3200" dirty="0">
              <a:latin typeface="Arial" panose="020B0604020202020204" pitchFamily="34" charset="0"/>
              <a:cs typeface="Arial" panose="020B0604020202020204" pitchFamily="34" charset="0"/>
              <a:sym typeface="+mn-lt"/>
            </a:endParaRPr>
          </a:p>
        </p:txBody>
      </p:sp>
      <p:sp>
        <p:nvSpPr>
          <p:cNvPr id="68" name="文本框 67">
            <a:extLst>
              <a:ext uri="{FF2B5EF4-FFF2-40B4-BE49-F238E27FC236}">
                <a16:creationId xmlns:a16="http://schemas.microsoft.com/office/drawing/2014/main" id="{CA972FBD-49A0-4BBC-84E1-422D30DBB8D5}"/>
              </a:ext>
            </a:extLst>
          </p:cNvPr>
          <p:cNvSpPr txBox="1"/>
          <p:nvPr/>
        </p:nvSpPr>
        <p:spPr>
          <a:xfrm>
            <a:off x="9142024" y="296201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69" name="文本框 68">
            <a:extLst>
              <a:ext uri="{FF2B5EF4-FFF2-40B4-BE49-F238E27FC236}">
                <a16:creationId xmlns:a16="http://schemas.microsoft.com/office/drawing/2014/main" id="{744834C1-3719-4E39-9FC6-DCA4DF478E78}"/>
              </a:ext>
            </a:extLst>
          </p:cNvPr>
          <p:cNvSpPr txBox="1"/>
          <p:nvPr/>
        </p:nvSpPr>
        <p:spPr>
          <a:xfrm>
            <a:off x="9142024" y="550163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70" name="TextBox 69">
            <a:extLst>
              <a:ext uri="{FF2B5EF4-FFF2-40B4-BE49-F238E27FC236}">
                <a16:creationId xmlns:a16="http://schemas.microsoft.com/office/drawing/2014/main" id="{E1FC5DA9-85D7-4008-BA91-CFACD10EE46D}"/>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Lập công thức hóa học của Ca(II) với OH(I)</a:t>
            </a:r>
            <a:endParaRPr lang="vi-VN" sz="3600" dirty="0"/>
          </a:p>
        </p:txBody>
      </p:sp>
      <p:sp>
        <p:nvSpPr>
          <p:cNvPr id="71" name="Rectangle: Rounded Corners 70">
            <a:extLst>
              <a:ext uri="{FF2B5EF4-FFF2-40B4-BE49-F238E27FC236}">
                <a16:creationId xmlns:a16="http://schemas.microsoft.com/office/drawing/2014/main" id="{694E4EE5-54DC-4184-881C-E41639DB3770}"/>
              </a:ext>
            </a:extLst>
          </p:cNvPr>
          <p:cNvSpPr/>
          <p:nvPr/>
        </p:nvSpPr>
        <p:spPr>
          <a:xfrm>
            <a:off x="715992" y="5445070"/>
            <a:ext cx="2315228"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927645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nimBg="1"/>
      <p:bldP spid="67" grpId="0" bldLvl="0" animBg="1"/>
      <p:bldP spid="68" grpId="0" bldLvl="0" animBg="1"/>
      <p:bldP spid="69" grpId="0" bldLvl="0" animBg="1"/>
      <p:bldP spid="7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m cương">
            <a:hlinkClick r:id="" action="ppaction://media"/>
            <a:extLst>
              <a:ext uri="{FF2B5EF4-FFF2-40B4-BE49-F238E27FC236}">
                <a16:creationId xmlns:a16="http://schemas.microsoft.com/office/drawing/2014/main" id="{68E079A9-91D2-462C-A41E-F05D0FAD8C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3882" y="1506122"/>
            <a:ext cx="8689145" cy="4887644"/>
          </a:xfrm>
          <a:prstGeom prst="rect">
            <a:avLst/>
          </a:prstGeom>
        </p:spPr>
      </p:pic>
      <p:sp>
        <p:nvSpPr>
          <p:cNvPr id="15" name="Double Wave 14">
            <a:extLst>
              <a:ext uri="{FF2B5EF4-FFF2-40B4-BE49-F238E27FC236}">
                <a16:creationId xmlns:a16="http://schemas.microsoft.com/office/drawing/2014/main" id="{C99E64D7-C197-42FA-A880-778BCE11DF29}"/>
              </a:ext>
            </a:extLst>
          </p:cNvPr>
          <p:cNvSpPr/>
          <p:nvPr/>
        </p:nvSpPr>
        <p:spPr>
          <a:xfrm>
            <a:off x="4772692" y="464234"/>
            <a:ext cx="2646615" cy="753039"/>
          </a:xfrm>
          <a:prstGeom prst="double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chemeClr val="bg1"/>
                </a:solidFill>
                <a:latin typeface="Arial" panose="020B0604020202020204" pitchFamily="34" charset="0"/>
                <a:cs typeface="Arial" panose="020B0604020202020204" pitchFamily="34" charset="0"/>
              </a:rPr>
              <a:t>VIDEO</a:t>
            </a:r>
            <a:endParaRPr lang="zh-CN" altLang="en-US" sz="2800" spc="300" dirty="0">
              <a:solidFill>
                <a:schemeClr val="bg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Tree>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56912"/>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04</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6"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4" name="组合 13">
            <a:extLst>
              <a:ext uri="{FF2B5EF4-FFF2-40B4-BE49-F238E27FC236}">
                <a16:creationId xmlns:a16="http://schemas.microsoft.com/office/drawing/2014/main" id="{464EEF58-6574-45E5-9304-2F93B102682A}"/>
              </a:ext>
            </a:extLst>
          </p:cNvPr>
          <p:cNvGrpSpPr/>
          <p:nvPr/>
        </p:nvGrpSpPr>
        <p:grpSpPr>
          <a:xfrm>
            <a:off x="1250195" y="2595733"/>
            <a:ext cx="2559725" cy="2170362"/>
            <a:chOff x="1427705" y="872316"/>
            <a:chExt cx="2559725" cy="2170362"/>
          </a:xfrm>
        </p:grpSpPr>
        <p:sp>
          <p:nvSpPr>
            <p:cNvPr id="20" name="圆角矩形 57">
              <a:extLst>
                <a:ext uri="{FF2B5EF4-FFF2-40B4-BE49-F238E27FC236}">
                  <a16:creationId xmlns:a16="http://schemas.microsoft.com/office/drawing/2014/main" id="{EB4552E8-DB0A-4912-8CD8-A27068400051}"/>
                </a:ext>
              </a:extLst>
            </p:cNvPr>
            <p:cNvSpPr/>
            <p:nvPr/>
          </p:nvSpPr>
          <p:spPr>
            <a:xfrm>
              <a:off x="1477695"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16" name="文本框 15">
              <a:extLst>
                <a:ext uri="{FF2B5EF4-FFF2-40B4-BE49-F238E27FC236}">
                  <a16:creationId xmlns:a16="http://schemas.microsoft.com/office/drawing/2014/main" id="{96391F7B-CF34-499B-B05D-961A909328C3}"/>
                </a:ext>
              </a:extLst>
            </p:cNvPr>
            <p:cNvSpPr txBox="1"/>
            <p:nvPr/>
          </p:nvSpPr>
          <p:spPr>
            <a:xfrm>
              <a:off x="3132745" y="896233"/>
              <a:ext cx="727154"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A</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17" name="矩形 16">
              <a:extLst>
                <a:ext uri="{FF2B5EF4-FFF2-40B4-BE49-F238E27FC236}">
                  <a16:creationId xmlns:a16="http://schemas.microsoft.com/office/drawing/2014/main" id="{6623550A-F257-46D5-BC56-6462E11EE407}"/>
                </a:ext>
              </a:extLst>
            </p:cNvPr>
            <p:cNvSpPr/>
            <p:nvPr/>
          </p:nvSpPr>
          <p:spPr>
            <a:xfrm>
              <a:off x="1553472" y="1217584"/>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3</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18" name="archives_342283">
              <a:extLst>
                <a:ext uri="{FF2B5EF4-FFF2-40B4-BE49-F238E27FC236}">
                  <a16:creationId xmlns:a16="http://schemas.microsoft.com/office/drawing/2014/main" id="{63E79D1F-3E77-4A80-800D-3EBE829E1771}"/>
                </a:ext>
              </a:extLst>
            </p:cNvPr>
            <p:cNvSpPr>
              <a:spLocks noChangeAspect="1"/>
            </p:cNvSpPr>
            <p:nvPr/>
          </p:nvSpPr>
          <p:spPr bwMode="auto">
            <a:xfrm>
              <a:off x="1427705" y="2433910"/>
              <a:ext cx="609685" cy="608768"/>
            </a:xfrm>
            <a:custGeom>
              <a:avLst/>
              <a:gdLst>
                <a:gd name="connsiteX0" fmla="*/ 511176 w 609685"/>
                <a:gd name="connsiteY0" fmla="*/ 452904 h 608768"/>
                <a:gd name="connsiteX1" fmla="*/ 463534 w 609685"/>
                <a:gd name="connsiteY1" fmla="*/ 500469 h 608768"/>
                <a:gd name="connsiteX2" fmla="*/ 511176 w 609685"/>
                <a:gd name="connsiteY2" fmla="*/ 548128 h 608768"/>
                <a:gd name="connsiteX3" fmla="*/ 558817 w 609685"/>
                <a:gd name="connsiteY3" fmla="*/ 500469 h 608768"/>
                <a:gd name="connsiteX4" fmla="*/ 511176 w 609685"/>
                <a:gd name="connsiteY4" fmla="*/ 452904 h 608768"/>
                <a:gd name="connsiteX5" fmla="*/ 304807 w 609685"/>
                <a:gd name="connsiteY5" fmla="*/ 452904 h 608768"/>
                <a:gd name="connsiteX6" fmla="*/ 257183 w 609685"/>
                <a:gd name="connsiteY6" fmla="*/ 500469 h 608768"/>
                <a:gd name="connsiteX7" fmla="*/ 304807 w 609685"/>
                <a:gd name="connsiteY7" fmla="*/ 548128 h 608768"/>
                <a:gd name="connsiteX8" fmla="*/ 352526 w 609685"/>
                <a:gd name="connsiteY8" fmla="*/ 500469 h 608768"/>
                <a:gd name="connsiteX9" fmla="*/ 304807 w 609685"/>
                <a:gd name="connsiteY9" fmla="*/ 452904 h 608768"/>
                <a:gd name="connsiteX10" fmla="*/ 98486 w 609685"/>
                <a:gd name="connsiteY10" fmla="*/ 452904 h 608768"/>
                <a:gd name="connsiteX11" fmla="*/ 50761 w 609685"/>
                <a:gd name="connsiteY11" fmla="*/ 500469 h 608768"/>
                <a:gd name="connsiteX12" fmla="*/ 98486 w 609685"/>
                <a:gd name="connsiteY12" fmla="*/ 548128 h 608768"/>
                <a:gd name="connsiteX13" fmla="*/ 146116 w 609685"/>
                <a:gd name="connsiteY13" fmla="*/ 500469 h 608768"/>
                <a:gd name="connsiteX14" fmla="*/ 98486 w 609685"/>
                <a:gd name="connsiteY14" fmla="*/ 452904 h 608768"/>
                <a:gd name="connsiteX15" fmla="*/ 473070 w 609685"/>
                <a:gd name="connsiteY15" fmla="*/ 207321 h 608768"/>
                <a:gd name="connsiteX16" fmla="*/ 549351 w 609685"/>
                <a:gd name="connsiteY16" fmla="*/ 207321 h 608768"/>
                <a:gd name="connsiteX17" fmla="*/ 549351 w 609685"/>
                <a:gd name="connsiteY17" fmla="*/ 226374 h 608768"/>
                <a:gd name="connsiteX18" fmla="*/ 473070 w 609685"/>
                <a:gd name="connsiteY18" fmla="*/ 226374 h 608768"/>
                <a:gd name="connsiteX19" fmla="*/ 266667 w 609685"/>
                <a:gd name="connsiteY19" fmla="*/ 207321 h 608768"/>
                <a:gd name="connsiteX20" fmla="*/ 342948 w 609685"/>
                <a:gd name="connsiteY20" fmla="*/ 207321 h 608768"/>
                <a:gd name="connsiteX21" fmla="*/ 342948 w 609685"/>
                <a:gd name="connsiteY21" fmla="*/ 226374 h 608768"/>
                <a:gd name="connsiteX22" fmla="*/ 266667 w 609685"/>
                <a:gd name="connsiteY22" fmla="*/ 226374 h 608768"/>
                <a:gd name="connsiteX23" fmla="*/ 60333 w 609685"/>
                <a:gd name="connsiteY23" fmla="*/ 207321 h 608768"/>
                <a:gd name="connsiteX24" fmla="*/ 136614 w 609685"/>
                <a:gd name="connsiteY24" fmla="*/ 207321 h 608768"/>
                <a:gd name="connsiteX25" fmla="*/ 136614 w 609685"/>
                <a:gd name="connsiteY25" fmla="*/ 226374 h 608768"/>
                <a:gd name="connsiteX26" fmla="*/ 60333 w 609685"/>
                <a:gd name="connsiteY26" fmla="*/ 226374 h 608768"/>
                <a:gd name="connsiteX27" fmla="*/ 473070 w 609685"/>
                <a:gd name="connsiteY27" fmla="*/ 162512 h 608768"/>
                <a:gd name="connsiteX28" fmla="*/ 549351 w 609685"/>
                <a:gd name="connsiteY28" fmla="*/ 162512 h 608768"/>
                <a:gd name="connsiteX29" fmla="*/ 549351 w 609685"/>
                <a:gd name="connsiteY29" fmla="*/ 181424 h 608768"/>
                <a:gd name="connsiteX30" fmla="*/ 473070 w 609685"/>
                <a:gd name="connsiteY30" fmla="*/ 181424 h 608768"/>
                <a:gd name="connsiteX31" fmla="*/ 266667 w 609685"/>
                <a:gd name="connsiteY31" fmla="*/ 162512 h 608768"/>
                <a:gd name="connsiteX32" fmla="*/ 342948 w 609685"/>
                <a:gd name="connsiteY32" fmla="*/ 162512 h 608768"/>
                <a:gd name="connsiteX33" fmla="*/ 342948 w 609685"/>
                <a:gd name="connsiteY33" fmla="*/ 181424 h 608768"/>
                <a:gd name="connsiteX34" fmla="*/ 266667 w 609685"/>
                <a:gd name="connsiteY34" fmla="*/ 181424 h 608768"/>
                <a:gd name="connsiteX35" fmla="*/ 60333 w 609685"/>
                <a:gd name="connsiteY35" fmla="*/ 162512 h 608768"/>
                <a:gd name="connsiteX36" fmla="*/ 136614 w 609685"/>
                <a:gd name="connsiteY36" fmla="*/ 162512 h 608768"/>
                <a:gd name="connsiteX37" fmla="*/ 136614 w 609685"/>
                <a:gd name="connsiteY37" fmla="*/ 181424 h 608768"/>
                <a:gd name="connsiteX38" fmla="*/ 60333 w 609685"/>
                <a:gd name="connsiteY38" fmla="*/ 181424 h 608768"/>
                <a:gd name="connsiteX39" fmla="*/ 473070 w 609685"/>
                <a:gd name="connsiteY39" fmla="*/ 117703 h 608768"/>
                <a:gd name="connsiteX40" fmla="*/ 549351 w 609685"/>
                <a:gd name="connsiteY40" fmla="*/ 117703 h 608768"/>
                <a:gd name="connsiteX41" fmla="*/ 549351 w 609685"/>
                <a:gd name="connsiteY41" fmla="*/ 136615 h 608768"/>
                <a:gd name="connsiteX42" fmla="*/ 473070 w 609685"/>
                <a:gd name="connsiteY42" fmla="*/ 136615 h 608768"/>
                <a:gd name="connsiteX43" fmla="*/ 266667 w 609685"/>
                <a:gd name="connsiteY43" fmla="*/ 117703 h 608768"/>
                <a:gd name="connsiteX44" fmla="*/ 342948 w 609685"/>
                <a:gd name="connsiteY44" fmla="*/ 117703 h 608768"/>
                <a:gd name="connsiteX45" fmla="*/ 342948 w 609685"/>
                <a:gd name="connsiteY45" fmla="*/ 136615 h 608768"/>
                <a:gd name="connsiteX46" fmla="*/ 266667 w 609685"/>
                <a:gd name="connsiteY46" fmla="*/ 136615 h 608768"/>
                <a:gd name="connsiteX47" fmla="*/ 60333 w 609685"/>
                <a:gd name="connsiteY47" fmla="*/ 117703 h 608768"/>
                <a:gd name="connsiteX48" fmla="*/ 136614 w 609685"/>
                <a:gd name="connsiteY48" fmla="*/ 117703 h 608768"/>
                <a:gd name="connsiteX49" fmla="*/ 136614 w 609685"/>
                <a:gd name="connsiteY49" fmla="*/ 136615 h 608768"/>
                <a:gd name="connsiteX50" fmla="*/ 60333 w 609685"/>
                <a:gd name="connsiteY50" fmla="*/ 136615 h 608768"/>
                <a:gd name="connsiteX51" fmla="*/ 473070 w 609685"/>
                <a:gd name="connsiteY51" fmla="*/ 72753 h 608768"/>
                <a:gd name="connsiteX52" fmla="*/ 549351 w 609685"/>
                <a:gd name="connsiteY52" fmla="*/ 72753 h 608768"/>
                <a:gd name="connsiteX53" fmla="*/ 549351 w 609685"/>
                <a:gd name="connsiteY53" fmla="*/ 91806 h 608768"/>
                <a:gd name="connsiteX54" fmla="*/ 473070 w 609685"/>
                <a:gd name="connsiteY54" fmla="*/ 91806 h 608768"/>
                <a:gd name="connsiteX55" fmla="*/ 266667 w 609685"/>
                <a:gd name="connsiteY55" fmla="*/ 72753 h 608768"/>
                <a:gd name="connsiteX56" fmla="*/ 342948 w 609685"/>
                <a:gd name="connsiteY56" fmla="*/ 72753 h 608768"/>
                <a:gd name="connsiteX57" fmla="*/ 342948 w 609685"/>
                <a:gd name="connsiteY57" fmla="*/ 91806 h 608768"/>
                <a:gd name="connsiteX58" fmla="*/ 266667 w 609685"/>
                <a:gd name="connsiteY58" fmla="*/ 91806 h 608768"/>
                <a:gd name="connsiteX59" fmla="*/ 60333 w 609685"/>
                <a:gd name="connsiteY59" fmla="*/ 72753 h 608768"/>
                <a:gd name="connsiteX60" fmla="*/ 136614 w 609685"/>
                <a:gd name="connsiteY60" fmla="*/ 72753 h 608768"/>
                <a:gd name="connsiteX61" fmla="*/ 136614 w 609685"/>
                <a:gd name="connsiteY61" fmla="*/ 91806 h 608768"/>
                <a:gd name="connsiteX62" fmla="*/ 60333 w 609685"/>
                <a:gd name="connsiteY62" fmla="*/ 91806 h 608768"/>
                <a:gd name="connsiteX63" fmla="*/ 41747 w 609685"/>
                <a:gd name="connsiteY63" fmla="*/ 32215 h 608768"/>
                <a:gd name="connsiteX64" fmla="*/ 32164 w 609685"/>
                <a:gd name="connsiteY64" fmla="*/ 41690 h 608768"/>
                <a:gd name="connsiteX65" fmla="*/ 32164 w 609685"/>
                <a:gd name="connsiteY65" fmla="*/ 257435 h 608768"/>
                <a:gd name="connsiteX66" fmla="*/ 41747 w 609685"/>
                <a:gd name="connsiteY66" fmla="*/ 267005 h 608768"/>
                <a:gd name="connsiteX67" fmla="*/ 155129 w 609685"/>
                <a:gd name="connsiteY67" fmla="*/ 267005 h 608768"/>
                <a:gd name="connsiteX68" fmla="*/ 164712 w 609685"/>
                <a:gd name="connsiteY68" fmla="*/ 257435 h 608768"/>
                <a:gd name="connsiteX69" fmla="*/ 164712 w 609685"/>
                <a:gd name="connsiteY69" fmla="*/ 41690 h 608768"/>
                <a:gd name="connsiteX70" fmla="*/ 155129 w 609685"/>
                <a:gd name="connsiteY70" fmla="*/ 32215 h 608768"/>
                <a:gd name="connsiteX71" fmla="*/ 248075 w 609685"/>
                <a:gd name="connsiteY71" fmla="*/ 32215 h 608768"/>
                <a:gd name="connsiteX72" fmla="*/ 238588 w 609685"/>
                <a:gd name="connsiteY72" fmla="*/ 41690 h 608768"/>
                <a:gd name="connsiteX73" fmla="*/ 238588 w 609685"/>
                <a:gd name="connsiteY73" fmla="*/ 257435 h 608768"/>
                <a:gd name="connsiteX74" fmla="*/ 248075 w 609685"/>
                <a:gd name="connsiteY74" fmla="*/ 267005 h 608768"/>
                <a:gd name="connsiteX75" fmla="*/ 361538 w 609685"/>
                <a:gd name="connsiteY75" fmla="*/ 267005 h 608768"/>
                <a:gd name="connsiteX76" fmla="*/ 371025 w 609685"/>
                <a:gd name="connsiteY76" fmla="*/ 257435 h 608768"/>
                <a:gd name="connsiteX77" fmla="*/ 371025 w 609685"/>
                <a:gd name="connsiteY77" fmla="*/ 41690 h 608768"/>
                <a:gd name="connsiteX78" fmla="*/ 361538 w 609685"/>
                <a:gd name="connsiteY78" fmla="*/ 32215 h 608768"/>
                <a:gd name="connsiteX79" fmla="*/ 454423 w 609685"/>
                <a:gd name="connsiteY79" fmla="*/ 32215 h 608768"/>
                <a:gd name="connsiteX80" fmla="*/ 444933 w 609685"/>
                <a:gd name="connsiteY80" fmla="*/ 41690 h 608768"/>
                <a:gd name="connsiteX81" fmla="*/ 444933 w 609685"/>
                <a:gd name="connsiteY81" fmla="*/ 257435 h 608768"/>
                <a:gd name="connsiteX82" fmla="*/ 454423 w 609685"/>
                <a:gd name="connsiteY82" fmla="*/ 267005 h 608768"/>
                <a:gd name="connsiteX83" fmla="*/ 567928 w 609685"/>
                <a:gd name="connsiteY83" fmla="*/ 267005 h 608768"/>
                <a:gd name="connsiteX84" fmla="*/ 577418 w 609685"/>
                <a:gd name="connsiteY84" fmla="*/ 257435 h 608768"/>
                <a:gd name="connsiteX85" fmla="*/ 577418 w 609685"/>
                <a:gd name="connsiteY85" fmla="*/ 41690 h 608768"/>
                <a:gd name="connsiteX86" fmla="*/ 567928 w 609685"/>
                <a:gd name="connsiteY86" fmla="*/ 32215 h 608768"/>
                <a:gd name="connsiteX87" fmla="*/ 17268 w 609685"/>
                <a:gd name="connsiteY87" fmla="*/ 0 h 608768"/>
                <a:gd name="connsiteX88" fmla="*/ 179609 w 609685"/>
                <a:gd name="connsiteY88" fmla="*/ 0 h 608768"/>
                <a:gd name="connsiteX89" fmla="*/ 196877 w 609685"/>
                <a:gd name="connsiteY89" fmla="*/ 17245 h 608768"/>
                <a:gd name="connsiteX90" fmla="*/ 196877 w 609685"/>
                <a:gd name="connsiteY90" fmla="*/ 591618 h 608768"/>
                <a:gd name="connsiteX91" fmla="*/ 179609 w 609685"/>
                <a:gd name="connsiteY91" fmla="*/ 608768 h 608768"/>
                <a:gd name="connsiteX92" fmla="*/ 17268 w 609685"/>
                <a:gd name="connsiteY92" fmla="*/ 608768 h 608768"/>
                <a:gd name="connsiteX93" fmla="*/ 0 w 609685"/>
                <a:gd name="connsiteY93" fmla="*/ 591618 h 608768"/>
                <a:gd name="connsiteX94" fmla="*/ 0 w 609685"/>
                <a:gd name="connsiteY94" fmla="*/ 17245 h 608768"/>
                <a:gd name="connsiteX95" fmla="*/ 17268 w 609685"/>
                <a:gd name="connsiteY95" fmla="*/ 0 h 608768"/>
                <a:gd name="connsiteX96" fmla="*/ 223599 w 609685"/>
                <a:gd name="connsiteY96" fmla="*/ 0 h 608768"/>
                <a:gd name="connsiteX97" fmla="*/ 386015 w 609685"/>
                <a:gd name="connsiteY97" fmla="*/ 0 h 608768"/>
                <a:gd name="connsiteX98" fmla="*/ 403281 w 609685"/>
                <a:gd name="connsiteY98" fmla="*/ 17244 h 608768"/>
                <a:gd name="connsiteX99" fmla="*/ 403281 w 609685"/>
                <a:gd name="connsiteY99" fmla="*/ 591618 h 608768"/>
                <a:gd name="connsiteX100" fmla="*/ 386015 w 609685"/>
                <a:gd name="connsiteY100" fmla="*/ 608768 h 608768"/>
                <a:gd name="connsiteX101" fmla="*/ 223599 w 609685"/>
                <a:gd name="connsiteY101" fmla="*/ 608768 h 608768"/>
                <a:gd name="connsiteX102" fmla="*/ 206333 w 609685"/>
                <a:gd name="connsiteY102" fmla="*/ 591618 h 608768"/>
                <a:gd name="connsiteX103" fmla="*/ 206333 w 609685"/>
                <a:gd name="connsiteY103" fmla="*/ 17244 h 608768"/>
                <a:gd name="connsiteX104" fmla="*/ 223599 w 609685"/>
                <a:gd name="connsiteY104" fmla="*/ 0 h 608768"/>
                <a:gd name="connsiteX105" fmla="*/ 429938 w 609685"/>
                <a:gd name="connsiteY105" fmla="*/ 0 h 608768"/>
                <a:gd name="connsiteX106" fmla="*/ 592318 w 609685"/>
                <a:gd name="connsiteY106" fmla="*/ 0 h 608768"/>
                <a:gd name="connsiteX107" fmla="*/ 609685 w 609685"/>
                <a:gd name="connsiteY107" fmla="*/ 17244 h 608768"/>
                <a:gd name="connsiteX108" fmla="*/ 609685 w 609685"/>
                <a:gd name="connsiteY108" fmla="*/ 591618 h 608768"/>
                <a:gd name="connsiteX109" fmla="*/ 592318 w 609685"/>
                <a:gd name="connsiteY109" fmla="*/ 608768 h 608768"/>
                <a:gd name="connsiteX110" fmla="*/ 429938 w 609685"/>
                <a:gd name="connsiteY110" fmla="*/ 608768 h 608768"/>
                <a:gd name="connsiteX111" fmla="*/ 412666 w 609685"/>
                <a:gd name="connsiteY111" fmla="*/ 591618 h 608768"/>
                <a:gd name="connsiteX112" fmla="*/ 412666 w 609685"/>
                <a:gd name="connsiteY112" fmla="*/ 17244 h 608768"/>
                <a:gd name="connsiteX113" fmla="*/ 429938 w 609685"/>
                <a:gd name="connsiteY113" fmla="*/ 0 h 60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9685" h="608768">
                  <a:moveTo>
                    <a:pt x="511176" y="452904"/>
                  </a:moveTo>
                  <a:cubicBezTo>
                    <a:pt x="484888" y="452904"/>
                    <a:pt x="463534" y="474318"/>
                    <a:pt x="463534" y="500469"/>
                  </a:cubicBezTo>
                  <a:cubicBezTo>
                    <a:pt x="463534" y="526715"/>
                    <a:pt x="484888" y="548128"/>
                    <a:pt x="511176" y="548128"/>
                  </a:cubicBezTo>
                  <a:cubicBezTo>
                    <a:pt x="537464" y="548128"/>
                    <a:pt x="558817" y="526715"/>
                    <a:pt x="558817" y="500469"/>
                  </a:cubicBezTo>
                  <a:cubicBezTo>
                    <a:pt x="558817" y="474318"/>
                    <a:pt x="537464" y="452904"/>
                    <a:pt x="511176" y="452904"/>
                  </a:cubicBezTo>
                  <a:close/>
                  <a:moveTo>
                    <a:pt x="304807" y="452904"/>
                  </a:moveTo>
                  <a:cubicBezTo>
                    <a:pt x="278528" y="452904"/>
                    <a:pt x="257183" y="474318"/>
                    <a:pt x="257183" y="500469"/>
                  </a:cubicBezTo>
                  <a:cubicBezTo>
                    <a:pt x="257183" y="526715"/>
                    <a:pt x="278528" y="548128"/>
                    <a:pt x="304807" y="548128"/>
                  </a:cubicBezTo>
                  <a:cubicBezTo>
                    <a:pt x="331085" y="548128"/>
                    <a:pt x="352526" y="526715"/>
                    <a:pt x="352526" y="500469"/>
                  </a:cubicBezTo>
                  <a:cubicBezTo>
                    <a:pt x="352526" y="474318"/>
                    <a:pt x="331085" y="452904"/>
                    <a:pt x="304807" y="452904"/>
                  </a:cubicBezTo>
                  <a:close/>
                  <a:moveTo>
                    <a:pt x="98486" y="452904"/>
                  </a:moveTo>
                  <a:cubicBezTo>
                    <a:pt x="72204" y="452904"/>
                    <a:pt x="50761" y="474318"/>
                    <a:pt x="50761" y="500469"/>
                  </a:cubicBezTo>
                  <a:cubicBezTo>
                    <a:pt x="50761" y="526715"/>
                    <a:pt x="72204" y="548128"/>
                    <a:pt x="98486" y="548128"/>
                  </a:cubicBezTo>
                  <a:cubicBezTo>
                    <a:pt x="124768" y="548128"/>
                    <a:pt x="146116" y="526715"/>
                    <a:pt x="146116" y="500469"/>
                  </a:cubicBezTo>
                  <a:cubicBezTo>
                    <a:pt x="146116" y="474318"/>
                    <a:pt x="124768" y="452904"/>
                    <a:pt x="98486" y="452904"/>
                  </a:cubicBezTo>
                  <a:close/>
                  <a:moveTo>
                    <a:pt x="473070" y="207321"/>
                  </a:moveTo>
                  <a:lnTo>
                    <a:pt x="549351" y="207321"/>
                  </a:lnTo>
                  <a:lnTo>
                    <a:pt x="549351" y="226374"/>
                  </a:lnTo>
                  <a:lnTo>
                    <a:pt x="473070" y="226374"/>
                  </a:lnTo>
                  <a:close/>
                  <a:moveTo>
                    <a:pt x="266667" y="207321"/>
                  </a:moveTo>
                  <a:lnTo>
                    <a:pt x="342948" y="207321"/>
                  </a:lnTo>
                  <a:lnTo>
                    <a:pt x="342948" y="226374"/>
                  </a:lnTo>
                  <a:lnTo>
                    <a:pt x="266667" y="226374"/>
                  </a:lnTo>
                  <a:close/>
                  <a:moveTo>
                    <a:pt x="60333" y="207321"/>
                  </a:moveTo>
                  <a:lnTo>
                    <a:pt x="136614" y="207321"/>
                  </a:lnTo>
                  <a:lnTo>
                    <a:pt x="136614" y="226374"/>
                  </a:lnTo>
                  <a:lnTo>
                    <a:pt x="60333" y="226374"/>
                  </a:lnTo>
                  <a:close/>
                  <a:moveTo>
                    <a:pt x="473070" y="162512"/>
                  </a:moveTo>
                  <a:lnTo>
                    <a:pt x="549351" y="162512"/>
                  </a:lnTo>
                  <a:lnTo>
                    <a:pt x="549351" y="181424"/>
                  </a:lnTo>
                  <a:lnTo>
                    <a:pt x="473070" y="181424"/>
                  </a:lnTo>
                  <a:close/>
                  <a:moveTo>
                    <a:pt x="266667" y="162512"/>
                  </a:moveTo>
                  <a:lnTo>
                    <a:pt x="342948" y="162512"/>
                  </a:lnTo>
                  <a:lnTo>
                    <a:pt x="342948" y="181424"/>
                  </a:lnTo>
                  <a:lnTo>
                    <a:pt x="266667" y="181424"/>
                  </a:lnTo>
                  <a:close/>
                  <a:moveTo>
                    <a:pt x="60333" y="162512"/>
                  </a:moveTo>
                  <a:lnTo>
                    <a:pt x="136614" y="162512"/>
                  </a:lnTo>
                  <a:lnTo>
                    <a:pt x="136614" y="181424"/>
                  </a:lnTo>
                  <a:lnTo>
                    <a:pt x="60333" y="181424"/>
                  </a:lnTo>
                  <a:close/>
                  <a:moveTo>
                    <a:pt x="473070" y="117703"/>
                  </a:moveTo>
                  <a:lnTo>
                    <a:pt x="549351" y="117703"/>
                  </a:lnTo>
                  <a:lnTo>
                    <a:pt x="549351" y="136615"/>
                  </a:lnTo>
                  <a:lnTo>
                    <a:pt x="473070" y="136615"/>
                  </a:lnTo>
                  <a:close/>
                  <a:moveTo>
                    <a:pt x="266667" y="117703"/>
                  </a:moveTo>
                  <a:lnTo>
                    <a:pt x="342948" y="117703"/>
                  </a:lnTo>
                  <a:lnTo>
                    <a:pt x="342948" y="136615"/>
                  </a:lnTo>
                  <a:lnTo>
                    <a:pt x="266667" y="136615"/>
                  </a:lnTo>
                  <a:close/>
                  <a:moveTo>
                    <a:pt x="60333" y="117703"/>
                  </a:moveTo>
                  <a:lnTo>
                    <a:pt x="136614" y="117703"/>
                  </a:lnTo>
                  <a:lnTo>
                    <a:pt x="136614" y="136615"/>
                  </a:lnTo>
                  <a:lnTo>
                    <a:pt x="60333" y="136615"/>
                  </a:lnTo>
                  <a:close/>
                  <a:moveTo>
                    <a:pt x="473070" y="72753"/>
                  </a:moveTo>
                  <a:lnTo>
                    <a:pt x="549351" y="72753"/>
                  </a:lnTo>
                  <a:lnTo>
                    <a:pt x="549351" y="91806"/>
                  </a:lnTo>
                  <a:lnTo>
                    <a:pt x="473070" y="91806"/>
                  </a:lnTo>
                  <a:close/>
                  <a:moveTo>
                    <a:pt x="266667" y="72753"/>
                  </a:moveTo>
                  <a:lnTo>
                    <a:pt x="342948" y="72753"/>
                  </a:lnTo>
                  <a:lnTo>
                    <a:pt x="342948" y="91806"/>
                  </a:lnTo>
                  <a:lnTo>
                    <a:pt x="266667" y="91806"/>
                  </a:lnTo>
                  <a:close/>
                  <a:moveTo>
                    <a:pt x="60333" y="72753"/>
                  </a:moveTo>
                  <a:lnTo>
                    <a:pt x="136614" y="72753"/>
                  </a:lnTo>
                  <a:lnTo>
                    <a:pt x="136614" y="91806"/>
                  </a:lnTo>
                  <a:lnTo>
                    <a:pt x="60333" y="91806"/>
                  </a:lnTo>
                  <a:close/>
                  <a:moveTo>
                    <a:pt x="41747" y="32215"/>
                  </a:moveTo>
                  <a:cubicBezTo>
                    <a:pt x="36434" y="32215"/>
                    <a:pt x="32164" y="36479"/>
                    <a:pt x="32164" y="41690"/>
                  </a:cubicBezTo>
                  <a:lnTo>
                    <a:pt x="32164" y="257435"/>
                  </a:lnTo>
                  <a:cubicBezTo>
                    <a:pt x="32164" y="262741"/>
                    <a:pt x="36434" y="267005"/>
                    <a:pt x="41747" y="267005"/>
                  </a:cubicBezTo>
                  <a:lnTo>
                    <a:pt x="155129" y="267005"/>
                  </a:lnTo>
                  <a:cubicBezTo>
                    <a:pt x="160443" y="267005"/>
                    <a:pt x="164712" y="262741"/>
                    <a:pt x="164712" y="257435"/>
                  </a:cubicBezTo>
                  <a:lnTo>
                    <a:pt x="164712" y="41690"/>
                  </a:lnTo>
                  <a:cubicBezTo>
                    <a:pt x="164712" y="36479"/>
                    <a:pt x="160443" y="32215"/>
                    <a:pt x="155129" y="32215"/>
                  </a:cubicBezTo>
                  <a:close/>
                  <a:moveTo>
                    <a:pt x="248075" y="32215"/>
                  </a:moveTo>
                  <a:cubicBezTo>
                    <a:pt x="242857" y="32215"/>
                    <a:pt x="238588" y="36479"/>
                    <a:pt x="238588" y="41690"/>
                  </a:cubicBezTo>
                  <a:lnTo>
                    <a:pt x="238588" y="257435"/>
                  </a:lnTo>
                  <a:cubicBezTo>
                    <a:pt x="238588" y="262741"/>
                    <a:pt x="242857" y="267005"/>
                    <a:pt x="248075" y="267005"/>
                  </a:cubicBezTo>
                  <a:lnTo>
                    <a:pt x="361538" y="267005"/>
                  </a:lnTo>
                  <a:cubicBezTo>
                    <a:pt x="366851" y="267005"/>
                    <a:pt x="371025" y="262741"/>
                    <a:pt x="371025" y="257435"/>
                  </a:cubicBezTo>
                  <a:lnTo>
                    <a:pt x="371025" y="41690"/>
                  </a:lnTo>
                  <a:cubicBezTo>
                    <a:pt x="371025" y="36479"/>
                    <a:pt x="366851" y="32215"/>
                    <a:pt x="361538" y="32215"/>
                  </a:cubicBezTo>
                  <a:close/>
                  <a:moveTo>
                    <a:pt x="454423" y="32215"/>
                  </a:moveTo>
                  <a:cubicBezTo>
                    <a:pt x="449203" y="32215"/>
                    <a:pt x="444933" y="36479"/>
                    <a:pt x="444933" y="41690"/>
                  </a:cubicBezTo>
                  <a:lnTo>
                    <a:pt x="444933" y="257435"/>
                  </a:lnTo>
                  <a:cubicBezTo>
                    <a:pt x="444933" y="262741"/>
                    <a:pt x="449203" y="267005"/>
                    <a:pt x="454423" y="267005"/>
                  </a:cubicBezTo>
                  <a:lnTo>
                    <a:pt x="567928" y="267005"/>
                  </a:lnTo>
                  <a:cubicBezTo>
                    <a:pt x="573148" y="267005"/>
                    <a:pt x="577418" y="262741"/>
                    <a:pt x="577418" y="257435"/>
                  </a:cubicBezTo>
                  <a:lnTo>
                    <a:pt x="577418" y="41690"/>
                  </a:lnTo>
                  <a:cubicBezTo>
                    <a:pt x="577418" y="36479"/>
                    <a:pt x="573148" y="32215"/>
                    <a:pt x="567928" y="32215"/>
                  </a:cubicBezTo>
                  <a:close/>
                  <a:moveTo>
                    <a:pt x="17268" y="0"/>
                  </a:moveTo>
                  <a:lnTo>
                    <a:pt x="179609" y="0"/>
                  </a:lnTo>
                  <a:cubicBezTo>
                    <a:pt x="189191" y="0"/>
                    <a:pt x="196877" y="7675"/>
                    <a:pt x="196877" y="17245"/>
                  </a:cubicBezTo>
                  <a:lnTo>
                    <a:pt x="196877" y="591618"/>
                  </a:lnTo>
                  <a:cubicBezTo>
                    <a:pt x="196877" y="601093"/>
                    <a:pt x="189191" y="608768"/>
                    <a:pt x="179609" y="608768"/>
                  </a:cubicBezTo>
                  <a:lnTo>
                    <a:pt x="17268" y="608768"/>
                  </a:lnTo>
                  <a:cubicBezTo>
                    <a:pt x="7685" y="608768"/>
                    <a:pt x="0" y="601093"/>
                    <a:pt x="0" y="591618"/>
                  </a:cubicBezTo>
                  <a:lnTo>
                    <a:pt x="0" y="17245"/>
                  </a:lnTo>
                  <a:cubicBezTo>
                    <a:pt x="0" y="7675"/>
                    <a:pt x="7685" y="0"/>
                    <a:pt x="17268" y="0"/>
                  </a:cubicBezTo>
                  <a:close/>
                  <a:moveTo>
                    <a:pt x="223599" y="0"/>
                  </a:moveTo>
                  <a:lnTo>
                    <a:pt x="386015" y="0"/>
                  </a:lnTo>
                  <a:cubicBezTo>
                    <a:pt x="395502" y="0"/>
                    <a:pt x="403281" y="7675"/>
                    <a:pt x="403281" y="17244"/>
                  </a:cubicBezTo>
                  <a:lnTo>
                    <a:pt x="403281" y="591618"/>
                  </a:lnTo>
                  <a:cubicBezTo>
                    <a:pt x="403281" y="601093"/>
                    <a:pt x="395502" y="608768"/>
                    <a:pt x="386015" y="608768"/>
                  </a:cubicBezTo>
                  <a:lnTo>
                    <a:pt x="223599" y="608768"/>
                  </a:lnTo>
                  <a:cubicBezTo>
                    <a:pt x="214112" y="608768"/>
                    <a:pt x="206333" y="601093"/>
                    <a:pt x="206333" y="591618"/>
                  </a:cubicBezTo>
                  <a:lnTo>
                    <a:pt x="206333" y="17244"/>
                  </a:lnTo>
                  <a:cubicBezTo>
                    <a:pt x="206333" y="7675"/>
                    <a:pt x="214112" y="0"/>
                    <a:pt x="223599" y="0"/>
                  </a:cubicBezTo>
                  <a:close/>
                  <a:moveTo>
                    <a:pt x="429938" y="0"/>
                  </a:moveTo>
                  <a:lnTo>
                    <a:pt x="592318" y="0"/>
                  </a:lnTo>
                  <a:cubicBezTo>
                    <a:pt x="601903" y="0"/>
                    <a:pt x="609685" y="7675"/>
                    <a:pt x="609685" y="17244"/>
                  </a:cubicBezTo>
                  <a:lnTo>
                    <a:pt x="609685" y="591618"/>
                  </a:lnTo>
                  <a:cubicBezTo>
                    <a:pt x="609685" y="601093"/>
                    <a:pt x="601903" y="608768"/>
                    <a:pt x="592318" y="608768"/>
                  </a:cubicBezTo>
                  <a:lnTo>
                    <a:pt x="429938" y="608768"/>
                  </a:lnTo>
                  <a:cubicBezTo>
                    <a:pt x="420353" y="608768"/>
                    <a:pt x="412666" y="601093"/>
                    <a:pt x="412666" y="591618"/>
                  </a:cubicBezTo>
                  <a:lnTo>
                    <a:pt x="412666" y="17244"/>
                  </a:lnTo>
                  <a:cubicBezTo>
                    <a:pt x="412666" y="7675"/>
                    <a:pt x="420353" y="0"/>
                    <a:pt x="4299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21" name="组合 20">
            <a:extLst>
              <a:ext uri="{FF2B5EF4-FFF2-40B4-BE49-F238E27FC236}">
                <a16:creationId xmlns:a16="http://schemas.microsoft.com/office/drawing/2014/main" id="{07330D20-13EC-45C5-889B-CA777257F721}"/>
              </a:ext>
            </a:extLst>
          </p:cNvPr>
          <p:cNvGrpSpPr/>
          <p:nvPr/>
        </p:nvGrpSpPr>
        <p:grpSpPr>
          <a:xfrm>
            <a:off x="6131498" y="2552512"/>
            <a:ext cx="2527426" cy="2171279"/>
            <a:chOff x="5955278" y="872316"/>
            <a:chExt cx="2527426" cy="2171279"/>
          </a:xfrm>
        </p:grpSpPr>
        <p:sp>
          <p:nvSpPr>
            <p:cNvPr id="33" name="圆角矩形 67">
              <a:extLst>
                <a:ext uri="{FF2B5EF4-FFF2-40B4-BE49-F238E27FC236}">
                  <a16:creationId xmlns:a16="http://schemas.microsoft.com/office/drawing/2014/main" id="{E852F16E-A671-4D83-8E5B-DF843851257D}"/>
                </a:ext>
              </a:extLst>
            </p:cNvPr>
            <p:cNvSpPr/>
            <p:nvPr/>
          </p:nvSpPr>
          <p:spPr>
            <a:xfrm>
              <a:off x="5972969"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23" name="文本框 22">
              <a:extLst>
                <a:ext uri="{FF2B5EF4-FFF2-40B4-BE49-F238E27FC236}">
                  <a16:creationId xmlns:a16="http://schemas.microsoft.com/office/drawing/2014/main" id="{B26A09F1-E545-47AA-99B9-97D612DD3FD1}"/>
                </a:ext>
              </a:extLst>
            </p:cNvPr>
            <p:cNvSpPr txBox="1"/>
            <p:nvPr/>
          </p:nvSpPr>
          <p:spPr>
            <a:xfrm>
              <a:off x="7576302" y="875700"/>
              <a:ext cx="779506"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B</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24" name="矩形 23">
              <a:extLst>
                <a:ext uri="{FF2B5EF4-FFF2-40B4-BE49-F238E27FC236}">
                  <a16:creationId xmlns:a16="http://schemas.microsoft.com/office/drawing/2014/main" id="{25A66BCD-453C-4765-A91A-202583639BD4}"/>
                </a:ext>
              </a:extLst>
            </p:cNvPr>
            <p:cNvSpPr/>
            <p:nvPr/>
          </p:nvSpPr>
          <p:spPr>
            <a:xfrm>
              <a:off x="5997029" y="1250199"/>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2</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26" name="notebook_16710">
              <a:extLst>
                <a:ext uri="{FF2B5EF4-FFF2-40B4-BE49-F238E27FC236}">
                  <a16:creationId xmlns:a16="http://schemas.microsoft.com/office/drawing/2014/main" id="{C7CDDD44-60EA-4CDF-BD4A-86F36C726E1C}"/>
                </a:ext>
              </a:extLst>
            </p:cNvPr>
            <p:cNvSpPr>
              <a:spLocks noChangeAspect="1"/>
            </p:cNvSpPr>
            <p:nvPr/>
          </p:nvSpPr>
          <p:spPr bwMode="auto">
            <a:xfrm>
              <a:off x="5955278" y="2433910"/>
              <a:ext cx="548921" cy="609685"/>
            </a:xfrm>
            <a:custGeom>
              <a:avLst/>
              <a:gdLst>
                <a:gd name="connsiteX0" fmla="*/ 23798 w 547587"/>
                <a:gd name="connsiteY0" fmla="*/ 381618 h 608203"/>
                <a:gd name="connsiteX1" fmla="*/ 96869 w 547587"/>
                <a:gd name="connsiteY1" fmla="*/ 381618 h 608203"/>
                <a:gd name="connsiteX2" fmla="*/ 120667 w 547587"/>
                <a:gd name="connsiteY2" fmla="*/ 404047 h 608203"/>
                <a:gd name="connsiteX3" fmla="*/ 120667 w 547587"/>
                <a:gd name="connsiteY3" fmla="*/ 405386 h 608203"/>
                <a:gd name="connsiteX4" fmla="*/ 96869 w 547587"/>
                <a:gd name="connsiteY4" fmla="*/ 429320 h 608203"/>
                <a:gd name="connsiteX5" fmla="*/ 23798 w 547587"/>
                <a:gd name="connsiteY5" fmla="*/ 429320 h 608203"/>
                <a:gd name="connsiteX6" fmla="*/ 0 w 547587"/>
                <a:gd name="connsiteY6" fmla="*/ 405386 h 608203"/>
                <a:gd name="connsiteX7" fmla="*/ 23798 w 547587"/>
                <a:gd name="connsiteY7" fmla="*/ 381618 h 608203"/>
                <a:gd name="connsiteX8" fmla="*/ 23798 w 547587"/>
                <a:gd name="connsiteY8" fmla="*/ 235971 h 608203"/>
                <a:gd name="connsiteX9" fmla="*/ 96869 w 547587"/>
                <a:gd name="connsiteY9" fmla="*/ 235971 h 608203"/>
                <a:gd name="connsiteX10" fmla="*/ 120667 w 547587"/>
                <a:gd name="connsiteY10" fmla="*/ 258244 h 608203"/>
                <a:gd name="connsiteX11" fmla="*/ 120667 w 547587"/>
                <a:gd name="connsiteY11" fmla="*/ 259751 h 608203"/>
                <a:gd name="connsiteX12" fmla="*/ 96869 w 547587"/>
                <a:gd name="connsiteY12" fmla="*/ 283532 h 608203"/>
                <a:gd name="connsiteX13" fmla="*/ 23798 w 547587"/>
                <a:gd name="connsiteY13" fmla="*/ 283532 h 608203"/>
                <a:gd name="connsiteX14" fmla="*/ 0 w 547587"/>
                <a:gd name="connsiteY14" fmla="*/ 259751 h 608203"/>
                <a:gd name="connsiteX15" fmla="*/ 23798 w 547587"/>
                <a:gd name="connsiteY15" fmla="*/ 235971 h 608203"/>
                <a:gd name="connsiteX16" fmla="*/ 243034 w 547587"/>
                <a:gd name="connsiteY16" fmla="*/ 121674 h 608203"/>
                <a:gd name="connsiteX17" fmla="*/ 206494 w 547587"/>
                <a:gd name="connsiteY17" fmla="*/ 157992 h 608203"/>
                <a:gd name="connsiteX18" fmla="*/ 206494 w 547587"/>
                <a:gd name="connsiteY18" fmla="*/ 194812 h 608203"/>
                <a:gd name="connsiteX19" fmla="*/ 243034 w 547587"/>
                <a:gd name="connsiteY19" fmla="*/ 231130 h 608203"/>
                <a:gd name="connsiteX20" fmla="*/ 389360 w 547587"/>
                <a:gd name="connsiteY20" fmla="*/ 231130 h 608203"/>
                <a:gd name="connsiteX21" fmla="*/ 425732 w 547587"/>
                <a:gd name="connsiteY21" fmla="*/ 194812 h 608203"/>
                <a:gd name="connsiteX22" fmla="*/ 425732 w 547587"/>
                <a:gd name="connsiteY22" fmla="*/ 157992 h 608203"/>
                <a:gd name="connsiteX23" fmla="*/ 389360 w 547587"/>
                <a:gd name="connsiteY23" fmla="*/ 121674 h 608203"/>
                <a:gd name="connsiteX24" fmla="*/ 23798 w 547587"/>
                <a:gd name="connsiteY24" fmla="*/ 90394 h 608203"/>
                <a:gd name="connsiteX25" fmla="*/ 96869 w 547587"/>
                <a:gd name="connsiteY25" fmla="*/ 90394 h 608203"/>
                <a:gd name="connsiteX26" fmla="*/ 120667 w 547587"/>
                <a:gd name="connsiteY26" fmla="*/ 112634 h 608203"/>
                <a:gd name="connsiteX27" fmla="*/ 120667 w 547587"/>
                <a:gd name="connsiteY27" fmla="*/ 114139 h 608203"/>
                <a:gd name="connsiteX28" fmla="*/ 96869 w 547587"/>
                <a:gd name="connsiteY28" fmla="*/ 137884 h 608203"/>
                <a:gd name="connsiteX29" fmla="*/ 23798 w 547587"/>
                <a:gd name="connsiteY29" fmla="*/ 137884 h 608203"/>
                <a:gd name="connsiteX30" fmla="*/ 0 w 547587"/>
                <a:gd name="connsiteY30" fmla="*/ 114139 h 608203"/>
                <a:gd name="connsiteX31" fmla="*/ 23798 w 547587"/>
                <a:gd name="connsiteY31" fmla="*/ 90394 h 608203"/>
                <a:gd name="connsiteX32" fmla="*/ 481212 w 547587"/>
                <a:gd name="connsiteY32" fmla="*/ 87866 h 608203"/>
                <a:gd name="connsiteX33" fmla="*/ 462439 w 547587"/>
                <a:gd name="connsiteY33" fmla="*/ 117992 h 608203"/>
                <a:gd name="connsiteX34" fmla="*/ 462439 w 547587"/>
                <a:gd name="connsiteY34" fmla="*/ 486529 h 608203"/>
                <a:gd name="connsiteX35" fmla="*/ 425732 w 547587"/>
                <a:gd name="connsiteY35" fmla="*/ 523015 h 608203"/>
                <a:gd name="connsiteX36" fmla="*/ 132241 w 547587"/>
                <a:gd name="connsiteY36" fmla="*/ 522010 h 608203"/>
                <a:gd name="connsiteX37" fmla="*/ 108775 w 547587"/>
                <a:gd name="connsiteY37" fmla="*/ 545776 h 608203"/>
                <a:gd name="connsiteX38" fmla="*/ 169787 w 547587"/>
                <a:gd name="connsiteY38" fmla="*/ 559500 h 608203"/>
                <a:gd name="connsiteX39" fmla="*/ 462439 w 547587"/>
                <a:gd name="connsiteY39" fmla="*/ 559500 h 608203"/>
                <a:gd name="connsiteX40" fmla="*/ 499985 w 547587"/>
                <a:gd name="connsiteY40" fmla="*/ 525358 h 608203"/>
                <a:gd name="connsiteX41" fmla="*/ 499985 w 547587"/>
                <a:gd name="connsiteY41" fmla="*/ 130712 h 608203"/>
                <a:gd name="connsiteX42" fmla="*/ 481212 w 547587"/>
                <a:gd name="connsiteY42" fmla="*/ 87866 h 608203"/>
                <a:gd name="connsiteX43" fmla="*/ 97042 w 547587"/>
                <a:gd name="connsiteY43" fmla="*/ 0 h 608203"/>
                <a:gd name="connsiteX44" fmla="*/ 425732 w 547587"/>
                <a:gd name="connsiteY44" fmla="*/ 0 h 608203"/>
                <a:gd name="connsiteX45" fmla="*/ 460260 w 547587"/>
                <a:gd name="connsiteY45" fmla="*/ 14226 h 608203"/>
                <a:gd name="connsiteX46" fmla="*/ 470988 w 547587"/>
                <a:gd name="connsiteY46" fmla="*/ 26611 h 608203"/>
                <a:gd name="connsiteX47" fmla="*/ 481715 w 547587"/>
                <a:gd name="connsiteY47" fmla="*/ 37657 h 608203"/>
                <a:gd name="connsiteX48" fmla="*/ 499650 w 547587"/>
                <a:gd name="connsiteY48" fmla="*/ 38828 h 608203"/>
                <a:gd name="connsiteX49" fmla="*/ 499817 w 547587"/>
                <a:gd name="connsiteY49" fmla="*/ 38828 h 608203"/>
                <a:gd name="connsiteX50" fmla="*/ 532669 w 547587"/>
                <a:gd name="connsiteY50" fmla="*/ 54393 h 608203"/>
                <a:gd name="connsiteX51" fmla="*/ 547587 w 547587"/>
                <a:gd name="connsiteY51" fmla="*/ 123850 h 608203"/>
                <a:gd name="connsiteX52" fmla="*/ 547587 w 547587"/>
                <a:gd name="connsiteY52" fmla="*/ 561676 h 608203"/>
                <a:gd name="connsiteX53" fmla="*/ 532502 w 547587"/>
                <a:gd name="connsiteY53" fmla="*/ 593810 h 608203"/>
                <a:gd name="connsiteX54" fmla="*/ 464786 w 547587"/>
                <a:gd name="connsiteY54" fmla="*/ 608203 h 608203"/>
                <a:gd name="connsiteX55" fmla="*/ 126542 w 547587"/>
                <a:gd name="connsiteY55" fmla="*/ 608203 h 608203"/>
                <a:gd name="connsiteX56" fmla="*/ 48267 w 547587"/>
                <a:gd name="connsiteY56" fmla="*/ 523349 h 608203"/>
                <a:gd name="connsiteX57" fmla="*/ 48267 w 547587"/>
                <a:gd name="connsiteY57" fmla="*/ 504772 h 608203"/>
                <a:gd name="connsiteX58" fmla="*/ 78605 w 547587"/>
                <a:gd name="connsiteY58" fmla="*/ 474479 h 608203"/>
                <a:gd name="connsiteX59" fmla="*/ 97042 w 547587"/>
                <a:gd name="connsiteY59" fmla="*/ 474479 h 608203"/>
                <a:gd name="connsiteX60" fmla="*/ 157718 w 547587"/>
                <a:gd name="connsiteY60" fmla="*/ 413558 h 608203"/>
                <a:gd name="connsiteX61" fmla="*/ 127716 w 547587"/>
                <a:gd name="connsiteY61" fmla="*/ 355984 h 608203"/>
                <a:gd name="connsiteX62" fmla="*/ 124028 w 547587"/>
                <a:gd name="connsiteY62" fmla="*/ 354478 h 608203"/>
                <a:gd name="connsiteX63" fmla="*/ 106429 w 547587"/>
                <a:gd name="connsiteY63" fmla="*/ 337407 h 608203"/>
                <a:gd name="connsiteX64" fmla="*/ 124028 w 547587"/>
                <a:gd name="connsiteY64" fmla="*/ 319834 h 608203"/>
                <a:gd name="connsiteX65" fmla="*/ 127045 w 547587"/>
                <a:gd name="connsiteY65" fmla="*/ 318495 h 608203"/>
                <a:gd name="connsiteX66" fmla="*/ 157718 w 547587"/>
                <a:gd name="connsiteY66" fmla="*/ 269792 h 608203"/>
                <a:gd name="connsiteX67" fmla="*/ 126710 w 547587"/>
                <a:gd name="connsiteY67" fmla="*/ 213055 h 608203"/>
                <a:gd name="connsiteX68" fmla="*/ 121514 w 547587"/>
                <a:gd name="connsiteY68" fmla="*/ 210544 h 608203"/>
                <a:gd name="connsiteX69" fmla="*/ 106596 w 547587"/>
                <a:gd name="connsiteY69" fmla="*/ 194143 h 608203"/>
                <a:gd name="connsiteX70" fmla="*/ 122017 w 547587"/>
                <a:gd name="connsiteY70" fmla="*/ 178076 h 608203"/>
                <a:gd name="connsiteX71" fmla="*/ 127045 w 547587"/>
                <a:gd name="connsiteY71" fmla="*/ 175733 h 608203"/>
                <a:gd name="connsiteX72" fmla="*/ 157718 w 547587"/>
                <a:gd name="connsiteY72" fmla="*/ 119331 h 608203"/>
                <a:gd name="connsiteX73" fmla="*/ 97042 w 547587"/>
                <a:gd name="connsiteY73" fmla="*/ 58577 h 608203"/>
                <a:gd name="connsiteX74" fmla="*/ 78102 w 547587"/>
                <a:gd name="connsiteY74" fmla="*/ 59749 h 608203"/>
                <a:gd name="connsiteX75" fmla="*/ 55642 w 547587"/>
                <a:gd name="connsiteY75" fmla="*/ 44184 h 608203"/>
                <a:gd name="connsiteX76" fmla="*/ 62514 w 547587"/>
                <a:gd name="connsiteY76" fmla="*/ 14226 h 608203"/>
                <a:gd name="connsiteX77" fmla="*/ 97042 w 547587"/>
                <a:gd name="connsiteY77" fmla="*/ 0 h 60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47587" h="608203">
                  <a:moveTo>
                    <a:pt x="23798" y="381618"/>
                  </a:moveTo>
                  <a:lnTo>
                    <a:pt x="96869" y="381618"/>
                  </a:lnTo>
                  <a:cubicBezTo>
                    <a:pt x="110109" y="381618"/>
                    <a:pt x="120667" y="390824"/>
                    <a:pt x="120667" y="404047"/>
                  </a:cubicBezTo>
                  <a:lnTo>
                    <a:pt x="120667" y="405386"/>
                  </a:lnTo>
                  <a:cubicBezTo>
                    <a:pt x="120667" y="418608"/>
                    <a:pt x="110109" y="429320"/>
                    <a:pt x="96869" y="429320"/>
                  </a:cubicBezTo>
                  <a:lnTo>
                    <a:pt x="23798" y="429320"/>
                  </a:lnTo>
                  <a:cubicBezTo>
                    <a:pt x="10726" y="429320"/>
                    <a:pt x="0" y="418608"/>
                    <a:pt x="0" y="405386"/>
                  </a:cubicBezTo>
                  <a:cubicBezTo>
                    <a:pt x="0" y="392330"/>
                    <a:pt x="10726" y="381618"/>
                    <a:pt x="23798" y="381618"/>
                  </a:cubicBezTo>
                  <a:close/>
                  <a:moveTo>
                    <a:pt x="23798" y="235971"/>
                  </a:moveTo>
                  <a:lnTo>
                    <a:pt x="96869" y="235971"/>
                  </a:lnTo>
                  <a:cubicBezTo>
                    <a:pt x="110109" y="235971"/>
                    <a:pt x="120667" y="245182"/>
                    <a:pt x="120667" y="258244"/>
                  </a:cubicBezTo>
                  <a:lnTo>
                    <a:pt x="120667" y="259751"/>
                  </a:lnTo>
                  <a:cubicBezTo>
                    <a:pt x="120667" y="272981"/>
                    <a:pt x="110109" y="283532"/>
                    <a:pt x="96869" y="283532"/>
                  </a:cubicBezTo>
                  <a:lnTo>
                    <a:pt x="23798" y="283532"/>
                  </a:lnTo>
                  <a:cubicBezTo>
                    <a:pt x="10726" y="283532"/>
                    <a:pt x="0" y="272981"/>
                    <a:pt x="0" y="259751"/>
                  </a:cubicBezTo>
                  <a:cubicBezTo>
                    <a:pt x="0" y="246521"/>
                    <a:pt x="10726" y="235971"/>
                    <a:pt x="23798" y="235971"/>
                  </a:cubicBezTo>
                  <a:close/>
                  <a:moveTo>
                    <a:pt x="243034" y="121674"/>
                  </a:moveTo>
                  <a:cubicBezTo>
                    <a:pt x="222752" y="121674"/>
                    <a:pt x="206494" y="137908"/>
                    <a:pt x="206494" y="157992"/>
                  </a:cubicBezTo>
                  <a:lnTo>
                    <a:pt x="206494" y="194812"/>
                  </a:lnTo>
                  <a:cubicBezTo>
                    <a:pt x="206494" y="214896"/>
                    <a:pt x="222752" y="231130"/>
                    <a:pt x="243034" y="231130"/>
                  </a:cubicBezTo>
                  <a:lnTo>
                    <a:pt x="389360" y="231130"/>
                  </a:lnTo>
                  <a:cubicBezTo>
                    <a:pt x="409474" y="231130"/>
                    <a:pt x="425732" y="214896"/>
                    <a:pt x="425732" y="194812"/>
                  </a:cubicBezTo>
                  <a:lnTo>
                    <a:pt x="425732" y="157992"/>
                  </a:lnTo>
                  <a:cubicBezTo>
                    <a:pt x="425732" y="137908"/>
                    <a:pt x="409474" y="121674"/>
                    <a:pt x="389360" y="121674"/>
                  </a:cubicBezTo>
                  <a:close/>
                  <a:moveTo>
                    <a:pt x="23798" y="90394"/>
                  </a:moveTo>
                  <a:lnTo>
                    <a:pt x="96869" y="90394"/>
                  </a:lnTo>
                  <a:cubicBezTo>
                    <a:pt x="110109" y="90394"/>
                    <a:pt x="120667" y="99424"/>
                    <a:pt x="120667" y="112634"/>
                  </a:cubicBezTo>
                  <a:lnTo>
                    <a:pt x="120667" y="114139"/>
                  </a:lnTo>
                  <a:cubicBezTo>
                    <a:pt x="120667" y="127349"/>
                    <a:pt x="110109" y="137884"/>
                    <a:pt x="96869" y="137884"/>
                  </a:cubicBezTo>
                  <a:lnTo>
                    <a:pt x="23798" y="137884"/>
                  </a:lnTo>
                  <a:cubicBezTo>
                    <a:pt x="10726" y="137884"/>
                    <a:pt x="0" y="127349"/>
                    <a:pt x="0" y="114139"/>
                  </a:cubicBezTo>
                  <a:cubicBezTo>
                    <a:pt x="0" y="100929"/>
                    <a:pt x="10726" y="90394"/>
                    <a:pt x="23798" y="90394"/>
                  </a:cubicBezTo>
                  <a:close/>
                  <a:moveTo>
                    <a:pt x="481212" y="87866"/>
                  </a:moveTo>
                  <a:cubicBezTo>
                    <a:pt x="470820" y="84519"/>
                    <a:pt x="462439" y="97908"/>
                    <a:pt x="462439" y="117992"/>
                  </a:cubicBezTo>
                  <a:lnTo>
                    <a:pt x="462439" y="486529"/>
                  </a:lnTo>
                  <a:cubicBezTo>
                    <a:pt x="462439" y="506780"/>
                    <a:pt x="446013" y="523015"/>
                    <a:pt x="425732" y="523015"/>
                  </a:cubicBezTo>
                  <a:lnTo>
                    <a:pt x="132241" y="522010"/>
                  </a:lnTo>
                  <a:cubicBezTo>
                    <a:pt x="111960" y="522010"/>
                    <a:pt x="96875" y="535902"/>
                    <a:pt x="108775" y="545776"/>
                  </a:cubicBezTo>
                  <a:cubicBezTo>
                    <a:pt x="120676" y="555818"/>
                    <a:pt x="149673" y="559500"/>
                    <a:pt x="169787" y="559500"/>
                  </a:cubicBezTo>
                  <a:lnTo>
                    <a:pt x="462439" y="559500"/>
                  </a:lnTo>
                  <a:cubicBezTo>
                    <a:pt x="501158" y="559500"/>
                    <a:pt x="499985" y="525358"/>
                    <a:pt x="499985" y="525358"/>
                  </a:cubicBezTo>
                  <a:lnTo>
                    <a:pt x="499985" y="130712"/>
                  </a:lnTo>
                  <a:cubicBezTo>
                    <a:pt x="499985" y="110460"/>
                    <a:pt x="491604" y="91381"/>
                    <a:pt x="481212" y="87866"/>
                  </a:cubicBezTo>
                  <a:close/>
                  <a:moveTo>
                    <a:pt x="97042" y="0"/>
                  </a:moveTo>
                  <a:lnTo>
                    <a:pt x="425732" y="0"/>
                  </a:lnTo>
                  <a:cubicBezTo>
                    <a:pt x="438806" y="0"/>
                    <a:pt x="451042" y="5021"/>
                    <a:pt x="460260" y="14226"/>
                  </a:cubicBezTo>
                  <a:cubicBezTo>
                    <a:pt x="464283" y="18242"/>
                    <a:pt x="467803" y="22761"/>
                    <a:pt x="470988" y="26611"/>
                  </a:cubicBezTo>
                  <a:cubicBezTo>
                    <a:pt x="474340" y="30795"/>
                    <a:pt x="479368" y="36987"/>
                    <a:pt x="481715" y="37657"/>
                  </a:cubicBezTo>
                  <a:lnTo>
                    <a:pt x="499650" y="38828"/>
                  </a:lnTo>
                  <a:lnTo>
                    <a:pt x="499817" y="38828"/>
                  </a:lnTo>
                  <a:cubicBezTo>
                    <a:pt x="512221" y="38828"/>
                    <a:pt x="523786" y="44184"/>
                    <a:pt x="532669" y="54393"/>
                  </a:cubicBezTo>
                  <a:cubicBezTo>
                    <a:pt x="536357" y="58577"/>
                    <a:pt x="547587" y="71632"/>
                    <a:pt x="547587" y="123850"/>
                  </a:cubicBezTo>
                  <a:lnTo>
                    <a:pt x="547587" y="561676"/>
                  </a:lnTo>
                  <a:cubicBezTo>
                    <a:pt x="547587" y="574228"/>
                    <a:pt x="542391" y="585274"/>
                    <a:pt x="532502" y="593810"/>
                  </a:cubicBezTo>
                  <a:cubicBezTo>
                    <a:pt x="528479" y="597325"/>
                    <a:pt x="516076" y="608203"/>
                    <a:pt x="464786" y="608203"/>
                  </a:cubicBezTo>
                  <a:lnTo>
                    <a:pt x="126542" y="608203"/>
                  </a:lnTo>
                  <a:cubicBezTo>
                    <a:pt x="66704" y="608203"/>
                    <a:pt x="49105" y="552638"/>
                    <a:pt x="48267" y="523349"/>
                  </a:cubicBezTo>
                  <a:lnTo>
                    <a:pt x="48267" y="504772"/>
                  </a:lnTo>
                  <a:cubicBezTo>
                    <a:pt x="48267" y="488035"/>
                    <a:pt x="61844" y="474479"/>
                    <a:pt x="78605" y="474479"/>
                  </a:cubicBezTo>
                  <a:lnTo>
                    <a:pt x="97042" y="474479"/>
                  </a:lnTo>
                  <a:cubicBezTo>
                    <a:pt x="98719" y="474312"/>
                    <a:pt x="157718" y="469458"/>
                    <a:pt x="157718" y="413558"/>
                  </a:cubicBezTo>
                  <a:cubicBezTo>
                    <a:pt x="158054" y="410880"/>
                    <a:pt x="161071" y="370545"/>
                    <a:pt x="127716" y="355984"/>
                  </a:cubicBezTo>
                  <a:lnTo>
                    <a:pt x="124028" y="354478"/>
                  </a:lnTo>
                  <a:cubicBezTo>
                    <a:pt x="114307" y="350127"/>
                    <a:pt x="106596" y="346947"/>
                    <a:pt x="106429" y="337407"/>
                  </a:cubicBezTo>
                  <a:cubicBezTo>
                    <a:pt x="106261" y="328034"/>
                    <a:pt x="113804" y="324687"/>
                    <a:pt x="124028" y="319834"/>
                  </a:cubicBezTo>
                  <a:lnTo>
                    <a:pt x="127045" y="318495"/>
                  </a:lnTo>
                  <a:cubicBezTo>
                    <a:pt x="147662" y="308955"/>
                    <a:pt x="157718" y="293055"/>
                    <a:pt x="157718" y="269792"/>
                  </a:cubicBezTo>
                  <a:cubicBezTo>
                    <a:pt x="157718" y="269457"/>
                    <a:pt x="157216" y="228620"/>
                    <a:pt x="126710" y="213055"/>
                  </a:cubicBezTo>
                  <a:lnTo>
                    <a:pt x="121514" y="210544"/>
                  </a:lnTo>
                  <a:cubicBezTo>
                    <a:pt x="113804" y="206695"/>
                    <a:pt x="106429" y="203013"/>
                    <a:pt x="106596" y="194143"/>
                  </a:cubicBezTo>
                  <a:cubicBezTo>
                    <a:pt x="106596" y="185105"/>
                    <a:pt x="113804" y="181925"/>
                    <a:pt x="122017" y="178076"/>
                  </a:cubicBezTo>
                  <a:lnTo>
                    <a:pt x="127045" y="175733"/>
                  </a:lnTo>
                  <a:cubicBezTo>
                    <a:pt x="147494" y="165858"/>
                    <a:pt x="157718" y="146946"/>
                    <a:pt x="157718" y="119331"/>
                  </a:cubicBezTo>
                  <a:cubicBezTo>
                    <a:pt x="157718" y="113138"/>
                    <a:pt x="155707" y="58577"/>
                    <a:pt x="97042" y="58577"/>
                  </a:cubicBezTo>
                  <a:lnTo>
                    <a:pt x="78102" y="59749"/>
                  </a:lnTo>
                  <a:cubicBezTo>
                    <a:pt x="68381" y="59749"/>
                    <a:pt x="59497" y="53556"/>
                    <a:pt x="55642" y="44184"/>
                  </a:cubicBezTo>
                  <a:cubicBezTo>
                    <a:pt x="51452" y="34142"/>
                    <a:pt x="54133" y="22594"/>
                    <a:pt x="62514" y="14226"/>
                  </a:cubicBezTo>
                  <a:cubicBezTo>
                    <a:pt x="71733" y="5021"/>
                    <a:pt x="83969" y="0"/>
                    <a:pt x="97042"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34" name="组合 33">
            <a:extLst>
              <a:ext uri="{FF2B5EF4-FFF2-40B4-BE49-F238E27FC236}">
                <a16:creationId xmlns:a16="http://schemas.microsoft.com/office/drawing/2014/main" id="{03106B77-9317-4C07-A637-D3E843F7B1F3}"/>
              </a:ext>
            </a:extLst>
          </p:cNvPr>
          <p:cNvGrpSpPr/>
          <p:nvPr/>
        </p:nvGrpSpPr>
        <p:grpSpPr>
          <a:xfrm>
            <a:off x="3681307" y="5140016"/>
            <a:ext cx="2553115" cy="2143670"/>
            <a:chOff x="3681952" y="3710799"/>
            <a:chExt cx="2553115" cy="2143670"/>
          </a:xfrm>
        </p:grpSpPr>
        <p:sp>
          <p:nvSpPr>
            <p:cNvPr id="40" name="圆角矩形 70">
              <a:extLst>
                <a:ext uri="{FF2B5EF4-FFF2-40B4-BE49-F238E27FC236}">
                  <a16:creationId xmlns:a16="http://schemas.microsoft.com/office/drawing/2014/main" id="{C9D6A3F0-FAAE-4470-8DF5-DE0023B8A6F4}"/>
                </a:ext>
              </a:extLst>
            </p:cNvPr>
            <p:cNvSpPr/>
            <p:nvPr/>
          </p:nvSpPr>
          <p:spPr>
            <a:xfrm>
              <a:off x="3725332"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36" name="文本框 35">
              <a:extLst>
                <a:ext uri="{FF2B5EF4-FFF2-40B4-BE49-F238E27FC236}">
                  <a16:creationId xmlns:a16="http://schemas.microsoft.com/office/drawing/2014/main" id="{DCC1E7BB-5D3E-4D56-9110-149CD3A66C8D}"/>
                </a:ext>
              </a:extLst>
            </p:cNvPr>
            <p:cNvSpPr txBox="1"/>
            <p:nvPr/>
          </p:nvSpPr>
          <p:spPr>
            <a:xfrm>
              <a:off x="5354523" y="3740344"/>
              <a:ext cx="753647"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C</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37" name="矩形 36">
              <a:extLst>
                <a:ext uri="{FF2B5EF4-FFF2-40B4-BE49-F238E27FC236}">
                  <a16:creationId xmlns:a16="http://schemas.microsoft.com/office/drawing/2014/main" id="{4E28C6BB-9341-4EB9-B25E-B200EE0D000C}"/>
                </a:ext>
              </a:extLst>
            </p:cNvPr>
            <p:cNvSpPr/>
            <p:nvPr/>
          </p:nvSpPr>
          <p:spPr>
            <a:xfrm>
              <a:off x="4027555" y="4079678"/>
              <a:ext cx="1164101"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38" name="library-books_18476">
              <a:extLst>
                <a:ext uri="{FF2B5EF4-FFF2-40B4-BE49-F238E27FC236}">
                  <a16:creationId xmlns:a16="http://schemas.microsoft.com/office/drawing/2014/main" id="{46B64E98-3936-4B57-9A92-75888F88BC63}"/>
                </a:ext>
              </a:extLst>
            </p:cNvPr>
            <p:cNvSpPr>
              <a:spLocks noChangeAspect="1"/>
            </p:cNvSpPr>
            <p:nvPr/>
          </p:nvSpPr>
          <p:spPr bwMode="auto">
            <a:xfrm>
              <a:off x="3681952" y="5339126"/>
              <a:ext cx="609685" cy="515343"/>
            </a:xfrm>
            <a:custGeom>
              <a:avLst/>
              <a:gdLst>
                <a:gd name="connsiteX0" fmla="*/ 217420 w 608094"/>
                <a:gd name="connsiteY0" fmla="*/ 438401 h 513999"/>
                <a:gd name="connsiteX1" fmla="*/ 205206 w 608094"/>
                <a:gd name="connsiteY1" fmla="*/ 450598 h 513999"/>
                <a:gd name="connsiteX2" fmla="*/ 217420 w 608094"/>
                <a:gd name="connsiteY2" fmla="*/ 462795 h 513999"/>
                <a:gd name="connsiteX3" fmla="*/ 276185 w 608094"/>
                <a:gd name="connsiteY3" fmla="*/ 462680 h 513999"/>
                <a:gd name="connsiteX4" fmla="*/ 288399 w 608094"/>
                <a:gd name="connsiteY4" fmla="*/ 450598 h 513999"/>
                <a:gd name="connsiteX5" fmla="*/ 276185 w 608094"/>
                <a:gd name="connsiteY5" fmla="*/ 438516 h 513999"/>
                <a:gd name="connsiteX6" fmla="*/ 41718 w 608094"/>
                <a:gd name="connsiteY6" fmla="*/ 438401 h 513999"/>
                <a:gd name="connsiteX7" fmla="*/ 29502 w 608094"/>
                <a:gd name="connsiteY7" fmla="*/ 450598 h 513999"/>
                <a:gd name="connsiteX8" fmla="*/ 41718 w 608094"/>
                <a:gd name="connsiteY8" fmla="*/ 462795 h 513999"/>
                <a:gd name="connsiteX9" fmla="*/ 100491 w 608094"/>
                <a:gd name="connsiteY9" fmla="*/ 462680 h 513999"/>
                <a:gd name="connsiteX10" fmla="*/ 112591 w 608094"/>
                <a:gd name="connsiteY10" fmla="*/ 450598 h 513999"/>
                <a:gd name="connsiteX11" fmla="*/ 100491 w 608094"/>
                <a:gd name="connsiteY11" fmla="*/ 438516 h 513999"/>
                <a:gd name="connsiteX12" fmla="*/ 217535 w 608094"/>
                <a:gd name="connsiteY12" fmla="*/ 90327 h 513999"/>
                <a:gd name="connsiteX13" fmla="*/ 205321 w 608094"/>
                <a:gd name="connsiteY13" fmla="*/ 102524 h 513999"/>
                <a:gd name="connsiteX14" fmla="*/ 217535 w 608094"/>
                <a:gd name="connsiteY14" fmla="*/ 114721 h 513999"/>
                <a:gd name="connsiteX15" fmla="*/ 276300 w 608094"/>
                <a:gd name="connsiteY15" fmla="*/ 114721 h 513999"/>
                <a:gd name="connsiteX16" fmla="*/ 288399 w 608094"/>
                <a:gd name="connsiteY16" fmla="*/ 102524 h 513999"/>
                <a:gd name="connsiteX17" fmla="*/ 276300 w 608094"/>
                <a:gd name="connsiteY17" fmla="*/ 90327 h 513999"/>
                <a:gd name="connsiteX18" fmla="*/ 41718 w 608094"/>
                <a:gd name="connsiteY18" fmla="*/ 90327 h 513999"/>
                <a:gd name="connsiteX19" fmla="*/ 29617 w 608094"/>
                <a:gd name="connsiteY19" fmla="*/ 102524 h 513999"/>
                <a:gd name="connsiteX20" fmla="*/ 41718 w 608094"/>
                <a:gd name="connsiteY20" fmla="*/ 114721 h 513999"/>
                <a:gd name="connsiteX21" fmla="*/ 100491 w 608094"/>
                <a:gd name="connsiteY21" fmla="*/ 114721 h 513999"/>
                <a:gd name="connsiteX22" fmla="*/ 112591 w 608094"/>
                <a:gd name="connsiteY22" fmla="*/ 102524 h 513999"/>
                <a:gd name="connsiteX23" fmla="*/ 100491 w 608094"/>
                <a:gd name="connsiteY23" fmla="*/ 90327 h 513999"/>
                <a:gd name="connsiteX24" fmla="*/ 357302 w 608094"/>
                <a:gd name="connsiteY24" fmla="*/ 33254 h 513999"/>
                <a:gd name="connsiteX25" fmla="*/ 381620 w 608094"/>
                <a:gd name="connsiteY25" fmla="*/ 48903 h 513999"/>
                <a:gd name="connsiteX26" fmla="*/ 476931 w 608094"/>
                <a:gd name="connsiteY26" fmla="*/ 484904 h 513999"/>
                <a:gd name="connsiteX27" fmla="*/ 461257 w 608094"/>
                <a:gd name="connsiteY27" fmla="*/ 509299 h 513999"/>
                <a:gd name="connsiteX28" fmla="*/ 436939 w 608094"/>
                <a:gd name="connsiteY28" fmla="*/ 493649 h 513999"/>
                <a:gd name="connsiteX29" fmla="*/ 341628 w 608094"/>
                <a:gd name="connsiteY29" fmla="*/ 57534 h 513999"/>
                <a:gd name="connsiteX30" fmla="*/ 357302 w 608094"/>
                <a:gd name="connsiteY30" fmla="*/ 33254 h 513999"/>
                <a:gd name="connsiteX31" fmla="*/ 405056 w 608094"/>
                <a:gd name="connsiteY31" fmla="*/ 22956 h 513999"/>
                <a:gd name="connsiteX32" fmla="*/ 416229 w 608094"/>
                <a:gd name="connsiteY32" fmla="*/ 30089 h 513999"/>
                <a:gd name="connsiteX33" fmla="*/ 516092 w 608094"/>
                <a:gd name="connsiteY33" fmla="*/ 487647 h 513999"/>
                <a:gd name="connsiteX34" fmla="*/ 508951 w 608094"/>
                <a:gd name="connsiteY34" fmla="*/ 498807 h 513999"/>
                <a:gd name="connsiteX35" fmla="*/ 497663 w 608094"/>
                <a:gd name="connsiteY35" fmla="*/ 491674 h 513999"/>
                <a:gd name="connsiteX36" fmla="*/ 397800 w 608094"/>
                <a:gd name="connsiteY36" fmla="*/ 34116 h 513999"/>
                <a:gd name="connsiteX37" fmla="*/ 405056 w 608094"/>
                <a:gd name="connsiteY37" fmla="*/ 22956 h 513999"/>
                <a:gd name="connsiteX38" fmla="*/ 437759 w 608094"/>
                <a:gd name="connsiteY38" fmla="*/ 15758 h 513999"/>
                <a:gd name="connsiteX39" fmla="*/ 449054 w 608094"/>
                <a:gd name="connsiteY39" fmla="*/ 22892 h 513999"/>
                <a:gd name="connsiteX40" fmla="*/ 548976 w 608094"/>
                <a:gd name="connsiteY40" fmla="*/ 480517 h 513999"/>
                <a:gd name="connsiteX41" fmla="*/ 541715 w 608094"/>
                <a:gd name="connsiteY41" fmla="*/ 491679 h 513999"/>
                <a:gd name="connsiteX42" fmla="*/ 530535 w 608094"/>
                <a:gd name="connsiteY42" fmla="*/ 484544 h 513999"/>
                <a:gd name="connsiteX43" fmla="*/ 430614 w 608094"/>
                <a:gd name="connsiteY43" fmla="*/ 26920 h 513999"/>
                <a:gd name="connsiteX44" fmla="*/ 437759 w 608094"/>
                <a:gd name="connsiteY44" fmla="*/ 15758 h 513999"/>
                <a:gd name="connsiteX45" fmla="*/ 488012 w 608094"/>
                <a:gd name="connsiteY45" fmla="*/ 4886 h 513999"/>
                <a:gd name="connsiteX46" fmla="*/ 512325 w 608094"/>
                <a:gd name="connsiteY46" fmla="*/ 20419 h 513999"/>
                <a:gd name="connsiteX47" fmla="*/ 607618 w 608094"/>
                <a:gd name="connsiteY47" fmla="*/ 456470 h 513999"/>
                <a:gd name="connsiteX48" fmla="*/ 591947 w 608094"/>
                <a:gd name="connsiteY48" fmla="*/ 480746 h 513999"/>
                <a:gd name="connsiteX49" fmla="*/ 567634 w 608094"/>
                <a:gd name="connsiteY49" fmla="*/ 465099 h 513999"/>
                <a:gd name="connsiteX50" fmla="*/ 472456 w 608094"/>
                <a:gd name="connsiteY50" fmla="*/ 29163 h 513999"/>
                <a:gd name="connsiteX51" fmla="*/ 488012 w 608094"/>
                <a:gd name="connsiteY51" fmla="*/ 4886 h 513999"/>
                <a:gd name="connsiteX52" fmla="*/ 210622 w 608094"/>
                <a:gd name="connsiteY52" fmla="*/ 0 h 513999"/>
                <a:gd name="connsiteX53" fmla="*/ 283099 w 608094"/>
                <a:gd name="connsiteY53" fmla="*/ 115 h 513999"/>
                <a:gd name="connsiteX54" fmla="*/ 317782 w 608094"/>
                <a:gd name="connsiteY54" fmla="*/ 34750 h 513999"/>
                <a:gd name="connsiteX55" fmla="*/ 317551 w 608094"/>
                <a:gd name="connsiteY55" fmla="*/ 479364 h 513999"/>
                <a:gd name="connsiteX56" fmla="*/ 282868 w 608094"/>
                <a:gd name="connsiteY56" fmla="*/ 513999 h 513999"/>
                <a:gd name="connsiteX57" fmla="*/ 210391 w 608094"/>
                <a:gd name="connsiteY57" fmla="*/ 513999 h 513999"/>
                <a:gd name="connsiteX58" fmla="*/ 175708 w 608094"/>
                <a:gd name="connsiteY58" fmla="*/ 479249 h 513999"/>
                <a:gd name="connsiteX59" fmla="*/ 176054 w 608094"/>
                <a:gd name="connsiteY59" fmla="*/ 34635 h 513999"/>
                <a:gd name="connsiteX60" fmla="*/ 210622 w 608094"/>
                <a:gd name="connsiteY60" fmla="*/ 0 h 513999"/>
                <a:gd name="connsiteX61" fmla="*/ 34918 w 608094"/>
                <a:gd name="connsiteY61" fmla="*/ 0 h 513999"/>
                <a:gd name="connsiteX62" fmla="*/ 107290 w 608094"/>
                <a:gd name="connsiteY62" fmla="*/ 115 h 513999"/>
                <a:gd name="connsiteX63" fmla="*/ 141978 w 608094"/>
                <a:gd name="connsiteY63" fmla="*/ 34750 h 513999"/>
                <a:gd name="connsiteX64" fmla="*/ 141748 w 608094"/>
                <a:gd name="connsiteY64" fmla="*/ 479364 h 513999"/>
                <a:gd name="connsiteX65" fmla="*/ 106944 w 608094"/>
                <a:gd name="connsiteY65" fmla="*/ 513999 h 513999"/>
                <a:gd name="connsiteX66" fmla="*/ 34573 w 608094"/>
                <a:gd name="connsiteY66" fmla="*/ 513999 h 513999"/>
                <a:gd name="connsiteX67" fmla="*/ 0 w 608094"/>
                <a:gd name="connsiteY67" fmla="*/ 479249 h 513999"/>
                <a:gd name="connsiteX68" fmla="*/ 230 w 608094"/>
                <a:gd name="connsiteY68" fmla="*/ 34635 h 513999"/>
                <a:gd name="connsiteX69" fmla="*/ 34918 w 608094"/>
                <a:gd name="connsiteY69" fmla="*/ 0 h 5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8094" h="513999">
                  <a:moveTo>
                    <a:pt x="217420" y="438401"/>
                  </a:moveTo>
                  <a:cubicBezTo>
                    <a:pt x="210737" y="438401"/>
                    <a:pt x="205206" y="443924"/>
                    <a:pt x="205206" y="450598"/>
                  </a:cubicBezTo>
                  <a:cubicBezTo>
                    <a:pt x="205206" y="457272"/>
                    <a:pt x="210737" y="462795"/>
                    <a:pt x="217420" y="462795"/>
                  </a:cubicBezTo>
                  <a:lnTo>
                    <a:pt x="276185" y="462680"/>
                  </a:lnTo>
                  <a:cubicBezTo>
                    <a:pt x="282983" y="462680"/>
                    <a:pt x="288399" y="457387"/>
                    <a:pt x="288399" y="450598"/>
                  </a:cubicBezTo>
                  <a:cubicBezTo>
                    <a:pt x="288399" y="443924"/>
                    <a:pt x="282868" y="438516"/>
                    <a:pt x="276185" y="438516"/>
                  </a:cubicBezTo>
                  <a:close/>
                  <a:moveTo>
                    <a:pt x="41718" y="438401"/>
                  </a:moveTo>
                  <a:cubicBezTo>
                    <a:pt x="34918" y="438401"/>
                    <a:pt x="29502" y="443924"/>
                    <a:pt x="29502" y="450598"/>
                  </a:cubicBezTo>
                  <a:cubicBezTo>
                    <a:pt x="29502" y="457272"/>
                    <a:pt x="35034" y="462795"/>
                    <a:pt x="41718" y="462795"/>
                  </a:cubicBezTo>
                  <a:lnTo>
                    <a:pt x="100491" y="462680"/>
                  </a:lnTo>
                  <a:cubicBezTo>
                    <a:pt x="107175" y="462680"/>
                    <a:pt x="112591" y="457387"/>
                    <a:pt x="112591" y="450598"/>
                  </a:cubicBezTo>
                  <a:cubicBezTo>
                    <a:pt x="112591" y="443924"/>
                    <a:pt x="107175" y="438516"/>
                    <a:pt x="100491" y="438516"/>
                  </a:cubicBezTo>
                  <a:close/>
                  <a:moveTo>
                    <a:pt x="217535" y="90327"/>
                  </a:moveTo>
                  <a:cubicBezTo>
                    <a:pt x="210737" y="90327"/>
                    <a:pt x="205321" y="95850"/>
                    <a:pt x="205321" y="102524"/>
                  </a:cubicBezTo>
                  <a:cubicBezTo>
                    <a:pt x="205321" y="109198"/>
                    <a:pt x="210737" y="114721"/>
                    <a:pt x="217535" y="114721"/>
                  </a:cubicBezTo>
                  <a:lnTo>
                    <a:pt x="276300" y="114721"/>
                  </a:lnTo>
                  <a:cubicBezTo>
                    <a:pt x="282983" y="114721"/>
                    <a:pt x="288399" y="109198"/>
                    <a:pt x="288399" y="102524"/>
                  </a:cubicBezTo>
                  <a:cubicBezTo>
                    <a:pt x="288399" y="95850"/>
                    <a:pt x="282983" y="90327"/>
                    <a:pt x="276300" y="90327"/>
                  </a:cubicBezTo>
                  <a:close/>
                  <a:moveTo>
                    <a:pt x="41718" y="90327"/>
                  </a:moveTo>
                  <a:cubicBezTo>
                    <a:pt x="35034" y="90327"/>
                    <a:pt x="29617" y="95850"/>
                    <a:pt x="29617" y="102524"/>
                  </a:cubicBezTo>
                  <a:cubicBezTo>
                    <a:pt x="29617" y="109198"/>
                    <a:pt x="35034" y="114721"/>
                    <a:pt x="41718" y="114721"/>
                  </a:cubicBezTo>
                  <a:lnTo>
                    <a:pt x="100491" y="114721"/>
                  </a:lnTo>
                  <a:cubicBezTo>
                    <a:pt x="107175" y="114721"/>
                    <a:pt x="112591" y="109198"/>
                    <a:pt x="112591" y="102524"/>
                  </a:cubicBezTo>
                  <a:cubicBezTo>
                    <a:pt x="112591" y="95850"/>
                    <a:pt x="107175" y="90327"/>
                    <a:pt x="100491" y="90327"/>
                  </a:cubicBezTo>
                  <a:close/>
                  <a:moveTo>
                    <a:pt x="357302" y="33254"/>
                  </a:moveTo>
                  <a:cubicBezTo>
                    <a:pt x="368366" y="30837"/>
                    <a:pt x="379199" y="37857"/>
                    <a:pt x="381620" y="48903"/>
                  </a:cubicBezTo>
                  <a:lnTo>
                    <a:pt x="476931" y="484904"/>
                  </a:lnTo>
                  <a:cubicBezTo>
                    <a:pt x="479351" y="495951"/>
                    <a:pt x="472321" y="506882"/>
                    <a:pt x="461257" y="509299"/>
                  </a:cubicBezTo>
                  <a:cubicBezTo>
                    <a:pt x="450193" y="511600"/>
                    <a:pt x="439360" y="504696"/>
                    <a:pt x="436939" y="493649"/>
                  </a:cubicBezTo>
                  <a:lnTo>
                    <a:pt x="341628" y="57534"/>
                  </a:lnTo>
                  <a:cubicBezTo>
                    <a:pt x="339208" y="46602"/>
                    <a:pt x="346238" y="35670"/>
                    <a:pt x="357302" y="33254"/>
                  </a:cubicBezTo>
                  <a:close/>
                  <a:moveTo>
                    <a:pt x="405056" y="22956"/>
                  </a:moveTo>
                  <a:cubicBezTo>
                    <a:pt x="410124" y="21805"/>
                    <a:pt x="415077" y="25027"/>
                    <a:pt x="416229" y="30089"/>
                  </a:cubicBezTo>
                  <a:lnTo>
                    <a:pt x="516092" y="487647"/>
                  </a:lnTo>
                  <a:cubicBezTo>
                    <a:pt x="517244" y="492709"/>
                    <a:pt x="514019" y="497771"/>
                    <a:pt x="508951" y="498807"/>
                  </a:cubicBezTo>
                  <a:cubicBezTo>
                    <a:pt x="503883" y="499957"/>
                    <a:pt x="498815" y="496736"/>
                    <a:pt x="497663" y="491674"/>
                  </a:cubicBezTo>
                  <a:lnTo>
                    <a:pt x="397800" y="34116"/>
                  </a:lnTo>
                  <a:cubicBezTo>
                    <a:pt x="396648" y="29053"/>
                    <a:pt x="399873" y="24106"/>
                    <a:pt x="405056" y="22956"/>
                  </a:cubicBezTo>
                  <a:close/>
                  <a:moveTo>
                    <a:pt x="437759" y="15758"/>
                  </a:moveTo>
                  <a:cubicBezTo>
                    <a:pt x="442830" y="14607"/>
                    <a:pt x="447901" y="17829"/>
                    <a:pt x="449054" y="22892"/>
                  </a:cubicBezTo>
                  <a:lnTo>
                    <a:pt x="548976" y="480517"/>
                  </a:lnTo>
                  <a:cubicBezTo>
                    <a:pt x="550128" y="485580"/>
                    <a:pt x="546786" y="490528"/>
                    <a:pt x="541715" y="491679"/>
                  </a:cubicBezTo>
                  <a:cubicBezTo>
                    <a:pt x="536644" y="492829"/>
                    <a:pt x="531573" y="489607"/>
                    <a:pt x="530535" y="484544"/>
                  </a:cubicBezTo>
                  <a:lnTo>
                    <a:pt x="430614" y="26920"/>
                  </a:lnTo>
                  <a:cubicBezTo>
                    <a:pt x="429461" y="21857"/>
                    <a:pt x="432688" y="16794"/>
                    <a:pt x="437759" y="15758"/>
                  </a:cubicBezTo>
                  <a:close/>
                  <a:moveTo>
                    <a:pt x="488012" y="4886"/>
                  </a:moveTo>
                  <a:cubicBezTo>
                    <a:pt x="499073" y="2470"/>
                    <a:pt x="510020" y="9373"/>
                    <a:pt x="512325" y="20419"/>
                  </a:cubicBezTo>
                  <a:lnTo>
                    <a:pt x="607618" y="456470"/>
                  </a:lnTo>
                  <a:cubicBezTo>
                    <a:pt x="610038" y="467515"/>
                    <a:pt x="603009" y="478330"/>
                    <a:pt x="591947" y="480746"/>
                  </a:cubicBezTo>
                  <a:cubicBezTo>
                    <a:pt x="580885" y="483162"/>
                    <a:pt x="570054" y="476144"/>
                    <a:pt x="567634" y="465099"/>
                  </a:cubicBezTo>
                  <a:lnTo>
                    <a:pt x="472456" y="29163"/>
                  </a:lnTo>
                  <a:cubicBezTo>
                    <a:pt x="470036" y="18117"/>
                    <a:pt x="476950" y="7302"/>
                    <a:pt x="488012" y="4886"/>
                  </a:cubicBezTo>
                  <a:close/>
                  <a:moveTo>
                    <a:pt x="210622" y="0"/>
                  </a:moveTo>
                  <a:lnTo>
                    <a:pt x="283099" y="115"/>
                  </a:lnTo>
                  <a:cubicBezTo>
                    <a:pt x="302341" y="115"/>
                    <a:pt x="317897" y="15649"/>
                    <a:pt x="317782" y="34750"/>
                  </a:cubicBezTo>
                  <a:lnTo>
                    <a:pt x="317551" y="479364"/>
                  </a:lnTo>
                  <a:cubicBezTo>
                    <a:pt x="317551" y="498465"/>
                    <a:pt x="301996" y="513999"/>
                    <a:pt x="282868" y="513999"/>
                  </a:cubicBezTo>
                  <a:lnTo>
                    <a:pt x="210391" y="513999"/>
                  </a:lnTo>
                  <a:cubicBezTo>
                    <a:pt x="191264" y="513999"/>
                    <a:pt x="175708" y="498350"/>
                    <a:pt x="175708" y="479249"/>
                  </a:cubicBezTo>
                  <a:lnTo>
                    <a:pt x="176054" y="34635"/>
                  </a:lnTo>
                  <a:cubicBezTo>
                    <a:pt x="176054" y="15419"/>
                    <a:pt x="191494" y="0"/>
                    <a:pt x="210622" y="0"/>
                  </a:cubicBezTo>
                  <a:close/>
                  <a:moveTo>
                    <a:pt x="34918" y="0"/>
                  </a:moveTo>
                  <a:lnTo>
                    <a:pt x="107290" y="115"/>
                  </a:lnTo>
                  <a:cubicBezTo>
                    <a:pt x="126536" y="115"/>
                    <a:pt x="141978" y="15649"/>
                    <a:pt x="141978" y="34750"/>
                  </a:cubicBezTo>
                  <a:lnTo>
                    <a:pt x="141748" y="479364"/>
                  </a:lnTo>
                  <a:cubicBezTo>
                    <a:pt x="141748" y="498465"/>
                    <a:pt x="126190" y="513999"/>
                    <a:pt x="106944" y="513999"/>
                  </a:cubicBezTo>
                  <a:lnTo>
                    <a:pt x="34573" y="513999"/>
                  </a:lnTo>
                  <a:cubicBezTo>
                    <a:pt x="15442" y="513999"/>
                    <a:pt x="0" y="498350"/>
                    <a:pt x="0" y="479249"/>
                  </a:cubicBezTo>
                  <a:lnTo>
                    <a:pt x="230" y="34635"/>
                  </a:lnTo>
                  <a:cubicBezTo>
                    <a:pt x="230" y="15419"/>
                    <a:pt x="15788" y="0"/>
                    <a:pt x="3491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E67321CA-1982-4210-86FD-2A6135E266C4}"/>
              </a:ext>
            </a:extLst>
          </p:cNvPr>
          <p:cNvGrpSpPr/>
          <p:nvPr/>
        </p:nvGrpSpPr>
        <p:grpSpPr>
          <a:xfrm>
            <a:off x="8505089" y="5140016"/>
            <a:ext cx="2578338" cy="2189886"/>
            <a:chOff x="8152004" y="3710799"/>
            <a:chExt cx="2578338" cy="2189886"/>
          </a:xfrm>
        </p:grpSpPr>
        <p:sp>
          <p:nvSpPr>
            <p:cNvPr id="47" name="圆角矩形 73">
              <a:extLst>
                <a:ext uri="{FF2B5EF4-FFF2-40B4-BE49-F238E27FC236}">
                  <a16:creationId xmlns:a16="http://schemas.microsoft.com/office/drawing/2014/main" id="{DAF89BBC-5B8A-4A69-8DD2-F73CAFBDE00E}"/>
                </a:ext>
              </a:extLst>
            </p:cNvPr>
            <p:cNvSpPr/>
            <p:nvPr/>
          </p:nvSpPr>
          <p:spPr>
            <a:xfrm>
              <a:off x="8220607"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43" name="文本框 42">
              <a:extLst>
                <a:ext uri="{FF2B5EF4-FFF2-40B4-BE49-F238E27FC236}">
                  <a16:creationId xmlns:a16="http://schemas.microsoft.com/office/drawing/2014/main" id="{1F31EC80-C11A-4D22-AF74-88C71D3D9FB7}"/>
                </a:ext>
              </a:extLst>
            </p:cNvPr>
            <p:cNvSpPr txBox="1"/>
            <p:nvPr/>
          </p:nvSpPr>
          <p:spPr>
            <a:xfrm>
              <a:off x="9824584" y="3741607"/>
              <a:ext cx="778861"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D</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44" name="矩形 43">
              <a:extLst>
                <a:ext uri="{FF2B5EF4-FFF2-40B4-BE49-F238E27FC236}">
                  <a16:creationId xmlns:a16="http://schemas.microsoft.com/office/drawing/2014/main" id="{8C4B78E7-C303-463B-B946-05ABD4C72DDE}"/>
                </a:ext>
              </a:extLst>
            </p:cNvPr>
            <p:cNvSpPr/>
            <p:nvPr/>
          </p:nvSpPr>
          <p:spPr>
            <a:xfrm>
              <a:off x="8152004" y="4108187"/>
              <a:ext cx="1430200"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 Fe</a:t>
              </a:r>
              <a:r>
                <a:rPr lang="vi-VN" sz="3200" b="0" i="0" baseline="-25000" dirty="0">
                  <a:effectLst/>
                  <a:latin typeface="Arial" panose="020B0604020202020204" pitchFamily="34" charset="0"/>
                </a:rPr>
                <a:t>2</a:t>
              </a:r>
              <a:r>
                <a:rPr lang="vi-VN" sz="3200" b="0" i="0" dirty="0">
                  <a:effectLst/>
                  <a:latin typeface="Arial" panose="020B0604020202020204" pitchFamily="34" charset="0"/>
                </a:rPr>
                <a:t>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45" name="closed-diary_77273">
              <a:extLst>
                <a:ext uri="{FF2B5EF4-FFF2-40B4-BE49-F238E27FC236}">
                  <a16:creationId xmlns:a16="http://schemas.microsoft.com/office/drawing/2014/main" id="{AD978098-3A36-4AF5-9FE7-C9ED58861735}"/>
                </a:ext>
              </a:extLst>
            </p:cNvPr>
            <p:cNvSpPr>
              <a:spLocks noChangeAspect="1"/>
            </p:cNvSpPr>
            <p:nvPr/>
          </p:nvSpPr>
          <p:spPr bwMode="auto">
            <a:xfrm>
              <a:off x="8220607" y="5291000"/>
              <a:ext cx="458649" cy="609685"/>
            </a:xfrm>
            <a:custGeom>
              <a:avLst/>
              <a:gdLst>
                <a:gd name="connsiteX0" fmla="*/ 382041 w 455570"/>
                <a:gd name="connsiteY0" fmla="*/ 509411 h 605592"/>
                <a:gd name="connsiteX1" fmla="*/ 406739 w 455570"/>
                <a:gd name="connsiteY1" fmla="*/ 509411 h 605592"/>
                <a:gd name="connsiteX2" fmla="*/ 406739 w 455570"/>
                <a:gd name="connsiteY2" fmla="*/ 556408 h 605592"/>
                <a:gd name="connsiteX3" fmla="*/ 382041 w 455570"/>
                <a:gd name="connsiteY3" fmla="*/ 556408 h 605592"/>
                <a:gd name="connsiteX4" fmla="*/ 132948 w 455570"/>
                <a:gd name="connsiteY4" fmla="*/ 101318 h 605592"/>
                <a:gd name="connsiteX5" fmla="*/ 115958 w 455570"/>
                <a:gd name="connsiteY5" fmla="*/ 118189 h 605592"/>
                <a:gd name="connsiteX6" fmla="*/ 115958 w 455570"/>
                <a:gd name="connsiteY6" fmla="*/ 179184 h 605592"/>
                <a:gd name="connsiteX7" fmla="*/ 132948 w 455570"/>
                <a:gd name="connsiteY7" fmla="*/ 196148 h 605592"/>
                <a:gd name="connsiteX8" fmla="*/ 343976 w 455570"/>
                <a:gd name="connsiteY8" fmla="*/ 196148 h 605592"/>
                <a:gd name="connsiteX9" fmla="*/ 360965 w 455570"/>
                <a:gd name="connsiteY9" fmla="*/ 179184 h 605592"/>
                <a:gd name="connsiteX10" fmla="*/ 360965 w 455570"/>
                <a:gd name="connsiteY10" fmla="*/ 118189 h 605592"/>
                <a:gd name="connsiteX11" fmla="*/ 343976 w 455570"/>
                <a:gd name="connsiteY11" fmla="*/ 101318 h 605592"/>
                <a:gd name="connsiteX12" fmla="*/ 431507 w 455570"/>
                <a:gd name="connsiteY12" fmla="*/ 0 h 605592"/>
                <a:gd name="connsiteX13" fmla="*/ 455570 w 455570"/>
                <a:gd name="connsiteY13" fmla="*/ 0 h 605592"/>
                <a:gd name="connsiteX14" fmla="*/ 455570 w 455570"/>
                <a:gd name="connsiteY14" fmla="*/ 496004 h 605592"/>
                <a:gd name="connsiteX15" fmla="*/ 431507 w 455570"/>
                <a:gd name="connsiteY15" fmla="*/ 496004 h 605592"/>
                <a:gd name="connsiteX16" fmla="*/ 72138 w 455570"/>
                <a:gd name="connsiteY16" fmla="*/ 0 h 605592"/>
                <a:gd name="connsiteX17" fmla="*/ 406736 w 455570"/>
                <a:gd name="connsiteY17" fmla="*/ 0 h 605592"/>
                <a:gd name="connsiteX18" fmla="*/ 406736 w 455570"/>
                <a:gd name="connsiteY18" fmla="*/ 496024 h 605592"/>
                <a:gd name="connsiteX19" fmla="*/ 88756 w 455570"/>
                <a:gd name="connsiteY19" fmla="*/ 496024 h 605592"/>
                <a:gd name="connsiteX20" fmla="*/ 52827 w 455570"/>
                <a:gd name="connsiteY20" fmla="*/ 531805 h 605592"/>
                <a:gd name="connsiteX21" fmla="*/ 88756 w 455570"/>
                <a:gd name="connsiteY21" fmla="*/ 567586 h 605592"/>
                <a:gd name="connsiteX22" fmla="*/ 455570 w 455570"/>
                <a:gd name="connsiteY22" fmla="*/ 567586 h 605592"/>
                <a:gd name="connsiteX23" fmla="*/ 455570 w 455570"/>
                <a:gd name="connsiteY23" fmla="*/ 605592 h 605592"/>
                <a:gd name="connsiteX24" fmla="*/ 72138 w 455570"/>
                <a:gd name="connsiteY24" fmla="*/ 605592 h 605592"/>
                <a:gd name="connsiteX25" fmla="*/ 0 w 455570"/>
                <a:gd name="connsiteY25" fmla="*/ 533752 h 605592"/>
                <a:gd name="connsiteX26" fmla="*/ 0 w 455570"/>
                <a:gd name="connsiteY26" fmla="*/ 71841 h 605592"/>
                <a:gd name="connsiteX27" fmla="*/ 72138 w 455570"/>
                <a:gd name="connsiteY2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570" h="605592">
                  <a:moveTo>
                    <a:pt x="382041" y="509411"/>
                  </a:moveTo>
                  <a:lnTo>
                    <a:pt x="406739" y="509411"/>
                  </a:lnTo>
                  <a:lnTo>
                    <a:pt x="406739" y="556408"/>
                  </a:lnTo>
                  <a:lnTo>
                    <a:pt x="382041" y="556408"/>
                  </a:lnTo>
                  <a:close/>
                  <a:moveTo>
                    <a:pt x="132948" y="101318"/>
                  </a:moveTo>
                  <a:cubicBezTo>
                    <a:pt x="123571" y="101318"/>
                    <a:pt x="115958" y="108827"/>
                    <a:pt x="115958" y="118189"/>
                  </a:cubicBezTo>
                  <a:lnTo>
                    <a:pt x="115958" y="179184"/>
                  </a:lnTo>
                  <a:cubicBezTo>
                    <a:pt x="115958" y="188547"/>
                    <a:pt x="123571" y="196148"/>
                    <a:pt x="132948" y="196148"/>
                  </a:cubicBezTo>
                  <a:lnTo>
                    <a:pt x="343976" y="196148"/>
                  </a:lnTo>
                  <a:cubicBezTo>
                    <a:pt x="353352" y="196148"/>
                    <a:pt x="360965" y="188547"/>
                    <a:pt x="360965" y="179184"/>
                  </a:cubicBezTo>
                  <a:lnTo>
                    <a:pt x="360965" y="118189"/>
                  </a:lnTo>
                  <a:cubicBezTo>
                    <a:pt x="360965" y="108827"/>
                    <a:pt x="353352" y="101318"/>
                    <a:pt x="343976" y="101318"/>
                  </a:cubicBezTo>
                  <a:close/>
                  <a:moveTo>
                    <a:pt x="431507" y="0"/>
                  </a:moveTo>
                  <a:lnTo>
                    <a:pt x="455570" y="0"/>
                  </a:lnTo>
                  <a:lnTo>
                    <a:pt x="455570" y="496004"/>
                  </a:lnTo>
                  <a:lnTo>
                    <a:pt x="431507" y="496004"/>
                  </a:lnTo>
                  <a:close/>
                  <a:moveTo>
                    <a:pt x="72138" y="0"/>
                  </a:moveTo>
                  <a:lnTo>
                    <a:pt x="406736" y="0"/>
                  </a:lnTo>
                  <a:lnTo>
                    <a:pt x="406736" y="496024"/>
                  </a:lnTo>
                  <a:lnTo>
                    <a:pt x="88756" y="496024"/>
                  </a:lnTo>
                  <a:cubicBezTo>
                    <a:pt x="68888" y="496024"/>
                    <a:pt x="52827" y="512060"/>
                    <a:pt x="52827" y="531805"/>
                  </a:cubicBezTo>
                  <a:cubicBezTo>
                    <a:pt x="52827" y="551550"/>
                    <a:pt x="68888" y="567586"/>
                    <a:pt x="88756" y="567586"/>
                  </a:cubicBezTo>
                  <a:lnTo>
                    <a:pt x="455570" y="567586"/>
                  </a:lnTo>
                  <a:lnTo>
                    <a:pt x="455570" y="605592"/>
                  </a:lnTo>
                  <a:lnTo>
                    <a:pt x="72138" y="605592"/>
                  </a:lnTo>
                  <a:cubicBezTo>
                    <a:pt x="32309" y="605592"/>
                    <a:pt x="0" y="573426"/>
                    <a:pt x="0" y="533752"/>
                  </a:cubicBezTo>
                  <a:lnTo>
                    <a:pt x="0" y="71841"/>
                  </a:lnTo>
                  <a:cubicBezTo>
                    <a:pt x="0" y="32166"/>
                    <a:pt x="32309" y="0"/>
                    <a:pt x="721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sp>
        <p:nvSpPr>
          <p:cNvPr id="27" name="TextBox 26">
            <a:extLst>
              <a:ext uri="{FF2B5EF4-FFF2-40B4-BE49-F238E27FC236}">
                <a16:creationId xmlns:a16="http://schemas.microsoft.com/office/drawing/2014/main" id="{F72B3E31-6105-4080-9C63-6ABC31DD66B3}"/>
              </a:ext>
            </a:extLst>
          </p:cNvPr>
          <p:cNvSpPr txBox="1"/>
          <p:nvPr/>
        </p:nvSpPr>
        <p:spPr>
          <a:xfrm>
            <a:off x="1300185" y="320348"/>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Cho công thức hoá học của iron (III) oxide là Fe</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hydrogen chloride là HCl</a:t>
            </a:r>
          </a:p>
          <a:p>
            <a:pPr algn="ctr"/>
            <a:r>
              <a:rPr lang="vi-VN" sz="3600" b="0" i="0" dirty="0">
                <a:effectLst/>
                <a:latin typeface="Arial" panose="020B0604020202020204" pitchFamily="34" charset="0"/>
              </a:rPr>
              <a:t>CTHH đúng của iron(III) chloride là:</a:t>
            </a:r>
            <a:endParaRPr lang="vi-VN" sz="3600" dirty="0"/>
          </a:p>
        </p:txBody>
      </p:sp>
      <p:sp>
        <p:nvSpPr>
          <p:cNvPr id="29" name="Rectangle: Rounded Corners 28">
            <a:extLst>
              <a:ext uri="{FF2B5EF4-FFF2-40B4-BE49-F238E27FC236}">
                <a16:creationId xmlns:a16="http://schemas.microsoft.com/office/drawing/2014/main" id="{636C12AE-7ADB-41B5-A987-D8CE76AD241D}"/>
              </a:ext>
            </a:extLst>
          </p:cNvPr>
          <p:cNvSpPr/>
          <p:nvPr/>
        </p:nvSpPr>
        <p:spPr>
          <a:xfrm>
            <a:off x="1332773" y="3065745"/>
            <a:ext cx="135957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897280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circle(in)">
                                      <p:cBhvr>
                                        <p:cTn id="16" dur="2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564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05</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7"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48" name="组合 47">
            <a:extLst>
              <a:ext uri="{FF2B5EF4-FFF2-40B4-BE49-F238E27FC236}">
                <a16:creationId xmlns:a16="http://schemas.microsoft.com/office/drawing/2014/main" id="{3DCEAC1D-2E54-4A63-8A9A-9978535FA285}"/>
              </a:ext>
            </a:extLst>
          </p:cNvPr>
          <p:cNvGrpSpPr/>
          <p:nvPr/>
        </p:nvGrpSpPr>
        <p:grpSpPr>
          <a:xfrm rot="5400000">
            <a:off x="4958225" y="2876907"/>
            <a:ext cx="2515597" cy="4646048"/>
            <a:chOff x="1331640" y="1707654"/>
            <a:chExt cx="1535281" cy="2835506"/>
          </a:xfrm>
          <a:solidFill>
            <a:srgbClr val="0170C1"/>
          </a:solidFill>
          <a:effectLst>
            <a:outerShdw blurRad="50800" dist="38100" dir="2700000" algn="tl" rotWithShape="0">
              <a:prstClr val="black">
                <a:alpha val="40000"/>
              </a:prstClr>
            </a:outerShdw>
          </a:effectLst>
        </p:grpSpPr>
        <p:sp>
          <p:nvSpPr>
            <p:cNvPr id="49" name="等腰三角形 5">
              <a:extLst>
                <a:ext uri="{FF2B5EF4-FFF2-40B4-BE49-F238E27FC236}">
                  <a16:creationId xmlns:a16="http://schemas.microsoft.com/office/drawing/2014/main" id="{8AB03C84-0BE0-4DEF-816F-017B07FEEB28}"/>
                </a:ext>
              </a:extLst>
            </p:cNvPr>
            <p:cNvSpPr/>
            <p:nvPr/>
          </p:nvSpPr>
          <p:spPr>
            <a:xfrm>
              <a:off x="1608861" y="1707654"/>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0" name="等腰三角形 5">
              <a:extLst>
                <a:ext uri="{FF2B5EF4-FFF2-40B4-BE49-F238E27FC236}">
                  <a16:creationId xmlns:a16="http://schemas.microsoft.com/office/drawing/2014/main" id="{D11F0038-F578-40E8-92A4-B6A061163146}"/>
                </a:ext>
              </a:extLst>
            </p:cNvPr>
            <p:cNvSpPr/>
            <p:nvPr/>
          </p:nvSpPr>
          <p:spPr>
            <a:xfrm>
              <a:off x="1619672" y="2445005"/>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1" name="等腰三角形 5">
              <a:extLst>
                <a:ext uri="{FF2B5EF4-FFF2-40B4-BE49-F238E27FC236}">
                  <a16:creationId xmlns:a16="http://schemas.microsoft.com/office/drawing/2014/main" id="{7DC740C7-6351-441F-8F25-E8283214E688}"/>
                </a:ext>
              </a:extLst>
            </p:cNvPr>
            <p:cNvSpPr/>
            <p:nvPr/>
          </p:nvSpPr>
          <p:spPr>
            <a:xfrm flipV="1">
              <a:off x="1608861" y="3167482"/>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2" name="等腰三角形 5">
              <a:extLst>
                <a:ext uri="{FF2B5EF4-FFF2-40B4-BE49-F238E27FC236}">
                  <a16:creationId xmlns:a16="http://schemas.microsoft.com/office/drawing/2014/main" id="{B921BA33-E318-40B2-AE5A-2457B94424CC}"/>
                </a:ext>
              </a:extLst>
            </p:cNvPr>
            <p:cNvSpPr/>
            <p:nvPr/>
          </p:nvSpPr>
          <p:spPr>
            <a:xfrm flipV="1">
              <a:off x="1619672" y="3356821"/>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3" name="圆角矩形 11">
              <a:extLst>
                <a:ext uri="{FF2B5EF4-FFF2-40B4-BE49-F238E27FC236}">
                  <a16:creationId xmlns:a16="http://schemas.microsoft.com/office/drawing/2014/main" id="{9AB7DA7B-BE42-4AAC-8CFC-C25454E58231}"/>
                </a:ext>
              </a:extLst>
            </p:cNvPr>
            <p:cNvSpPr/>
            <p:nvPr/>
          </p:nvSpPr>
          <p:spPr>
            <a:xfrm>
              <a:off x="1331640" y="3079858"/>
              <a:ext cx="198918" cy="87624"/>
            </a:xfrm>
            <a:custGeom>
              <a:avLst/>
              <a:gdLst/>
              <a:ahLst/>
              <a:cxnLst/>
              <a:rect l="l" t="t" r="r" b="b"/>
              <a:pathLst>
                <a:path w="198918" h="87624">
                  <a:moveTo>
                    <a:pt x="43812" y="0"/>
                  </a:moveTo>
                  <a:lnTo>
                    <a:pt x="198918" y="0"/>
                  </a:lnTo>
                  <a:lnTo>
                    <a:pt x="198918" y="87624"/>
                  </a:lnTo>
                  <a:lnTo>
                    <a:pt x="43812" y="87624"/>
                  </a:lnTo>
                  <a:cubicBezTo>
                    <a:pt x="19615" y="87624"/>
                    <a:pt x="0" y="68009"/>
                    <a:pt x="0" y="43812"/>
                  </a:cubicBezTo>
                  <a:cubicBezTo>
                    <a:pt x="0" y="19615"/>
                    <a:pt x="19615" y="0"/>
                    <a:pt x="43812" y="0"/>
                  </a:cubicBezTo>
                  <a:close/>
                </a:path>
              </a:pathLst>
            </a:custGeom>
            <a:gradFill flip="none" rotWithShape="1">
              <a:gsLst>
                <a:gs pos="0">
                  <a:srgbClr val="C83841"/>
                </a:gs>
                <a:gs pos="100000">
                  <a:srgbClr val="2A5A8B"/>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grpSp>
      <p:grpSp>
        <p:nvGrpSpPr>
          <p:cNvPr id="69" name="组合 68">
            <a:extLst>
              <a:ext uri="{FF2B5EF4-FFF2-40B4-BE49-F238E27FC236}">
                <a16:creationId xmlns:a16="http://schemas.microsoft.com/office/drawing/2014/main" id="{14A869E6-5DC1-4BE8-B1F5-FF0F44E2869C}"/>
              </a:ext>
            </a:extLst>
          </p:cNvPr>
          <p:cNvGrpSpPr/>
          <p:nvPr/>
        </p:nvGrpSpPr>
        <p:grpSpPr>
          <a:xfrm rot="7821347">
            <a:off x="8493932" y="4895339"/>
            <a:ext cx="836916" cy="835843"/>
            <a:chOff x="988326" y="3199468"/>
            <a:chExt cx="2701948" cy="2698488"/>
          </a:xfrm>
          <a:solidFill>
            <a:srgbClr val="2A5A8B"/>
          </a:solidFill>
        </p:grpSpPr>
        <p:sp>
          <p:nvSpPr>
            <p:cNvPr id="70" name="Freeform 67">
              <a:extLst>
                <a:ext uri="{FF2B5EF4-FFF2-40B4-BE49-F238E27FC236}">
                  <a16:creationId xmlns:a16="http://schemas.microsoft.com/office/drawing/2014/main" id="{CB4F4FCF-22FD-43AA-9D8C-C9867BD59C34}"/>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71" name="Freeform 72">
              <a:extLst>
                <a:ext uri="{FF2B5EF4-FFF2-40B4-BE49-F238E27FC236}">
                  <a16:creationId xmlns:a16="http://schemas.microsoft.com/office/drawing/2014/main" id="{F042C0E1-9E0C-49A0-B6A6-F1D3A08F1A42}"/>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D</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72" name="TextBox 20">
            <a:extLst>
              <a:ext uri="{FF2B5EF4-FFF2-40B4-BE49-F238E27FC236}">
                <a16:creationId xmlns:a16="http://schemas.microsoft.com/office/drawing/2014/main" id="{F8B429F5-0BFA-47BB-8F03-3A55BD4B5E93}"/>
              </a:ext>
            </a:extLst>
          </p:cNvPr>
          <p:cNvSpPr txBox="1"/>
          <p:nvPr/>
        </p:nvSpPr>
        <p:spPr bwMode="auto">
          <a:xfrm>
            <a:off x="740924" y="5516054"/>
            <a:ext cx="181427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6" name="TextBox 20">
            <a:extLst>
              <a:ext uri="{FF2B5EF4-FFF2-40B4-BE49-F238E27FC236}">
                <a16:creationId xmlns:a16="http://schemas.microsoft.com/office/drawing/2014/main" id="{7119F518-DF64-491A-9F16-76014126C4E6}"/>
              </a:ext>
            </a:extLst>
          </p:cNvPr>
          <p:cNvSpPr txBox="1"/>
          <p:nvPr/>
        </p:nvSpPr>
        <p:spPr bwMode="auto">
          <a:xfrm>
            <a:off x="2093845" y="3051659"/>
            <a:ext cx="194384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8" name="TextBox 20">
            <a:extLst>
              <a:ext uri="{FF2B5EF4-FFF2-40B4-BE49-F238E27FC236}">
                <a16:creationId xmlns:a16="http://schemas.microsoft.com/office/drawing/2014/main" id="{07A15BBC-E02A-46A4-A315-AA7669E7737B}"/>
              </a:ext>
            </a:extLst>
          </p:cNvPr>
          <p:cNvSpPr txBox="1"/>
          <p:nvPr/>
        </p:nvSpPr>
        <p:spPr bwMode="auto">
          <a:xfrm>
            <a:off x="8316630" y="3099783"/>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82" name="TextBox 20">
            <a:extLst>
              <a:ext uri="{FF2B5EF4-FFF2-40B4-BE49-F238E27FC236}">
                <a16:creationId xmlns:a16="http://schemas.microsoft.com/office/drawing/2014/main" id="{28893A49-B279-4B44-B380-D8C78FD5AA9E}"/>
              </a:ext>
            </a:extLst>
          </p:cNvPr>
          <p:cNvSpPr txBox="1"/>
          <p:nvPr/>
        </p:nvSpPr>
        <p:spPr bwMode="auto">
          <a:xfrm>
            <a:off x="9815943" y="5437828"/>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grpSp>
        <p:nvGrpSpPr>
          <p:cNvPr id="32" name="组合 53">
            <a:extLst>
              <a:ext uri="{FF2B5EF4-FFF2-40B4-BE49-F238E27FC236}">
                <a16:creationId xmlns:a16="http://schemas.microsoft.com/office/drawing/2014/main" id="{60445476-A2AD-4DCC-BD5B-748F9A9B8E24}"/>
              </a:ext>
            </a:extLst>
          </p:cNvPr>
          <p:cNvGrpSpPr/>
          <p:nvPr/>
        </p:nvGrpSpPr>
        <p:grpSpPr>
          <a:xfrm>
            <a:off x="2966054" y="5029908"/>
            <a:ext cx="836916" cy="835843"/>
            <a:chOff x="988326" y="3199468"/>
            <a:chExt cx="2701948" cy="2698488"/>
          </a:xfrm>
          <a:solidFill>
            <a:srgbClr val="C83841"/>
          </a:solidFill>
        </p:grpSpPr>
        <p:sp>
          <p:nvSpPr>
            <p:cNvPr id="33" name="Freeform 67">
              <a:extLst>
                <a:ext uri="{FF2B5EF4-FFF2-40B4-BE49-F238E27FC236}">
                  <a16:creationId xmlns:a16="http://schemas.microsoft.com/office/drawing/2014/main" id="{B20FFF84-6F1E-4B1E-A6D1-E3C688970ACC}"/>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4" name="Freeform 72">
              <a:extLst>
                <a:ext uri="{FF2B5EF4-FFF2-40B4-BE49-F238E27FC236}">
                  <a16:creationId xmlns:a16="http://schemas.microsoft.com/office/drawing/2014/main" id="{24FCEF49-A874-4B01-853A-4FF81B97AECE}"/>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C</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5" name="组合 59">
            <a:extLst>
              <a:ext uri="{FF2B5EF4-FFF2-40B4-BE49-F238E27FC236}">
                <a16:creationId xmlns:a16="http://schemas.microsoft.com/office/drawing/2014/main" id="{FA4AE471-85BA-4737-8D64-5404B5F37706}"/>
              </a:ext>
            </a:extLst>
          </p:cNvPr>
          <p:cNvGrpSpPr/>
          <p:nvPr/>
        </p:nvGrpSpPr>
        <p:grpSpPr>
          <a:xfrm rot="1832918">
            <a:off x="4999255" y="3296605"/>
            <a:ext cx="836916" cy="835843"/>
            <a:chOff x="988326" y="3199468"/>
            <a:chExt cx="2701948" cy="2698488"/>
          </a:xfrm>
          <a:solidFill>
            <a:srgbClr val="C83841"/>
          </a:solidFill>
        </p:grpSpPr>
        <p:sp>
          <p:nvSpPr>
            <p:cNvPr id="36" name="Freeform 67">
              <a:extLst>
                <a:ext uri="{FF2B5EF4-FFF2-40B4-BE49-F238E27FC236}">
                  <a16:creationId xmlns:a16="http://schemas.microsoft.com/office/drawing/2014/main" id="{DA36A11D-41BF-405B-BACD-CC2FFB128241}"/>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7" name="Freeform 72">
              <a:extLst>
                <a:ext uri="{FF2B5EF4-FFF2-40B4-BE49-F238E27FC236}">
                  <a16:creationId xmlns:a16="http://schemas.microsoft.com/office/drawing/2014/main" id="{11F4EC5E-3B1F-4524-A35F-EBCCBB08B9CB}"/>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A</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8" name="组合 62">
            <a:extLst>
              <a:ext uri="{FF2B5EF4-FFF2-40B4-BE49-F238E27FC236}">
                <a16:creationId xmlns:a16="http://schemas.microsoft.com/office/drawing/2014/main" id="{7E37DAA3-01D4-4D79-9A75-E55A12AE26B1}"/>
              </a:ext>
            </a:extLst>
          </p:cNvPr>
          <p:cNvGrpSpPr/>
          <p:nvPr/>
        </p:nvGrpSpPr>
        <p:grpSpPr>
          <a:xfrm rot="5922417">
            <a:off x="6571054" y="3313718"/>
            <a:ext cx="836916" cy="835843"/>
            <a:chOff x="988326" y="3199468"/>
            <a:chExt cx="2701948" cy="2698488"/>
          </a:xfrm>
          <a:solidFill>
            <a:srgbClr val="2A5A8B"/>
          </a:solidFill>
        </p:grpSpPr>
        <p:sp>
          <p:nvSpPr>
            <p:cNvPr id="39" name="Freeform 67">
              <a:extLst>
                <a:ext uri="{FF2B5EF4-FFF2-40B4-BE49-F238E27FC236}">
                  <a16:creationId xmlns:a16="http://schemas.microsoft.com/office/drawing/2014/main" id="{8F7DFEBD-023D-4E28-AC9A-E5690A0B9E66}"/>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40" name="Freeform 72">
              <a:extLst>
                <a:ext uri="{FF2B5EF4-FFF2-40B4-BE49-F238E27FC236}">
                  <a16:creationId xmlns:a16="http://schemas.microsoft.com/office/drawing/2014/main" id="{9BB44161-49F6-44AD-82FF-F3E03CD2DFF7}"/>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B</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28" name="TextBox 27">
            <a:extLst>
              <a:ext uri="{FF2B5EF4-FFF2-40B4-BE49-F238E27FC236}">
                <a16:creationId xmlns:a16="http://schemas.microsoft.com/office/drawing/2014/main" id="{FEBE5499-D47D-4641-AB37-93AC04482CD5}"/>
              </a:ext>
            </a:extLst>
          </p:cNvPr>
          <p:cNvSpPr txBox="1"/>
          <p:nvPr/>
        </p:nvSpPr>
        <p:spPr>
          <a:xfrm>
            <a:off x="1449404" y="391220"/>
            <a:ext cx="10310386" cy="2062103"/>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200" b="0" i="0" dirty="0">
                <a:effectLst/>
                <a:latin typeface="Arial" panose="020B0604020202020204" pitchFamily="34" charset="0"/>
              </a:rPr>
              <a:t> Cho biết công thức hóa học của nguyên tố X với oxygen là: X</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công thức hóa học của nguyên tố Y với hydrogen là: YH</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Vậy hợp chất của X và Y có công thức hóa học là:</a:t>
            </a:r>
            <a:endParaRPr lang="vi-VN" sz="3200" dirty="0"/>
          </a:p>
        </p:txBody>
      </p:sp>
      <p:sp>
        <p:nvSpPr>
          <p:cNvPr id="30" name="Rectangle: Rounded Corners 29">
            <a:extLst>
              <a:ext uri="{FF2B5EF4-FFF2-40B4-BE49-F238E27FC236}">
                <a16:creationId xmlns:a16="http://schemas.microsoft.com/office/drawing/2014/main" id="{C1468AD6-7150-4EBC-9E07-7D655A70E420}"/>
              </a:ext>
            </a:extLst>
          </p:cNvPr>
          <p:cNvSpPr/>
          <p:nvPr/>
        </p:nvSpPr>
        <p:spPr>
          <a:xfrm>
            <a:off x="9815943" y="5447830"/>
            <a:ext cx="1943847"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333434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anim calcmode="lin" valueType="num">
                                      <p:cBhvr>
                                        <p:cTn id="13" dur="500" fill="hold"/>
                                        <p:tgtEl>
                                          <p:spTgt spid="69"/>
                                        </p:tgtEl>
                                        <p:attrNameLst>
                                          <p:attrName>ppt_x</p:attrName>
                                        </p:attrNameLst>
                                      </p:cBhvr>
                                      <p:tavLst>
                                        <p:tav tm="0">
                                          <p:val>
                                            <p:strVal val="#ppt_x"/>
                                          </p:val>
                                        </p:tav>
                                        <p:tav tm="100000">
                                          <p:val>
                                            <p:strVal val="#ppt_x"/>
                                          </p:val>
                                        </p:tav>
                                      </p:tavLst>
                                    </p:anim>
                                    <p:anim calcmode="lin" valueType="num">
                                      <p:cBhvr>
                                        <p:cTn id="14" dur="500" fill="hold"/>
                                        <p:tgtEl>
                                          <p:spTgt spid="6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anim calcmode="lin" valueType="num">
                                      <p:cBhvr>
                                        <p:cTn id="19" dur="500" fill="hold"/>
                                        <p:tgtEl>
                                          <p:spTgt spid="72"/>
                                        </p:tgtEl>
                                        <p:attrNameLst>
                                          <p:attrName>ppt_x</p:attrName>
                                        </p:attrNameLst>
                                      </p:cBhvr>
                                      <p:tavLst>
                                        <p:tav tm="0">
                                          <p:val>
                                            <p:strVal val="#ppt_x"/>
                                          </p:val>
                                        </p:tav>
                                        <p:tav tm="100000">
                                          <p:val>
                                            <p:strVal val="#ppt_x"/>
                                          </p:val>
                                        </p:tav>
                                      </p:tavLst>
                                    </p:anim>
                                    <p:anim calcmode="lin" valueType="num">
                                      <p:cBhvr>
                                        <p:cTn id="20" dur="500" fill="hold"/>
                                        <p:tgtEl>
                                          <p:spTgt spid="72"/>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anim calcmode="lin" valueType="num">
                                      <p:cBhvr>
                                        <p:cTn id="25" dur="500" fill="hold"/>
                                        <p:tgtEl>
                                          <p:spTgt spid="76"/>
                                        </p:tgtEl>
                                        <p:attrNameLst>
                                          <p:attrName>ppt_x</p:attrName>
                                        </p:attrNameLst>
                                      </p:cBhvr>
                                      <p:tavLst>
                                        <p:tav tm="0">
                                          <p:val>
                                            <p:strVal val="#ppt_x"/>
                                          </p:val>
                                        </p:tav>
                                        <p:tav tm="100000">
                                          <p:val>
                                            <p:strVal val="#ppt_x"/>
                                          </p:val>
                                        </p:tav>
                                      </p:tavLst>
                                    </p:anim>
                                    <p:anim calcmode="lin" valueType="num">
                                      <p:cBhvr>
                                        <p:cTn id="26" dur="500" fill="hold"/>
                                        <p:tgtEl>
                                          <p:spTgt spid="7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500"/>
                                        <p:tgtEl>
                                          <p:spTgt spid="78"/>
                                        </p:tgtEl>
                                      </p:cBhvr>
                                    </p:animEffect>
                                    <p:anim calcmode="lin" valueType="num">
                                      <p:cBhvr>
                                        <p:cTn id="31" dur="500" fill="hold"/>
                                        <p:tgtEl>
                                          <p:spTgt spid="78"/>
                                        </p:tgtEl>
                                        <p:attrNameLst>
                                          <p:attrName>ppt_x</p:attrName>
                                        </p:attrNameLst>
                                      </p:cBhvr>
                                      <p:tavLst>
                                        <p:tav tm="0">
                                          <p:val>
                                            <p:strVal val="#ppt_x"/>
                                          </p:val>
                                        </p:tav>
                                        <p:tav tm="100000">
                                          <p:val>
                                            <p:strVal val="#ppt_x"/>
                                          </p:val>
                                        </p:tav>
                                      </p:tavLst>
                                    </p:anim>
                                    <p:anim calcmode="lin" valueType="num">
                                      <p:cBhvr>
                                        <p:cTn id="32" dur="500" fill="hold"/>
                                        <p:tgtEl>
                                          <p:spTgt spid="78"/>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fade">
                                      <p:cBhvr>
                                        <p:cTn id="36" dur="500"/>
                                        <p:tgtEl>
                                          <p:spTgt spid="82"/>
                                        </p:tgtEl>
                                      </p:cBhvr>
                                    </p:animEffect>
                                    <p:anim calcmode="lin" valueType="num">
                                      <p:cBhvr>
                                        <p:cTn id="37" dur="500" fill="hold"/>
                                        <p:tgtEl>
                                          <p:spTgt spid="82"/>
                                        </p:tgtEl>
                                        <p:attrNameLst>
                                          <p:attrName>ppt_x</p:attrName>
                                        </p:attrNameLst>
                                      </p:cBhvr>
                                      <p:tavLst>
                                        <p:tav tm="0">
                                          <p:val>
                                            <p:strVal val="#ppt_x"/>
                                          </p:val>
                                        </p:tav>
                                        <p:tav tm="100000">
                                          <p:val>
                                            <p:strVal val="#ppt_x"/>
                                          </p:val>
                                        </p:tav>
                                      </p:tavLst>
                                    </p:anim>
                                    <p:anim calcmode="lin" valueType="num">
                                      <p:cBhvr>
                                        <p:cTn id="38" dur="500" fill="hold"/>
                                        <p:tgtEl>
                                          <p:spTgt spid="82"/>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anim calcmode="lin" valueType="num">
                                      <p:cBhvr>
                                        <p:cTn id="43" dur="500" fill="hold"/>
                                        <p:tgtEl>
                                          <p:spTgt spid="32"/>
                                        </p:tgtEl>
                                        <p:attrNameLst>
                                          <p:attrName>ppt_x</p:attrName>
                                        </p:attrNameLst>
                                      </p:cBhvr>
                                      <p:tavLst>
                                        <p:tav tm="0">
                                          <p:val>
                                            <p:strVal val="#ppt_x"/>
                                          </p:val>
                                        </p:tav>
                                        <p:tav tm="100000">
                                          <p:val>
                                            <p:strVal val="#ppt_x"/>
                                          </p:val>
                                        </p:tav>
                                      </p:tavLst>
                                    </p:anim>
                                    <p:anim calcmode="lin" valueType="num">
                                      <p:cBhvr>
                                        <p:cTn id="44" dur="5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strVal val="#ppt_x"/>
                                          </p:val>
                                        </p:tav>
                                        <p:tav tm="100000">
                                          <p:val>
                                            <p:strVal val="#ppt_x"/>
                                          </p:val>
                                        </p:tav>
                                      </p:tavLst>
                                    </p:anim>
                                    <p:anim calcmode="lin" valueType="num">
                                      <p:cBhvr>
                                        <p:cTn id="49" dur="5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anim calcmode="lin" valueType="num">
                                      <p:cBhvr>
                                        <p:cTn id="53" dur="500" fill="hold"/>
                                        <p:tgtEl>
                                          <p:spTgt spid="38"/>
                                        </p:tgtEl>
                                        <p:attrNameLst>
                                          <p:attrName>ppt_x</p:attrName>
                                        </p:attrNameLst>
                                      </p:cBhvr>
                                      <p:tavLst>
                                        <p:tav tm="0">
                                          <p:val>
                                            <p:strVal val="#ppt_x"/>
                                          </p:val>
                                        </p:tav>
                                        <p:tav tm="100000">
                                          <p:val>
                                            <p:strVal val="#ppt_x"/>
                                          </p:val>
                                        </p:tav>
                                      </p:tavLst>
                                    </p:anim>
                                    <p:anim calcmode="lin" valueType="num">
                                      <p:cBhvr>
                                        <p:cTn id="5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circle(in)">
                                      <p:cBhvr>
                                        <p:cTn id="5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6" grpId="0" animBg="1"/>
      <p:bldP spid="78" grpId="0" animBg="1"/>
      <p:bldP spid="82" grpId="0" animBg="1"/>
      <p:bldP spid="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802"/>
            <a:chOff x="104026" y="-94003"/>
            <a:chExt cx="790575" cy="102480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21645" y="22291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06</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5"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54E4FE9A-2600-4156-A9D0-12354D8F793A}"/>
              </a:ext>
            </a:extLst>
          </p:cNvPr>
          <p:cNvGrpSpPr/>
          <p:nvPr/>
        </p:nvGrpSpPr>
        <p:grpSpPr>
          <a:xfrm>
            <a:off x="3693885" y="4978385"/>
            <a:ext cx="1201323" cy="1221606"/>
            <a:chOff x="1101935" y="1054869"/>
            <a:chExt cx="1369556" cy="1392682"/>
          </a:xfrm>
        </p:grpSpPr>
        <p:sp>
          <p:nvSpPr>
            <p:cNvPr id="33" name="椭圆 28">
              <a:extLst>
                <a:ext uri="{FF2B5EF4-FFF2-40B4-BE49-F238E27FC236}">
                  <a16:creationId xmlns:a16="http://schemas.microsoft.com/office/drawing/2014/main" id="{603B2F9D-4F7D-4C80-A988-DB9E36D93596}"/>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34" name="椭圆 29">
              <a:extLst>
                <a:ext uri="{FF2B5EF4-FFF2-40B4-BE49-F238E27FC236}">
                  <a16:creationId xmlns:a16="http://schemas.microsoft.com/office/drawing/2014/main" id="{0BBBB8C4-F13D-46B4-9990-FC61213C2434}"/>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C</a:t>
              </a:r>
            </a:p>
          </p:txBody>
        </p:sp>
      </p:grpSp>
      <p:sp>
        <p:nvSpPr>
          <p:cNvPr id="35" name="Freeform 6">
            <a:extLst>
              <a:ext uri="{FF2B5EF4-FFF2-40B4-BE49-F238E27FC236}">
                <a16:creationId xmlns:a16="http://schemas.microsoft.com/office/drawing/2014/main" id="{92AD51D5-58F1-4812-8237-B8E6782FE54B}"/>
              </a:ext>
            </a:extLst>
          </p:cNvPr>
          <p:cNvSpPr>
            <a:spLocks/>
          </p:cNvSpPr>
          <p:nvPr/>
        </p:nvSpPr>
        <p:spPr bwMode="auto">
          <a:xfrm>
            <a:off x="8578442" y="2650559"/>
            <a:ext cx="1116240" cy="1116246"/>
          </a:xfrm>
          <a:custGeom>
            <a:avLst/>
            <a:gdLst>
              <a:gd name="T0" fmla="*/ 242 w 242"/>
              <a:gd name="T1" fmla="*/ 94 h 242"/>
              <a:gd name="T2" fmla="*/ 137 w 242"/>
              <a:gd name="T3" fmla="*/ 137 h 242"/>
              <a:gd name="T4" fmla="*/ 94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1"/>
                  <a:pt x="137" y="137"/>
                </a:cubicBezTo>
                <a:cubicBezTo>
                  <a:pt x="110" y="164"/>
                  <a:pt x="94" y="201"/>
                  <a:pt x="94" y="242"/>
                </a:cubicBezTo>
                <a:cubicBezTo>
                  <a:pt x="0" y="242"/>
                  <a:pt x="0" y="242"/>
                  <a:pt x="0" y="242"/>
                </a:cubicBezTo>
                <a:cubicBezTo>
                  <a:pt x="0" y="175"/>
                  <a:pt x="27" y="115"/>
                  <a:pt x="71" y="71"/>
                </a:cubicBezTo>
                <a:cubicBezTo>
                  <a:pt x="115" y="28"/>
                  <a:pt x="175" y="0"/>
                  <a:pt x="242" y="0"/>
                </a:cubicBezTo>
                <a:lnTo>
                  <a:pt x="242" y="94"/>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chemeClr val="accent4"/>
              </a:solidFill>
              <a:cs typeface="+mn-ea"/>
              <a:sym typeface="+mn-lt"/>
            </a:endParaRPr>
          </a:p>
        </p:txBody>
      </p:sp>
      <p:sp>
        <p:nvSpPr>
          <p:cNvPr id="36" name="Freeform 7">
            <a:extLst>
              <a:ext uri="{FF2B5EF4-FFF2-40B4-BE49-F238E27FC236}">
                <a16:creationId xmlns:a16="http://schemas.microsoft.com/office/drawing/2014/main" id="{27830D82-27EC-4333-85CB-94404E4E7805}"/>
              </a:ext>
            </a:extLst>
          </p:cNvPr>
          <p:cNvSpPr>
            <a:spLocks/>
          </p:cNvSpPr>
          <p:nvPr/>
        </p:nvSpPr>
        <p:spPr bwMode="auto">
          <a:xfrm>
            <a:off x="7894234" y="3766805"/>
            <a:ext cx="1118194" cy="1118199"/>
          </a:xfrm>
          <a:custGeom>
            <a:avLst/>
            <a:gdLst>
              <a:gd name="T0" fmla="*/ 0 w 242"/>
              <a:gd name="T1" fmla="*/ 148 h 242"/>
              <a:gd name="T2" fmla="*/ 105 w 242"/>
              <a:gd name="T3" fmla="*/ 105 h 242"/>
              <a:gd name="T4" fmla="*/ 148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2"/>
                  <a:pt x="105" y="105"/>
                </a:cubicBezTo>
                <a:cubicBezTo>
                  <a:pt x="132" y="78"/>
                  <a:pt x="148" y="41"/>
                  <a:pt x="148"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37" name="Freeform 8">
            <a:extLst>
              <a:ext uri="{FF2B5EF4-FFF2-40B4-BE49-F238E27FC236}">
                <a16:creationId xmlns:a16="http://schemas.microsoft.com/office/drawing/2014/main" id="{0BE48411-1320-4159-9997-CC46F833B84D}"/>
              </a:ext>
            </a:extLst>
          </p:cNvPr>
          <p:cNvSpPr>
            <a:spLocks/>
          </p:cNvSpPr>
          <p:nvPr/>
        </p:nvSpPr>
        <p:spPr bwMode="auto">
          <a:xfrm>
            <a:off x="6781902" y="3766805"/>
            <a:ext cx="1112330" cy="1118199"/>
          </a:xfrm>
          <a:custGeom>
            <a:avLst/>
            <a:gdLst>
              <a:gd name="T0" fmla="*/ 241 w 241"/>
              <a:gd name="T1" fmla="*/ 242 h 242"/>
              <a:gd name="T2" fmla="*/ 70 w 241"/>
              <a:gd name="T3" fmla="*/ 171 h 242"/>
              <a:gd name="T4" fmla="*/ 0 w 241"/>
              <a:gd name="T5" fmla="*/ 0 h 242"/>
              <a:gd name="T6" fmla="*/ 93 w 241"/>
              <a:gd name="T7" fmla="*/ 0 h 242"/>
              <a:gd name="T8" fmla="*/ 136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4" y="242"/>
                  <a:pt x="114" y="215"/>
                  <a:pt x="70" y="171"/>
                </a:cubicBezTo>
                <a:cubicBezTo>
                  <a:pt x="27" y="127"/>
                  <a:pt x="0" y="67"/>
                  <a:pt x="0" y="0"/>
                </a:cubicBezTo>
                <a:cubicBezTo>
                  <a:pt x="93" y="0"/>
                  <a:pt x="93" y="0"/>
                  <a:pt x="93" y="0"/>
                </a:cubicBezTo>
                <a:cubicBezTo>
                  <a:pt x="93" y="41"/>
                  <a:pt x="110" y="78"/>
                  <a:pt x="136" y="105"/>
                </a:cubicBezTo>
                <a:cubicBezTo>
                  <a:pt x="163" y="132"/>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8" name="Freeform 9">
            <a:extLst>
              <a:ext uri="{FF2B5EF4-FFF2-40B4-BE49-F238E27FC236}">
                <a16:creationId xmlns:a16="http://schemas.microsoft.com/office/drawing/2014/main" id="{AA437119-345E-496A-A7C8-9B80A09B9C48}"/>
              </a:ext>
            </a:extLst>
          </p:cNvPr>
          <p:cNvSpPr>
            <a:spLocks/>
          </p:cNvSpPr>
          <p:nvPr/>
        </p:nvSpPr>
        <p:spPr bwMode="auto">
          <a:xfrm>
            <a:off x="6093783" y="2650559"/>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8"/>
                  <a:pt x="171" y="71"/>
                </a:cubicBezTo>
                <a:cubicBezTo>
                  <a:pt x="215" y="115"/>
                  <a:pt x="242" y="175"/>
                  <a:pt x="242" y="242"/>
                </a:cubicBezTo>
                <a:cubicBezTo>
                  <a:pt x="149" y="242"/>
                  <a:pt x="149" y="242"/>
                  <a:pt x="149" y="242"/>
                </a:cubicBezTo>
                <a:cubicBezTo>
                  <a:pt x="149" y="201"/>
                  <a:pt x="132" y="164"/>
                  <a:pt x="105" y="137"/>
                </a:cubicBezTo>
                <a:cubicBezTo>
                  <a:pt x="78" y="111"/>
                  <a:pt x="41"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9" name="Freeform 10">
            <a:extLst>
              <a:ext uri="{FF2B5EF4-FFF2-40B4-BE49-F238E27FC236}">
                <a16:creationId xmlns:a16="http://schemas.microsoft.com/office/drawing/2014/main" id="{5B974F93-ED5E-4420-A609-FC6D98DD791E}"/>
              </a:ext>
            </a:extLst>
          </p:cNvPr>
          <p:cNvSpPr>
            <a:spLocks/>
          </p:cNvSpPr>
          <p:nvPr/>
        </p:nvSpPr>
        <p:spPr bwMode="auto">
          <a:xfrm>
            <a:off x="4981453" y="2650559"/>
            <a:ext cx="1112330" cy="1116246"/>
          </a:xfrm>
          <a:custGeom>
            <a:avLst/>
            <a:gdLst>
              <a:gd name="T0" fmla="*/ 241 w 241"/>
              <a:gd name="T1" fmla="*/ 94 h 242"/>
              <a:gd name="T2" fmla="*/ 137 w 241"/>
              <a:gd name="T3" fmla="*/ 137 h 242"/>
              <a:gd name="T4" fmla="*/ 93 w 241"/>
              <a:gd name="T5" fmla="*/ 242 h 242"/>
              <a:gd name="T6" fmla="*/ 0 w 241"/>
              <a:gd name="T7" fmla="*/ 242 h 242"/>
              <a:gd name="T8" fmla="*/ 71 w 241"/>
              <a:gd name="T9" fmla="*/ 71 h 242"/>
              <a:gd name="T10" fmla="*/ 241 w 241"/>
              <a:gd name="T11" fmla="*/ 0 h 242"/>
              <a:gd name="T12" fmla="*/ 241 w 241"/>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94"/>
                </a:moveTo>
                <a:cubicBezTo>
                  <a:pt x="200" y="94"/>
                  <a:pt x="163" y="111"/>
                  <a:pt x="137" y="137"/>
                </a:cubicBezTo>
                <a:cubicBezTo>
                  <a:pt x="110" y="164"/>
                  <a:pt x="93" y="201"/>
                  <a:pt x="93" y="242"/>
                </a:cubicBezTo>
                <a:cubicBezTo>
                  <a:pt x="0" y="242"/>
                  <a:pt x="0" y="242"/>
                  <a:pt x="0" y="242"/>
                </a:cubicBezTo>
                <a:cubicBezTo>
                  <a:pt x="0" y="175"/>
                  <a:pt x="27" y="115"/>
                  <a:pt x="71" y="71"/>
                </a:cubicBezTo>
                <a:cubicBezTo>
                  <a:pt x="114" y="28"/>
                  <a:pt x="175" y="0"/>
                  <a:pt x="241" y="0"/>
                </a:cubicBezTo>
                <a:lnTo>
                  <a:pt x="241"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0" name="Freeform 11">
            <a:extLst>
              <a:ext uri="{FF2B5EF4-FFF2-40B4-BE49-F238E27FC236}">
                <a16:creationId xmlns:a16="http://schemas.microsoft.com/office/drawing/2014/main" id="{FDCF2E8E-FC1A-43EA-A261-06C3BD4DA0E2}"/>
              </a:ext>
            </a:extLst>
          </p:cNvPr>
          <p:cNvSpPr>
            <a:spLocks/>
          </p:cNvSpPr>
          <p:nvPr/>
        </p:nvSpPr>
        <p:spPr bwMode="auto">
          <a:xfrm>
            <a:off x="4981453" y="3766805"/>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2"/>
                  <a:pt x="200" y="148"/>
                  <a:pt x="241" y="148"/>
                </a:cubicBezTo>
                <a:lnTo>
                  <a:pt x="241" y="242"/>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1" name="Freeform 12">
            <a:extLst>
              <a:ext uri="{FF2B5EF4-FFF2-40B4-BE49-F238E27FC236}">
                <a16:creationId xmlns:a16="http://schemas.microsoft.com/office/drawing/2014/main" id="{499AD677-114F-4166-97DD-63DB937AFB9B}"/>
              </a:ext>
            </a:extLst>
          </p:cNvPr>
          <p:cNvSpPr>
            <a:spLocks/>
          </p:cNvSpPr>
          <p:nvPr/>
        </p:nvSpPr>
        <p:spPr bwMode="auto">
          <a:xfrm>
            <a:off x="6093783" y="4451017"/>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7"/>
                  <a:pt x="171" y="71"/>
                </a:cubicBezTo>
                <a:cubicBezTo>
                  <a:pt x="215" y="115"/>
                  <a:pt x="242" y="175"/>
                  <a:pt x="242" y="242"/>
                </a:cubicBezTo>
                <a:cubicBezTo>
                  <a:pt x="149" y="242"/>
                  <a:pt x="149" y="242"/>
                  <a:pt x="149" y="242"/>
                </a:cubicBezTo>
                <a:cubicBezTo>
                  <a:pt x="149" y="201"/>
                  <a:pt x="132" y="164"/>
                  <a:pt x="105" y="137"/>
                </a:cubicBezTo>
                <a:cubicBezTo>
                  <a:pt x="78" y="110"/>
                  <a:pt x="41" y="94"/>
                  <a:pt x="0" y="94"/>
                </a:cubicBezTo>
                <a:lnTo>
                  <a:pt x="0" y="0"/>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2" name="Freeform 13">
            <a:extLst>
              <a:ext uri="{FF2B5EF4-FFF2-40B4-BE49-F238E27FC236}">
                <a16:creationId xmlns:a16="http://schemas.microsoft.com/office/drawing/2014/main" id="{93FD4AAC-07A2-4F5C-BA27-9EBEA9E99481}"/>
              </a:ext>
            </a:extLst>
          </p:cNvPr>
          <p:cNvSpPr>
            <a:spLocks/>
          </p:cNvSpPr>
          <p:nvPr/>
        </p:nvSpPr>
        <p:spPr bwMode="auto">
          <a:xfrm>
            <a:off x="6093783" y="5567263"/>
            <a:ext cx="1116240" cy="1118199"/>
          </a:xfrm>
          <a:custGeom>
            <a:avLst/>
            <a:gdLst>
              <a:gd name="T0" fmla="*/ 0 w 242"/>
              <a:gd name="T1" fmla="*/ 148 h 242"/>
              <a:gd name="T2" fmla="*/ 105 w 242"/>
              <a:gd name="T3" fmla="*/ 105 h 242"/>
              <a:gd name="T4" fmla="*/ 149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1"/>
                  <a:pt x="105" y="105"/>
                </a:cubicBezTo>
                <a:cubicBezTo>
                  <a:pt x="132" y="78"/>
                  <a:pt x="149" y="41"/>
                  <a:pt x="149"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3" name="Freeform 14">
            <a:extLst>
              <a:ext uri="{FF2B5EF4-FFF2-40B4-BE49-F238E27FC236}">
                <a16:creationId xmlns:a16="http://schemas.microsoft.com/office/drawing/2014/main" id="{15CE42BF-5F30-49F8-81BB-814DB71F0311}"/>
              </a:ext>
            </a:extLst>
          </p:cNvPr>
          <p:cNvSpPr>
            <a:spLocks/>
          </p:cNvSpPr>
          <p:nvPr/>
        </p:nvSpPr>
        <p:spPr bwMode="auto">
          <a:xfrm>
            <a:off x="4981453" y="5567263"/>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1"/>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4" name="Freeform 15">
            <a:extLst>
              <a:ext uri="{FF2B5EF4-FFF2-40B4-BE49-F238E27FC236}">
                <a16:creationId xmlns:a16="http://schemas.microsoft.com/office/drawing/2014/main" id="{6B4D83C8-D464-4EDF-AEB1-560EB3B6E9A2}"/>
              </a:ext>
            </a:extLst>
          </p:cNvPr>
          <p:cNvSpPr>
            <a:spLocks/>
          </p:cNvSpPr>
          <p:nvPr/>
        </p:nvSpPr>
        <p:spPr bwMode="auto">
          <a:xfrm>
            <a:off x="4297242" y="4451017"/>
            <a:ext cx="1112330" cy="1116246"/>
          </a:xfrm>
          <a:custGeom>
            <a:avLst/>
            <a:gdLst>
              <a:gd name="T0" fmla="*/ 0 w 241"/>
              <a:gd name="T1" fmla="*/ 0 h 242"/>
              <a:gd name="T2" fmla="*/ 170 w 241"/>
              <a:gd name="T3" fmla="*/ 71 h 242"/>
              <a:gd name="T4" fmla="*/ 241 w 241"/>
              <a:gd name="T5" fmla="*/ 242 h 242"/>
              <a:gd name="T6" fmla="*/ 148 w 241"/>
              <a:gd name="T7" fmla="*/ 242 h 242"/>
              <a:gd name="T8" fmla="*/ 104 w 241"/>
              <a:gd name="T9" fmla="*/ 137 h 242"/>
              <a:gd name="T10" fmla="*/ 0 w 241"/>
              <a:gd name="T11" fmla="*/ 94 h 242"/>
              <a:gd name="T12" fmla="*/ 0 w 241"/>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0"/>
                </a:moveTo>
                <a:cubicBezTo>
                  <a:pt x="66" y="0"/>
                  <a:pt x="127" y="27"/>
                  <a:pt x="170" y="71"/>
                </a:cubicBezTo>
                <a:cubicBezTo>
                  <a:pt x="214" y="115"/>
                  <a:pt x="241" y="175"/>
                  <a:pt x="241" y="242"/>
                </a:cubicBezTo>
                <a:cubicBezTo>
                  <a:pt x="148" y="242"/>
                  <a:pt x="148" y="242"/>
                  <a:pt x="148" y="242"/>
                </a:cubicBezTo>
                <a:cubicBezTo>
                  <a:pt x="148" y="201"/>
                  <a:pt x="131" y="164"/>
                  <a:pt x="104" y="137"/>
                </a:cubicBezTo>
                <a:cubicBezTo>
                  <a:pt x="78" y="110"/>
                  <a:pt x="40"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5" name="Freeform 16">
            <a:extLst>
              <a:ext uri="{FF2B5EF4-FFF2-40B4-BE49-F238E27FC236}">
                <a16:creationId xmlns:a16="http://schemas.microsoft.com/office/drawing/2014/main" id="{CEB95947-C657-4A4C-A55B-AC9E42AF5CF5}"/>
              </a:ext>
            </a:extLst>
          </p:cNvPr>
          <p:cNvSpPr>
            <a:spLocks/>
          </p:cNvSpPr>
          <p:nvPr/>
        </p:nvSpPr>
        <p:spPr bwMode="auto">
          <a:xfrm>
            <a:off x="3179051" y="4451017"/>
            <a:ext cx="1118194" cy="1116246"/>
          </a:xfrm>
          <a:custGeom>
            <a:avLst/>
            <a:gdLst>
              <a:gd name="T0" fmla="*/ 242 w 242"/>
              <a:gd name="T1" fmla="*/ 94 h 242"/>
              <a:gd name="T2" fmla="*/ 137 w 242"/>
              <a:gd name="T3" fmla="*/ 137 h 242"/>
              <a:gd name="T4" fmla="*/ 93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0"/>
                  <a:pt x="137" y="137"/>
                </a:cubicBezTo>
                <a:cubicBezTo>
                  <a:pt x="110" y="164"/>
                  <a:pt x="93" y="201"/>
                  <a:pt x="93" y="242"/>
                </a:cubicBezTo>
                <a:cubicBezTo>
                  <a:pt x="0" y="242"/>
                  <a:pt x="0" y="242"/>
                  <a:pt x="0" y="242"/>
                </a:cubicBezTo>
                <a:cubicBezTo>
                  <a:pt x="0" y="175"/>
                  <a:pt x="27" y="115"/>
                  <a:pt x="71" y="71"/>
                </a:cubicBezTo>
                <a:cubicBezTo>
                  <a:pt x="114" y="27"/>
                  <a:pt x="175" y="0"/>
                  <a:pt x="242" y="0"/>
                </a:cubicBezTo>
                <a:lnTo>
                  <a:pt x="242"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6" name="Freeform 17">
            <a:extLst>
              <a:ext uri="{FF2B5EF4-FFF2-40B4-BE49-F238E27FC236}">
                <a16:creationId xmlns:a16="http://schemas.microsoft.com/office/drawing/2014/main" id="{C9676B26-8C85-45BD-8226-1D2FACF33CA8}"/>
              </a:ext>
            </a:extLst>
          </p:cNvPr>
          <p:cNvSpPr>
            <a:spLocks/>
          </p:cNvSpPr>
          <p:nvPr/>
        </p:nvSpPr>
        <p:spPr bwMode="auto">
          <a:xfrm>
            <a:off x="2496793" y="5567263"/>
            <a:ext cx="1112330" cy="1118199"/>
          </a:xfrm>
          <a:custGeom>
            <a:avLst/>
            <a:gdLst>
              <a:gd name="T0" fmla="*/ 0 w 241"/>
              <a:gd name="T1" fmla="*/ 148 h 242"/>
              <a:gd name="T2" fmla="*/ 105 w 241"/>
              <a:gd name="T3" fmla="*/ 105 h 242"/>
              <a:gd name="T4" fmla="*/ 148 w 241"/>
              <a:gd name="T5" fmla="*/ 0 h 242"/>
              <a:gd name="T6" fmla="*/ 241 w 241"/>
              <a:gd name="T7" fmla="*/ 0 h 242"/>
              <a:gd name="T8" fmla="*/ 171 w 241"/>
              <a:gd name="T9" fmla="*/ 171 h 242"/>
              <a:gd name="T10" fmla="*/ 0 w 241"/>
              <a:gd name="T11" fmla="*/ 242 h 242"/>
              <a:gd name="T12" fmla="*/ 0 w 241"/>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148"/>
                </a:moveTo>
                <a:cubicBezTo>
                  <a:pt x="41" y="148"/>
                  <a:pt x="78" y="131"/>
                  <a:pt x="105" y="105"/>
                </a:cubicBezTo>
                <a:cubicBezTo>
                  <a:pt x="131" y="78"/>
                  <a:pt x="148" y="41"/>
                  <a:pt x="148" y="0"/>
                </a:cubicBezTo>
                <a:cubicBezTo>
                  <a:pt x="241" y="0"/>
                  <a:pt x="241" y="0"/>
                  <a:pt x="241" y="0"/>
                </a:cubicBezTo>
                <a:cubicBezTo>
                  <a:pt x="241" y="67"/>
                  <a:pt x="214" y="127"/>
                  <a:pt x="171" y="171"/>
                </a:cubicBezTo>
                <a:cubicBezTo>
                  <a:pt x="127" y="215"/>
                  <a:pt x="67" y="242"/>
                  <a:pt x="0" y="242"/>
                </a:cubicBezTo>
                <a:lnTo>
                  <a:pt x="0" y="148"/>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47" name="矩形 46">
            <a:extLst>
              <a:ext uri="{FF2B5EF4-FFF2-40B4-BE49-F238E27FC236}">
                <a16:creationId xmlns:a16="http://schemas.microsoft.com/office/drawing/2014/main" id="{384FC524-EF4E-421D-9E27-B1E9F8E5186A}"/>
              </a:ext>
            </a:extLst>
          </p:cNvPr>
          <p:cNvSpPr/>
          <p:nvPr/>
        </p:nvSpPr>
        <p:spPr>
          <a:xfrm>
            <a:off x="9694684" y="2650558"/>
            <a:ext cx="2228612" cy="435144"/>
          </a:xfrm>
          <a:prstGeom prst="rect">
            <a:avLst/>
          </a:pr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57" name="矩形 56">
            <a:extLst>
              <a:ext uri="{FF2B5EF4-FFF2-40B4-BE49-F238E27FC236}">
                <a16:creationId xmlns:a16="http://schemas.microsoft.com/office/drawing/2014/main" id="{74842F4F-19AA-4A4C-AD59-3D772C4862C8}"/>
              </a:ext>
            </a:extLst>
          </p:cNvPr>
          <p:cNvSpPr/>
          <p:nvPr/>
        </p:nvSpPr>
        <p:spPr>
          <a:xfrm>
            <a:off x="280235" y="6250318"/>
            <a:ext cx="2229482" cy="435144"/>
          </a:xfrm>
          <a:prstGeom prst="rect">
            <a:avLst/>
          </a:pr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grpSp>
        <p:nvGrpSpPr>
          <p:cNvPr id="81" name="组合 80">
            <a:extLst>
              <a:ext uri="{FF2B5EF4-FFF2-40B4-BE49-F238E27FC236}">
                <a16:creationId xmlns:a16="http://schemas.microsoft.com/office/drawing/2014/main" id="{94864338-5A68-43A4-B8AF-839977A6899B}"/>
              </a:ext>
            </a:extLst>
          </p:cNvPr>
          <p:cNvGrpSpPr/>
          <p:nvPr/>
        </p:nvGrpSpPr>
        <p:grpSpPr>
          <a:xfrm>
            <a:off x="5485435" y="4963937"/>
            <a:ext cx="1201323" cy="1221606"/>
            <a:chOff x="1101935" y="1054869"/>
            <a:chExt cx="1369556" cy="1392682"/>
          </a:xfrm>
        </p:grpSpPr>
        <p:sp>
          <p:nvSpPr>
            <p:cNvPr id="84" name="椭圆 28">
              <a:extLst>
                <a:ext uri="{FF2B5EF4-FFF2-40B4-BE49-F238E27FC236}">
                  <a16:creationId xmlns:a16="http://schemas.microsoft.com/office/drawing/2014/main" id="{8428C709-B052-4BAD-88FB-D776C8BB9A39}"/>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5" name="椭圆 29">
              <a:extLst>
                <a:ext uri="{FF2B5EF4-FFF2-40B4-BE49-F238E27FC236}">
                  <a16:creationId xmlns:a16="http://schemas.microsoft.com/office/drawing/2014/main" id="{B34F2239-2061-4148-B0D1-BD3EB64DEFC0}"/>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D</a:t>
              </a:r>
            </a:p>
          </p:txBody>
        </p:sp>
      </p:grpSp>
      <p:grpSp>
        <p:nvGrpSpPr>
          <p:cNvPr id="86" name="组合 85">
            <a:extLst>
              <a:ext uri="{FF2B5EF4-FFF2-40B4-BE49-F238E27FC236}">
                <a16:creationId xmlns:a16="http://schemas.microsoft.com/office/drawing/2014/main" id="{46A42573-FE4F-46D8-A8E3-7CE69DA7462F}"/>
              </a:ext>
            </a:extLst>
          </p:cNvPr>
          <p:cNvGrpSpPr/>
          <p:nvPr/>
        </p:nvGrpSpPr>
        <p:grpSpPr>
          <a:xfrm>
            <a:off x="5485435" y="3172385"/>
            <a:ext cx="1201323" cy="1221606"/>
            <a:chOff x="1101935" y="1054869"/>
            <a:chExt cx="1369556" cy="1392682"/>
          </a:xfrm>
        </p:grpSpPr>
        <p:sp>
          <p:nvSpPr>
            <p:cNvPr id="87" name="椭圆 28">
              <a:extLst>
                <a:ext uri="{FF2B5EF4-FFF2-40B4-BE49-F238E27FC236}">
                  <a16:creationId xmlns:a16="http://schemas.microsoft.com/office/drawing/2014/main" id="{4335775A-DA25-4526-AD0B-526B367A8C38}"/>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8" name="椭圆 29">
              <a:extLst>
                <a:ext uri="{FF2B5EF4-FFF2-40B4-BE49-F238E27FC236}">
                  <a16:creationId xmlns:a16="http://schemas.microsoft.com/office/drawing/2014/main" id="{6A1F4364-E53B-4B56-A278-F52A9CF909A8}"/>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A</a:t>
              </a:r>
            </a:p>
          </p:txBody>
        </p:sp>
      </p:grpSp>
      <p:grpSp>
        <p:nvGrpSpPr>
          <p:cNvPr id="89" name="组合 88">
            <a:extLst>
              <a:ext uri="{FF2B5EF4-FFF2-40B4-BE49-F238E27FC236}">
                <a16:creationId xmlns:a16="http://schemas.microsoft.com/office/drawing/2014/main" id="{B70D9F07-5831-401A-A5E7-35A9D18D4316}"/>
              </a:ext>
            </a:extLst>
          </p:cNvPr>
          <p:cNvGrpSpPr/>
          <p:nvPr/>
        </p:nvGrpSpPr>
        <p:grpSpPr>
          <a:xfrm>
            <a:off x="7276987" y="3114593"/>
            <a:ext cx="1201323" cy="1221606"/>
            <a:chOff x="1101935" y="1054869"/>
            <a:chExt cx="1369556" cy="1392682"/>
          </a:xfrm>
        </p:grpSpPr>
        <p:sp>
          <p:nvSpPr>
            <p:cNvPr id="90" name="椭圆 28">
              <a:extLst>
                <a:ext uri="{FF2B5EF4-FFF2-40B4-BE49-F238E27FC236}">
                  <a16:creationId xmlns:a16="http://schemas.microsoft.com/office/drawing/2014/main" id="{7C3554B8-064F-4EDE-B99F-7EF5EE6B87BA}"/>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91" name="椭圆 29">
              <a:extLst>
                <a:ext uri="{FF2B5EF4-FFF2-40B4-BE49-F238E27FC236}">
                  <a16:creationId xmlns:a16="http://schemas.microsoft.com/office/drawing/2014/main" id="{EA3D5285-666B-44EF-BDA9-CE9F3F0FB14C}"/>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B</a:t>
              </a:r>
            </a:p>
          </p:txBody>
        </p:sp>
      </p:grpSp>
      <p:sp>
        <p:nvSpPr>
          <p:cNvPr id="92" name="TextBox 20">
            <a:extLst>
              <a:ext uri="{FF2B5EF4-FFF2-40B4-BE49-F238E27FC236}">
                <a16:creationId xmlns:a16="http://schemas.microsoft.com/office/drawing/2014/main" id="{15A19182-C7EA-4FBA-9742-7BAB2C5CE382}"/>
              </a:ext>
            </a:extLst>
          </p:cNvPr>
          <p:cNvSpPr txBox="1"/>
          <p:nvPr/>
        </p:nvSpPr>
        <p:spPr bwMode="auto">
          <a:xfrm>
            <a:off x="124960" y="4777876"/>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 </a:t>
            </a: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100</a:t>
            </a:r>
            <a:endParaRPr lang="en-GB" altLang="zh-CN" sz="3200" dirty="0">
              <a:solidFill>
                <a:prstClr val="black">
                  <a:lumMod val="75000"/>
                  <a:lumOff val="25000"/>
                </a:prstClr>
              </a:solidFill>
              <a:cs typeface="+mn-ea"/>
              <a:sym typeface="+mn-lt"/>
            </a:endParaRPr>
          </a:p>
        </p:txBody>
      </p:sp>
      <p:sp>
        <p:nvSpPr>
          <p:cNvPr id="93" name="TextBox 20">
            <a:extLst>
              <a:ext uri="{FF2B5EF4-FFF2-40B4-BE49-F238E27FC236}">
                <a16:creationId xmlns:a16="http://schemas.microsoft.com/office/drawing/2014/main" id="{98916695-5B0F-4FBB-8D78-364D434BB300}"/>
              </a:ext>
            </a:extLst>
          </p:cNvPr>
          <p:cNvSpPr txBox="1"/>
          <p:nvPr/>
        </p:nvSpPr>
        <p:spPr bwMode="auto">
          <a:xfrm>
            <a:off x="1881263" y="2984341"/>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85</a:t>
            </a:r>
            <a:endParaRPr lang="en-GB" altLang="zh-CN" sz="3200" dirty="0">
              <a:solidFill>
                <a:prstClr val="black">
                  <a:lumMod val="75000"/>
                  <a:lumOff val="25000"/>
                </a:prstClr>
              </a:solidFill>
              <a:cs typeface="+mn-ea"/>
              <a:sym typeface="+mn-lt"/>
            </a:endParaRPr>
          </a:p>
        </p:txBody>
      </p:sp>
      <p:sp>
        <p:nvSpPr>
          <p:cNvPr id="94" name="TextBox 20">
            <a:extLst>
              <a:ext uri="{FF2B5EF4-FFF2-40B4-BE49-F238E27FC236}">
                <a16:creationId xmlns:a16="http://schemas.microsoft.com/office/drawing/2014/main" id="{7F6E29EE-8EB7-45A0-AB43-E386C3627636}"/>
              </a:ext>
            </a:extLst>
          </p:cNvPr>
          <p:cNvSpPr txBox="1"/>
          <p:nvPr/>
        </p:nvSpPr>
        <p:spPr bwMode="auto">
          <a:xfrm>
            <a:off x="7390390" y="5496577"/>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Không có hợp chất thỏa mãn</a:t>
            </a:r>
            <a:endParaRPr lang="en-GB" altLang="zh-CN" sz="3200" dirty="0">
              <a:solidFill>
                <a:prstClr val="black">
                  <a:lumMod val="75000"/>
                  <a:lumOff val="25000"/>
                </a:prstClr>
              </a:solidFill>
              <a:cs typeface="+mn-ea"/>
              <a:sym typeface="+mn-lt"/>
            </a:endParaRPr>
          </a:p>
        </p:txBody>
      </p:sp>
      <p:sp>
        <p:nvSpPr>
          <p:cNvPr id="95" name="TextBox 20">
            <a:extLst>
              <a:ext uri="{FF2B5EF4-FFF2-40B4-BE49-F238E27FC236}">
                <a16:creationId xmlns:a16="http://schemas.microsoft.com/office/drawing/2014/main" id="{9675E186-E7EE-4F3F-80BA-28BC49B9761B}"/>
              </a:ext>
            </a:extLst>
          </p:cNvPr>
          <p:cNvSpPr txBox="1"/>
          <p:nvPr/>
        </p:nvSpPr>
        <p:spPr bwMode="auto">
          <a:xfrm>
            <a:off x="9262651" y="3434372"/>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86</a:t>
            </a:r>
            <a:endParaRPr lang="en-GB" altLang="zh-CN" sz="3200" dirty="0">
              <a:solidFill>
                <a:prstClr val="black">
                  <a:lumMod val="75000"/>
                  <a:lumOff val="25000"/>
                </a:prstClr>
              </a:solidFill>
              <a:cs typeface="+mn-ea"/>
              <a:sym typeface="+mn-lt"/>
            </a:endParaRPr>
          </a:p>
        </p:txBody>
      </p:sp>
      <p:sp>
        <p:nvSpPr>
          <p:cNvPr id="48" name="TextBox 47">
            <a:extLst>
              <a:ext uri="{FF2B5EF4-FFF2-40B4-BE49-F238E27FC236}">
                <a16:creationId xmlns:a16="http://schemas.microsoft.com/office/drawing/2014/main" id="{ED3C6D7D-D62B-4167-926D-E3C649D48564}"/>
              </a:ext>
            </a:extLst>
          </p:cNvPr>
          <p:cNvSpPr txBox="1"/>
          <p:nvPr/>
        </p:nvSpPr>
        <p:spPr>
          <a:xfrm>
            <a:off x="1214481" y="379651"/>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Viết CTHH và tính phân tử khối của hợp chất có 1 nguyên tử Na, 1 nguyên tử N và 3 nguyên tử O trong phân tử</a:t>
            </a:r>
            <a:endParaRPr lang="vi-VN" sz="3600" dirty="0"/>
          </a:p>
        </p:txBody>
      </p:sp>
      <p:sp>
        <p:nvSpPr>
          <p:cNvPr id="49" name="Rectangle: Rounded Corners 48">
            <a:extLst>
              <a:ext uri="{FF2B5EF4-FFF2-40B4-BE49-F238E27FC236}">
                <a16:creationId xmlns:a16="http://schemas.microsoft.com/office/drawing/2014/main" id="{01888794-DB47-45B6-86EA-30074603A93B}"/>
              </a:ext>
            </a:extLst>
          </p:cNvPr>
          <p:cNvSpPr/>
          <p:nvPr/>
        </p:nvSpPr>
        <p:spPr>
          <a:xfrm>
            <a:off x="1871212" y="2906171"/>
            <a:ext cx="2894050" cy="1182883"/>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129067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2000"/>
                                        <p:tgtEl>
                                          <p:spTgt spid="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circle(in)">
                                      <p:cBhvr>
                                        <p:cTn id="16" dur="2000"/>
                                        <p:tgtEl>
                                          <p:spTgt spid="3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2000"/>
                                        <p:tgtEl>
                                          <p:spTgt spid="3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in)">
                                      <p:cBhvr>
                                        <p:cTn id="25" dur="2000"/>
                                        <p:tgtEl>
                                          <p:spTgt spid="4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in)">
                                      <p:cBhvr>
                                        <p:cTn id="28" dur="2000"/>
                                        <p:tgtEl>
                                          <p:spTgt spid="4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ircle(in)">
                                      <p:cBhvr>
                                        <p:cTn id="31" dur="2000"/>
                                        <p:tgtEl>
                                          <p:spTgt spid="4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circle(in)">
                                      <p:cBhvr>
                                        <p:cTn id="34" dur="2000"/>
                                        <p:tgtEl>
                                          <p:spTgt spid="4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circle(in)">
                                      <p:cBhvr>
                                        <p:cTn id="37" dur="2000"/>
                                        <p:tgtEl>
                                          <p:spTgt spid="4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circle(in)">
                                      <p:cBhvr>
                                        <p:cTn id="40" dur="2000"/>
                                        <p:tgtEl>
                                          <p:spTgt spid="4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ircle(in)">
                                      <p:cBhvr>
                                        <p:cTn id="43" dur="2000"/>
                                        <p:tgtEl>
                                          <p:spTgt spid="4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circle(in)">
                                      <p:cBhvr>
                                        <p:cTn id="46" dur="2000"/>
                                        <p:tgtEl>
                                          <p:spTgt spid="4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circle(in)">
                                      <p:cBhvr>
                                        <p:cTn id="49" dur="2000"/>
                                        <p:tgtEl>
                                          <p:spTgt spid="57"/>
                                        </p:tgtEl>
                                      </p:cBhvr>
                                    </p:animEffect>
                                  </p:childTnLst>
                                </p:cTn>
                              </p:par>
                              <p:par>
                                <p:cTn id="50" presetID="6" presetClass="entr" presetSubtype="16"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circle(in)">
                                      <p:cBhvr>
                                        <p:cTn id="52" dur="2000"/>
                                        <p:tgtEl>
                                          <p:spTgt spid="81"/>
                                        </p:tgtEl>
                                      </p:cBhvr>
                                    </p:animEffect>
                                  </p:childTnLst>
                                </p:cTn>
                              </p:par>
                              <p:par>
                                <p:cTn id="53" presetID="6" presetClass="entr" presetSubtype="16"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circle(in)">
                                      <p:cBhvr>
                                        <p:cTn id="55" dur="2000"/>
                                        <p:tgtEl>
                                          <p:spTgt spid="86"/>
                                        </p:tgtEl>
                                      </p:cBhvr>
                                    </p:animEffect>
                                  </p:childTnLst>
                                </p:cTn>
                              </p:par>
                              <p:par>
                                <p:cTn id="56" presetID="6" presetClass="entr" presetSubtype="16" fill="hold"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circle(in)">
                                      <p:cBhvr>
                                        <p:cTn id="58" dur="2000"/>
                                        <p:tgtEl>
                                          <p:spTgt spid="89"/>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circle(in)">
                                      <p:cBhvr>
                                        <p:cTn id="61" dur="2000"/>
                                        <p:tgtEl>
                                          <p:spTgt spid="9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circle(in)">
                                      <p:cBhvr>
                                        <p:cTn id="64" dur="2000"/>
                                        <p:tgtEl>
                                          <p:spTgt spid="93"/>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circle(in)">
                                      <p:cBhvr>
                                        <p:cTn id="67" dur="2000"/>
                                        <p:tgtEl>
                                          <p:spTgt spid="94"/>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circle(in)">
                                      <p:cBhvr>
                                        <p:cTn id="70" dur="2000"/>
                                        <p:tgtEl>
                                          <p:spTgt spid="9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7" grpId="0" animBg="1"/>
      <p:bldP spid="92" grpId="0" animBg="1"/>
      <p:bldP spid="93" grpId="0" animBg="1"/>
      <p:bldP spid="94" grpId="0" animBg="1"/>
      <p:bldP spid="95" grpId="0" animBg="1"/>
      <p:bldP spid="4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07</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ED469721-8BE6-4D11-B07E-FC7A4294FD90}"/>
              </a:ext>
            </a:extLst>
          </p:cNvPr>
          <p:cNvGrpSpPr/>
          <p:nvPr/>
        </p:nvGrpSpPr>
        <p:grpSpPr>
          <a:xfrm>
            <a:off x="7299965" y="3009385"/>
            <a:ext cx="1045897" cy="546522"/>
            <a:chOff x="7543271" y="2586595"/>
            <a:chExt cx="1045897" cy="546522"/>
          </a:xfrm>
        </p:grpSpPr>
        <p:sp>
          <p:nvSpPr>
            <p:cNvPr id="59" name="任意多边形 58">
              <a:extLst>
                <a:ext uri="{FF2B5EF4-FFF2-40B4-BE49-F238E27FC236}">
                  <a16:creationId xmlns:a16="http://schemas.microsoft.com/office/drawing/2014/main" id="{AF3EF19E-8C2E-417D-929C-BBC1FD6C42A4}"/>
                </a:ext>
              </a:extLst>
            </p:cNvPr>
            <p:cNvSpPr/>
            <p:nvPr/>
          </p:nvSpPr>
          <p:spPr>
            <a:xfrm flipV="1">
              <a:off x="7543271" y="2586595"/>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矩形 59">
              <a:extLst>
                <a:ext uri="{FF2B5EF4-FFF2-40B4-BE49-F238E27FC236}">
                  <a16:creationId xmlns:a16="http://schemas.microsoft.com/office/drawing/2014/main" id="{D90D7156-5BAB-48B5-A7DF-896B88E4874C}"/>
                </a:ext>
              </a:extLst>
            </p:cNvPr>
            <p:cNvSpPr/>
            <p:nvPr/>
          </p:nvSpPr>
          <p:spPr>
            <a:xfrm>
              <a:off x="7915175" y="2603700"/>
              <a:ext cx="673993" cy="523220"/>
            </a:xfrm>
            <a:prstGeom prst="rect">
              <a:avLst/>
            </a:prstGeom>
          </p:spPr>
          <p:txBody>
            <a:bodyPr wrap="square">
              <a:spAutoFit/>
            </a:bodyPr>
            <a:lstStyle/>
            <a:p>
              <a:pPr algn="ctr"/>
              <a:r>
                <a:rPr lang="en-US" altLang="zh-CN" sz="2800" b="1" dirty="0">
                  <a:solidFill>
                    <a:prstClr val="white"/>
                  </a:solidFill>
                  <a:cs typeface="+mn-ea"/>
                  <a:sym typeface="+mn-lt"/>
                </a:rPr>
                <a:t>B</a:t>
              </a:r>
              <a:endParaRPr lang="zh-CN" altLang="en-US" sz="2800" b="1" dirty="0">
                <a:solidFill>
                  <a:prstClr val="white"/>
                </a:solidFill>
                <a:cs typeface="+mn-ea"/>
                <a:sym typeface="+mn-lt"/>
              </a:endParaRPr>
            </a:p>
          </p:txBody>
        </p:sp>
      </p:grpSp>
      <p:grpSp>
        <p:nvGrpSpPr>
          <p:cNvPr id="61" name="组合 60">
            <a:extLst>
              <a:ext uri="{FF2B5EF4-FFF2-40B4-BE49-F238E27FC236}">
                <a16:creationId xmlns:a16="http://schemas.microsoft.com/office/drawing/2014/main" id="{0322079C-6B9D-4575-898A-FCCCEB81422E}"/>
              </a:ext>
            </a:extLst>
          </p:cNvPr>
          <p:cNvGrpSpPr/>
          <p:nvPr/>
        </p:nvGrpSpPr>
        <p:grpSpPr>
          <a:xfrm>
            <a:off x="6625972" y="4285560"/>
            <a:ext cx="1045897" cy="546522"/>
            <a:chOff x="6869278" y="3862770"/>
            <a:chExt cx="1045897" cy="546522"/>
          </a:xfrm>
        </p:grpSpPr>
        <p:sp>
          <p:nvSpPr>
            <p:cNvPr id="62" name="任意多边形 61">
              <a:extLst>
                <a:ext uri="{FF2B5EF4-FFF2-40B4-BE49-F238E27FC236}">
                  <a16:creationId xmlns:a16="http://schemas.microsoft.com/office/drawing/2014/main" id="{EE7CAB83-CBD6-4BE4-B40F-994B6257C47B}"/>
                </a:ext>
              </a:extLst>
            </p:cNvPr>
            <p:cNvSpPr/>
            <p:nvPr/>
          </p:nvSpPr>
          <p:spPr>
            <a:xfrm flipV="1">
              <a:off x="6869278" y="3862770"/>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矩形 62">
              <a:extLst>
                <a:ext uri="{FF2B5EF4-FFF2-40B4-BE49-F238E27FC236}">
                  <a16:creationId xmlns:a16="http://schemas.microsoft.com/office/drawing/2014/main" id="{73DB3A38-13B6-42D2-B265-49ABEA7CB5DA}"/>
                </a:ext>
              </a:extLst>
            </p:cNvPr>
            <p:cNvSpPr/>
            <p:nvPr/>
          </p:nvSpPr>
          <p:spPr>
            <a:xfrm>
              <a:off x="7234382" y="3874421"/>
              <a:ext cx="639882" cy="523220"/>
            </a:xfrm>
            <a:prstGeom prst="rect">
              <a:avLst/>
            </a:prstGeom>
          </p:spPr>
          <p:txBody>
            <a:bodyPr wrap="square">
              <a:spAutoFit/>
            </a:bodyPr>
            <a:lstStyle/>
            <a:p>
              <a:pPr algn="ctr"/>
              <a:r>
                <a:rPr lang="en-US" altLang="zh-CN" sz="2800" b="1" dirty="0">
                  <a:solidFill>
                    <a:prstClr val="white"/>
                  </a:solidFill>
                  <a:cs typeface="+mn-ea"/>
                  <a:sym typeface="+mn-lt"/>
                </a:rPr>
                <a:t>D</a:t>
              </a:r>
              <a:endParaRPr lang="zh-CN" altLang="en-US" sz="2800" b="1" dirty="0">
                <a:solidFill>
                  <a:prstClr val="white"/>
                </a:solidFill>
                <a:cs typeface="+mn-ea"/>
                <a:sym typeface="+mn-lt"/>
              </a:endParaRPr>
            </a:p>
          </p:txBody>
        </p:sp>
      </p:grpSp>
      <p:grpSp>
        <p:nvGrpSpPr>
          <p:cNvPr id="64" name="组合 63">
            <a:extLst>
              <a:ext uri="{FF2B5EF4-FFF2-40B4-BE49-F238E27FC236}">
                <a16:creationId xmlns:a16="http://schemas.microsoft.com/office/drawing/2014/main" id="{70C01159-856E-4C7E-B0EB-63CCD9010EBD}"/>
              </a:ext>
            </a:extLst>
          </p:cNvPr>
          <p:cNvGrpSpPr/>
          <p:nvPr/>
        </p:nvGrpSpPr>
        <p:grpSpPr>
          <a:xfrm>
            <a:off x="4000782" y="3016836"/>
            <a:ext cx="1150432" cy="546522"/>
            <a:chOff x="4244088" y="2594046"/>
            <a:chExt cx="1150432" cy="546522"/>
          </a:xfrm>
        </p:grpSpPr>
        <p:sp>
          <p:nvSpPr>
            <p:cNvPr id="65" name="任意多边形 64">
              <a:extLst>
                <a:ext uri="{FF2B5EF4-FFF2-40B4-BE49-F238E27FC236}">
                  <a16:creationId xmlns:a16="http://schemas.microsoft.com/office/drawing/2014/main" id="{7112B77D-EC45-40B9-9B27-051996002D4E}"/>
                </a:ext>
              </a:extLst>
            </p:cNvPr>
            <p:cNvSpPr/>
            <p:nvPr/>
          </p:nvSpPr>
          <p:spPr>
            <a:xfrm flipH="1">
              <a:off x="4348623" y="2594046"/>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文本框 65">
              <a:extLst>
                <a:ext uri="{FF2B5EF4-FFF2-40B4-BE49-F238E27FC236}">
                  <a16:creationId xmlns:a16="http://schemas.microsoft.com/office/drawing/2014/main" id="{575ADF04-E2B6-499E-9F62-F421D1C2AB6D}"/>
                </a:ext>
              </a:extLst>
            </p:cNvPr>
            <p:cNvSpPr txBox="1"/>
            <p:nvPr/>
          </p:nvSpPr>
          <p:spPr>
            <a:xfrm>
              <a:off x="4244088" y="2615699"/>
              <a:ext cx="668773" cy="523220"/>
            </a:xfrm>
            <a:prstGeom prst="rect">
              <a:avLst/>
            </a:prstGeom>
            <a:noFill/>
            <a:effectLst/>
          </p:spPr>
          <p:txBody>
            <a:bodyPr wrap="none" rtlCol="0">
              <a:spAutoFit/>
            </a:bodyPr>
            <a:lstStyle/>
            <a:p>
              <a:r>
                <a:rPr lang="en-US" altLang="zh-CN" sz="2800" b="1" dirty="0">
                  <a:solidFill>
                    <a:schemeClr val="bg1"/>
                  </a:solidFill>
                  <a:cs typeface="+mn-ea"/>
                  <a:sym typeface="+mn-lt"/>
                </a:rPr>
                <a:t>  A</a:t>
              </a:r>
              <a:endParaRPr lang="en-US" altLang="zh-CN" sz="2000" b="1" dirty="0">
                <a:solidFill>
                  <a:schemeClr val="bg1"/>
                </a:solidFill>
                <a:cs typeface="+mn-ea"/>
                <a:sym typeface="+mn-lt"/>
              </a:endParaRPr>
            </a:p>
          </p:txBody>
        </p:sp>
      </p:grpSp>
      <p:grpSp>
        <p:nvGrpSpPr>
          <p:cNvPr id="67" name="组合 66">
            <a:extLst>
              <a:ext uri="{FF2B5EF4-FFF2-40B4-BE49-F238E27FC236}">
                <a16:creationId xmlns:a16="http://schemas.microsoft.com/office/drawing/2014/main" id="{6F4471CB-DC37-45A2-B597-407CD03C2FF3}"/>
              </a:ext>
            </a:extLst>
          </p:cNvPr>
          <p:cNvGrpSpPr/>
          <p:nvPr/>
        </p:nvGrpSpPr>
        <p:grpSpPr>
          <a:xfrm>
            <a:off x="3278409" y="4293011"/>
            <a:ext cx="1157469" cy="557133"/>
            <a:chOff x="3521715" y="3870221"/>
            <a:chExt cx="1157469" cy="557133"/>
          </a:xfrm>
        </p:grpSpPr>
        <p:sp>
          <p:nvSpPr>
            <p:cNvPr id="68" name="任意多边形 69">
              <a:extLst>
                <a:ext uri="{FF2B5EF4-FFF2-40B4-BE49-F238E27FC236}">
                  <a16:creationId xmlns:a16="http://schemas.microsoft.com/office/drawing/2014/main" id="{7214560D-B291-4677-9C3C-E419CDCA70D7}"/>
                </a:ext>
              </a:extLst>
            </p:cNvPr>
            <p:cNvSpPr/>
            <p:nvPr/>
          </p:nvSpPr>
          <p:spPr>
            <a:xfrm flipH="1">
              <a:off x="3633287" y="3870221"/>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文本框 68">
              <a:extLst>
                <a:ext uri="{FF2B5EF4-FFF2-40B4-BE49-F238E27FC236}">
                  <a16:creationId xmlns:a16="http://schemas.microsoft.com/office/drawing/2014/main" id="{05C35043-4820-44A4-AFEF-A4119099DCD6}"/>
                </a:ext>
              </a:extLst>
            </p:cNvPr>
            <p:cNvSpPr txBox="1"/>
            <p:nvPr/>
          </p:nvSpPr>
          <p:spPr>
            <a:xfrm>
              <a:off x="3521715" y="3904134"/>
              <a:ext cx="641522" cy="523220"/>
            </a:xfrm>
            <a:prstGeom prst="rect">
              <a:avLst/>
            </a:prstGeom>
            <a:noFill/>
            <a:effectLst/>
          </p:spPr>
          <p:txBody>
            <a:bodyPr wrap="none" rtlCol="0">
              <a:spAutoFit/>
            </a:bodyPr>
            <a:lstStyle/>
            <a:p>
              <a:r>
                <a:rPr lang="en-US" altLang="zh-CN" sz="2800" b="1" dirty="0">
                  <a:solidFill>
                    <a:schemeClr val="bg1"/>
                  </a:solidFill>
                  <a:cs typeface="+mn-ea"/>
                  <a:sym typeface="+mn-lt"/>
                </a:rPr>
                <a:t>  C</a:t>
              </a:r>
              <a:endParaRPr lang="en-US" altLang="zh-CN" sz="2000" b="1" dirty="0">
                <a:solidFill>
                  <a:schemeClr val="bg1"/>
                </a:solidFill>
                <a:cs typeface="+mn-ea"/>
                <a:sym typeface="+mn-lt"/>
              </a:endParaRPr>
            </a:p>
          </p:txBody>
        </p:sp>
      </p:grpSp>
      <p:grpSp>
        <p:nvGrpSpPr>
          <p:cNvPr id="70" name="组合 69">
            <a:extLst>
              <a:ext uri="{FF2B5EF4-FFF2-40B4-BE49-F238E27FC236}">
                <a16:creationId xmlns:a16="http://schemas.microsoft.com/office/drawing/2014/main" id="{B3A60AD5-AD69-40F2-BDC7-37174C546929}"/>
              </a:ext>
            </a:extLst>
          </p:cNvPr>
          <p:cNvGrpSpPr/>
          <p:nvPr/>
        </p:nvGrpSpPr>
        <p:grpSpPr>
          <a:xfrm>
            <a:off x="4163471" y="3795385"/>
            <a:ext cx="1329116" cy="1541774"/>
            <a:chOff x="4406777" y="3372595"/>
            <a:chExt cx="1329116" cy="1541774"/>
          </a:xfrm>
        </p:grpSpPr>
        <p:sp>
          <p:nvSpPr>
            <p:cNvPr id="71" name="六边形 70">
              <a:extLst>
                <a:ext uri="{FF2B5EF4-FFF2-40B4-BE49-F238E27FC236}">
                  <a16:creationId xmlns:a16="http://schemas.microsoft.com/office/drawing/2014/main" id="{64E24D54-30DC-4ADC-9465-4EAA9FE4CA74}"/>
                </a:ext>
              </a:extLst>
            </p:cNvPr>
            <p:cNvSpPr/>
            <p:nvPr/>
          </p:nvSpPr>
          <p:spPr>
            <a:xfrm rot="5400000">
              <a:off x="4300448" y="3478924"/>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Freeform 22">
              <a:extLst>
                <a:ext uri="{FF2B5EF4-FFF2-40B4-BE49-F238E27FC236}">
                  <a16:creationId xmlns:a16="http://schemas.microsoft.com/office/drawing/2014/main" id="{7718185B-8E73-43D4-BC7E-4E536463FB2A}"/>
                </a:ext>
              </a:extLst>
            </p:cNvPr>
            <p:cNvSpPr>
              <a:spLocks noEditPoints="1"/>
            </p:cNvSpPr>
            <p:nvPr/>
          </p:nvSpPr>
          <p:spPr bwMode="auto">
            <a:xfrm>
              <a:off x="4831215" y="3860229"/>
              <a:ext cx="480239" cy="563965"/>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73" name="组合 72">
            <a:extLst>
              <a:ext uri="{FF2B5EF4-FFF2-40B4-BE49-F238E27FC236}">
                <a16:creationId xmlns:a16="http://schemas.microsoft.com/office/drawing/2014/main" id="{98C463CF-377D-4A47-80F8-A6F00BA86992}"/>
              </a:ext>
            </a:extLst>
          </p:cNvPr>
          <p:cNvGrpSpPr/>
          <p:nvPr/>
        </p:nvGrpSpPr>
        <p:grpSpPr>
          <a:xfrm>
            <a:off x="4863198" y="2519210"/>
            <a:ext cx="1329116" cy="1541774"/>
            <a:chOff x="5106504" y="2096420"/>
            <a:chExt cx="1329116" cy="1541774"/>
          </a:xfrm>
        </p:grpSpPr>
        <p:sp>
          <p:nvSpPr>
            <p:cNvPr id="74" name="六边形 73">
              <a:extLst>
                <a:ext uri="{FF2B5EF4-FFF2-40B4-BE49-F238E27FC236}">
                  <a16:creationId xmlns:a16="http://schemas.microsoft.com/office/drawing/2014/main" id="{53CEB2F2-8BAF-420C-947F-FB185945B044}"/>
                </a:ext>
              </a:extLst>
            </p:cNvPr>
            <p:cNvSpPr/>
            <p:nvPr/>
          </p:nvSpPr>
          <p:spPr>
            <a:xfrm rot="5400000">
              <a:off x="5000175" y="2202749"/>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Freeform 16">
              <a:extLst>
                <a:ext uri="{FF2B5EF4-FFF2-40B4-BE49-F238E27FC236}">
                  <a16:creationId xmlns:a16="http://schemas.microsoft.com/office/drawing/2014/main" id="{48E777BE-2D29-43F2-A53C-58C697750AC9}"/>
                </a:ext>
              </a:extLst>
            </p:cNvPr>
            <p:cNvSpPr>
              <a:spLocks noEditPoints="1"/>
            </p:cNvSpPr>
            <p:nvPr/>
          </p:nvSpPr>
          <p:spPr bwMode="auto">
            <a:xfrm>
              <a:off x="5497930" y="2661051"/>
              <a:ext cx="591955" cy="472066"/>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grpSp>
        <p:nvGrpSpPr>
          <p:cNvPr id="76" name="组合 75">
            <a:extLst>
              <a:ext uri="{FF2B5EF4-FFF2-40B4-BE49-F238E27FC236}">
                <a16:creationId xmlns:a16="http://schemas.microsoft.com/office/drawing/2014/main" id="{78FB70D7-C22F-4E5A-9B8A-D4A3B8FF02E6}"/>
              </a:ext>
            </a:extLst>
          </p:cNvPr>
          <p:cNvGrpSpPr/>
          <p:nvPr/>
        </p:nvGrpSpPr>
        <p:grpSpPr>
          <a:xfrm>
            <a:off x="6276721" y="2519211"/>
            <a:ext cx="1329116" cy="1541774"/>
            <a:chOff x="6520027" y="2096421"/>
            <a:chExt cx="1329116" cy="1541774"/>
          </a:xfrm>
        </p:grpSpPr>
        <p:sp>
          <p:nvSpPr>
            <p:cNvPr id="77" name="六边形 76">
              <a:extLst>
                <a:ext uri="{FF2B5EF4-FFF2-40B4-BE49-F238E27FC236}">
                  <a16:creationId xmlns:a16="http://schemas.microsoft.com/office/drawing/2014/main" id="{F795FEFA-D024-4F02-9AE3-F9AA8FB1801C}"/>
                </a:ext>
              </a:extLst>
            </p:cNvPr>
            <p:cNvSpPr/>
            <p:nvPr/>
          </p:nvSpPr>
          <p:spPr>
            <a:xfrm rot="5400000">
              <a:off x="6413698" y="2202750"/>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Freeform 223">
              <a:extLst>
                <a:ext uri="{FF2B5EF4-FFF2-40B4-BE49-F238E27FC236}">
                  <a16:creationId xmlns:a16="http://schemas.microsoft.com/office/drawing/2014/main" id="{D09944DF-6768-4F04-A05E-F62B381DF519}"/>
                </a:ext>
              </a:extLst>
            </p:cNvPr>
            <p:cNvSpPr/>
            <p:nvPr/>
          </p:nvSpPr>
          <p:spPr bwMode="auto">
            <a:xfrm>
              <a:off x="6913735" y="2632657"/>
              <a:ext cx="541700" cy="439330"/>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79" name="组合 78">
            <a:extLst>
              <a:ext uri="{FF2B5EF4-FFF2-40B4-BE49-F238E27FC236}">
                <a16:creationId xmlns:a16="http://schemas.microsoft.com/office/drawing/2014/main" id="{A6AD556D-2CF6-4048-AE33-ED9B9F4989EA}"/>
              </a:ext>
            </a:extLst>
          </p:cNvPr>
          <p:cNvGrpSpPr/>
          <p:nvPr/>
        </p:nvGrpSpPr>
        <p:grpSpPr>
          <a:xfrm>
            <a:off x="5577273" y="3787934"/>
            <a:ext cx="1329116" cy="1541774"/>
            <a:chOff x="5820579" y="3365144"/>
            <a:chExt cx="1329116" cy="1541774"/>
          </a:xfrm>
        </p:grpSpPr>
        <p:sp>
          <p:nvSpPr>
            <p:cNvPr id="80" name="六边形 79">
              <a:extLst>
                <a:ext uri="{FF2B5EF4-FFF2-40B4-BE49-F238E27FC236}">
                  <a16:creationId xmlns:a16="http://schemas.microsoft.com/office/drawing/2014/main" id="{3FE478E7-24C4-4910-B46A-3E4B4F09332D}"/>
                </a:ext>
              </a:extLst>
            </p:cNvPr>
            <p:cNvSpPr/>
            <p:nvPr/>
          </p:nvSpPr>
          <p:spPr>
            <a:xfrm rot="5400000">
              <a:off x="5714250" y="3471473"/>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Freeform 14">
              <a:extLst>
                <a:ext uri="{FF2B5EF4-FFF2-40B4-BE49-F238E27FC236}">
                  <a16:creationId xmlns:a16="http://schemas.microsoft.com/office/drawing/2014/main" id="{B131CEDD-C485-40B8-86DA-33A0D8B0F24A}"/>
                </a:ext>
              </a:extLst>
            </p:cNvPr>
            <p:cNvSpPr>
              <a:spLocks noChangeAspect="1" noEditPoints="1"/>
            </p:cNvSpPr>
            <p:nvPr/>
          </p:nvSpPr>
          <p:spPr bwMode="auto">
            <a:xfrm>
              <a:off x="6251316" y="3874004"/>
              <a:ext cx="467641" cy="465759"/>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sp>
        <p:nvSpPr>
          <p:cNvPr id="82" name="文本框 81">
            <a:extLst>
              <a:ext uri="{FF2B5EF4-FFF2-40B4-BE49-F238E27FC236}">
                <a16:creationId xmlns:a16="http://schemas.microsoft.com/office/drawing/2014/main" id="{EEA4B51A-04D0-4664-9BE2-BCB84E92454D}"/>
              </a:ext>
            </a:extLst>
          </p:cNvPr>
          <p:cNvSpPr txBox="1"/>
          <p:nvPr/>
        </p:nvSpPr>
        <p:spPr>
          <a:xfrm>
            <a:off x="1214647" y="2935153"/>
            <a:ext cx="2688127" cy="1077218"/>
          </a:xfrm>
          <a:prstGeom prst="rect">
            <a:avLst/>
          </a:prstGeom>
          <a:solidFill>
            <a:srgbClr val="FFFFCC"/>
          </a:solidFill>
          <a:effectLst/>
        </p:spPr>
        <p:txBody>
          <a:bodyPr wrap="square" rtlCol="0">
            <a:spAutoFit/>
          </a:bodyPr>
          <a:lstStyle/>
          <a:p>
            <a:pPr algn="ctr"/>
            <a:r>
              <a:rPr lang="vi-VN" sz="3200" dirty="0">
                <a:latin typeface="Arial" panose="020B0604020202020204" pitchFamily="34" charset="0"/>
                <a:cs typeface="Arial" panose="020B0604020202020204" pitchFamily="34" charset="0"/>
              </a:rPr>
              <a:t> 3 nguyên tố ox</a:t>
            </a:r>
            <a:r>
              <a:rPr lang="en-US" sz="3200" dirty="0" err="1">
                <a:latin typeface="Arial" panose="020B0604020202020204" pitchFamily="34" charset="0"/>
                <a:cs typeface="Arial" panose="020B0604020202020204" pitchFamily="34" charset="0"/>
              </a:rPr>
              <a:t>ygen</a:t>
            </a:r>
            <a:r>
              <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rPr>
              <a:t>.</a:t>
            </a:r>
          </a:p>
        </p:txBody>
      </p:sp>
      <p:sp>
        <p:nvSpPr>
          <p:cNvPr id="83" name="文本框 82">
            <a:extLst>
              <a:ext uri="{FF2B5EF4-FFF2-40B4-BE49-F238E27FC236}">
                <a16:creationId xmlns:a16="http://schemas.microsoft.com/office/drawing/2014/main" id="{55C879BE-B40B-4269-A354-FCC5A3F22A30}"/>
              </a:ext>
            </a:extLst>
          </p:cNvPr>
          <p:cNvSpPr txBox="1"/>
          <p:nvPr/>
        </p:nvSpPr>
        <p:spPr>
          <a:xfrm>
            <a:off x="8511641" y="2890391"/>
            <a:ext cx="3249174" cy="584775"/>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3 phân tử nước</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4" name="文本框 83">
            <a:extLst>
              <a:ext uri="{FF2B5EF4-FFF2-40B4-BE49-F238E27FC236}">
                <a16:creationId xmlns:a16="http://schemas.microsoft.com/office/drawing/2014/main" id="{8FB51FA7-30AF-4460-8EB0-98F3541ADAA6}"/>
              </a:ext>
            </a:extLst>
          </p:cNvPr>
          <p:cNvSpPr txBox="1"/>
          <p:nvPr/>
        </p:nvSpPr>
        <p:spPr>
          <a:xfrm>
            <a:off x="260116" y="4203813"/>
            <a:ext cx="2933607"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 3 nguyên tố hydrogen</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5" name="文本框 84">
            <a:extLst>
              <a:ext uri="{FF2B5EF4-FFF2-40B4-BE49-F238E27FC236}">
                <a16:creationId xmlns:a16="http://schemas.microsoft.com/office/drawing/2014/main" id="{D01D6CF4-CB02-4B49-BC48-999A4A79009C}"/>
              </a:ext>
            </a:extLst>
          </p:cNvPr>
          <p:cNvSpPr txBox="1"/>
          <p:nvPr/>
        </p:nvSpPr>
        <p:spPr>
          <a:xfrm>
            <a:off x="7822190" y="4174100"/>
            <a:ext cx="3938625"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Có 3 nguyên tố nước trong hợp chất</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34" name="TextBox 33">
            <a:extLst>
              <a:ext uri="{FF2B5EF4-FFF2-40B4-BE49-F238E27FC236}">
                <a16:creationId xmlns:a16="http://schemas.microsoft.com/office/drawing/2014/main" id="{EAB1EB67-C418-4814-9560-F0C08E202ADD}"/>
              </a:ext>
            </a:extLst>
          </p:cNvPr>
          <p:cNvSpPr txBox="1"/>
          <p:nvPr/>
        </p:nvSpPr>
        <p:spPr>
          <a:xfrm>
            <a:off x="1281261" y="931688"/>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pt-BR" sz="3600" b="0" i="0" dirty="0">
                <a:effectLst/>
                <a:latin typeface="Arial" panose="020B0604020202020204" pitchFamily="34" charset="0"/>
              </a:rPr>
              <a:t>3</a:t>
            </a:r>
            <a:r>
              <a:rPr lang="vi-VN" sz="3600" b="0" i="0" dirty="0">
                <a:effectLst/>
                <a:latin typeface="Arial" panose="020B0604020202020204" pitchFamily="34" charset="0"/>
              </a:rPr>
              <a:t> </a:t>
            </a:r>
            <a:r>
              <a:rPr lang="pt-BR" sz="3600" b="0" i="0" dirty="0">
                <a:effectLst/>
                <a:latin typeface="Arial" panose="020B0604020202020204" pitchFamily="34" charset="0"/>
              </a:rPr>
              <a:t>H</a:t>
            </a:r>
            <a:r>
              <a:rPr lang="pt-BR" sz="3600" b="0" i="0" baseline="-25000" dirty="0">
                <a:effectLst/>
                <a:latin typeface="Arial" panose="020B0604020202020204" pitchFamily="34" charset="0"/>
              </a:rPr>
              <a:t>2</a:t>
            </a:r>
            <a:r>
              <a:rPr lang="pt-BR" sz="3600" b="0" i="0" dirty="0">
                <a:effectLst/>
                <a:latin typeface="Arial" panose="020B0604020202020204" pitchFamily="34" charset="0"/>
              </a:rPr>
              <a:t>O nghĩa là như thế nào</a:t>
            </a:r>
            <a:r>
              <a:rPr lang="vi-VN" sz="3600" b="0" i="0" dirty="0">
                <a:effectLst/>
                <a:latin typeface="Arial" panose="020B0604020202020204" pitchFamily="34" charset="0"/>
              </a:rPr>
              <a:t>?</a:t>
            </a:r>
            <a:endParaRPr lang="vi-VN" sz="3600" dirty="0"/>
          </a:p>
        </p:txBody>
      </p:sp>
      <p:sp>
        <p:nvSpPr>
          <p:cNvPr id="36" name="Rectangle: Rounded Corners 35">
            <a:extLst>
              <a:ext uri="{FF2B5EF4-FFF2-40B4-BE49-F238E27FC236}">
                <a16:creationId xmlns:a16="http://schemas.microsoft.com/office/drawing/2014/main" id="{33C41169-85FB-4464-B4F1-81C7074E5BC3}"/>
              </a:ext>
            </a:extLst>
          </p:cNvPr>
          <p:cNvSpPr/>
          <p:nvPr/>
        </p:nvSpPr>
        <p:spPr>
          <a:xfrm>
            <a:off x="8511641" y="2842217"/>
            <a:ext cx="324917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028083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barn(inVertical)">
                                      <p:cBhvr>
                                        <p:cTn id="13" dur="500"/>
                                        <p:tgtEl>
                                          <p:spTgt spid="64"/>
                                        </p:tgtEl>
                                      </p:cBhvr>
                                    </p:animEffect>
                                  </p:childTnLst>
                                </p:cTn>
                              </p:par>
                              <p:par>
                                <p:cTn id="14" presetID="16" presetClass="entr" presetSubtype="21"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barn(inVertical)">
                                      <p:cBhvr>
                                        <p:cTn id="16" dur="500"/>
                                        <p:tgtEl>
                                          <p:spTgt spid="67"/>
                                        </p:tgtEl>
                                      </p:cBhvr>
                                    </p:animEffect>
                                  </p:childTnLst>
                                </p:cTn>
                              </p:par>
                              <p:par>
                                <p:cTn id="17" presetID="16" presetClass="entr" presetSubtype="21"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arn(inVertical)">
                                      <p:cBhvr>
                                        <p:cTn id="19" dur="500"/>
                                        <p:tgtEl>
                                          <p:spTgt spid="70"/>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par>
                                <p:cTn id="23" presetID="16" presetClass="entr" presetSubtype="21"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barn(inVertical)">
                                      <p:cBhvr>
                                        <p:cTn id="25" dur="500"/>
                                        <p:tgtEl>
                                          <p:spTgt spid="76"/>
                                        </p:tgtEl>
                                      </p:cBhvr>
                                    </p:animEffect>
                                  </p:childTnLst>
                                </p:cTn>
                              </p:par>
                              <p:par>
                                <p:cTn id="26" presetID="16" presetClass="entr" presetSubtype="21" fill="hold"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barn(inVertical)">
                                      <p:cBhvr>
                                        <p:cTn id="28" dur="500"/>
                                        <p:tgtEl>
                                          <p:spTgt spid="7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barn(inVertical)">
                                      <p:cBhvr>
                                        <p:cTn id="31" dur="500"/>
                                        <p:tgtEl>
                                          <p:spTgt spid="8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barn(inVertical)">
                                      <p:cBhvr>
                                        <p:cTn id="34" dur="500"/>
                                        <p:tgtEl>
                                          <p:spTgt spid="8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arn(inVertical)">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in)">
                                      <p:cBhvr>
                                        <p:cTn id="4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5" grpId="0" animBg="1"/>
      <p:bldP spid="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45822"/>
            <a:chOff x="104026" y="-94003"/>
            <a:chExt cx="790575" cy="104582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2439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08</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19853"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3" name="组合 12">
            <a:extLst>
              <a:ext uri="{FF2B5EF4-FFF2-40B4-BE49-F238E27FC236}">
                <a16:creationId xmlns:a16="http://schemas.microsoft.com/office/drawing/2014/main" id="{A7E0F722-9404-4B1B-AE5D-F5CA69F3C3BA}"/>
              </a:ext>
            </a:extLst>
          </p:cNvPr>
          <p:cNvGrpSpPr/>
          <p:nvPr/>
        </p:nvGrpSpPr>
        <p:grpSpPr>
          <a:xfrm>
            <a:off x="6431787" y="3187154"/>
            <a:ext cx="5196044" cy="1142294"/>
            <a:chOff x="6431787" y="3187154"/>
            <a:chExt cx="5196044" cy="1142294"/>
          </a:xfrm>
        </p:grpSpPr>
        <p:sp>
          <p:nvSpPr>
            <p:cNvPr id="14" name="íṧļiḑê">
              <a:extLst>
                <a:ext uri="{FF2B5EF4-FFF2-40B4-BE49-F238E27FC236}">
                  <a16:creationId xmlns:a16="http://schemas.microsoft.com/office/drawing/2014/main" id="{D2C5428E-7072-49A3-92F6-A2FD4059056D}"/>
                </a:ext>
              </a:extLst>
            </p:cNvPr>
            <p:cNvSpPr/>
            <p:nvPr/>
          </p:nvSpPr>
          <p:spPr>
            <a:xfrm flipH="1">
              <a:off x="6774975" y="3187154"/>
              <a:ext cx="4852856" cy="1086962"/>
            </a:xfrm>
            <a:prstGeom prst="rect">
              <a:avLst/>
            </a:prstGeom>
            <a:solidFill>
              <a:schemeClr val="tx2">
                <a:lumMod val="20000"/>
                <a:lumOff val="80000"/>
              </a:schemeClr>
            </a:solidFill>
            <a:ln>
              <a:noFill/>
            </a:ln>
          </p:spPr>
          <p:txBody>
            <a:bodyPr wrap="square" lIns="0" tIns="0" rIns="1620000" bIns="0" anchor="ctr" anchorCtr="0">
              <a:normAutofit/>
            </a:bodyPr>
            <a:lstStyle/>
            <a:p>
              <a:pPr algn="r">
                <a:lnSpc>
                  <a:spcPct val="120000"/>
                </a:lnSpc>
                <a:buSzPct val="25000"/>
              </a:pPr>
              <a:r>
                <a:rPr lang="vi-VN" sz="2800" b="0" i="0" dirty="0">
                  <a:effectLst/>
                  <a:latin typeface="Arial" panose="020B0604020202020204" pitchFamily="34" charset="0"/>
                </a:rPr>
                <a:t>AlO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endParaRPr lang="en-US" altLang="zh-CN" sz="2800" dirty="0">
                <a:solidFill>
                  <a:srgbClr val="595959"/>
                </a:solidFill>
                <a:cs typeface="+mn-ea"/>
                <a:sym typeface="+mn-lt"/>
              </a:endParaRPr>
            </a:p>
          </p:txBody>
        </p:sp>
        <p:sp>
          <p:nvSpPr>
            <p:cNvPr id="15" name="íšliḓé">
              <a:extLst>
                <a:ext uri="{FF2B5EF4-FFF2-40B4-BE49-F238E27FC236}">
                  <a16:creationId xmlns:a16="http://schemas.microsoft.com/office/drawing/2014/main" id="{22F6EC8A-CC3B-4EBB-9682-288720972FC0}"/>
                </a:ext>
              </a:extLst>
            </p:cNvPr>
            <p:cNvSpPr/>
            <p:nvPr/>
          </p:nvSpPr>
          <p:spPr>
            <a:xfrm flipH="1">
              <a:off x="6431787" y="3304836"/>
              <a:ext cx="1513769" cy="1024612"/>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C83841"/>
            </a:solidFill>
            <a:ln>
              <a:noFill/>
            </a:ln>
          </p:spPr>
          <p:txBody>
            <a:bodyPr anchor="ctr"/>
            <a:lstStyle/>
            <a:p>
              <a:pPr algn="r"/>
              <a:endParaRPr>
                <a:cs typeface="+mn-ea"/>
                <a:sym typeface="+mn-lt"/>
              </a:endParaRPr>
            </a:p>
          </p:txBody>
        </p:sp>
        <p:sp>
          <p:nvSpPr>
            <p:cNvPr id="17" name="ïṧḻîḋè">
              <a:extLst>
                <a:ext uri="{FF2B5EF4-FFF2-40B4-BE49-F238E27FC236}">
                  <a16:creationId xmlns:a16="http://schemas.microsoft.com/office/drawing/2014/main" id="{ED90E929-41D6-499C-B582-AF83C21F44EA}"/>
                </a:ext>
              </a:extLst>
            </p:cNvPr>
            <p:cNvSpPr/>
            <p:nvPr/>
          </p:nvSpPr>
          <p:spPr>
            <a:xfrm>
              <a:off x="6562445" y="3429153"/>
              <a:ext cx="636127" cy="530894"/>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B</a:t>
              </a:r>
              <a:endParaRPr lang="id-ID" sz="2650" b="1" dirty="0">
                <a:solidFill>
                  <a:schemeClr val="lt1"/>
                </a:solidFill>
                <a:cs typeface="+mn-ea"/>
                <a:sym typeface="+mn-lt"/>
              </a:endParaRPr>
            </a:p>
          </p:txBody>
        </p:sp>
      </p:grpSp>
      <p:grpSp>
        <p:nvGrpSpPr>
          <p:cNvPr id="20" name="组合 19">
            <a:extLst>
              <a:ext uri="{FF2B5EF4-FFF2-40B4-BE49-F238E27FC236}">
                <a16:creationId xmlns:a16="http://schemas.microsoft.com/office/drawing/2014/main" id="{04BAB64C-D24F-4AC1-A829-0A37345995AA}"/>
              </a:ext>
            </a:extLst>
          </p:cNvPr>
          <p:cNvGrpSpPr/>
          <p:nvPr/>
        </p:nvGrpSpPr>
        <p:grpSpPr>
          <a:xfrm>
            <a:off x="775713" y="3173512"/>
            <a:ext cx="5023768" cy="1160683"/>
            <a:chOff x="775713" y="3173512"/>
            <a:chExt cx="5023768" cy="1160683"/>
          </a:xfrm>
        </p:grpSpPr>
        <p:sp>
          <p:nvSpPr>
            <p:cNvPr id="21" name="îsľiḓè">
              <a:extLst>
                <a:ext uri="{FF2B5EF4-FFF2-40B4-BE49-F238E27FC236}">
                  <a16:creationId xmlns:a16="http://schemas.microsoft.com/office/drawing/2014/main" id="{6F66A48C-C178-4E80-A665-922A361FEE81}"/>
                </a:ext>
              </a:extLst>
            </p:cNvPr>
            <p:cNvSpPr/>
            <p:nvPr/>
          </p:nvSpPr>
          <p:spPr>
            <a:xfrm>
              <a:off x="775713" y="3173512"/>
              <a:ext cx="4819654" cy="1079708"/>
            </a:xfrm>
            <a:prstGeom prst="rect">
              <a:avLst/>
            </a:prstGeom>
            <a:solidFill>
              <a:schemeClr val="tx2">
                <a:lumMod val="20000"/>
                <a:lumOff val="80000"/>
              </a:schemeClr>
            </a:solidFill>
            <a:ln>
              <a:noFill/>
            </a:ln>
          </p:spPr>
          <p:txBody>
            <a:bodyPr wrap="square" lIns="1620000" tIns="0" rIns="0" bIns="0" anchor="ctr" anchorCtr="0">
              <a:normAutofit/>
            </a:bodyPr>
            <a:lstStyle/>
            <a:p>
              <a:pPr>
                <a:lnSpc>
                  <a:spcPct val="120000"/>
                </a:lnSpc>
                <a:buSzPct val="25000"/>
              </a:pPr>
              <a:r>
                <a:rPr lang="vi-VN" sz="2800" b="0" i="0" dirty="0">
                  <a:effectLst/>
                  <a:latin typeface="Arial" panose="020B0604020202020204" pitchFamily="34" charset="0"/>
                </a:rPr>
                <a:t>Al</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NaO</a:t>
              </a:r>
              <a:endParaRPr lang="en-US" altLang="zh-CN" sz="2800" dirty="0">
                <a:solidFill>
                  <a:srgbClr val="595959"/>
                </a:solidFill>
                <a:cs typeface="+mn-ea"/>
                <a:sym typeface="+mn-lt"/>
              </a:endParaRPr>
            </a:p>
          </p:txBody>
        </p:sp>
        <p:sp>
          <p:nvSpPr>
            <p:cNvPr id="22" name="íSlidè">
              <a:extLst>
                <a:ext uri="{FF2B5EF4-FFF2-40B4-BE49-F238E27FC236}">
                  <a16:creationId xmlns:a16="http://schemas.microsoft.com/office/drawing/2014/main" id="{1F878757-0335-4A0E-B1BC-DED8AC18C9CB}"/>
                </a:ext>
              </a:extLst>
            </p:cNvPr>
            <p:cNvSpPr/>
            <p:nvPr/>
          </p:nvSpPr>
          <p:spPr>
            <a:xfrm>
              <a:off x="4296070" y="3316421"/>
              <a:ext cx="1503411" cy="1017774"/>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2A5A8B"/>
            </a:solidFill>
            <a:ln>
              <a:noFill/>
            </a:ln>
          </p:spPr>
          <p:txBody>
            <a:bodyPr anchor="ctr"/>
            <a:lstStyle/>
            <a:p>
              <a:pPr algn="ctr"/>
              <a:endParaRPr>
                <a:cs typeface="+mn-ea"/>
                <a:sym typeface="+mn-lt"/>
              </a:endParaRPr>
            </a:p>
          </p:txBody>
        </p:sp>
        <p:sp>
          <p:nvSpPr>
            <p:cNvPr id="23" name="î$ļîḍe">
              <a:extLst>
                <a:ext uri="{FF2B5EF4-FFF2-40B4-BE49-F238E27FC236}">
                  <a16:creationId xmlns:a16="http://schemas.microsoft.com/office/drawing/2014/main" id="{D31E364D-414F-4ED9-ACDF-A8897C950B14}"/>
                </a:ext>
              </a:extLst>
            </p:cNvPr>
            <p:cNvSpPr/>
            <p:nvPr/>
          </p:nvSpPr>
          <p:spPr>
            <a:xfrm>
              <a:off x="5025109" y="3440773"/>
              <a:ext cx="650008" cy="533480"/>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A</a:t>
              </a:r>
              <a:endParaRPr lang="id-ID" sz="2650" b="1" dirty="0">
                <a:solidFill>
                  <a:schemeClr val="lt1"/>
                </a:solidFill>
                <a:cs typeface="+mn-ea"/>
                <a:sym typeface="+mn-lt"/>
              </a:endParaRPr>
            </a:p>
          </p:txBody>
        </p:sp>
      </p:grpSp>
      <p:grpSp>
        <p:nvGrpSpPr>
          <p:cNvPr id="42" name="组合 41">
            <a:extLst>
              <a:ext uri="{FF2B5EF4-FFF2-40B4-BE49-F238E27FC236}">
                <a16:creationId xmlns:a16="http://schemas.microsoft.com/office/drawing/2014/main" id="{FE5D30EB-1441-4268-A116-096CF706AC03}"/>
              </a:ext>
            </a:extLst>
          </p:cNvPr>
          <p:cNvGrpSpPr/>
          <p:nvPr/>
        </p:nvGrpSpPr>
        <p:grpSpPr>
          <a:xfrm>
            <a:off x="6431787" y="4735885"/>
            <a:ext cx="5281654" cy="1168482"/>
            <a:chOff x="6431787" y="4735885"/>
            <a:chExt cx="5281654" cy="1168482"/>
          </a:xfrm>
        </p:grpSpPr>
        <p:sp>
          <p:nvSpPr>
            <p:cNvPr id="43" name="i$1iḓé">
              <a:extLst>
                <a:ext uri="{FF2B5EF4-FFF2-40B4-BE49-F238E27FC236}">
                  <a16:creationId xmlns:a16="http://schemas.microsoft.com/office/drawing/2014/main" id="{0DA1FA5B-63F1-4B91-80AF-2D43E82A64B9}"/>
                </a:ext>
              </a:extLst>
            </p:cNvPr>
            <p:cNvSpPr/>
            <p:nvPr/>
          </p:nvSpPr>
          <p:spPr>
            <a:xfrm flipH="1">
              <a:off x="6860585" y="4735885"/>
              <a:ext cx="4852856" cy="1086962"/>
            </a:xfrm>
            <a:prstGeom prst="rect">
              <a:avLst/>
            </a:prstGeom>
            <a:solidFill>
              <a:schemeClr val="tx2">
                <a:lumMod val="20000"/>
                <a:lumOff val="80000"/>
              </a:schemeClr>
            </a:solidFill>
            <a:ln>
              <a:noFill/>
            </a:ln>
          </p:spPr>
          <p:txBody>
            <a:bodyPr wrap="square" lIns="0" tIns="0" rIns="1620000" bIns="0" anchor="ctr" anchorCtr="0">
              <a:normAutofit/>
            </a:bodyPr>
            <a:lstStyle/>
            <a:p>
              <a:pPr algn="r">
                <a:lnSpc>
                  <a:spcPct val="120000"/>
                </a:lnSpc>
                <a:buSzPct val="25000"/>
              </a:pPr>
              <a:r>
                <a:rPr lang="vi-VN" sz="2800" b="0" i="0" dirty="0">
                  <a:effectLst/>
                  <a:latin typeface="Arial" panose="020B0604020202020204" pitchFamily="34" charset="0"/>
                </a:rPr>
                <a:t>AlO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NaO</a:t>
              </a:r>
              <a:r>
                <a:rPr lang="vi-VN" sz="2800" b="0" i="0" baseline="-25000" dirty="0">
                  <a:effectLst/>
                  <a:latin typeface="Arial" panose="020B0604020202020204" pitchFamily="34" charset="0"/>
                </a:rPr>
                <a:t>2</a:t>
              </a:r>
              <a:endParaRPr lang="en-US" altLang="zh-CN" sz="2800" dirty="0">
                <a:solidFill>
                  <a:srgbClr val="595959"/>
                </a:solidFill>
                <a:cs typeface="+mn-ea"/>
                <a:sym typeface="+mn-lt"/>
              </a:endParaRPr>
            </a:p>
          </p:txBody>
        </p:sp>
        <p:sp>
          <p:nvSpPr>
            <p:cNvPr id="44" name="išļïḍê">
              <a:extLst>
                <a:ext uri="{FF2B5EF4-FFF2-40B4-BE49-F238E27FC236}">
                  <a16:creationId xmlns:a16="http://schemas.microsoft.com/office/drawing/2014/main" id="{C025C791-F744-4099-81DF-05812FAA9790}"/>
                </a:ext>
              </a:extLst>
            </p:cNvPr>
            <p:cNvSpPr/>
            <p:nvPr/>
          </p:nvSpPr>
          <p:spPr>
            <a:xfrm flipH="1">
              <a:off x="6431787" y="4879755"/>
              <a:ext cx="1513769" cy="1024612"/>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2A5A8B"/>
            </a:solidFill>
            <a:ln>
              <a:noFill/>
            </a:ln>
          </p:spPr>
          <p:txBody>
            <a:bodyPr anchor="ctr"/>
            <a:lstStyle/>
            <a:p>
              <a:pPr algn="r"/>
              <a:endParaRPr>
                <a:cs typeface="+mn-ea"/>
                <a:sym typeface="+mn-lt"/>
              </a:endParaRPr>
            </a:p>
          </p:txBody>
        </p:sp>
        <p:sp>
          <p:nvSpPr>
            <p:cNvPr id="46" name="iṩľîḍê">
              <a:extLst>
                <a:ext uri="{FF2B5EF4-FFF2-40B4-BE49-F238E27FC236}">
                  <a16:creationId xmlns:a16="http://schemas.microsoft.com/office/drawing/2014/main" id="{D79B8CFF-CBE1-4FBE-979B-8E278146AB2B}"/>
                </a:ext>
              </a:extLst>
            </p:cNvPr>
            <p:cNvSpPr/>
            <p:nvPr/>
          </p:nvSpPr>
          <p:spPr>
            <a:xfrm>
              <a:off x="6562445" y="5004071"/>
              <a:ext cx="636127" cy="530894"/>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D</a:t>
              </a:r>
              <a:endParaRPr lang="id-ID" sz="2650" b="1" dirty="0">
                <a:solidFill>
                  <a:schemeClr val="lt1"/>
                </a:solidFill>
                <a:cs typeface="+mn-ea"/>
                <a:sym typeface="+mn-lt"/>
              </a:endParaRPr>
            </a:p>
          </p:txBody>
        </p:sp>
      </p:grpSp>
      <p:grpSp>
        <p:nvGrpSpPr>
          <p:cNvPr id="49" name="组合 48">
            <a:extLst>
              <a:ext uri="{FF2B5EF4-FFF2-40B4-BE49-F238E27FC236}">
                <a16:creationId xmlns:a16="http://schemas.microsoft.com/office/drawing/2014/main" id="{6826666F-F5F5-4486-893D-FF0D59F842D0}"/>
              </a:ext>
            </a:extLst>
          </p:cNvPr>
          <p:cNvGrpSpPr/>
          <p:nvPr/>
        </p:nvGrpSpPr>
        <p:grpSpPr>
          <a:xfrm>
            <a:off x="510441" y="4739364"/>
            <a:ext cx="5289041" cy="1148579"/>
            <a:chOff x="510441" y="4739364"/>
            <a:chExt cx="5289041" cy="1148579"/>
          </a:xfrm>
        </p:grpSpPr>
        <p:sp>
          <p:nvSpPr>
            <p:cNvPr id="50" name="iṥḷíḋê">
              <a:extLst>
                <a:ext uri="{FF2B5EF4-FFF2-40B4-BE49-F238E27FC236}">
                  <a16:creationId xmlns:a16="http://schemas.microsoft.com/office/drawing/2014/main" id="{60D77FAD-62EF-4EFB-AB68-98A2DC8C2D44}"/>
                </a:ext>
              </a:extLst>
            </p:cNvPr>
            <p:cNvSpPr/>
            <p:nvPr/>
          </p:nvSpPr>
          <p:spPr>
            <a:xfrm>
              <a:off x="510441" y="4739364"/>
              <a:ext cx="4820976" cy="1080004"/>
            </a:xfrm>
            <a:prstGeom prst="rect">
              <a:avLst/>
            </a:prstGeom>
            <a:solidFill>
              <a:schemeClr val="tx2">
                <a:lumMod val="20000"/>
                <a:lumOff val="80000"/>
              </a:schemeClr>
            </a:solidFill>
            <a:ln>
              <a:noFill/>
            </a:ln>
          </p:spPr>
          <p:txBody>
            <a:bodyPr wrap="square" lIns="1620000" tIns="0" rIns="0" bIns="0" anchor="ctr" anchorCtr="0">
              <a:normAutofit/>
            </a:bodyPr>
            <a:lstStyle/>
            <a:p>
              <a:pPr>
                <a:lnSpc>
                  <a:spcPct val="120000"/>
                </a:lnSpc>
                <a:buSzPct val="25000"/>
              </a:pPr>
              <a:r>
                <a:rPr lang="vi-VN" sz="2800" b="0" i="0" dirty="0">
                  <a:effectLst/>
                  <a:latin typeface="Arial" panose="020B0604020202020204" pitchFamily="34" charset="0"/>
                </a:rPr>
                <a:t> Al</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endParaRPr lang="en-US" altLang="zh-CN" sz="2800" dirty="0">
                <a:solidFill>
                  <a:srgbClr val="595959"/>
                </a:solidFill>
                <a:cs typeface="+mn-ea"/>
                <a:sym typeface="+mn-lt"/>
              </a:endParaRPr>
            </a:p>
          </p:txBody>
        </p:sp>
        <p:sp>
          <p:nvSpPr>
            <p:cNvPr id="51" name="íSḻíḓê">
              <a:extLst>
                <a:ext uri="{FF2B5EF4-FFF2-40B4-BE49-F238E27FC236}">
                  <a16:creationId xmlns:a16="http://schemas.microsoft.com/office/drawing/2014/main" id="{424094FB-6376-4347-B279-ECD597011D29}"/>
                </a:ext>
              </a:extLst>
            </p:cNvPr>
            <p:cNvSpPr/>
            <p:nvPr/>
          </p:nvSpPr>
          <p:spPr>
            <a:xfrm>
              <a:off x="4295659" y="4869889"/>
              <a:ext cx="1503823" cy="1018054"/>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C83841"/>
            </a:solidFill>
            <a:ln>
              <a:noFill/>
            </a:ln>
          </p:spPr>
          <p:txBody>
            <a:bodyPr anchor="ctr"/>
            <a:lstStyle/>
            <a:p>
              <a:pPr algn="ctr"/>
              <a:endParaRPr>
                <a:cs typeface="+mn-ea"/>
                <a:sym typeface="+mn-lt"/>
              </a:endParaRPr>
            </a:p>
          </p:txBody>
        </p:sp>
        <p:sp>
          <p:nvSpPr>
            <p:cNvPr id="52" name="îṥḻïḑè">
              <a:extLst>
                <a:ext uri="{FF2B5EF4-FFF2-40B4-BE49-F238E27FC236}">
                  <a16:creationId xmlns:a16="http://schemas.microsoft.com/office/drawing/2014/main" id="{B67E927C-00D9-49F3-8DF0-8F30FC3CAAA8}"/>
                </a:ext>
              </a:extLst>
            </p:cNvPr>
            <p:cNvSpPr/>
            <p:nvPr/>
          </p:nvSpPr>
          <p:spPr>
            <a:xfrm>
              <a:off x="5029383" y="5001485"/>
              <a:ext cx="645734" cy="533480"/>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C</a:t>
              </a:r>
              <a:endParaRPr lang="id-ID" sz="2650" b="1" dirty="0">
                <a:solidFill>
                  <a:schemeClr val="lt1"/>
                </a:solidFill>
                <a:cs typeface="+mn-ea"/>
                <a:sym typeface="+mn-lt"/>
              </a:endParaRPr>
            </a:p>
          </p:txBody>
        </p:sp>
      </p:grpSp>
      <p:sp>
        <p:nvSpPr>
          <p:cNvPr id="24" name="TextBox 23">
            <a:extLst>
              <a:ext uri="{FF2B5EF4-FFF2-40B4-BE49-F238E27FC236}">
                <a16:creationId xmlns:a16="http://schemas.microsoft.com/office/drawing/2014/main" id="{10CBF0EF-448E-4B20-8480-E158F68E8474}"/>
              </a:ext>
            </a:extLst>
          </p:cNvPr>
          <p:cNvSpPr txBox="1"/>
          <p:nvPr/>
        </p:nvSpPr>
        <p:spPr>
          <a:xfrm>
            <a:off x="1338275" y="657740"/>
            <a:ext cx="10310386" cy="1261884"/>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Chọn công thức của </a:t>
            </a:r>
            <a:r>
              <a:rPr lang="en-US" sz="3600" dirty="0" err="1">
                <a:effectLst/>
                <a:latin typeface="Arial" panose="020B0604020202020204" pitchFamily="34" charset="0"/>
                <a:ea typeface="Times New Roman" panose="02020603050405020304" pitchFamily="18" charset="0"/>
                <a:cs typeface="Arial" panose="020B0604020202020204" pitchFamily="34" charset="0"/>
              </a:rPr>
              <a:t>Aluminium</a:t>
            </a:r>
            <a:r>
              <a:rPr lang="vi-VN" sz="4000" b="0" i="0" dirty="0">
                <a:effectLst/>
                <a:latin typeface="Arial" panose="020B0604020202020204" pitchFamily="34" charset="0"/>
              </a:rPr>
              <a:t> </a:t>
            </a:r>
            <a:r>
              <a:rPr lang="vi-VN" sz="3600" b="0" i="0" dirty="0">
                <a:effectLst/>
                <a:latin typeface="Arial" panose="020B0604020202020204" pitchFamily="34" charset="0"/>
              </a:rPr>
              <a:t>oxide và sodium oxide lần lượt là:</a:t>
            </a:r>
            <a:endParaRPr lang="vi-VN" sz="3600" dirty="0"/>
          </a:p>
        </p:txBody>
      </p:sp>
      <p:sp>
        <p:nvSpPr>
          <p:cNvPr id="26" name="Rectangle: Rounded Corners 25">
            <a:extLst>
              <a:ext uri="{FF2B5EF4-FFF2-40B4-BE49-F238E27FC236}">
                <a16:creationId xmlns:a16="http://schemas.microsoft.com/office/drawing/2014/main" id="{430069F1-5A59-4947-AD51-495AB783D963}"/>
              </a:ext>
            </a:extLst>
          </p:cNvPr>
          <p:cNvSpPr/>
          <p:nvPr/>
        </p:nvSpPr>
        <p:spPr>
          <a:xfrm>
            <a:off x="2102299" y="4968895"/>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128373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circle(in)">
                                      <p:cBhvr>
                                        <p:cTn id="13" dur="2000"/>
                                        <p:tgtEl>
                                          <p:spTgt spid="42"/>
                                        </p:tgtEl>
                                      </p:cBhvr>
                                    </p:animEffect>
                                  </p:childTnLst>
                                </p:cTn>
                              </p:par>
                              <p:par>
                                <p:cTn id="14" presetID="6"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09</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6" name="组合 110">
            <a:extLst>
              <a:ext uri="{FF2B5EF4-FFF2-40B4-BE49-F238E27FC236}">
                <a16:creationId xmlns:a16="http://schemas.microsoft.com/office/drawing/2014/main" id="{BDACF11B-038D-4F54-9A59-165326852F4D}"/>
              </a:ext>
            </a:extLst>
          </p:cNvPr>
          <p:cNvGrpSpPr>
            <a:grpSpLocks/>
          </p:cNvGrpSpPr>
          <p:nvPr/>
        </p:nvGrpSpPr>
        <p:grpSpPr bwMode="auto">
          <a:xfrm>
            <a:off x="1621251" y="2662912"/>
            <a:ext cx="1681095" cy="646331"/>
            <a:chOff x="1574602" y="3235045"/>
            <a:chExt cx="2322150" cy="370957"/>
          </a:xfrm>
          <a:solidFill>
            <a:schemeClr val="accent6">
              <a:lumMod val="60000"/>
              <a:lumOff val="40000"/>
            </a:schemeClr>
          </a:solidFill>
        </p:grpSpPr>
        <p:sp>
          <p:nvSpPr>
            <p:cNvPr id="27" name="五边形 21">
              <a:extLst>
                <a:ext uri="{FF2B5EF4-FFF2-40B4-BE49-F238E27FC236}">
                  <a16:creationId xmlns:a16="http://schemas.microsoft.com/office/drawing/2014/main" id="{53569855-C782-42C5-8D00-631221A6751D}"/>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28" name="Title 3">
              <a:extLst>
                <a:ext uri="{FF2B5EF4-FFF2-40B4-BE49-F238E27FC236}">
                  <a16:creationId xmlns:a16="http://schemas.microsoft.com/office/drawing/2014/main" id="{AD04FA65-FC21-4567-AE46-33A512672A66}"/>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A</a:t>
              </a:r>
              <a:endParaRPr lang="en-US" sz="2800" b="1" dirty="0">
                <a:solidFill>
                  <a:schemeClr val="bg1"/>
                </a:solidFill>
                <a:ea typeface="+mn-ea"/>
                <a:cs typeface="Arial" panose="020B0604020202020204" pitchFamily="34" charset="0"/>
                <a:sym typeface="+mn-lt"/>
              </a:endParaRPr>
            </a:p>
          </p:txBody>
        </p:sp>
      </p:grpSp>
      <p:sp>
        <p:nvSpPr>
          <p:cNvPr id="29" name="TextBox 113">
            <a:extLst>
              <a:ext uri="{FF2B5EF4-FFF2-40B4-BE49-F238E27FC236}">
                <a16:creationId xmlns:a16="http://schemas.microsoft.com/office/drawing/2014/main" id="{1FB9BF7F-4B1A-49DA-AE4C-AAF4E91218ED}"/>
              </a:ext>
            </a:extLst>
          </p:cNvPr>
          <p:cNvSpPr txBox="1"/>
          <p:nvPr/>
        </p:nvSpPr>
        <p:spPr>
          <a:xfrm>
            <a:off x="2729948" y="3630903"/>
            <a:ext cx="1550300"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1</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0" name="组合 110">
            <a:extLst>
              <a:ext uri="{FF2B5EF4-FFF2-40B4-BE49-F238E27FC236}">
                <a16:creationId xmlns:a16="http://schemas.microsoft.com/office/drawing/2014/main" id="{C750644C-BE77-4206-ACF6-DF753F9BBA3D}"/>
              </a:ext>
            </a:extLst>
          </p:cNvPr>
          <p:cNvGrpSpPr>
            <a:grpSpLocks/>
          </p:cNvGrpSpPr>
          <p:nvPr/>
        </p:nvGrpSpPr>
        <p:grpSpPr bwMode="auto">
          <a:xfrm>
            <a:off x="3516312" y="4784035"/>
            <a:ext cx="1681095" cy="638074"/>
            <a:chOff x="1574602" y="3235045"/>
            <a:chExt cx="2322150" cy="370957"/>
          </a:xfrm>
          <a:solidFill>
            <a:srgbClr val="00B050"/>
          </a:solidFill>
        </p:grpSpPr>
        <p:sp>
          <p:nvSpPr>
            <p:cNvPr id="31" name="五边形 21">
              <a:extLst>
                <a:ext uri="{FF2B5EF4-FFF2-40B4-BE49-F238E27FC236}">
                  <a16:creationId xmlns:a16="http://schemas.microsoft.com/office/drawing/2014/main" id="{9979C16A-6951-479A-A2A8-278EEE3E6C7D}"/>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32" name="Title 3">
              <a:extLst>
                <a:ext uri="{FF2B5EF4-FFF2-40B4-BE49-F238E27FC236}">
                  <a16:creationId xmlns:a16="http://schemas.microsoft.com/office/drawing/2014/main" id="{B2CD7365-77FA-4E9E-99ED-70911E292F4A}"/>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C</a:t>
              </a:r>
              <a:endParaRPr lang="en-US" sz="2800" b="1" dirty="0">
                <a:solidFill>
                  <a:schemeClr val="bg1"/>
                </a:solidFill>
                <a:ea typeface="+mn-ea"/>
                <a:cs typeface="Arial" panose="020B0604020202020204" pitchFamily="34" charset="0"/>
                <a:sym typeface="+mn-lt"/>
              </a:endParaRPr>
            </a:p>
          </p:txBody>
        </p:sp>
      </p:grpSp>
      <p:sp>
        <p:nvSpPr>
          <p:cNvPr id="33" name="TextBox 113">
            <a:extLst>
              <a:ext uri="{FF2B5EF4-FFF2-40B4-BE49-F238E27FC236}">
                <a16:creationId xmlns:a16="http://schemas.microsoft.com/office/drawing/2014/main" id="{FB7D02CB-3F18-4CCF-9A63-D017B6D9F02E}"/>
              </a:ext>
            </a:extLst>
          </p:cNvPr>
          <p:cNvSpPr txBox="1"/>
          <p:nvPr/>
        </p:nvSpPr>
        <p:spPr>
          <a:xfrm>
            <a:off x="4969564" y="5722653"/>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3</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4" name="组合 110">
            <a:extLst>
              <a:ext uri="{FF2B5EF4-FFF2-40B4-BE49-F238E27FC236}">
                <a16:creationId xmlns:a16="http://schemas.microsoft.com/office/drawing/2014/main" id="{18B26D89-77F0-4953-BC6E-F3DE84C5FD1A}"/>
              </a:ext>
            </a:extLst>
          </p:cNvPr>
          <p:cNvGrpSpPr>
            <a:grpSpLocks/>
          </p:cNvGrpSpPr>
          <p:nvPr/>
        </p:nvGrpSpPr>
        <p:grpSpPr bwMode="auto">
          <a:xfrm>
            <a:off x="6153057" y="2673600"/>
            <a:ext cx="1681095" cy="646331"/>
            <a:chOff x="1574602" y="3235045"/>
            <a:chExt cx="2322150" cy="370957"/>
          </a:xfrm>
          <a:solidFill>
            <a:srgbClr val="00B050"/>
          </a:solidFill>
        </p:grpSpPr>
        <p:sp>
          <p:nvSpPr>
            <p:cNvPr id="47" name="五边形 21">
              <a:extLst>
                <a:ext uri="{FF2B5EF4-FFF2-40B4-BE49-F238E27FC236}">
                  <a16:creationId xmlns:a16="http://schemas.microsoft.com/office/drawing/2014/main" id="{4BAB1DD3-09DB-4AE2-938C-982031D1F945}"/>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48" name="Title 3">
              <a:extLst>
                <a:ext uri="{FF2B5EF4-FFF2-40B4-BE49-F238E27FC236}">
                  <a16:creationId xmlns:a16="http://schemas.microsoft.com/office/drawing/2014/main" id="{A1158597-D50B-4861-B829-3C77D393AA72}"/>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B</a:t>
              </a:r>
              <a:endParaRPr lang="en-US" sz="2800" b="1" dirty="0">
                <a:solidFill>
                  <a:schemeClr val="bg1"/>
                </a:solidFill>
                <a:ea typeface="+mn-ea"/>
                <a:cs typeface="Arial" panose="020B0604020202020204" pitchFamily="34" charset="0"/>
                <a:sym typeface="+mn-lt"/>
              </a:endParaRPr>
            </a:p>
          </p:txBody>
        </p:sp>
      </p:grpSp>
      <p:sp>
        <p:nvSpPr>
          <p:cNvPr id="49" name="TextBox 113">
            <a:extLst>
              <a:ext uri="{FF2B5EF4-FFF2-40B4-BE49-F238E27FC236}">
                <a16:creationId xmlns:a16="http://schemas.microsoft.com/office/drawing/2014/main" id="{44CE4C05-EA47-4D95-914D-01D0BD292402}"/>
              </a:ext>
            </a:extLst>
          </p:cNvPr>
          <p:cNvSpPr txBox="1"/>
          <p:nvPr/>
        </p:nvSpPr>
        <p:spPr>
          <a:xfrm>
            <a:off x="7263479" y="3683945"/>
            <a:ext cx="1681096"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2</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54" name="组合 110">
            <a:extLst>
              <a:ext uri="{FF2B5EF4-FFF2-40B4-BE49-F238E27FC236}">
                <a16:creationId xmlns:a16="http://schemas.microsoft.com/office/drawing/2014/main" id="{184127C9-A32F-406A-930D-CA001D271296}"/>
              </a:ext>
            </a:extLst>
          </p:cNvPr>
          <p:cNvGrpSpPr>
            <a:grpSpLocks/>
          </p:cNvGrpSpPr>
          <p:nvPr/>
        </p:nvGrpSpPr>
        <p:grpSpPr bwMode="auto">
          <a:xfrm>
            <a:off x="8355540" y="4781657"/>
            <a:ext cx="1681095" cy="637772"/>
            <a:chOff x="1574602" y="3235045"/>
            <a:chExt cx="2322150" cy="370957"/>
          </a:xfrm>
          <a:solidFill>
            <a:schemeClr val="accent6">
              <a:lumMod val="60000"/>
              <a:lumOff val="40000"/>
            </a:schemeClr>
          </a:solidFill>
        </p:grpSpPr>
        <p:sp>
          <p:nvSpPr>
            <p:cNvPr id="55" name="五边形 21">
              <a:extLst>
                <a:ext uri="{FF2B5EF4-FFF2-40B4-BE49-F238E27FC236}">
                  <a16:creationId xmlns:a16="http://schemas.microsoft.com/office/drawing/2014/main" id="{4987317B-2E35-45CD-856D-A50897D590BE}"/>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56" name="Title 3">
              <a:extLst>
                <a:ext uri="{FF2B5EF4-FFF2-40B4-BE49-F238E27FC236}">
                  <a16:creationId xmlns:a16="http://schemas.microsoft.com/office/drawing/2014/main" id="{C28BDCEF-352F-431E-875D-BFA1862555FF}"/>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D</a:t>
              </a:r>
              <a:endParaRPr lang="en-US" sz="2800" b="1" dirty="0">
                <a:solidFill>
                  <a:schemeClr val="bg1"/>
                </a:solidFill>
                <a:ea typeface="+mn-ea"/>
                <a:cs typeface="Arial" panose="020B0604020202020204" pitchFamily="34" charset="0"/>
                <a:sym typeface="+mn-lt"/>
              </a:endParaRPr>
            </a:p>
          </p:txBody>
        </p:sp>
      </p:grpSp>
      <p:sp>
        <p:nvSpPr>
          <p:cNvPr id="57" name="TextBox 113">
            <a:extLst>
              <a:ext uri="{FF2B5EF4-FFF2-40B4-BE49-F238E27FC236}">
                <a16:creationId xmlns:a16="http://schemas.microsoft.com/office/drawing/2014/main" id="{E9E6ADB7-3902-402E-88FD-3861BEDB7CAC}"/>
              </a:ext>
            </a:extLst>
          </p:cNvPr>
          <p:cNvSpPr txBox="1"/>
          <p:nvPr/>
        </p:nvSpPr>
        <p:spPr>
          <a:xfrm>
            <a:off x="9335350" y="5770248"/>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4</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57756AA4-D128-498E-8D6C-98D73F708CFD}"/>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Hợp chất Al</a:t>
            </a:r>
            <a:r>
              <a:rPr lang="vi-VN" sz="3600" b="0" i="0" baseline="-25000" dirty="0">
                <a:effectLst/>
                <a:latin typeface="Arial" panose="020B0604020202020204" pitchFamily="34" charset="0"/>
              </a:rPr>
              <a:t>x</a:t>
            </a:r>
            <a:r>
              <a:rPr lang="vi-VN" sz="3600" b="0" i="0" dirty="0">
                <a:effectLst/>
                <a:latin typeface="Arial" panose="020B0604020202020204" pitchFamily="34" charset="0"/>
              </a:rPr>
              <a:t>(SO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có phân tử khối là 342 đvC. Giá trị của x là</a:t>
            </a:r>
            <a:endParaRPr lang="vi-VN" sz="3600" dirty="0"/>
          </a:p>
        </p:txBody>
      </p:sp>
      <p:sp>
        <p:nvSpPr>
          <p:cNvPr id="24" name="Rectangle: Rounded Corners 23">
            <a:extLst>
              <a:ext uri="{FF2B5EF4-FFF2-40B4-BE49-F238E27FC236}">
                <a16:creationId xmlns:a16="http://schemas.microsoft.com/office/drawing/2014/main" id="{148840AD-03DE-4CCD-B68B-0824B7D36C42}"/>
              </a:ext>
            </a:extLst>
          </p:cNvPr>
          <p:cNvSpPr/>
          <p:nvPr/>
        </p:nvSpPr>
        <p:spPr>
          <a:xfrm>
            <a:off x="7263478" y="3683945"/>
            <a:ext cx="168109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7484263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500"/>
                                        <p:tgtEl>
                                          <p:spTgt spid="5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49" grpId="0" animBg="1"/>
      <p:bldP spid="57" grpId="0" animBg="1"/>
      <p:bldP spid="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14972" y="-78254"/>
            <a:ext cx="813043" cy="1024323"/>
            <a:chOff x="81558"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81558" y="156789"/>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10</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2"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6" name="组合 2">
            <a:extLst>
              <a:ext uri="{FF2B5EF4-FFF2-40B4-BE49-F238E27FC236}">
                <a16:creationId xmlns:a16="http://schemas.microsoft.com/office/drawing/2014/main" id="{5E5EC433-6E08-4713-8D7B-0F093D8C42D3}"/>
              </a:ext>
            </a:extLst>
          </p:cNvPr>
          <p:cNvGrpSpPr/>
          <p:nvPr/>
        </p:nvGrpSpPr>
        <p:grpSpPr>
          <a:xfrm>
            <a:off x="5136099" y="3496220"/>
            <a:ext cx="2267441" cy="2019092"/>
            <a:chOff x="5043334" y="2815508"/>
            <a:chExt cx="2267441" cy="2019092"/>
          </a:xfrm>
        </p:grpSpPr>
        <p:sp>
          <p:nvSpPr>
            <p:cNvPr id="37" name="Freeform 20">
              <a:extLst>
                <a:ext uri="{FF2B5EF4-FFF2-40B4-BE49-F238E27FC236}">
                  <a16:creationId xmlns:a16="http://schemas.microsoft.com/office/drawing/2014/main" id="{E8843160-F374-483A-BCEB-F462A91B3EE8}"/>
                </a:ext>
              </a:extLst>
            </p:cNvPr>
            <p:cNvSpPr>
              <a:spLocks/>
            </p:cNvSpPr>
            <p:nvPr/>
          </p:nvSpPr>
          <p:spPr bwMode="auto">
            <a:xfrm>
              <a:off x="5043334" y="2815508"/>
              <a:ext cx="2267441" cy="2019092"/>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F9FCFD"/>
            </a:solidFill>
            <a:ln w="38100">
              <a:solidFill>
                <a:srgbClr val="040404"/>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1600" b="1" dirty="0">
                <a:solidFill>
                  <a:schemeClr val="tx1">
                    <a:lumMod val="85000"/>
                    <a:lumOff val="15000"/>
                  </a:schemeClr>
                </a:solidFill>
                <a:cs typeface="+mn-ea"/>
                <a:sym typeface="+mn-lt"/>
              </a:endParaRPr>
            </a:p>
          </p:txBody>
        </p:sp>
        <p:sp>
          <p:nvSpPr>
            <p:cNvPr id="38" name="Freeform 20">
              <a:extLst>
                <a:ext uri="{FF2B5EF4-FFF2-40B4-BE49-F238E27FC236}">
                  <a16:creationId xmlns:a16="http://schemas.microsoft.com/office/drawing/2014/main" id="{4C58D778-3A68-4A21-9DA8-0749B27EF60E}"/>
                </a:ext>
              </a:extLst>
            </p:cNvPr>
            <p:cNvSpPr>
              <a:spLocks/>
            </p:cNvSpPr>
            <p:nvPr/>
          </p:nvSpPr>
          <p:spPr bwMode="auto">
            <a:xfrm>
              <a:off x="5239874" y="2990520"/>
              <a:ext cx="1874362" cy="1669067"/>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C000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bg1"/>
                </a:solidFill>
                <a:cs typeface="+mn-ea"/>
                <a:sym typeface="+mn-lt"/>
              </a:endParaRPr>
            </a:p>
          </p:txBody>
        </p:sp>
      </p:grpSp>
      <p:grpSp>
        <p:nvGrpSpPr>
          <p:cNvPr id="55" name="组合 3">
            <a:extLst>
              <a:ext uri="{FF2B5EF4-FFF2-40B4-BE49-F238E27FC236}">
                <a16:creationId xmlns:a16="http://schemas.microsoft.com/office/drawing/2014/main" id="{E3D533E8-4934-4934-AF05-93DFFF267A3F}"/>
              </a:ext>
            </a:extLst>
          </p:cNvPr>
          <p:cNvGrpSpPr/>
          <p:nvPr/>
        </p:nvGrpSpPr>
        <p:grpSpPr>
          <a:xfrm>
            <a:off x="1576472" y="2577064"/>
            <a:ext cx="3788613" cy="1780555"/>
            <a:chOff x="1458876" y="1858010"/>
            <a:chExt cx="3788613" cy="1780555"/>
          </a:xfrm>
        </p:grpSpPr>
        <p:sp>
          <p:nvSpPr>
            <p:cNvPr id="56" name="Rectangle 3">
              <a:extLst>
                <a:ext uri="{FF2B5EF4-FFF2-40B4-BE49-F238E27FC236}">
                  <a16:creationId xmlns:a16="http://schemas.microsoft.com/office/drawing/2014/main" id="{FB35A5AA-31A3-4D45-9652-579B8F042BFF}"/>
                </a:ext>
              </a:extLst>
            </p:cNvPr>
            <p:cNvSpPr/>
            <p:nvPr/>
          </p:nvSpPr>
          <p:spPr>
            <a:xfrm>
              <a:off x="1458876"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57" name="文本框 32">
              <a:extLst>
                <a:ext uri="{FF2B5EF4-FFF2-40B4-BE49-F238E27FC236}">
                  <a16:creationId xmlns:a16="http://schemas.microsoft.com/office/drawing/2014/main" id="{B71DA171-5DE8-4E84-BD7F-CE6971DFAFCF}"/>
                </a:ext>
              </a:extLst>
            </p:cNvPr>
            <p:cNvSpPr txBox="1"/>
            <p:nvPr/>
          </p:nvSpPr>
          <p:spPr>
            <a:xfrm>
              <a:off x="1631750"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A</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58" name="文本框 33">
              <a:extLst>
                <a:ext uri="{FF2B5EF4-FFF2-40B4-BE49-F238E27FC236}">
                  <a16:creationId xmlns:a16="http://schemas.microsoft.com/office/drawing/2014/main" id="{C9A0F463-497A-4385-A651-F0FF3DF8B3DA}"/>
                </a:ext>
              </a:extLst>
            </p:cNvPr>
            <p:cNvSpPr txBox="1"/>
            <p:nvPr/>
          </p:nvSpPr>
          <p:spPr>
            <a:xfrm>
              <a:off x="1631750"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CO</a:t>
              </a:r>
              <a:r>
                <a:rPr lang="vi-VN" sz="3200" b="0" i="0" baseline="-25000" dirty="0">
                  <a:effectLst/>
                  <a:latin typeface="Arial" panose="020B0604020202020204" pitchFamily="34" charset="0"/>
                </a:rPr>
                <a:t>2</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59" name="组合 4">
            <a:extLst>
              <a:ext uri="{FF2B5EF4-FFF2-40B4-BE49-F238E27FC236}">
                <a16:creationId xmlns:a16="http://schemas.microsoft.com/office/drawing/2014/main" id="{B231131C-4C28-48B1-A3FD-11C615332CB0}"/>
              </a:ext>
            </a:extLst>
          </p:cNvPr>
          <p:cNvGrpSpPr/>
          <p:nvPr/>
        </p:nvGrpSpPr>
        <p:grpSpPr>
          <a:xfrm>
            <a:off x="1609133" y="4692255"/>
            <a:ext cx="3788613" cy="1780555"/>
            <a:chOff x="1458876" y="3980943"/>
            <a:chExt cx="3788613" cy="1780555"/>
          </a:xfrm>
        </p:grpSpPr>
        <p:sp>
          <p:nvSpPr>
            <p:cNvPr id="60" name="Rectangle 3">
              <a:extLst>
                <a:ext uri="{FF2B5EF4-FFF2-40B4-BE49-F238E27FC236}">
                  <a16:creationId xmlns:a16="http://schemas.microsoft.com/office/drawing/2014/main" id="{6BA52373-DA4A-4A0A-9B9C-1438583CFD66}"/>
                </a:ext>
              </a:extLst>
            </p:cNvPr>
            <p:cNvSpPr/>
            <p:nvPr/>
          </p:nvSpPr>
          <p:spPr>
            <a:xfrm>
              <a:off x="1458876"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61" name="文本框 34">
              <a:extLst>
                <a:ext uri="{FF2B5EF4-FFF2-40B4-BE49-F238E27FC236}">
                  <a16:creationId xmlns:a16="http://schemas.microsoft.com/office/drawing/2014/main" id="{07D2FFB9-7B36-4964-A1CD-106E557B52D1}"/>
                </a:ext>
              </a:extLst>
            </p:cNvPr>
            <p:cNvSpPr txBox="1"/>
            <p:nvPr/>
          </p:nvSpPr>
          <p:spPr>
            <a:xfrm>
              <a:off x="1631750"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C</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62" name="文本框 35">
              <a:extLst>
                <a:ext uri="{FF2B5EF4-FFF2-40B4-BE49-F238E27FC236}">
                  <a16:creationId xmlns:a16="http://schemas.microsoft.com/office/drawing/2014/main" id="{8BD522AF-BDC9-4A23-844D-C1760C912396}"/>
                </a:ext>
              </a:extLst>
            </p:cNvPr>
            <p:cNvSpPr txBox="1"/>
            <p:nvPr/>
          </p:nvSpPr>
          <p:spPr>
            <a:xfrm>
              <a:off x="1631750"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CO và 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63" name="组合 6">
            <a:extLst>
              <a:ext uri="{FF2B5EF4-FFF2-40B4-BE49-F238E27FC236}">
                <a16:creationId xmlns:a16="http://schemas.microsoft.com/office/drawing/2014/main" id="{81965053-4E97-414E-BC62-34241DCA11CA}"/>
              </a:ext>
            </a:extLst>
          </p:cNvPr>
          <p:cNvGrpSpPr/>
          <p:nvPr/>
        </p:nvGrpSpPr>
        <p:grpSpPr>
          <a:xfrm>
            <a:off x="7207001" y="2628593"/>
            <a:ext cx="3788613" cy="1780555"/>
            <a:chOff x="7106620" y="1858010"/>
            <a:chExt cx="3788613" cy="1780555"/>
          </a:xfrm>
        </p:grpSpPr>
        <p:sp>
          <p:nvSpPr>
            <p:cNvPr id="64" name="Rectangle 3">
              <a:extLst>
                <a:ext uri="{FF2B5EF4-FFF2-40B4-BE49-F238E27FC236}">
                  <a16:creationId xmlns:a16="http://schemas.microsoft.com/office/drawing/2014/main" id="{5C0DC692-DFE2-4FDD-961A-69F9836BFA7A}"/>
                </a:ext>
              </a:extLst>
            </p:cNvPr>
            <p:cNvSpPr/>
            <p:nvPr/>
          </p:nvSpPr>
          <p:spPr>
            <a:xfrm flipH="1">
              <a:off x="7106620"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5" name="文本框 36">
              <a:extLst>
                <a:ext uri="{FF2B5EF4-FFF2-40B4-BE49-F238E27FC236}">
                  <a16:creationId xmlns:a16="http://schemas.microsoft.com/office/drawing/2014/main" id="{686AE352-666E-4358-AAE8-0684A47608C3}"/>
                </a:ext>
              </a:extLst>
            </p:cNvPr>
            <p:cNvSpPr txBox="1"/>
            <p:nvPr/>
          </p:nvSpPr>
          <p:spPr>
            <a:xfrm>
              <a:off x="7829248"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B</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96" name="文本框 37">
              <a:extLst>
                <a:ext uri="{FF2B5EF4-FFF2-40B4-BE49-F238E27FC236}">
                  <a16:creationId xmlns:a16="http://schemas.microsoft.com/office/drawing/2014/main" id="{4F299BDF-6892-4CF5-BC71-529B1E63ED3D}"/>
                </a:ext>
              </a:extLst>
            </p:cNvPr>
            <p:cNvSpPr txBox="1"/>
            <p:nvPr/>
          </p:nvSpPr>
          <p:spPr>
            <a:xfrm>
              <a:off x="7829248"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SO</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a:t>
              </a:r>
              <a:r>
                <a:rPr lang="vi-VN" sz="3200" b="0" i="0" baseline="-25000" dirty="0">
                  <a:effectLst/>
                  <a:latin typeface="Arial" panose="020B0604020202020204" pitchFamily="34" charset="0"/>
                </a:rPr>
                <a:t>4</a:t>
              </a:r>
              <a:r>
                <a:rPr lang="vi-VN" sz="3200" b="0" i="0" dirty="0">
                  <a:effectLst/>
                  <a:latin typeface="Arial" panose="020B0604020202020204" pitchFamily="34" charset="0"/>
                </a:rPr>
                <a:t>H</a:t>
              </a:r>
              <a:r>
                <a:rPr lang="vi-VN" sz="3200" b="0" i="0" baseline="-25000" dirty="0">
                  <a:effectLst/>
                  <a:latin typeface="Arial" panose="020B0604020202020204" pitchFamily="34" charset="0"/>
                </a:rPr>
                <a:t>10</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97" name="组合 7">
            <a:extLst>
              <a:ext uri="{FF2B5EF4-FFF2-40B4-BE49-F238E27FC236}">
                <a16:creationId xmlns:a16="http://schemas.microsoft.com/office/drawing/2014/main" id="{DE6CEAE1-E4D2-4537-B248-776FED6373CD}"/>
              </a:ext>
            </a:extLst>
          </p:cNvPr>
          <p:cNvGrpSpPr/>
          <p:nvPr/>
        </p:nvGrpSpPr>
        <p:grpSpPr>
          <a:xfrm>
            <a:off x="7174554" y="4625033"/>
            <a:ext cx="3788613" cy="1780555"/>
            <a:chOff x="7106620" y="3980943"/>
            <a:chExt cx="3788613" cy="1780555"/>
          </a:xfrm>
        </p:grpSpPr>
        <p:sp>
          <p:nvSpPr>
            <p:cNvPr id="98" name="Rectangle 3">
              <a:extLst>
                <a:ext uri="{FF2B5EF4-FFF2-40B4-BE49-F238E27FC236}">
                  <a16:creationId xmlns:a16="http://schemas.microsoft.com/office/drawing/2014/main" id="{2C50390C-B0BC-44C2-8CDF-B4FB2AD3C43B}"/>
                </a:ext>
              </a:extLst>
            </p:cNvPr>
            <p:cNvSpPr/>
            <p:nvPr/>
          </p:nvSpPr>
          <p:spPr>
            <a:xfrm flipH="1">
              <a:off x="7106620"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9" name="文本框 38">
              <a:extLst>
                <a:ext uri="{FF2B5EF4-FFF2-40B4-BE49-F238E27FC236}">
                  <a16:creationId xmlns:a16="http://schemas.microsoft.com/office/drawing/2014/main" id="{55716B47-5728-46AC-83AF-588CAC13DD4D}"/>
                </a:ext>
              </a:extLst>
            </p:cNvPr>
            <p:cNvSpPr txBox="1"/>
            <p:nvPr/>
          </p:nvSpPr>
          <p:spPr>
            <a:xfrm>
              <a:off x="7829248"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D</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100" name="文本框 39">
              <a:extLst>
                <a:ext uri="{FF2B5EF4-FFF2-40B4-BE49-F238E27FC236}">
                  <a16:creationId xmlns:a16="http://schemas.microsoft.com/office/drawing/2014/main" id="{0CE06339-147D-4EEB-929B-095497F292EC}"/>
                </a:ext>
              </a:extLst>
            </p:cNvPr>
            <p:cNvSpPr txBox="1"/>
            <p:nvPr/>
          </p:nvSpPr>
          <p:spPr>
            <a:xfrm>
              <a:off x="7829248"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NO và C</a:t>
              </a:r>
              <a:r>
                <a:rPr lang="vi-VN" sz="3200" b="0" i="0" baseline="-25000" dirty="0">
                  <a:effectLst/>
                  <a:latin typeface="Arial" panose="020B0604020202020204" pitchFamily="34" charset="0"/>
                </a:rPr>
                <a:t>2</a:t>
              </a:r>
              <a:r>
                <a:rPr lang="vi-VN" sz="3200" b="0" i="0" dirty="0">
                  <a:effectLst/>
                  <a:latin typeface="Arial" panose="020B0604020202020204" pitchFamily="34" charset="0"/>
                </a:rPr>
                <a:t>H</a:t>
              </a:r>
              <a:r>
                <a:rPr lang="vi-VN" sz="3200" b="0" i="0" baseline="-25000" dirty="0">
                  <a:effectLst/>
                  <a:latin typeface="Arial" panose="020B0604020202020204" pitchFamily="34" charset="0"/>
                </a:rPr>
                <a:t>6</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sp>
        <p:nvSpPr>
          <p:cNvPr id="65" name="TextBox 64">
            <a:extLst>
              <a:ext uri="{FF2B5EF4-FFF2-40B4-BE49-F238E27FC236}">
                <a16:creationId xmlns:a16="http://schemas.microsoft.com/office/drawing/2014/main" id="{578EAA59-8DC5-4C6B-812B-9F05B6E32EDB}"/>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Cặp chất nào sau đây có cùng phân tử khối?</a:t>
            </a:r>
            <a:endParaRPr lang="vi-VN" sz="3600" dirty="0"/>
          </a:p>
        </p:txBody>
      </p:sp>
      <p:sp>
        <p:nvSpPr>
          <p:cNvPr id="27" name="Rectangle: Rounded Corners 26">
            <a:extLst>
              <a:ext uri="{FF2B5EF4-FFF2-40B4-BE49-F238E27FC236}">
                <a16:creationId xmlns:a16="http://schemas.microsoft.com/office/drawing/2014/main" id="{F3216729-3BFA-43EF-B0B8-34F36F484BA0}"/>
              </a:ext>
            </a:extLst>
          </p:cNvPr>
          <p:cNvSpPr/>
          <p:nvPr/>
        </p:nvSpPr>
        <p:spPr>
          <a:xfrm>
            <a:off x="7987910" y="5439327"/>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658854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anim calcmode="lin" valueType="num">
                                      <p:cBhvr>
                                        <p:cTn id="14" dur="1000" fill="hold"/>
                                        <p:tgtEl>
                                          <p:spTgt spid="55"/>
                                        </p:tgtEl>
                                        <p:attrNameLst>
                                          <p:attrName>ppt_x</p:attrName>
                                        </p:attrNameLst>
                                      </p:cBhvr>
                                      <p:tavLst>
                                        <p:tav tm="0">
                                          <p:val>
                                            <p:strVal val="#ppt_x"/>
                                          </p:val>
                                        </p:tav>
                                        <p:tav tm="100000">
                                          <p:val>
                                            <p:strVal val="#ppt_x"/>
                                          </p:val>
                                        </p:tav>
                                      </p:tavLst>
                                    </p:anim>
                                    <p:anim calcmode="lin" valueType="num">
                                      <p:cBhvr>
                                        <p:cTn id="15" dur="10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anim calcmode="lin" valueType="num">
                                      <p:cBhvr>
                                        <p:cTn id="26" dur="1000" fill="hold"/>
                                        <p:tgtEl>
                                          <p:spTgt spid="59"/>
                                        </p:tgtEl>
                                        <p:attrNameLst>
                                          <p:attrName>ppt_x</p:attrName>
                                        </p:attrNameLst>
                                      </p:cBhvr>
                                      <p:tavLst>
                                        <p:tav tm="0">
                                          <p:val>
                                            <p:strVal val="#ppt_x"/>
                                          </p:val>
                                        </p:tav>
                                        <p:tav tm="100000">
                                          <p:val>
                                            <p:strVal val="#ppt_x"/>
                                          </p:val>
                                        </p:tav>
                                      </p:tavLst>
                                    </p:anim>
                                    <p:anim calcmode="lin" valueType="num">
                                      <p:cBhvr>
                                        <p:cTn id="27" dur="1000" fill="hold"/>
                                        <p:tgtEl>
                                          <p:spTgt spid="5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1000"/>
                                        <p:tgtEl>
                                          <p:spTgt spid="97"/>
                                        </p:tgtEl>
                                      </p:cBhvr>
                                    </p:animEffect>
                                    <p:anim calcmode="lin" valueType="num">
                                      <p:cBhvr>
                                        <p:cTn id="32" dur="1000" fill="hold"/>
                                        <p:tgtEl>
                                          <p:spTgt spid="97"/>
                                        </p:tgtEl>
                                        <p:attrNameLst>
                                          <p:attrName>ppt_x</p:attrName>
                                        </p:attrNameLst>
                                      </p:cBhvr>
                                      <p:tavLst>
                                        <p:tav tm="0">
                                          <p:val>
                                            <p:strVal val="#ppt_x"/>
                                          </p:val>
                                        </p:tav>
                                        <p:tav tm="100000">
                                          <p:val>
                                            <p:strVal val="#ppt_x"/>
                                          </p:val>
                                        </p:tav>
                                      </p:tavLst>
                                    </p:anim>
                                    <p:anim calcmode="lin" valueType="num">
                                      <p:cBhvr>
                                        <p:cTn id="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circle(in)">
                                      <p:cBhvr>
                                        <p:cTn id="3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91E15CA0-F3E0-44F8-B66B-DDAE2B6369C7}"/>
              </a:ext>
            </a:extLst>
          </p:cNvPr>
          <p:cNvGrpSpPr/>
          <p:nvPr/>
        </p:nvGrpSpPr>
        <p:grpSpPr>
          <a:xfrm>
            <a:off x="9650413" y="2527300"/>
            <a:ext cx="2974975" cy="4330700"/>
            <a:chOff x="9650600" y="2527284"/>
            <a:chExt cx="2974600" cy="4330716"/>
          </a:xfrm>
        </p:grpSpPr>
        <p:pic>
          <p:nvPicPr>
            <p:cNvPr id="3" name="图片 4">
              <a:extLst>
                <a:ext uri="{FF2B5EF4-FFF2-40B4-BE49-F238E27FC236}">
                  <a16:creationId xmlns:a16="http://schemas.microsoft.com/office/drawing/2014/main" id="{C004E333-3498-454E-9C19-3F8066EF94E3}"/>
                </a:ext>
              </a:extLst>
            </p:cNvPr>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4" name="图片 5">
              <a:extLst>
                <a:ext uri="{FF2B5EF4-FFF2-40B4-BE49-F238E27FC236}">
                  <a16:creationId xmlns:a16="http://schemas.microsoft.com/office/drawing/2014/main" id="{2DDD9ECD-6078-4C0A-96E1-CC9A42FA8543}"/>
                </a:ext>
              </a:extLst>
            </p:cNvPr>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5" name="文本框 40">
            <a:extLst>
              <a:ext uri="{FF2B5EF4-FFF2-40B4-BE49-F238E27FC236}">
                <a16:creationId xmlns:a16="http://schemas.microsoft.com/office/drawing/2014/main" id="{AF4275A8-B7AB-4AEF-9003-B18A97ECBDF4}"/>
              </a:ext>
            </a:extLst>
          </p:cNvPr>
          <p:cNvSpPr txBox="1"/>
          <p:nvPr/>
        </p:nvSpPr>
        <p:spPr>
          <a:xfrm>
            <a:off x="1409075" y="2414243"/>
            <a:ext cx="9128226" cy="1446550"/>
          </a:xfrm>
          <a:prstGeom prst="rect">
            <a:avLst/>
          </a:prstGeom>
          <a:noFill/>
          <a:effectLst/>
        </p:spPr>
        <p:txBody>
          <a:bodyPr wrap="square" rtlCol="0">
            <a:spAutoFit/>
          </a:bodyPr>
          <a:lstStyle/>
          <a:p>
            <a:pPr algn="ctr"/>
            <a:r>
              <a:rPr lang="en-US" altLang="zh-CN" sz="8800" b="1" dirty="0">
                <a:solidFill>
                  <a:srgbClr val="FFC000"/>
                </a:solidFill>
                <a:latin typeface="Arial" panose="020B0604020202020204" pitchFamily="34" charset="0"/>
                <a:cs typeface="Arial" panose="020B0604020202020204" pitchFamily="34" charset="0"/>
                <a:sym typeface="+mn-lt"/>
              </a:rPr>
              <a:t>THANK YOU !!!</a:t>
            </a:r>
            <a:endParaRPr lang="zh-CN" altLang="en-US" sz="8800" b="1" dirty="0">
              <a:solidFill>
                <a:srgbClr val="FFC000"/>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25493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5"/>
                                        </p:tgtEl>
                                        <p:attrNameLst>
                                          <p:attrName>ppt_x</p:attrName>
                                          <p:attrName>ppt_y</p:attrName>
                                        </p:attrNameLst>
                                      </p:cBhvr>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E925DE49-9306-4CBF-A434-EE88AB949C24}"/>
              </a:ext>
            </a:extLst>
          </p:cNvPr>
          <p:cNvSpPr/>
          <p:nvPr/>
        </p:nvSpPr>
        <p:spPr>
          <a:xfrm>
            <a:off x="3183155" y="1285519"/>
            <a:ext cx="8331300" cy="2573425"/>
          </a:xfrm>
          <a:prstGeom prst="cloudCallout">
            <a:avLst>
              <a:gd name="adj1" fmla="val -59107"/>
              <a:gd name="adj2" fmla="val 4567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Công </a:t>
            </a:r>
            <a:r>
              <a:rPr lang="vi-VN" sz="54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học</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là</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gì</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a:t>
            </a:r>
            <a:endParaRPr lang="vi-VN" sz="5400" dirty="0">
              <a:latin typeface="Arial" panose="020B0604020202020204" pitchFamily="34" charset="0"/>
              <a:cs typeface="Arial" panose="020B0604020202020204" pitchFamily="34" charset="0"/>
            </a:endParaRPr>
          </a:p>
        </p:txBody>
      </p:sp>
      <p:sp>
        <p:nvSpPr>
          <p:cNvPr id="3" name="Rectangle: Diagonal Corners Snipped 2">
            <a:extLst>
              <a:ext uri="{FF2B5EF4-FFF2-40B4-BE49-F238E27FC236}">
                <a16:creationId xmlns:a16="http://schemas.microsoft.com/office/drawing/2014/main" id="{AE06F210-E617-4E96-A983-827101FAEFDF}"/>
              </a:ext>
            </a:extLst>
          </p:cNvPr>
          <p:cNvSpPr/>
          <p:nvPr/>
        </p:nvSpPr>
        <p:spPr>
          <a:xfrm>
            <a:off x="3914709" y="1712121"/>
            <a:ext cx="7786334" cy="2573425"/>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C</a:t>
            </a:r>
            <a:r>
              <a:rPr lang="vi-VN" sz="32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ông </a:t>
            </a:r>
            <a:r>
              <a:rPr lang="vi-VN" sz="32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3200" dirty="0">
                <a:solidFill>
                  <a:srgbClr val="39424A"/>
                </a:solidFill>
                <a:latin typeface="Arial" panose="020B0604020202020204" pitchFamily="34" charset="0"/>
                <a:ea typeface="Courier New" panose="02070309020205020404" pitchFamily="49" charset="0"/>
                <a:cs typeface="Arial" panose="020B0604020202020204" pitchFamily="34" charset="0"/>
              </a:rPr>
              <a:t>học của một chất là cách biểu diễn chất bằng kí hiệu hoá học của nguyên tố kèm theo chỉ số ở chân bên phải kí hiệu hoá học</a:t>
            </a:r>
            <a:endParaRPr lang="vi-VN"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B31A461-DBBF-4BAE-8955-976646013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64" y="2018077"/>
            <a:ext cx="4876190" cy="4876190"/>
          </a:xfrm>
          <a:prstGeom prst="rect">
            <a:avLst/>
          </a:prstGeom>
        </p:spPr>
      </p:pic>
      <p:sp>
        <p:nvSpPr>
          <p:cNvPr id="11" name="TextBox 10">
            <a:extLst>
              <a:ext uri="{FF2B5EF4-FFF2-40B4-BE49-F238E27FC236}">
                <a16:creationId xmlns:a16="http://schemas.microsoft.com/office/drawing/2014/main" id="{F41716DE-ED35-41D8-921D-928EFF81A36A}"/>
              </a:ext>
            </a:extLst>
          </p:cNvPr>
          <p:cNvSpPr txBox="1"/>
          <p:nvPr/>
        </p:nvSpPr>
        <p:spPr>
          <a:xfrm>
            <a:off x="4538870" y="4684108"/>
            <a:ext cx="7162173" cy="1569660"/>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p>
          <a:p>
            <a:r>
              <a:rPr lang="vi-VN" sz="3200" dirty="0">
                <a:latin typeface="Arial" panose="020B0604020202020204" pitchFamily="34" charset="0"/>
                <a:cs typeface="Arial" panose="020B0604020202020204" pitchFamily="34" charset="0"/>
              </a:rPr>
              <a:t>Công thức hoá học của oxygen và carbon dioxide lần lượt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và CO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0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CÁCH VIẾT CÔNG THỨC HÓA HỌC</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5" name="Rectangle: Diagonal Corners Rounded 4">
            <a:extLst>
              <a:ext uri="{FF2B5EF4-FFF2-40B4-BE49-F238E27FC236}">
                <a16:creationId xmlns:a16="http://schemas.microsoft.com/office/drawing/2014/main" id="{4F81E088-7D40-4B71-9343-86D07E049BE9}"/>
              </a:ext>
            </a:extLst>
          </p:cNvPr>
          <p:cNvSpPr/>
          <p:nvPr/>
        </p:nvSpPr>
        <p:spPr>
          <a:xfrm>
            <a:off x="2850040" y="1196587"/>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của đơn chất</a:t>
            </a:r>
          </a:p>
        </p:txBody>
      </p:sp>
      <p:sp>
        <p:nvSpPr>
          <p:cNvPr id="7" name="Text Box 5">
            <a:extLst>
              <a:ext uri="{FF2B5EF4-FFF2-40B4-BE49-F238E27FC236}">
                <a16:creationId xmlns:a16="http://schemas.microsoft.com/office/drawing/2014/main" id="{78A93E1A-B5D3-42DA-B992-316088DF5AB6}"/>
              </a:ext>
            </a:extLst>
          </p:cNvPr>
          <p:cNvSpPr txBox="1">
            <a:spLocks noChangeArrowheads="1"/>
          </p:cNvSpPr>
          <p:nvPr/>
        </p:nvSpPr>
        <p:spPr bwMode="auto">
          <a:xfrm>
            <a:off x="6788692" y="2628602"/>
            <a:ext cx="3568634" cy="500129"/>
          </a:xfrm>
          <a:prstGeom prst="rect">
            <a:avLst/>
          </a:prstGeom>
          <a:ln/>
        </p:spPr>
        <p:style>
          <a:lnRef idx="2">
            <a:schemeClr val="accent2"/>
          </a:lnRef>
          <a:fillRef idx="1">
            <a:schemeClr val="lt1"/>
          </a:fillRef>
          <a:effectRef idx="0">
            <a:schemeClr val="accent2"/>
          </a:effectRef>
          <a:fontRef idx="minor">
            <a:schemeClr val="dk1"/>
          </a:fontRef>
        </p:style>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rgbClr val="7030A0"/>
                </a:solidFill>
                <a:cs typeface="Arial" panose="020B0604020202020204" pitchFamily="34" charset="0"/>
              </a:rPr>
              <a:t>Kí</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hiệu</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nguyên</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tố</a:t>
            </a:r>
            <a:endParaRPr lang="en-US" altLang="en-US" sz="2400" b="1" dirty="0">
              <a:solidFill>
                <a:srgbClr val="7030A0"/>
              </a:solidFill>
              <a:cs typeface="Arial" panose="020B0604020202020204" pitchFamily="34" charset="0"/>
            </a:endParaRPr>
          </a:p>
        </p:txBody>
      </p:sp>
      <p:sp>
        <p:nvSpPr>
          <p:cNvPr id="8" name="Text Box 6">
            <a:extLst>
              <a:ext uri="{FF2B5EF4-FFF2-40B4-BE49-F238E27FC236}">
                <a16:creationId xmlns:a16="http://schemas.microsoft.com/office/drawing/2014/main" id="{E8213424-46A1-4F8D-98DD-D1DBE8F1438D}"/>
              </a:ext>
            </a:extLst>
          </p:cNvPr>
          <p:cNvSpPr txBox="1">
            <a:spLocks noChangeArrowheads="1"/>
          </p:cNvSpPr>
          <p:nvPr/>
        </p:nvSpPr>
        <p:spPr bwMode="auto">
          <a:xfrm>
            <a:off x="6808816" y="4143291"/>
            <a:ext cx="4290593" cy="992571"/>
          </a:xfrm>
          <a:prstGeom prst="rect">
            <a:avLst/>
          </a:prstGeom>
          <a:ln/>
        </p:spPr>
        <p:style>
          <a:lnRef idx="2">
            <a:schemeClr val="accent2"/>
          </a:lnRef>
          <a:fillRef idx="1">
            <a:schemeClr val="lt1"/>
          </a:fillRef>
          <a:effectRef idx="0">
            <a:schemeClr val="accent2"/>
          </a:effectRef>
          <a:fontRef idx="minor">
            <a:schemeClr val="dk1"/>
          </a:fontRef>
        </p:style>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rgbClr val="FF0000"/>
                </a:solidFill>
                <a:cs typeface="Arial" panose="020B0604020202020204" pitchFamily="34" charset="0"/>
              </a:rPr>
              <a:t>Là</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chỉ</a:t>
            </a:r>
            <a:r>
              <a:rPr lang="en-US" altLang="en-US" sz="32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số</a:t>
            </a:r>
            <a:r>
              <a:rPr lang="en-US" altLang="en-US" sz="32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nguyên</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tử</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của</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nguyên</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tố</a:t>
            </a:r>
            <a:endParaRPr lang="en-US" altLang="en-US" sz="2800" b="1" dirty="0">
              <a:solidFill>
                <a:srgbClr val="FF0000"/>
              </a:solidFill>
              <a:cs typeface="Arial" panose="020B0604020202020204" pitchFamily="34" charset="0"/>
            </a:endParaRPr>
          </a:p>
        </p:txBody>
      </p:sp>
      <p:sp>
        <p:nvSpPr>
          <p:cNvPr id="9" name="Rectangle 43">
            <a:extLst>
              <a:ext uri="{FF2B5EF4-FFF2-40B4-BE49-F238E27FC236}">
                <a16:creationId xmlns:a16="http://schemas.microsoft.com/office/drawing/2014/main" id="{7CB29849-AB02-4460-96A8-BB67FC3870C3}"/>
              </a:ext>
            </a:extLst>
          </p:cNvPr>
          <p:cNvSpPr>
            <a:spLocks noChangeArrowheads="1"/>
          </p:cNvSpPr>
          <p:nvPr/>
        </p:nvSpPr>
        <p:spPr bwMode="auto">
          <a:xfrm>
            <a:off x="2125425" y="2884719"/>
            <a:ext cx="4659918" cy="99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err="1">
                <a:solidFill>
                  <a:srgbClr val="0033CC"/>
                </a:solidFill>
                <a:cs typeface="Arial" panose="020B0604020202020204" pitchFamily="34" charset="0"/>
              </a:rPr>
              <a:t>Dạng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chung</a:t>
            </a:r>
            <a:r>
              <a:rPr lang="en-US" altLang="en-US" sz="3600" b="1" dirty="0">
                <a:solidFill>
                  <a:srgbClr val="0033CC"/>
                </a:solidFill>
                <a:cs typeface="Arial" panose="020B0604020202020204" pitchFamily="34" charset="0"/>
              </a:rPr>
              <a:t> :</a:t>
            </a:r>
            <a:r>
              <a:rPr lang="en-US" altLang="en-US" sz="4800" b="1" dirty="0">
                <a:solidFill>
                  <a:srgbClr val="0033CC"/>
                </a:solidFill>
                <a:cs typeface="Arial" panose="020B0604020202020204" pitchFamily="34" charset="0"/>
              </a:rPr>
              <a:t>  </a:t>
            </a:r>
            <a:r>
              <a:rPr lang="en-US" altLang="en-US" sz="6000" b="1" dirty="0">
                <a:solidFill>
                  <a:srgbClr val="CC0099"/>
                </a:solidFill>
                <a:cs typeface="Arial" panose="020B0604020202020204" pitchFamily="34" charset="0"/>
              </a:rPr>
              <a:t>A</a:t>
            </a:r>
            <a:r>
              <a:rPr lang="en-US" altLang="en-US" sz="6000" b="1" baseline="-25000" dirty="0">
                <a:solidFill>
                  <a:srgbClr val="FF0000"/>
                </a:solidFill>
                <a:cs typeface="Arial" panose="020B0604020202020204" pitchFamily="34" charset="0"/>
              </a:rPr>
              <a:t>x</a:t>
            </a:r>
          </a:p>
        </p:txBody>
      </p:sp>
      <p:sp>
        <p:nvSpPr>
          <p:cNvPr id="10" name="Rectangle 8">
            <a:extLst>
              <a:ext uri="{FF2B5EF4-FFF2-40B4-BE49-F238E27FC236}">
                <a16:creationId xmlns:a16="http://schemas.microsoft.com/office/drawing/2014/main" id="{76874CCF-04DD-4C56-9502-4CEB653D3CEF}"/>
              </a:ext>
            </a:extLst>
          </p:cNvPr>
          <p:cNvSpPr>
            <a:spLocks noChangeArrowheads="1"/>
          </p:cNvSpPr>
          <p:nvPr/>
        </p:nvSpPr>
        <p:spPr bwMode="auto">
          <a:xfrm>
            <a:off x="2434853" y="5732691"/>
            <a:ext cx="7613052" cy="561684"/>
          </a:xfrm>
          <a:prstGeom prst="rect">
            <a:avLst/>
          </a:prstGeom>
          <a:ln/>
        </p:spPr>
        <p:style>
          <a:lnRef idx="2">
            <a:schemeClr val="dk1"/>
          </a:lnRef>
          <a:fillRef idx="1">
            <a:schemeClr val="lt1"/>
          </a:fillRef>
          <a:effectRef idx="0">
            <a:schemeClr val="dk1"/>
          </a:effectRef>
          <a:fontRef idx="minor">
            <a:schemeClr val="dk1"/>
          </a:fontRef>
        </p:style>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err="1">
                <a:solidFill>
                  <a:srgbClr val="FFC000"/>
                </a:solidFill>
                <a:cs typeface="Arial" panose="020B0604020202020204" pitchFamily="34" charset="0"/>
              </a:rPr>
              <a:t>Lưu</a:t>
            </a:r>
            <a:r>
              <a:rPr lang="en-US" altLang="en-US" sz="3200" b="1" dirty="0">
                <a:solidFill>
                  <a:srgbClr val="FFC000"/>
                </a:solidFill>
                <a:cs typeface="Arial" panose="020B0604020202020204" pitchFamily="34" charset="0"/>
              </a:rPr>
              <a:t> ý: </a:t>
            </a:r>
            <a:r>
              <a:rPr lang="en-US" altLang="en-US" sz="3200" dirty="0">
                <a:cs typeface="Arial" panose="020B0604020202020204" pitchFamily="34" charset="0"/>
              </a:rPr>
              <a:t>x </a:t>
            </a:r>
            <a:r>
              <a:rPr lang="en-US" altLang="en-US" sz="3200" dirty="0" err="1">
                <a:cs typeface="Arial" panose="020B0604020202020204" pitchFamily="34" charset="0"/>
              </a:rPr>
              <a:t>ghi</a:t>
            </a:r>
            <a:r>
              <a:rPr lang="en-US" altLang="en-US" sz="3200" dirty="0">
                <a:cs typeface="Arial" panose="020B0604020202020204" pitchFamily="34" charset="0"/>
              </a:rPr>
              <a:t> ở </a:t>
            </a:r>
            <a:r>
              <a:rPr lang="en-US" altLang="en-US" sz="3200" dirty="0" err="1">
                <a:cs typeface="Arial" panose="020B0604020202020204" pitchFamily="34" charset="0"/>
              </a:rPr>
              <a:t>chân</a:t>
            </a:r>
            <a:r>
              <a:rPr lang="en-US" altLang="en-US" sz="3200" dirty="0">
                <a:cs typeface="Arial" panose="020B0604020202020204" pitchFamily="34" charset="0"/>
              </a:rPr>
              <a:t> </a:t>
            </a:r>
            <a:r>
              <a:rPr lang="en-US" altLang="en-US" sz="3200" dirty="0" err="1">
                <a:cs typeface="Arial" panose="020B0604020202020204" pitchFamily="34" charset="0"/>
              </a:rPr>
              <a:t>của</a:t>
            </a:r>
            <a:r>
              <a:rPr lang="en-US" altLang="en-US" sz="3200" dirty="0">
                <a:cs typeface="Arial" panose="020B0604020202020204" pitchFamily="34" charset="0"/>
              </a:rPr>
              <a:t> </a:t>
            </a:r>
            <a:r>
              <a:rPr lang="en-US" altLang="en-US" sz="3200" dirty="0" err="1">
                <a:cs typeface="Arial" panose="020B0604020202020204" pitchFamily="34" charset="0"/>
              </a:rPr>
              <a:t>kí</a:t>
            </a:r>
            <a:r>
              <a:rPr lang="en-US" altLang="en-US" sz="3200" dirty="0">
                <a:cs typeface="Arial" panose="020B0604020202020204" pitchFamily="34" charset="0"/>
              </a:rPr>
              <a:t> </a:t>
            </a:r>
            <a:r>
              <a:rPr lang="en-US" altLang="en-US" sz="3200" dirty="0" err="1">
                <a:cs typeface="Arial" panose="020B0604020202020204" pitchFamily="34" charset="0"/>
              </a:rPr>
              <a:t>hiệu</a:t>
            </a:r>
            <a:r>
              <a:rPr lang="en-US" altLang="en-US" sz="3200" dirty="0">
                <a:cs typeface="Arial" panose="020B0604020202020204" pitchFamily="34" charset="0"/>
              </a:rPr>
              <a:t> </a:t>
            </a:r>
            <a:r>
              <a:rPr lang="en-US" altLang="en-US" sz="3200" dirty="0" err="1">
                <a:cs typeface="Arial" panose="020B0604020202020204" pitchFamily="34" charset="0"/>
              </a:rPr>
              <a:t>hóa</a:t>
            </a:r>
            <a:r>
              <a:rPr lang="en-US" altLang="en-US" sz="3200" dirty="0">
                <a:cs typeface="Arial" panose="020B0604020202020204" pitchFamily="34" charset="0"/>
              </a:rPr>
              <a:t> </a:t>
            </a:r>
            <a:r>
              <a:rPr lang="en-US" altLang="en-US" sz="3200" dirty="0" err="1">
                <a:cs typeface="Arial" panose="020B0604020202020204" pitchFamily="34" charset="0"/>
              </a:rPr>
              <a:t>học</a:t>
            </a:r>
            <a:endParaRPr lang="en-US" altLang="en-US" sz="3200" dirty="0">
              <a:cs typeface="Arial" panose="020B0604020202020204" pitchFamily="34" charset="0"/>
            </a:endParaRPr>
          </a:p>
        </p:txBody>
      </p:sp>
      <p:grpSp>
        <p:nvGrpSpPr>
          <p:cNvPr id="11" name="Group 10">
            <a:extLst>
              <a:ext uri="{FF2B5EF4-FFF2-40B4-BE49-F238E27FC236}">
                <a16:creationId xmlns:a16="http://schemas.microsoft.com/office/drawing/2014/main" id="{2EC20C22-EC4E-4570-923E-16185B33BBD6}"/>
              </a:ext>
            </a:extLst>
          </p:cNvPr>
          <p:cNvGrpSpPr/>
          <p:nvPr/>
        </p:nvGrpSpPr>
        <p:grpSpPr>
          <a:xfrm>
            <a:off x="5697415" y="2793445"/>
            <a:ext cx="1087928" cy="273731"/>
            <a:chOff x="5444197" y="3240185"/>
            <a:chExt cx="1087928" cy="273731"/>
          </a:xfrm>
        </p:grpSpPr>
        <p:cxnSp>
          <p:nvCxnSpPr>
            <p:cNvPr id="12" name="Straight Connector 11">
              <a:extLst>
                <a:ext uri="{FF2B5EF4-FFF2-40B4-BE49-F238E27FC236}">
                  <a16:creationId xmlns:a16="http://schemas.microsoft.com/office/drawing/2014/main" id="{6CB27CB3-733E-4678-BA3A-2EE94841EB66}"/>
                </a:ext>
              </a:extLst>
            </p:cNvPr>
            <p:cNvCxnSpPr/>
            <p:nvPr/>
          </p:nvCxnSpPr>
          <p:spPr>
            <a:xfrm flipH="1">
              <a:off x="5444197" y="3240185"/>
              <a:ext cx="1087928"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460EBEC1-D96B-47B8-8409-F7B4F8101A04}"/>
                </a:ext>
              </a:extLst>
            </p:cNvPr>
            <p:cNvCxnSpPr>
              <a:cxnSpLocks/>
            </p:cNvCxnSpPr>
            <p:nvPr/>
          </p:nvCxnSpPr>
          <p:spPr>
            <a:xfrm>
              <a:off x="5444197" y="3240185"/>
              <a:ext cx="0" cy="27373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14" name="Group 13">
            <a:extLst>
              <a:ext uri="{FF2B5EF4-FFF2-40B4-BE49-F238E27FC236}">
                <a16:creationId xmlns:a16="http://schemas.microsoft.com/office/drawing/2014/main" id="{DD0A222A-15F5-474C-9187-7C0EFAD383DF}"/>
              </a:ext>
            </a:extLst>
          </p:cNvPr>
          <p:cNvGrpSpPr/>
          <p:nvPr/>
        </p:nvGrpSpPr>
        <p:grpSpPr>
          <a:xfrm>
            <a:off x="6072580" y="3898969"/>
            <a:ext cx="736236" cy="494386"/>
            <a:chOff x="5795889" y="4219902"/>
            <a:chExt cx="736236" cy="494386"/>
          </a:xfrm>
        </p:grpSpPr>
        <p:cxnSp>
          <p:nvCxnSpPr>
            <p:cNvPr id="15" name="Straight Connector 14">
              <a:extLst>
                <a:ext uri="{FF2B5EF4-FFF2-40B4-BE49-F238E27FC236}">
                  <a16:creationId xmlns:a16="http://schemas.microsoft.com/office/drawing/2014/main" id="{CD40C959-66AE-48CF-BFCD-33D099D73678}"/>
                </a:ext>
              </a:extLst>
            </p:cNvPr>
            <p:cNvCxnSpPr/>
            <p:nvPr/>
          </p:nvCxnSpPr>
          <p:spPr>
            <a:xfrm flipH="1">
              <a:off x="5795889" y="4714288"/>
              <a:ext cx="736236" cy="0"/>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16" name="Straight Arrow Connector 15">
              <a:extLst>
                <a:ext uri="{FF2B5EF4-FFF2-40B4-BE49-F238E27FC236}">
                  <a16:creationId xmlns:a16="http://schemas.microsoft.com/office/drawing/2014/main" id="{D624BF88-5226-4EFA-9368-47C127A835E8}"/>
                </a:ext>
              </a:extLst>
            </p:cNvPr>
            <p:cNvCxnSpPr/>
            <p:nvPr/>
          </p:nvCxnSpPr>
          <p:spPr>
            <a:xfrm flipV="1">
              <a:off x="5809957" y="4219902"/>
              <a:ext cx="0" cy="494386"/>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1157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0" presetClass="entr" presetSubtype="0" fill="hold" grpId="0" nodeType="clickEffect">
                                  <p:stCondLst>
                                    <p:cond delay="0"/>
                                  </p:stCondLst>
                                  <p:iterate type="lt">
                                    <p:tmPct val="10000"/>
                                  </p:iterate>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1"/>
                                          </p:val>
                                        </p:tav>
                                        <p:tav tm="100000">
                                          <p:val>
                                            <p:strVal val="#ppt_x"/>
                                          </p:val>
                                        </p:tav>
                                      </p:tavLst>
                                    </p:anim>
                                    <p:anim calcmode="lin" valueType="num">
                                      <p:cBhvr>
                                        <p:cTn id="34" dur="500" fill="hold"/>
                                        <p:tgtEl>
                                          <p:spTgt spid="8"/>
                                        </p:tgtEl>
                                        <p:attrNameLst>
                                          <p:attrName>ppt_y</p:attrName>
                                        </p:attrNameLst>
                                      </p:cBhvr>
                                      <p:tavLst>
                                        <p:tav tm="0">
                                          <p:val>
                                            <p:strVal val="#ppt_y"/>
                                          </p:val>
                                        </p:tav>
                                        <p:tav tm="100000">
                                          <p:val>
                                            <p:strVal val="#ppt_y"/>
                                          </p:val>
                                        </p:tav>
                                      </p:tavLst>
                                    </p:anim>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48114F77-1BCA-4BDF-8ABB-32A94EEC57FB}"/>
              </a:ext>
            </a:extLst>
          </p:cNvPr>
          <p:cNvSpPr/>
          <p:nvPr/>
        </p:nvSpPr>
        <p:spPr>
          <a:xfrm>
            <a:off x="342314" y="490289"/>
            <a:ext cx="11507372" cy="1716258"/>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200" dirty="0">
                <a:solidFill>
                  <a:schemeClr val="tx1"/>
                </a:solidFill>
                <a:latin typeface="Arial" panose="020B0604020202020204" pitchFamily="34" charset="0"/>
                <a:cs typeface="Arial" panose="020B0604020202020204" pitchFamily="34" charset="0"/>
              </a:rPr>
              <a:t>Khi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1, </a:t>
            </a:r>
            <a:r>
              <a:rPr lang="en-US" altLang="en-US" sz="3200" dirty="0" err="1">
                <a:solidFill>
                  <a:schemeClr val="tx1"/>
                </a:solidFill>
                <a:latin typeface="Arial" panose="020B0604020202020204" pitchFamily="34" charset="0"/>
                <a:cs typeface="Arial" panose="020B0604020202020204" pitchFamily="34" charset="0"/>
              </a:rPr>
              <a:t>khi</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 2,….???</a:t>
            </a:r>
          </a:p>
          <a:p>
            <a:pPr algn="ctr" eaLnBrk="1" hangingPunct="1"/>
            <a:r>
              <a:rPr lang="en-US" altLang="en-US" sz="3200" dirty="0">
                <a:solidFill>
                  <a:schemeClr val="tx1"/>
                </a:solidFill>
                <a:latin typeface="Arial" panose="020B0604020202020204" pitchFamily="34" charset="0"/>
                <a:cs typeface="Arial" panose="020B0604020202020204" pitchFamily="34" charset="0"/>
              </a:rPr>
              <a:t>Quan </a:t>
            </a:r>
            <a:r>
              <a:rPr lang="en-US" altLang="en-US" sz="3200" dirty="0" err="1">
                <a:solidFill>
                  <a:schemeClr val="tx1"/>
                </a:solidFill>
                <a:latin typeface="Arial" panose="020B0604020202020204" pitchFamily="34" charset="0"/>
                <a:cs typeface="Arial" panose="020B0604020202020204" pitchFamily="34" charset="0"/>
              </a:rPr>
              <a:t>sát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mô</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hình</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một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số</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mẫu</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chất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sau</a:t>
            </a:r>
            <a:r>
              <a:rPr lang="en-US" altLang="en-US" sz="3200" dirty="0">
                <a:solidFill>
                  <a:schemeClr val="tx1"/>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C14EEA61-E1B5-45EB-B6B6-D1ADDB085F90}"/>
              </a:ext>
            </a:extLst>
          </p:cNvPr>
          <p:cNvPicPr>
            <a:picLocks noChangeAspect="1"/>
          </p:cNvPicPr>
          <p:nvPr/>
        </p:nvPicPr>
        <p:blipFill>
          <a:blip r:embed="rId2"/>
          <a:stretch>
            <a:fillRect/>
          </a:stretch>
        </p:blipFill>
        <p:spPr>
          <a:xfrm>
            <a:off x="1545941" y="2730793"/>
            <a:ext cx="2808413" cy="28084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Oval 3">
            <a:extLst>
              <a:ext uri="{FF2B5EF4-FFF2-40B4-BE49-F238E27FC236}">
                <a16:creationId xmlns:a16="http://schemas.microsoft.com/office/drawing/2014/main" id="{9558C452-DAF1-4E98-B3C6-0323B29BE687}"/>
              </a:ext>
            </a:extLst>
          </p:cNvPr>
          <p:cNvSpPr/>
          <p:nvPr/>
        </p:nvSpPr>
        <p:spPr>
          <a:xfrm>
            <a:off x="2556591" y="3609494"/>
            <a:ext cx="393556" cy="3935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0750548-149B-481A-804D-AD2D2B9EA66E}"/>
              </a:ext>
            </a:extLst>
          </p:cNvPr>
          <p:cNvPicPr>
            <a:picLocks noChangeAspect="1"/>
          </p:cNvPicPr>
          <p:nvPr/>
        </p:nvPicPr>
        <p:blipFill>
          <a:blip r:embed="rId3"/>
          <a:stretch>
            <a:fillRect/>
          </a:stretch>
        </p:blipFill>
        <p:spPr>
          <a:xfrm>
            <a:off x="4691793" y="2760418"/>
            <a:ext cx="2808413" cy="274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Oval 5">
            <a:extLst>
              <a:ext uri="{FF2B5EF4-FFF2-40B4-BE49-F238E27FC236}">
                <a16:creationId xmlns:a16="http://schemas.microsoft.com/office/drawing/2014/main" id="{B6BE5271-790F-416E-A7D6-60999B5B4462}"/>
              </a:ext>
            </a:extLst>
          </p:cNvPr>
          <p:cNvSpPr/>
          <p:nvPr/>
        </p:nvSpPr>
        <p:spPr>
          <a:xfrm>
            <a:off x="5933402" y="3506260"/>
            <a:ext cx="493621" cy="4967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7D2E1D8-3473-437F-9B4C-1730D540C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7864" y="2760418"/>
            <a:ext cx="2647326" cy="274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Oval 7">
            <a:extLst>
              <a:ext uri="{FF2B5EF4-FFF2-40B4-BE49-F238E27FC236}">
                <a16:creationId xmlns:a16="http://schemas.microsoft.com/office/drawing/2014/main" id="{BFEF92A9-180B-4886-8C36-65DDEDBC06A6}"/>
              </a:ext>
            </a:extLst>
          </p:cNvPr>
          <p:cNvSpPr/>
          <p:nvPr/>
        </p:nvSpPr>
        <p:spPr>
          <a:xfrm>
            <a:off x="8546801" y="4188614"/>
            <a:ext cx="884181" cy="10343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5914D32-A001-430C-B0F6-E92E0C53D1DC}"/>
              </a:ext>
            </a:extLst>
          </p:cNvPr>
          <p:cNvSpPr/>
          <p:nvPr/>
        </p:nvSpPr>
        <p:spPr>
          <a:xfrm>
            <a:off x="1545941" y="5686367"/>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cacbon (than chì)</a:t>
            </a:r>
            <a:endParaRPr lang="en-US" sz="2400" b="1" dirty="0">
              <a:ln w="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51DCDEF-8499-4D5B-A9FC-0B92FB26E8C9}"/>
              </a:ext>
            </a:extLst>
          </p:cNvPr>
          <p:cNvSpPr/>
          <p:nvPr/>
        </p:nvSpPr>
        <p:spPr>
          <a:xfrm>
            <a:off x="4794160" y="5667378"/>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kim loại đồng</a:t>
            </a:r>
            <a:endParaRPr lang="en-US" sz="2400" b="1" dirty="0">
              <a:ln w="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A0F1BC5-EC06-4009-8558-F609BD08B490}"/>
              </a:ext>
            </a:extLst>
          </p:cNvPr>
          <p:cNvSpPr/>
          <p:nvPr/>
        </p:nvSpPr>
        <p:spPr>
          <a:xfrm>
            <a:off x="7712551" y="5667378"/>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lưu huỳnh</a:t>
            </a:r>
            <a:endParaRPr lang="en-US" sz="2400" b="1" dirty="0">
              <a:ln w="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602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98CA12-4900-4E82-B30A-9F6A651E088A}"/>
              </a:ext>
            </a:extLst>
          </p:cNvPr>
          <p:cNvSpPr txBox="1"/>
          <p:nvPr/>
        </p:nvSpPr>
        <p:spPr>
          <a:xfrm>
            <a:off x="1247209" y="1417829"/>
            <a:ext cx="10030265"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200" i="1" dirty="0">
                <a:solidFill>
                  <a:srgbClr val="FF0000"/>
                </a:solidFill>
                <a:latin typeface="Arial" panose="020B0604020202020204" pitchFamily="34" charset="0"/>
                <a:ea typeface="Courier New" panose="02070309020205020404" pitchFamily="49" charset="0"/>
                <a:cs typeface="Arial" panose="020B0604020202020204" pitchFamily="34" charset="0"/>
              </a:rPr>
              <a:t>Đối với các đơn chất được tạo thành từ nguyên tố kim loại, khí hiếm và một số phi kim</a:t>
            </a:r>
            <a:endParaRPr lang="vi-VN" sz="3200" i="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12F6538-FCF1-42F7-9482-AD2F0F395B2D}"/>
              </a:ext>
            </a:extLst>
          </p:cNvPr>
          <p:cNvSpPr txBox="1"/>
          <p:nvPr/>
        </p:nvSpPr>
        <p:spPr>
          <a:xfrm>
            <a:off x="525193" y="4727020"/>
            <a:ext cx="11474298" cy="1077218"/>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copper là Cu, iron là Fe, helium là He, carbon là C, lưu huỳnh là S...</a:t>
            </a:r>
          </a:p>
        </p:txBody>
      </p:sp>
      <p:sp>
        <p:nvSpPr>
          <p:cNvPr id="5" name="Rectangle: Rounded Corners 4">
            <a:extLst>
              <a:ext uri="{FF2B5EF4-FFF2-40B4-BE49-F238E27FC236}">
                <a16:creationId xmlns:a16="http://schemas.microsoft.com/office/drawing/2014/main" id="{9C6C5811-1CF3-4D5A-AAC1-9906B8FCF236}"/>
              </a:ext>
            </a:extLst>
          </p:cNvPr>
          <p:cNvSpPr/>
          <p:nvPr/>
        </p:nvSpPr>
        <p:spPr>
          <a:xfrm>
            <a:off x="3265009" y="3174014"/>
            <a:ext cx="5052880" cy="887751"/>
          </a:xfrm>
          <a:prstGeom prst="roundRect">
            <a:avLst/>
          </a:prstGeom>
          <a:solidFill>
            <a:srgbClr val="FFCCFF"/>
          </a:solidFill>
          <a:ln>
            <a:solidFill>
              <a:srgbClr val="FFCCFF"/>
            </a:solidFill>
          </a:ln>
        </p:spPr>
        <p:style>
          <a:lnRef idx="1">
            <a:schemeClr val="accent4"/>
          </a:lnRef>
          <a:fillRef idx="2">
            <a:schemeClr val="accent4"/>
          </a:fillRef>
          <a:effectRef idx="1">
            <a:schemeClr val="accent4"/>
          </a:effectRef>
          <a:fontRef idx="minor">
            <a:schemeClr val="dk1"/>
          </a:fontRef>
        </p:style>
        <p:txBody>
          <a:bodyPr rtlCol="0" anchor="ctr"/>
          <a:lstStyle/>
          <a:p>
            <a:pPr>
              <a:lnSpc>
                <a:spcPct val="100000"/>
              </a:lnSpc>
              <a:spcBef>
                <a:spcPct val="0"/>
              </a:spcBef>
              <a:buFontTx/>
              <a:buNone/>
            </a:pPr>
            <a:r>
              <a:rPr lang="en-US" altLang="en-US" sz="3200" b="1" dirty="0">
                <a:solidFill>
                  <a:srgbClr val="0033CC"/>
                </a:solidFill>
                <a:latin typeface="Arial" panose="020B0604020202020204" pitchFamily="34" charset="0"/>
                <a:cs typeface="Arial" panose="020B0604020202020204" pitchFamily="34" charset="0"/>
              </a:rPr>
              <a:t>A</a:t>
            </a:r>
            <a:r>
              <a:rPr lang="en-US" altLang="en-US" sz="3200" b="1" baseline="-25000" dirty="0">
                <a:solidFill>
                  <a:srgbClr val="0033CC"/>
                </a:solidFill>
                <a:latin typeface="Arial" panose="020B0604020202020204" pitchFamily="34" charset="0"/>
                <a:cs typeface="Arial" panose="020B0604020202020204" pitchFamily="34" charset="0"/>
              </a:rPr>
              <a:t>x   </a:t>
            </a:r>
            <a:r>
              <a:rPr lang="en-US" altLang="en-US" sz="3200" b="1" dirty="0">
                <a:solidFill>
                  <a:srgbClr val="CC0099"/>
                </a:solidFill>
                <a:latin typeface="Arial" panose="020B0604020202020204" pitchFamily="34" charset="0"/>
                <a:cs typeface="Arial" panose="020B0604020202020204" pitchFamily="34" charset="0"/>
              </a:rPr>
              <a:t>( x = 1)</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a:latin typeface="Arial" panose="020B0604020202020204" pitchFamily="34" charset="0"/>
                <a:cs typeface="Arial" panose="020B0604020202020204" pitchFamily="34" charset="0"/>
              </a:rPr>
              <a:t>do </a:t>
            </a:r>
            <a:r>
              <a:rPr lang="en-US" altLang="en-US" sz="3200" b="1" dirty="0" err="1">
                <a:latin typeface="Arial" panose="020B0604020202020204" pitchFamily="34" charset="0"/>
                <a:cs typeface="Arial" panose="020B0604020202020204" pitchFamily="34" charset="0"/>
              </a:rPr>
              <a:t>đó</a:t>
            </a:r>
            <a:r>
              <a:rPr lang="en-US" altLang="en-US" sz="3200" b="1" dirty="0">
                <a:solidFill>
                  <a:srgbClr val="0033CC"/>
                </a:solidFill>
                <a:latin typeface="Arial" panose="020B0604020202020204" pitchFamily="34" charset="0"/>
                <a:cs typeface="Arial" panose="020B0604020202020204" pitchFamily="34" charset="0"/>
              </a:rPr>
              <a:t> A</a:t>
            </a:r>
            <a:r>
              <a:rPr lang="en-US" altLang="en-US" sz="3200" b="1" baseline="-25000" dirty="0">
                <a:solidFill>
                  <a:srgbClr val="0033CC"/>
                </a:solidFill>
                <a:latin typeface="Arial" panose="020B0604020202020204" pitchFamily="34" charset="0"/>
                <a:cs typeface="Arial" panose="020B0604020202020204" pitchFamily="34" charset="0"/>
              </a:rPr>
              <a:t>x </a:t>
            </a:r>
            <a:r>
              <a:rPr lang="en-US" altLang="en-US" sz="3200" b="1" dirty="0">
                <a:solidFill>
                  <a:srgbClr val="0033CC"/>
                </a:solidFill>
                <a:latin typeface="Arial" panose="020B0604020202020204" pitchFamily="34" charset="0"/>
                <a:cs typeface="Arial" panose="020B0604020202020204" pitchFamily="34" charset="0"/>
              </a:rPr>
              <a:t>= A  </a:t>
            </a:r>
          </a:p>
        </p:txBody>
      </p:sp>
    </p:spTree>
    <p:extLst>
      <p:ext uri="{BB962C8B-B14F-4D97-AF65-F5344CB8AC3E}">
        <p14:creationId xmlns:p14="http://schemas.microsoft.com/office/powerpoint/2010/main" val="313110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theme/theme1.xml><?xml version="1.0" encoding="utf-8"?>
<a:theme xmlns:a="http://schemas.openxmlformats.org/drawingml/2006/main" name="https://www.freeppt7.com">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TotalTime>
  <Words>3028</Words>
  <Application>Microsoft Macintosh PowerPoint</Application>
  <PresentationFormat>Widescreen</PresentationFormat>
  <Paragraphs>416</Paragraphs>
  <Slides>57</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宋体</vt:lpstr>
      <vt:lpstr>Arial</vt:lpstr>
      <vt:lpstr>Calibri</vt:lpstr>
      <vt:lpstr>Calibri Light</vt:lpstr>
      <vt:lpstr>Cambria Math</vt:lpstr>
      <vt:lpstr>OpenSans</vt:lpstr>
      <vt:lpstr>Times New Roman</vt:lpstr>
      <vt:lpstr>Wingdings</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Phương Thảo</cp:lastModifiedBy>
  <cp:revision>27</cp:revision>
  <dcterms:created xsi:type="dcterms:W3CDTF">2016-10-31T07:07:48Z</dcterms:created>
  <dcterms:modified xsi:type="dcterms:W3CDTF">2023-11-09T01:23:31Z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2052-10.1.0.6029</vt:lpwstr>
  </property>
</Properties>
</file>