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9"/>
  </p:notesMasterIdLst>
  <p:sldIdLst>
    <p:sldId id="256" r:id="rId2"/>
    <p:sldId id="259" r:id="rId3"/>
    <p:sldId id="258" r:id="rId4"/>
    <p:sldId id="281" r:id="rId5"/>
    <p:sldId id="260" r:id="rId6"/>
    <p:sldId id="261" r:id="rId7"/>
    <p:sldId id="264" r:id="rId8"/>
    <p:sldId id="296" r:id="rId9"/>
    <p:sldId id="297" r:id="rId10"/>
    <p:sldId id="298" r:id="rId11"/>
    <p:sldId id="299" r:id="rId12"/>
    <p:sldId id="268" r:id="rId13"/>
    <p:sldId id="279" r:id="rId14"/>
    <p:sldId id="280" r:id="rId15"/>
    <p:sldId id="284" r:id="rId16"/>
    <p:sldId id="300" r:id="rId17"/>
    <p:sldId id="278" r:id="rId18"/>
  </p:sldIdLst>
  <p:sldSz cx="9144000" cy="5143500" type="screen16x9"/>
  <p:notesSz cx="6858000" cy="9144000"/>
  <p:embeddedFontLst>
    <p:embeddedFont>
      <p:font typeface="Amatic SC" charset="-79"/>
      <p:regular r:id="rId20"/>
      <p:bold r:id="rId21"/>
    </p:embeddedFont>
    <p:embeddedFont>
      <p:font typeface="Nunito" charset="0"/>
      <p:regular r:id="rId22"/>
      <p:bold r:id="rId23"/>
      <p:italic r:id="rId24"/>
      <p:boldItalic r:id="rId25"/>
    </p:embeddedFont>
    <p:embeddedFont>
      <p:font typeface="Nunito SemiBold" charset="0"/>
      <p:regular r:id="rId26"/>
      <p:bold r:id="rId27"/>
      <p:italic r:id="rId28"/>
      <p:boldItalic r:id="rId29"/>
    </p:embeddedFont>
    <p:embeddedFont>
      <p:font typeface="Calibri"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45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8607723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c23619324a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c23619324a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c23619324a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c23619324a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c2361932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c2361932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7" r:id="rId7"/>
    <p:sldLayoutId id="2147483659"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xfrm>
            <a:off x="1752600" y="1731474"/>
            <a:ext cx="6096000" cy="2059475"/>
          </a:xfrm>
          <a:prstGeom prst="rect">
            <a:avLst/>
          </a:prstGeom>
        </p:spPr>
        <p:txBody>
          <a:bodyPr spcFirstLastPara="1" wrap="square" lIns="0" tIns="0" rIns="0" bIns="0" anchor="ctr" anchorCtr="0">
            <a:noAutofit/>
          </a:bodyPr>
          <a:lstStyle/>
          <a:p>
            <a:pPr lvl="0"/>
            <a:r>
              <a:rPr lang="en-US" sz="4000" i="1" dirty="0">
                <a:latin typeface="Nunito" charset="0"/>
              </a:rPr>
              <a:t>DI SẢN VĂN HOÁ VẬT THỂ TIÊU BIỂU Ở HÀ NỘI </a:t>
            </a:r>
            <a:br>
              <a:rPr lang="en-US" sz="4000" i="1" dirty="0">
                <a:latin typeface="Nunito" charset="0"/>
              </a:rPr>
            </a:br>
            <a:r>
              <a:rPr lang="en-US" sz="4000" i="1" dirty="0">
                <a:latin typeface="Nunito" charset="0"/>
              </a:rPr>
              <a:t>TỪ THỜI NGUYÊN THUỶ ĐẾN THẾ KỈ X</a:t>
            </a:r>
            <a:endParaRPr sz="4000" i="1" dirty="0">
              <a:latin typeface="Nunito" charset="0"/>
            </a:endParaRPr>
          </a:p>
        </p:txBody>
      </p:sp>
      <p:sp>
        <p:nvSpPr>
          <p:cNvPr id="2" name="TextBox 1"/>
          <p:cNvSpPr txBox="1"/>
          <p:nvPr/>
        </p:nvSpPr>
        <p:spPr>
          <a:xfrm>
            <a:off x="0" y="4552950"/>
            <a:ext cx="3200400" cy="584775"/>
          </a:xfrm>
          <a:prstGeom prst="rect">
            <a:avLst/>
          </a:prstGeom>
          <a:noFill/>
        </p:spPr>
        <p:txBody>
          <a:bodyPr wrap="square" rtlCol="0">
            <a:spAutoFit/>
          </a:bodyPr>
          <a:lstStyle/>
          <a:p>
            <a:r>
              <a:rPr lang="en-US" sz="1600" dirty="0" smtClean="0"/>
              <a:t>By: Le Vu Phuong </a:t>
            </a:r>
            <a:r>
              <a:rPr lang="en-US" sz="1600" dirty="0" err="1" smtClean="0"/>
              <a:t>Thao</a:t>
            </a:r>
            <a:endParaRPr lang="en-US" sz="1600" dirty="0" smtClean="0"/>
          </a:p>
          <a:p>
            <a:r>
              <a:rPr lang="en-US" sz="1600" dirty="0" smtClean="0"/>
              <a:t>Class: 6</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lvl="0"/>
            <a:r>
              <a:rPr lang="en-US" sz="3200" dirty="0" err="1">
                <a:latin typeface="Nunito" charset="0"/>
              </a:rPr>
              <a:t>Trống</a:t>
            </a:r>
            <a:r>
              <a:rPr lang="en-US" sz="3200" dirty="0">
                <a:latin typeface="Nunito" charset="0"/>
              </a:rPr>
              <a:t> </a:t>
            </a:r>
            <a:r>
              <a:rPr lang="en-US" sz="3200" dirty="0" err="1">
                <a:latin typeface="Nunito" charset="0"/>
              </a:rPr>
              <a:t>đồng</a:t>
            </a:r>
            <a:r>
              <a:rPr lang="en-US" sz="3200" dirty="0">
                <a:latin typeface="Nunito" charset="0"/>
              </a:rPr>
              <a:t> </a:t>
            </a:r>
            <a:r>
              <a:rPr lang="en-US" sz="3200" dirty="0" err="1" smtClean="0">
                <a:latin typeface="Nunito" charset="0"/>
              </a:rPr>
              <a:t>Cổ</a:t>
            </a:r>
            <a:r>
              <a:rPr lang="en-US" sz="3200" dirty="0" smtClean="0">
                <a:latin typeface="Nunito" charset="0"/>
              </a:rPr>
              <a:t> Loa</a:t>
            </a:r>
            <a:endParaRPr dirty="0"/>
          </a:p>
        </p:txBody>
      </p:sp>
      <p:sp>
        <p:nvSpPr>
          <p:cNvPr id="256" name="Google Shape;256;p23"/>
          <p:cNvSpPr txBox="1">
            <a:spLocks noGrp="1"/>
          </p:cNvSpPr>
          <p:nvPr>
            <p:ph type="body" idx="3"/>
          </p:nvPr>
        </p:nvSpPr>
        <p:spPr>
          <a:xfrm>
            <a:off x="685800" y="1200150"/>
            <a:ext cx="7315200" cy="3200400"/>
          </a:xfrm>
          <a:prstGeom prst="rect">
            <a:avLst/>
          </a:prstGeom>
        </p:spPr>
        <p:txBody>
          <a:bodyPr spcFirstLastPara="1" wrap="square" lIns="0" tIns="0" rIns="0" bIns="0" anchor="t" anchorCtr="0">
            <a:noAutofit/>
          </a:bodyPr>
          <a:lstStyle/>
          <a:p>
            <a:pPr marL="0" lvl="0" indent="0">
              <a:spcBef>
                <a:spcPts val="1000"/>
              </a:spcBef>
              <a:spcAft>
                <a:spcPts val="1000"/>
              </a:spcAft>
              <a:buNone/>
            </a:pPr>
            <a:r>
              <a:rPr lang="vi-VN" sz="2300" b="1" dirty="0">
                <a:solidFill>
                  <a:schemeClr val="tx1">
                    <a:lumMod val="50000"/>
                  </a:schemeClr>
                </a:solidFill>
              </a:rPr>
              <a:t>+ Hoa văn trang trí giữa mặt trống là hình ngôi sao nổi 14 cánh, họa tiết lông công xen giữa các cánh. Vành hoa văn số 6 (tính từ trong ra ngoài) chia thành hai nửa giống nhau, mỗi nửa đều có khắc họa hình người hóa trang, mái nhà cong hình thuyền có chim đậu trên nóc, trong nhà có một cặp nam nữ ngồi đối diện nhau, một đầu nhà có hình trống đồng đặt nghiêng, đầu kia có người ngồi co gối đánh trống, mô tả lễ hội cầu mùa của cư dân nông nghiệp.</a:t>
            </a:r>
            <a:endParaRPr sz="2300" b="1" dirty="0">
              <a:solidFill>
                <a:schemeClr val="tx1">
                  <a:lumMod val="50000"/>
                </a:schemeClr>
              </a:solidFill>
            </a:endParaRPr>
          </a:p>
        </p:txBody>
      </p:sp>
      <p:sp>
        <p:nvSpPr>
          <p:cNvPr id="257" name="Google Shape;257;p2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58" name="Google Shape;258;p23"/>
          <p:cNvSpPr/>
          <p:nvPr/>
        </p:nvSpPr>
        <p:spPr>
          <a:xfrm rot="864908">
            <a:off x="7894513" y="3753336"/>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605418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lvl="0"/>
            <a:r>
              <a:rPr lang="en-US" sz="3200" dirty="0" err="1">
                <a:latin typeface="Nunito" charset="0"/>
              </a:rPr>
              <a:t>Trống</a:t>
            </a:r>
            <a:r>
              <a:rPr lang="en-US" sz="3200" dirty="0">
                <a:latin typeface="Nunito" charset="0"/>
              </a:rPr>
              <a:t> </a:t>
            </a:r>
            <a:r>
              <a:rPr lang="en-US" sz="3200" dirty="0" err="1">
                <a:latin typeface="Nunito" charset="0"/>
              </a:rPr>
              <a:t>đồng</a:t>
            </a:r>
            <a:r>
              <a:rPr lang="en-US" sz="3200" dirty="0">
                <a:latin typeface="Nunito" charset="0"/>
              </a:rPr>
              <a:t> </a:t>
            </a:r>
            <a:r>
              <a:rPr lang="en-US" sz="3200" dirty="0" err="1" smtClean="0">
                <a:latin typeface="Nunito" charset="0"/>
              </a:rPr>
              <a:t>Cổ</a:t>
            </a:r>
            <a:r>
              <a:rPr lang="en-US" sz="3200" dirty="0" smtClean="0">
                <a:latin typeface="Nunito" charset="0"/>
              </a:rPr>
              <a:t> Loa</a:t>
            </a:r>
            <a:endParaRPr dirty="0"/>
          </a:p>
        </p:txBody>
      </p:sp>
      <p:sp>
        <p:nvSpPr>
          <p:cNvPr id="256" name="Google Shape;256;p23"/>
          <p:cNvSpPr txBox="1">
            <a:spLocks noGrp="1"/>
          </p:cNvSpPr>
          <p:nvPr>
            <p:ph type="body" idx="3"/>
          </p:nvPr>
        </p:nvSpPr>
        <p:spPr>
          <a:xfrm>
            <a:off x="685800" y="1200150"/>
            <a:ext cx="7315200" cy="3200400"/>
          </a:xfrm>
          <a:prstGeom prst="rect">
            <a:avLst/>
          </a:prstGeom>
        </p:spPr>
        <p:txBody>
          <a:bodyPr spcFirstLastPara="1" wrap="square" lIns="0" tIns="0" rIns="0" bIns="0" anchor="t" anchorCtr="0">
            <a:noAutofit/>
          </a:bodyPr>
          <a:lstStyle/>
          <a:p>
            <a:pPr marL="0" lvl="0" indent="0">
              <a:spcBef>
                <a:spcPts val="1000"/>
              </a:spcBef>
              <a:spcAft>
                <a:spcPts val="1000"/>
              </a:spcAft>
              <a:buNone/>
            </a:pPr>
            <a:r>
              <a:rPr lang="vi-VN" sz="2300" b="1" dirty="0" smtClean="0">
                <a:solidFill>
                  <a:schemeClr val="tx1">
                    <a:lumMod val="50000"/>
                  </a:schemeClr>
                </a:solidFill>
              </a:rPr>
              <a:t>+</a:t>
            </a:r>
            <a:r>
              <a:rPr lang="en-US" sz="2300" b="1" dirty="0" smtClean="0">
                <a:solidFill>
                  <a:schemeClr val="tx1">
                    <a:lumMod val="50000"/>
                  </a:schemeClr>
                </a:solidFill>
              </a:rPr>
              <a:t> </a:t>
            </a:r>
            <a:r>
              <a:rPr lang="vi-VN" sz="2300" b="1" dirty="0">
                <a:solidFill>
                  <a:schemeClr val="tx1">
                    <a:lumMod val="50000"/>
                  </a:schemeClr>
                </a:solidFill>
              </a:rPr>
              <a:t>Trống đồng Cổ Loa cùng nhóm trống đồng Ngọc Lũ, Hoàng Hạ, Sông Đà là những trống có hình dáng, hoa văn đẹp nhất và cổ nhất ở Việt Nam. Đặc biệt, đây là chiếc trống đồng Đông Sơn được phát hiện đầu tiên trong thành Cổ Loa có khắc minh văn chữ Hán.</a:t>
            </a:r>
            <a:endParaRPr sz="2300" b="1" dirty="0">
              <a:solidFill>
                <a:schemeClr val="tx1">
                  <a:lumMod val="50000"/>
                </a:schemeClr>
              </a:solidFill>
            </a:endParaRPr>
          </a:p>
        </p:txBody>
      </p:sp>
      <p:sp>
        <p:nvSpPr>
          <p:cNvPr id="257" name="Google Shape;257;p2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58" name="Google Shape;258;p23"/>
          <p:cNvSpPr/>
          <p:nvPr/>
        </p:nvSpPr>
        <p:spPr>
          <a:xfrm rot="864908">
            <a:off x="7894513" y="3753336"/>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9224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3200" dirty="0" err="1" smtClean="0">
                <a:latin typeface="Nunito" charset="0"/>
              </a:rPr>
              <a:t>Lưỡi</a:t>
            </a:r>
            <a:r>
              <a:rPr lang="en-US" sz="3200" dirty="0" smtClean="0">
                <a:latin typeface="Nunito" charset="0"/>
              </a:rPr>
              <a:t> </a:t>
            </a:r>
            <a:r>
              <a:rPr lang="en-US" sz="3200" dirty="0" err="1" smtClean="0">
                <a:latin typeface="Nunito" charset="0"/>
              </a:rPr>
              <a:t>cày</a:t>
            </a:r>
            <a:r>
              <a:rPr lang="en-US" sz="3200" dirty="0" smtClean="0">
                <a:latin typeface="Nunito" charset="0"/>
              </a:rPr>
              <a:t> </a:t>
            </a:r>
            <a:r>
              <a:rPr lang="en-US" sz="3200" dirty="0" err="1" smtClean="0">
                <a:latin typeface="Nunito" charset="0"/>
              </a:rPr>
              <a:t>đồng</a:t>
            </a:r>
            <a:endParaRPr sz="3200" dirty="0">
              <a:latin typeface="Nunito" charset="0"/>
            </a:endParaRPr>
          </a:p>
        </p:txBody>
      </p:sp>
      <p:sp>
        <p:nvSpPr>
          <p:cNvPr id="298" name="Google Shape;298;p2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299" name="Google Shape;299;p27"/>
          <p:cNvSpPr/>
          <p:nvPr/>
        </p:nvSpPr>
        <p:spPr>
          <a:xfrm rot="942510">
            <a:off x="7829036" y="3752427"/>
            <a:ext cx="903684" cy="9866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428750"/>
            <a:ext cx="4514850" cy="3006890"/>
          </a:xfrm>
          <a:prstGeom prst="rect">
            <a:avLst/>
          </a:prstGeom>
        </p:spPr>
      </p:pic>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3200" dirty="0" err="1" smtClean="0">
                <a:latin typeface="Nunito" charset="0"/>
              </a:rPr>
              <a:t>Lưỡi</a:t>
            </a:r>
            <a:r>
              <a:rPr lang="en-US" sz="3200" dirty="0" smtClean="0">
                <a:latin typeface="Nunito" charset="0"/>
              </a:rPr>
              <a:t> </a:t>
            </a:r>
            <a:r>
              <a:rPr lang="en-US" sz="3200" dirty="0" err="1" smtClean="0">
                <a:latin typeface="Nunito" charset="0"/>
              </a:rPr>
              <a:t>cày</a:t>
            </a:r>
            <a:r>
              <a:rPr lang="en-US" sz="3200" dirty="0" smtClean="0">
                <a:latin typeface="Nunito" charset="0"/>
              </a:rPr>
              <a:t> </a:t>
            </a:r>
            <a:r>
              <a:rPr lang="en-US" sz="3200" dirty="0" err="1" smtClean="0">
                <a:latin typeface="Nunito" charset="0"/>
              </a:rPr>
              <a:t>đồng</a:t>
            </a:r>
            <a:r>
              <a:rPr lang="en-US" sz="3200" dirty="0" smtClean="0">
                <a:latin typeface="Nunito" charset="0"/>
              </a:rPr>
              <a:t> </a:t>
            </a:r>
            <a:endParaRPr sz="3200" dirty="0">
              <a:latin typeface="Nunito" charset="0"/>
            </a:endParaRPr>
          </a:p>
        </p:txBody>
      </p:sp>
      <p:sp>
        <p:nvSpPr>
          <p:cNvPr id="436" name="Google Shape;436;p38"/>
          <p:cNvSpPr txBox="1">
            <a:spLocks noGrp="1"/>
          </p:cNvSpPr>
          <p:nvPr>
            <p:ph type="body" idx="1"/>
          </p:nvPr>
        </p:nvSpPr>
        <p:spPr>
          <a:xfrm>
            <a:off x="838200" y="1506350"/>
            <a:ext cx="6781800" cy="2840400"/>
          </a:xfrm>
          <a:prstGeom prst="rect">
            <a:avLst/>
          </a:prstGeom>
        </p:spPr>
        <p:txBody>
          <a:bodyPr spcFirstLastPara="1" wrap="square" lIns="0" tIns="0" rIns="0" bIns="0" anchor="t" anchorCtr="0">
            <a:noAutofit/>
          </a:bodyPr>
          <a:lstStyle/>
          <a:p>
            <a:pPr marL="0" lvl="0" indent="0">
              <a:buNone/>
            </a:pPr>
            <a:r>
              <a:rPr lang="en-US" sz="2400" b="1" dirty="0" smtClean="0">
                <a:solidFill>
                  <a:schemeClr val="tx1"/>
                </a:solidFill>
              </a:rPr>
              <a:t>+ </a:t>
            </a:r>
            <a:r>
              <a:rPr lang="vi-VN" sz="2400" b="1" dirty="0" smtClean="0">
                <a:solidFill>
                  <a:schemeClr val="tx1"/>
                </a:solidFill>
              </a:rPr>
              <a:t>Là </a:t>
            </a:r>
            <a:r>
              <a:rPr lang="vi-VN" sz="2400" b="1" dirty="0">
                <a:solidFill>
                  <a:schemeClr val="tx1"/>
                </a:solidFill>
              </a:rPr>
              <a:t>một trong những di vật tiêu biểu và độc đáo của văn hóa Đông Sơn. Sự có mặt của lưỡi cày đồng với số lượng nhiều ở trong lòng trống Cổ Loa là một minh chứng chắc chắn cho việc người Hà Nội xưa đã biết cày ruộng và có thể đã biết sử dụng động vật để kéo cày.</a:t>
            </a:r>
            <a:endParaRPr sz="2400" b="1" dirty="0">
              <a:solidFill>
                <a:schemeClr val="tx1"/>
              </a:solidFill>
            </a:endParaRPr>
          </a:p>
        </p:txBody>
      </p:sp>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3200" dirty="0" err="1" smtClean="0">
                <a:latin typeface="Nunito" charset="0"/>
              </a:rPr>
              <a:t>Khuôn</a:t>
            </a:r>
            <a:r>
              <a:rPr lang="en-US" sz="3200" dirty="0" smtClean="0">
                <a:latin typeface="Nunito" charset="0"/>
              </a:rPr>
              <a:t> </a:t>
            </a:r>
            <a:r>
              <a:rPr lang="en-US" sz="3200" dirty="0" err="1" smtClean="0">
                <a:latin typeface="Nunito" charset="0"/>
              </a:rPr>
              <a:t>đúc</a:t>
            </a:r>
            <a:r>
              <a:rPr lang="en-US" sz="3200" dirty="0" smtClean="0">
                <a:latin typeface="Nunito" charset="0"/>
              </a:rPr>
              <a:t> </a:t>
            </a:r>
            <a:r>
              <a:rPr lang="en-US" sz="3200" dirty="0" err="1" smtClean="0">
                <a:latin typeface="Nunito" charset="0"/>
              </a:rPr>
              <a:t>Cổ</a:t>
            </a:r>
            <a:r>
              <a:rPr lang="en-US" sz="3200" dirty="0" smtClean="0">
                <a:latin typeface="Nunito" charset="0"/>
              </a:rPr>
              <a:t> Loa</a:t>
            </a:r>
            <a:endParaRPr sz="3200" dirty="0">
              <a:latin typeface="Nunito" charset="0"/>
            </a:endParaRPr>
          </a:p>
        </p:txBody>
      </p:sp>
      <p:sp>
        <p:nvSpPr>
          <p:cNvPr id="446" name="Google Shape;446;p3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447" name="Google Shape;447;p39"/>
          <p:cNvSpPr/>
          <p:nvPr/>
        </p:nvSpPr>
        <p:spPr>
          <a:xfrm>
            <a:off x="7819336" y="37997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80" y="1657350"/>
            <a:ext cx="3918460" cy="242178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362599"/>
            <a:ext cx="2648831" cy="30112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3"/>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3200" dirty="0" err="1" smtClean="0">
                <a:latin typeface="Nunito" charset="0"/>
              </a:rPr>
              <a:t>Khuôn</a:t>
            </a:r>
            <a:r>
              <a:rPr lang="en-US" sz="3200" dirty="0" smtClean="0">
                <a:latin typeface="Nunito" charset="0"/>
              </a:rPr>
              <a:t> </a:t>
            </a:r>
            <a:r>
              <a:rPr lang="en-US" sz="3200" dirty="0" err="1" smtClean="0">
                <a:latin typeface="Nunito" charset="0"/>
              </a:rPr>
              <a:t>đúc</a:t>
            </a:r>
            <a:r>
              <a:rPr lang="en-US" sz="3200" dirty="0" smtClean="0">
                <a:latin typeface="Nunito" charset="0"/>
              </a:rPr>
              <a:t> </a:t>
            </a:r>
            <a:r>
              <a:rPr lang="en-US" sz="3200" dirty="0" err="1" smtClean="0">
                <a:latin typeface="Nunito" charset="0"/>
              </a:rPr>
              <a:t>Cổ</a:t>
            </a:r>
            <a:r>
              <a:rPr lang="en-US" sz="3200" dirty="0" smtClean="0">
                <a:latin typeface="Nunito" charset="0"/>
              </a:rPr>
              <a:t> Loa</a:t>
            </a:r>
            <a:endParaRPr sz="3200" dirty="0">
              <a:latin typeface="Nunito" charset="0"/>
            </a:endParaRPr>
          </a:p>
        </p:txBody>
      </p:sp>
      <p:sp>
        <p:nvSpPr>
          <p:cNvPr id="535" name="Google Shape;535;p4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5" name="Google Shape;436;p38"/>
          <p:cNvSpPr txBox="1">
            <a:spLocks/>
          </p:cNvSpPr>
          <p:nvPr/>
        </p:nvSpPr>
        <p:spPr>
          <a:xfrm>
            <a:off x="838200" y="1428750"/>
            <a:ext cx="7010400" cy="29180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smtClean="0">
                <a:solidFill>
                  <a:schemeClr val="tx1"/>
                </a:solidFill>
              </a:rPr>
              <a:t>+</a:t>
            </a:r>
            <a:r>
              <a:rPr lang="en-US" sz="2400" b="1" dirty="0" smtClean="0">
                <a:solidFill>
                  <a:schemeClr val="tx1"/>
                </a:solidFill>
              </a:rPr>
              <a:t> </a:t>
            </a:r>
            <a:r>
              <a:rPr lang="vi-VN" sz="2400" b="1" dirty="0">
                <a:solidFill>
                  <a:schemeClr val="tx1"/>
                </a:solidFill>
              </a:rPr>
              <a:t>Khuôn đúc Cổ Loa gồm 11 hiện vật, trong đó có 10 hiện vật là mang khuôn đúc mũi tên đồng ba cạnh và 1 hiện vật là mang khuôn đúc mũi lao đồng hình cánh én</a:t>
            </a:r>
            <a:r>
              <a:rPr lang="vi-VN" sz="2400" b="1" dirty="0" smtClean="0">
                <a:solidFill>
                  <a:schemeClr val="tx1"/>
                </a:solidFill>
              </a:rPr>
              <a:t>.</a:t>
            </a:r>
            <a:endParaRPr lang="en-US" sz="2400" b="1" dirty="0" smtClean="0">
              <a:solidFill>
                <a:schemeClr val="tx1"/>
              </a:solidFill>
            </a:endParaRPr>
          </a:p>
          <a:p>
            <a:r>
              <a:rPr lang="en-US" sz="2400" b="1" dirty="0" smtClean="0">
                <a:solidFill>
                  <a:schemeClr val="tx1"/>
                </a:solidFill>
              </a:rPr>
              <a:t>+ </a:t>
            </a:r>
            <a:r>
              <a:rPr lang="vi-VN" sz="2400" b="1" dirty="0">
                <a:solidFill>
                  <a:schemeClr val="tx1"/>
                </a:solidFill>
              </a:rPr>
              <a:t>Niên đại thuộc văn hóa Đông Sơn – sơ kì thời đại đồ sắt, thế kỉ III – II trước Công nguyên.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3"/>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3200" dirty="0" err="1" smtClean="0">
                <a:latin typeface="Nunito" charset="0"/>
              </a:rPr>
              <a:t>Khuôn</a:t>
            </a:r>
            <a:r>
              <a:rPr lang="en-US" sz="3200" dirty="0" smtClean="0">
                <a:latin typeface="Nunito" charset="0"/>
              </a:rPr>
              <a:t> </a:t>
            </a:r>
            <a:r>
              <a:rPr lang="en-US" sz="3200" dirty="0" err="1" smtClean="0">
                <a:latin typeface="Nunito" charset="0"/>
              </a:rPr>
              <a:t>đúc</a:t>
            </a:r>
            <a:r>
              <a:rPr lang="en-US" sz="3200" dirty="0" smtClean="0">
                <a:latin typeface="Nunito" charset="0"/>
              </a:rPr>
              <a:t> </a:t>
            </a:r>
            <a:r>
              <a:rPr lang="en-US" sz="3200" dirty="0" err="1" smtClean="0">
                <a:latin typeface="Nunito" charset="0"/>
              </a:rPr>
              <a:t>Cổ</a:t>
            </a:r>
            <a:r>
              <a:rPr lang="en-US" sz="3200" dirty="0" smtClean="0">
                <a:latin typeface="Nunito" charset="0"/>
              </a:rPr>
              <a:t> Loa</a:t>
            </a:r>
            <a:endParaRPr sz="3200" dirty="0">
              <a:latin typeface="Nunito" charset="0"/>
            </a:endParaRPr>
          </a:p>
        </p:txBody>
      </p:sp>
      <p:sp>
        <p:nvSpPr>
          <p:cNvPr id="535" name="Google Shape;535;p4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5" name="Google Shape;436;p38"/>
          <p:cNvSpPr txBox="1">
            <a:spLocks/>
          </p:cNvSpPr>
          <p:nvPr/>
        </p:nvSpPr>
        <p:spPr>
          <a:xfrm>
            <a:off x="838200" y="1428750"/>
            <a:ext cx="7010400" cy="29180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smtClean="0">
                <a:solidFill>
                  <a:schemeClr val="tx1"/>
                </a:solidFill>
              </a:rPr>
              <a:t>+</a:t>
            </a:r>
            <a:r>
              <a:rPr lang="en-US" sz="2400" b="1" dirty="0" smtClean="0">
                <a:solidFill>
                  <a:schemeClr val="tx1"/>
                </a:solidFill>
              </a:rPr>
              <a:t> </a:t>
            </a:r>
            <a:r>
              <a:rPr lang="vi-VN" sz="2400" b="1" dirty="0" smtClean="0">
                <a:solidFill>
                  <a:schemeClr val="tx1"/>
                </a:solidFill>
              </a:rPr>
              <a:t>Phản </a:t>
            </a:r>
            <a:r>
              <a:rPr lang="vi-VN" sz="2400" b="1" dirty="0">
                <a:solidFill>
                  <a:schemeClr val="tx1"/>
                </a:solidFill>
              </a:rPr>
              <a:t>ánh sự phát triển kinh tế, văn hóa, xã hội và phòng thủ chống giặc ngoại xâm bảo vệ vững chắc Nhà nước non trẻ.</a:t>
            </a:r>
          </a:p>
        </p:txBody>
      </p:sp>
    </p:spTree>
    <p:extLst>
      <p:ext uri="{BB962C8B-B14F-4D97-AF65-F5344CB8AC3E}">
        <p14:creationId xmlns:p14="http://schemas.microsoft.com/office/powerpoint/2010/main" val="145843202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7"/>
          <p:cNvSpPr txBox="1">
            <a:spLocks noGrp="1"/>
          </p:cNvSpPr>
          <p:nvPr>
            <p:ph type="ctrTitle" idx="4294967295"/>
          </p:nvPr>
        </p:nvSpPr>
        <p:spPr>
          <a:xfrm>
            <a:off x="838200" y="1885950"/>
            <a:ext cx="3158100" cy="937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9600" i="1" dirty="0"/>
              <a:t>Thanks!</a:t>
            </a:r>
            <a:endParaRPr sz="9600" i="1" dirty="0"/>
          </a:p>
        </p:txBody>
      </p:sp>
      <p:sp>
        <p:nvSpPr>
          <p:cNvPr id="429" name="Google Shape;429;p3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430" name="Google Shape;430;p37"/>
          <p:cNvSpPr/>
          <p:nvPr/>
        </p:nvSpPr>
        <p:spPr>
          <a:xfrm>
            <a:off x="5698675" y="1712225"/>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animEffect transition="in" filter="fade">
                                      <p:cBhvr>
                                        <p:cTn id="7" dur="1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18"/>
          <p:cNvSpPr txBox="1">
            <a:spLocks noGrp="1"/>
          </p:cNvSpPr>
          <p:nvPr>
            <p:ph type="subTitle" idx="1"/>
          </p:nvPr>
        </p:nvSpPr>
        <p:spPr>
          <a:xfrm>
            <a:off x="1981200" y="1980100"/>
            <a:ext cx="5597100" cy="1810850"/>
          </a:xfrm>
          <a:prstGeom prst="rect">
            <a:avLst/>
          </a:prstGeom>
        </p:spPr>
        <p:txBody>
          <a:bodyPr spcFirstLastPara="1" wrap="square" lIns="0" tIns="0" rIns="0" bIns="0" anchor="t" anchorCtr="0">
            <a:noAutofit/>
          </a:bodyPr>
          <a:lstStyle/>
          <a:p>
            <a:pPr marL="0" lvl="0" indent="0">
              <a:spcAft>
                <a:spcPts val="1000"/>
              </a:spcAft>
            </a:pPr>
            <a:r>
              <a:rPr lang="en-US" sz="4000" b="1" dirty="0">
                <a:solidFill>
                  <a:schemeClr val="tx1"/>
                </a:solidFill>
              </a:rPr>
              <a:t>D</a:t>
            </a:r>
            <a:r>
              <a:rPr lang="en-US" sz="4000" b="1" dirty="0" smtClean="0">
                <a:solidFill>
                  <a:schemeClr val="tx1"/>
                </a:solidFill>
              </a:rPr>
              <a:t>i </a:t>
            </a:r>
            <a:r>
              <a:rPr lang="en-US" sz="4000" b="1" dirty="0" err="1">
                <a:solidFill>
                  <a:schemeClr val="tx1"/>
                </a:solidFill>
              </a:rPr>
              <a:t>tích</a:t>
            </a:r>
            <a:r>
              <a:rPr lang="en-US" sz="4000" b="1" dirty="0">
                <a:solidFill>
                  <a:schemeClr val="tx1"/>
                </a:solidFill>
              </a:rPr>
              <a:t> </a:t>
            </a:r>
            <a:r>
              <a:rPr lang="en-US" sz="4000" b="1" dirty="0" err="1">
                <a:solidFill>
                  <a:schemeClr val="tx1"/>
                </a:solidFill>
              </a:rPr>
              <a:t>lịch</a:t>
            </a:r>
            <a:r>
              <a:rPr lang="en-US" sz="4000" b="1" dirty="0">
                <a:solidFill>
                  <a:schemeClr val="tx1"/>
                </a:solidFill>
              </a:rPr>
              <a:t> </a:t>
            </a:r>
            <a:r>
              <a:rPr lang="en-US" sz="4000" b="1" dirty="0" err="1">
                <a:solidFill>
                  <a:schemeClr val="tx1"/>
                </a:solidFill>
              </a:rPr>
              <a:t>sử</a:t>
            </a:r>
            <a:r>
              <a:rPr lang="en-US" sz="4000" b="1" dirty="0">
                <a:solidFill>
                  <a:schemeClr val="tx1"/>
                </a:solidFill>
              </a:rPr>
              <a:t>, </a:t>
            </a:r>
            <a:r>
              <a:rPr lang="en-US" sz="4000" b="1" dirty="0" err="1">
                <a:solidFill>
                  <a:schemeClr val="tx1"/>
                </a:solidFill>
              </a:rPr>
              <a:t>kiến</a:t>
            </a:r>
            <a:r>
              <a:rPr lang="en-US" sz="4000" b="1" dirty="0">
                <a:solidFill>
                  <a:schemeClr val="tx1"/>
                </a:solidFill>
              </a:rPr>
              <a:t> </a:t>
            </a:r>
            <a:r>
              <a:rPr lang="en-US" sz="4000" b="1" dirty="0" err="1">
                <a:solidFill>
                  <a:schemeClr val="tx1"/>
                </a:solidFill>
              </a:rPr>
              <a:t>trúc</a:t>
            </a:r>
            <a:r>
              <a:rPr lang="en-US" sz="4000" b="1" dirty="0">
                <a:solidFill>
                  <a:schemeClr val="tx1"/>
                </a:solidFill>
              </a:rPr>
              <a:t> </a:t>
            </a:r>
            <a:r>
              <a:rPr lang="en-US" sz="4000" b="1" dirty="0" err="1">
                <a:solidFill>
                  <a:schemeClr val="tx1"/>
                </a:solidFill>
              </a:rPr>
              <a:t>nghệ</a:t>
            </a:r>
            <a:r>
              <a:rPr lang="en-US" sz="4000" b="1" dirty="0">
                <a:solidFill>
                  <a:schemeClr val="tx1"/>
                </a:solidFill>
              </a:rPr>
              <a:t> </a:t>
            </a:r>
            <a:r>
              <a:rPr lang="en-US" sz="4000" b="1" dirty="0" err="1">
                <a:solidFill>
                  <a:schemeClr val="tx1"/>
                </a:solidFill>
              </a:rPr>
              <a:t>thuật</a:t>
            </a:r>
            <a:r>
              <a:rPr lang="en-US" sz="4000" b="1" dirty="0">
                <a:solidFill>
                  <a:schemeClr val="tx1"/>
                </a:solidFill>
              </a:rPr>
              <a:t> </a:t>
            </a:r>
            <a:r>
              <a:rPr lang="en-US" sz="4000" b="1" dirty="0" err="1">
                <a:solidFill>
                  <a:schemeClr val="tx1"/>
                </a:solidFill>
              </a:rPr>
              <a:t>và</a:t>
            </a:r>
            <a:r>
              <a:rPr lang="en-US" sz="4000" b="1" dirty="0">
                <a:solidFill>
                  <a:schemeClr val="tx1"/>
                </a:solidFill>
              </a:rPr>
              <a:t> </a:t>
            </a:r>
            <a:r>
              <a:rPr lang="en-US" sz="4000" b="1" dirty="0" err="1">
                <a:solidFill>
                  <a:schemeClr val="tx1"/>
                </a:solidFill>
              </a:rPr>
              <a:t>khảo</a:t>
            </a:r>
            <a:r>
              <a:rPr lang="en-US" sz="4000" b="1" dirty="0">
                <a:solidFill>
                  <a:schemeClr val="tx1"/>
                </a:solidFill>
              </a:rPr>
              <a:t> </a:t>
            </a:r>
            <a:r>
              <a:rPr lang="en-US" sz="4000" b="1" dirty="0" err="1">
                <a:solidFill>
                  <a:schemeClr val="tx1"/>
                </a:solidFill>
              </a:rPr>
              <a:t>cổ</a:t>
            </a:r>
            <a:r>
              <a:rPr lang="en-US" sz="4000" b="1" dirty="0">
                <a:solidFill>
                  <a:schemeClr val="tx1"/>
                </a:solidFill>
              </a:rPr>
              <a:t> </a:t>
            </a:r>
            <a:r>
              <a:rPr lang="en-US" sz="4000" b="1" dirty="0" err="1">
                <a:solidFill>
                  <a:schemeClr val="tx1"/>
                </a:solidFill>
              </a:rPr>
              <a:t>Cổ</a:t>
            </a:r>
            <a:r>
              <a:rPr lang="en-US" sz="4000" b="1" dirty="0">
                <a:solidFill>
                  <a:schemeClr val="tx1"/>
                </a:solidFill>
              </a:rPr>
              <a:t> </a:t>
            </a:r>
            <a:r>
              <a:rPr lang="en-US" sz="4000" b="1" dirty="0" smtClean="0">
                <a:solidFill>
                  <a:schemeClr val="tx1"/>
                </a:solidFill>
              </a:rPr>
              <a:t>Loa</a:t>
            </a:r>
            <a:endParaRPr sz="4000" b="1" dirty="0">
              <a:solidFill>
                <a:schemeClr val="tx1"/>
              </a:solidFill>
            </a:endParaRPr>
          </a:p>
        </p:txBody>
      </p:sp>
      <p:sp>
        <p:nvSpPr>
          <p:cNvPr id="214" name="Google Shape;214;p18"/>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a:solidFill>
                  <a:schemeClr val="dk1"/>
                </a:solidFill>
                <a:latin typeface="Amatic SC"/>
                <a:ea typeface="Amatic SC"/>
                <a:cs typeface="Amatic SC"/>
                <a:sym typeface="Amatic SC"/>
              </a:rPr>
              <a:t>1</a:t>
            </a:r>
            <a:endParaRPr sz="7200" b="1">
              <a:solidFill>
                <a:schemeClr val="dk1"/>
              </a:solidFill>
              <a:latin typeface="Amatic SC"/>
              <a:ea typeface="Amatic SC"/>
              <a:cs typeface="Amatic SC"/>
              <a:sym typeface="Amatic SC"/>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7"/>
          <p:cNvSpPr txBox="1">
            <a:spLocks noGrp="1"/>
          </p:cNvSpPr>
          <p:nvPr>
            <p:ph type="subTitle" idx="4294967295"/>
          </p:nvPr>
        </p:nvSpPr>
        <p:spPr>
          <a:xfrm>
            <a:off x="685800" y="666750"/>
            <a:ext cx="7772400" cy="3657599"/>
          </a:xfrm>
          <a:prstGeom prst="rect">
            <a:avLst/>
          </a:prstGeom>
        </p:spPr>
        <p:txBody>
          <a:bodyPr spcFirstLastPara="1" wrap="square" lIns="0" tIns="0" rIns="0" bIns="0" anchor="t" anchorCtr="0">
            <a:noAutofit/>
          </a:bodyPr>
          <a:lstStyle/>
          <a:p>
            <a:pPr marL="0" lvl="0" indent="0" algn="just">
              <a:spcAft>
                <a:spcPts val="1000"/>
              </a:spcAft>
              <a:buNone/>
            </a:pPr>
            <a:r>
              <a:rPr lang="vi-VN" sz="2300" b="1" dirty="0"/>
              <a:t>- Khu di tích Cổ Loa nằm trên địa phận 3 xã Cổ Loa, Dục Tú và Việt Hùng thuộc huyện Đông Anh, cách trung tâm thủ đô Hà Nội khoảng 17km về phía Bắc.</a:t>
            </a:r>
          </a:p>
          <a:p>
            <a:pPr marL="0" lvl="0" indent="0" algn="just">
              <a:spcAft>
                <a:spcPts val="1000"/>
              </a:spcAft>
              <a:buNone/>
            </a:pPr>
            <a:r>
              <a:rPr lang="vi-VN" sz="2300" b="1" dirty="0"/>
              <a:t>- Là căn cứ phòng thủ vững chắc, là sự </a:t>
            </a:r>
            <a:r>
              <a:rPr lang="en-US" sz="2300" b="1" dirty="0" err="1" smtClean="0"/>
              <a:t>sáng</a:t>
            </a:r>
            <a:r>
              <a:rPr lang="vi-VN" sz="2300" b="1" dirty="0" smtClean="0"/>
              <a:t> </a:t>
            </a:r>
            <a:r>
              <a:rPr lang="vi-VN" sz="2300" b="1" dirty="0"/>
              <a:t>tạo độc đáo của người Việt Cổ, thể hiện lòng quyết tâm, ý thức đề cao cảnh giác của An Dương Vương.</a:t>
            </a:r>
          </a:p>
          <a:p>
            <a:pPr marL="0" lvl="0" indent="0" algn="just">
              <a:spcAft>
                <a:spcPts val="1000"/>
              </a:spcAft>
              <a:buNone/>
            </a:pPr>
            <a:r>
              <a:rPr lang="vi-VN" sz="2300" b="1" dirty="0"/>
              <a:t>- Cổ Loa là một di sản văn hoá, một bằng chứng về sự sáng tạo, về trình độ kĩ thuật cũng như văn hoá của người Việt cổ trong công cuộc giữ nước và chống giặc ngoại xâm, mà nó còn là một điểm đến lý tưởng của du khách.</a:t>
            </a:r>
            <a:endParaRPr sz="2300" b="1" dirty="0"/>
          </a:p>
        </p:txBody>
      </p:sp>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 calcmode="lin" valueType="num">
                                      <p:cBhvr additive="base">
                                        <p:cTn id="7" dur="500" fill="hold"/>
                                        <p:tgtEl>
                                          <p:spTgt spid="1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8">
                                            <p:txEl>
                                              <p:pRg st="1" end="1"/>
                                            </p:txEl>
                                          </p:spTgt>
                                        </p:tgtEl>
                                        <p:attrNameLst>
                                          <p:attrName>style.visibility</p:attrName>
                                        </p:attrNameLst>
                                      </p:cBhvr>
                                      <p:to>
                                        <p:strVal val="visible"/>
                                      </p:to>
                                    </p:set>
                                    <p:anim calcmode="lin" valueType="num">
                                      <p:cBhvr additive="base">
                                        <p:cTn id="13" dur="500" fill="hold"/>
                                        <p:tgtEl>
                                          <p:spTgt spid="1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8">
                                            <p:txEl>
                                              <p:pRg st="2" end="2"/>
                                            </p:txEl>
                                          </p:spTgt>
                                        </p:tgtEl>
                                        <p:attrNameLst>
                                          <p:attrName>style.visibility</p:attrName>
                                        </p:attrNameLst>
                                      </p:cBhvr>
                                      <p:to>
                                        <p:strVal val="visible"/>
                                      </p:to>
                                    </p:set>
                                    <p:anim calcmode="lin" valueType="num">
                                      <p:cBhvr additive="base">
                                        <p:cTn id="19" dur="500" fill="hold"/>
                                        <p:tgtEl>
                                          <p:spTgt spid="1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3" name="Google Shape;453;p40"/>
          <p:cNvSpPr txBox="1">
            <a:spLocks noGrp="1"/>
          </p:cNvSpPr>
          <p:nvPr>
            <p:ph type="subTitle" idx="1"/>
          </p:nvPr>
        </p:nvSpPr>
        <p:spPr>
          <a:xfrm>
            <a:off x="1752600" y="2114550"/>
            <a:ext cx="5597100" cy="1905000"/>
          </a:xfrm>
          <a:prstGeom prst="rect">
            <a:avLst/>
          </a:prstGeom>
        </p:spPr>
        <p:txBody>
          <a:bodyPr spcFirstLastPara="1" wrap="square" lIns="0" tIns="0" rIns="0" bIns="0" anchor="t" anchorCtr="0">
            <a:noAutofit/>
          </a:bodyPr>
          <a:lstStyle/>
          <a:p>
            <a:pPr marL="0" lvl="0" indent="0">
              <a:spcAft>
                <a:spcPts val="1000"/>
              </a:spcAft>
            </a:pPr>
            <a:r>
              <a:rPr lang="vi-VN" sz="4000" b="1" dirty="0">
                <a:solidFill>
                  <a:schemeClr val="tx1"/>
                </a:solidFill>
              </a:rPr>
              <a:t>Những bảo vật quốc gia ở Hà Nội thời kỳ văn hoá Đông Sơn</a:t>
            </a:r>
            <a:endParaRPr sz="4000" b="1" dirty="0">
              <a:solidFill>
                <a:schemeClr val="tx1"/>
              </a:solidFill>
            </a:endParaRPr>
          </a:p>
        </p:txBody>
      </p:sp>
      <p:sp>
        <p:nvSpPr>
          <p:cNvPr id="454" name="Google Shape;454;p40"/>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dirty="0">
                <a:solidFill>
                  <a:schemeClr val="dk1"/>
                </a:solidFill>
                <a:latin typeface="Amatic SC"/>
                <a:ea typeface="Amatic SC"/>
                <a:cs typeface="Amatic SC"/>
                <a:sym typeface="Amatic SC"/>
              </a:rPr>
              <a:t>2</a:t>
            </a:r>
            <a:endParaRPr sz="7200" b="1" dirty="0">
              <a:solidFill>
                <a:schemeClr val="dk1"/>
              </a:solidFill>
              <a:latin typeface="Amatic SC"/>
              <a:ea typeface="Amatic SC"/>
              <a:cs typeface="Amatic SC"/>
              <a:sym typeface="Amatic SC"/>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9"/>
          <p:cNvSpPr txBox="1">
            <a:spLocks noGrp="1"/>
          </p:cNvSpPr>
          <p:nvPr>
            <p:ph type="body" idx="1"/>
          </p:nvPr>
        </p:nvSpPr>
        <p:spPr>
          <a:xfrm>
            <a:off x="1828800" y="895350"/>
            <a:ext cx="5981900" cy="3276600"/>
          </a:xfrm>
          <a:prstGeom prst="rect">
            <a:avLst/>
          </a:prstGeom>
        </p:spPr>
        <p:txBody>
          <a:bodyPr spcFirstLastPara="1" wrap="square" lIns="0" tIns="0" rIns="0" bIns="0" anchor="ctr" anchorCtr="0">
            <a:noAutofit/>
          </a:bodyPr>
          <a:lstStyle/>
          <a:p>
            <a:pPr marL="0" lvl="0" indent="0">
              <a:spcAft>
                <a:spcPts val="1000"/>
              </a:spcAft>
              <a:buNone/>
            </a:pPr>
            <a:r>
              <a:rPr lang="vi-VN" sz="3600" b="1" dirty="0"/>
              <a:t>- </a:t>
            </a:r>
            <a:r>
              <a:rPr lang="vi-VN" sz="3600" b="1" i="1" dirty="0">
                <a:solidFill>
                  <a:srgbClr val="FF0000"/>
                </a:solidFill>
              </a:rPr>
              <a:t>Bảo vật quốc gia: </a:t>
            </a:r>
            <a:r>
              <a:rPr lang="vi-VN" sz="3600" b="1" dirty="0"/>
              <a:t>là hiện vật được lưu truyền lại, có giá trị đặc biệt quý hiếm tiêu biểu của đất nước về lịch sử, văn hoá, khoa học.</a:t>
            </a:r>
            <a:endParaRPr sz="3600" b="1" dirty="0"/>
          </a:p>
        </p:txBody>
      </p:sp>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3600" dirty="0" err="1" smtClean="0">
                <a:latin typeface="Nunito" charset="0"/>
              </a:rPr>
              <a:t>Trống</a:t>
            </a:r>
            <a:r>
              <a:rPr lang="en-US" sz="3600" dirty="0" smtClean="0">
                <a:latin typeface="Nunito" charset="0"/>
              </a:rPr>
              <a:t> </a:t>
            </a:r>
            <a:r>
              <a:rPr lang="en-US" sz="3600" dirty="0" err="1" smtClean="0">
                <a:latin typeface="Nunito" charset="0"/>
              </a:rPr>
              <a:t>đồng</a:t>
            </a:r>
            <a:r>
              <a:rPr lang="en-US" sz="3600" dirty="0" smtClean="0">
                <a:latin typeface="Nunito" charset="0"/>
              </a:rPr>
              <a:t> </a:t>
            </a:r>
            <a:r>
              <a:rPr lang="en-US" sz="3600" dirty="0" err="1" smtClean="0">
                <a:latin typeface="Nunito" charset="0"/>
              </a:rPr>
              <a:t>Hoàng</a:t>
            </a:r>
            <a:r>
              <a:rPr lang="en-US" sz="3600" dirty="0" smtClean="0">
                <a:latin typeface="Nunito" charset="0"/>
              </a:rPr>
              <a:t> </a:t>
            </a:r>
            <a:r>
              <a:rPr lang="en-US" sz="3600" dirty="0" err="1" smtClean="0">
                <a:latin typeface="Nunito" charset="0"/>
              </a:rPr>
              <a:t>Hạ</a:t>
            </a:r>
            <a:endParaRPr sz="3600" dirty="0">
              <a:latin typeface="Nunito" charset="0"/>
            </a:endParaRPr>
          </a:p>
        </p:txBody>
      </p:sp>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428750"/>
            <a:ext cx="2971800" cy="2971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399" y="1478594"/>
            <a:ext cx="2924093" cy="29240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lvl="0"/>
            <a:r>
              <a:rPr lang="en-US" sz="3200" dirty="0" err="1">
                <a:latin typeface="Nunito" charset="0"/>
              </a:rPr>
              <a:t>Trống</a:t>
            </a:r>
            <a:r>
              <a:rPr lang="en-US" sz="3200" dirty="0">
                <a:latin typeface="Nunito" charset="0"/>
              </a:rPr>
              <a:t> </a:t>
            </a:r>
            <a:r>
              <a:rPr lang="en-US" sz="3200" dirty="0" err="1">
                <a:latin typeface="Nunito" charset="0"/>
              </a:rPr>
              <a:t>đồng</a:t>
            </a:r>
            <a:r>
              <a:rPr lang="en-US" sz="3200" dirty="0">
                <a:latin typeface="Nunito" charset="0"/>
              </a:rPr>
              <a:t> </a:t>
            </a:r>
            <a:r>
              <a:rPr lang="en-US" sz="3200" dirty="0" err="1">
                <a:latin typeface="Nunito" charset="0"/>
              </a:rPr>
              <a:t>Hoàng</a:t>
            </a:r>
            <a:r>
              <a:rPr lang="en-US" sz="3200" dirty="0">
                <a:latin typeface="Nunito" charset="0"/>
              </a:rPr>
              <a:t> </a:t>
            </a:r>
            <a:r>
              <a:rPr lang="en-US" sz="3200" dirty="0" err="1">
                <a:latin typeface="Nunito" charset="0"/>
              </a:rPr>
              <a:t>Hạ</a:t>
            </a:r>
            <a:endParaRPr dirty="0"/>
          </a:p>
        </p:txBody>
      </p:sp>
      <p:sp>
        <p:nvSpPr>
          <p:cNvPr id="256" name="Google Shape;256;p23"/>
          <p:cNvSpPr txBox="1">
            <a:spLocks noGrp="1"/>
          </p:cNvSpPr>
          <p:nvPr>
            <p:ph type="body" idx="3"/>
          </p:nvPr>
        </p:nvSpPr>
        <p:spPr>
          <a:xfrm>
            <a:off x="685800" y="1352550"/>
            <a:ext cx="7315200" cy="3048000"/>
          </a:xfrm>
          <a:prstGeom prst="rect">
            <a:avLst/>
          </a:prstGeom>
        </p:spPr>
        <p:txBody>
          <a:bodyPr spcFirstLastPara="1" wrap="square" lIns="0" tIns="0" rIns="0" bIns="0" anchor="t" anchorCtr="0">
            <a:noAutofit/>
          </a:bodyPr>
          <a:lstStyle/>
          <a:p>
            <a:pPr marL="0" lvl="0" indent="0">
              <a:spcBef>
                <a:spcPts val="1000"/>
              </a:spcBef>
              <a:spcAft>
                <a:spcPts val="1000"/>
              </a:spcAft>
              <a:buNone/>
            </a:pPr>
            <a:r>
              <a:rPr lang="vi-VN" sz="2300" b="1" dirty="0" smtClean="0">
                <a:solidFill>
                  <a:schemeClr val="tx1">
                    <a:lumMod val="50000"/>
                  </a:schemeClr>
                </a:solidFill>
              </a:rPr>
              <a:t>+</a:t>
            </a:r>
            <a:r>
              <a:rPr lang="en-US" sz="2300" b="1" dirty="0">
                <a:solidFill>
                  <a:schemeClr val="tx1">
                    <a:lumMod val="50000"/>
                  </a:schemeClr>
                </a:solidFill>
              </a:rPr>
              <a:t> </a:t>
            </a:r>
            <a:r>
              <a:rPr lang="en-US" sz="2300" b="1" dirty="0" smtClean="0">
                <a:solidFill>
                  <a:schemeClr val="tx1">
                    <a:lumMod val="50000"/>
                  </a:schemeClr>
                </a:solidFill>
              </a:rPr>
              <a:t>C</a:t>
            </a:r>
            <a:r>
              <a:rPr lang="vi-VN" sz="2300" b="1" dirty="0" smtClean="0">
                <a:solidFill>
                  <a:schemeClr val="tx1">
                    <a:lumMod val="50000"/>
                  </a:schemeClr>
                </a:solidFill>
              </a:rPr>
              <a:t>hính </a:t>
            </a:r>
            <a:r>
              <a:rPr lang="vi-VN" sz="2300" b="1" dirty="0">
                <a:solidFill>
                  <a:schemeClr val="tx1">
                    <a:lumMod val="50000"/>
                  </a:schemeClr>
                </a:solidFill>
              </a:rPr>
              <a:t>giữa </a:t>
            </a:r>
            <a:r>
              <a:rPr lang="en-US" sz="2300" b="1" dirty="0" err="1" smtClean="0">
                <a:solidFill>
                  <a:schemeClr val="tx1">
                    <a:lumMod val="50000"/>
                  </a:schemeClr>
                </a:solidFill>
              </a:rPr>
              <a:t>mặt</a:t>
            </a:r>
            <a:r>
              <a:rPr lang="en-US" sz="2300" b="1" dirty="0" smtClean="0">
                <a:solidFill>
                  <a:schemeClr val="tx1">
                    <a:lumMod val="50000"/>
                  </a:schemeClr>
                </a:solidFill>
              </a:rPr>
              <a:t> </a:t>
            </a:r>
            <a:r>
              <a:rPr lang="en-US" sz="2300" b="1" dirty="0" err="1" smtClean="0">
                <a:solidFill>
                  <a:schemeClr val="tx1">
                    <a:lumMod val="50000"/>
                  </a:schemeClr>
                </a:solidFill>
              </a:rPr>
              <a:t>trống</a:t>
            </a:r>
            <a:r>
              <a:rPr lang="en-US" sz="2300" b="1" dirty="0" smtClean="0">
                <a:solidFill>
                  <a:schemeClr val="tx1">
                    <a:lumMod val="50000"/>
                  </a:schemeClr>
                </a:solidFill>
              </a:rPr>
              <a:t> </a:t>
            </a:r>
            <a:r>
              <a:rPr lang="vi-VN" sz="2300" b="1" dirty="0" smtClean="0">
                <a:solidFill>
                  <a:schemeClr val="tx1">
                    <a:lumMod val="50000"/>
                  </a:schemeClr>
                </a:solidFill>
              </a:rPr>
              <a:t>có </a:t>
            </a:r>
            <a:r>
              <a:rPr lang="vi-VN" sz="2300" b="1" dirty="0">
                <a:solidFill>
                  <a:schemeClr val="tx1">
                    <a:lumMod val="50000"/>
                  </a:schemeClr>
                </a:solidFill>
              </a:rPr>
              <a:t>hình ngôi sao nổi 16 cánh, từ tâm ra có 15 vành hoa văn: hình học, cảnh sinh hoạt, vòng tròn chấm giữa có tiếp tuyến, hình người hóa trang, 6 chiến thuyền chuyển động từ trái sang phải, trong có những chiến binh tay cầm vũ khí; cảnh giết tù binh; xen giữa các thuyền là những hình </a:t>
            </a:r>
            <a:r>
              <a:rPr lang="vi-VN" sz="2300" b="1" dirty="0" smtClean="0">
                <a:solidFill>
                  <a:schemeClr val="tx1">
                    <a:lumMod val="50000"/>
                  </a:schemeClr>
                </a:solidFill>
              </a:rPr>
              <a:t>chim. </a:t>
            </a:r>
            <a:endParaRPr lang="en-US" sz="2300" b="1" dirty="0" smtClean="0">
              <a:solidFill>
                <a:schemeClr val="tx1">
                  <a:lumMod val="50000"/>
                </a:schemeClr>
              </a:solidFill>
            </a:endParaRPr>
          </a:p>
          <a:p>
            <a:pPr marL="0" lvl="0" indent="0">
              <a:spcBef>
                <a:spcPts val="1000"/>
              </a:spcBef>
              <a:spcAft>
                <a:spcPts val="1000"/>
              </a:spcAft>
              <a:buNone/>
            </a:pPr>
            <a:r>
              <a:rPr lang="en-US" sz="2300" b="1" dirty="0" smtClean="0">
                <a:solidFill>
                  <a:schemeClr val="tx1">
                    <a:lumMod val="50000"/>
                  </a:schemeClr>
                </a:solidFill>
              </a:rPr>
              <a:t>+ </a:t>
            </a:r>
            <a:r>
              <a:rPr lang="en-US" sz="2300" b="1" dirty="0">
                <a:solidFill>
                  <a:schemeClr val="tx1">
                    <a:lumMod val="50000"/>
                  </a:schemeClr>
                </a:solidFill>
              </a:rPr>
              <a:t>T</a:t>
            </a:r>
            <a:r>
              <a:rPr lang="vi-VN" sz="2300" b="1" dirty="0" smtClean="0">
                <a:solidFill>
                  <a:schemeClr val="tx1">
                    <a:lumMod val="50000"/>
                  </a:schemeClr>
                </a:solidFill>
              </a:rPr>
              <a:t>hân </a:t>
            </a:r>
            <a:r>
              <a:rPr lang="vi-VN" sz="2300" b="1" dirty="0">
                <a:solidFill>
                  <a:schemeClr val="tx1">
                    <a:lumMod val="50000"/>
                  </a:schemeClr>
                </a:solidFill>
              </a:rPr>
              <a:t>trống hình trụ đứng, chân trống hình nón cụt hơi choãi.</a:t>
            </a:r>
            <a:endParaRPr sz="2300" b="1" dirty="0">
              <a:solidFill>
                <a:schemeClr val="tx1">
                  <a:lumMod val="50000"/>
                </a:schemeClr>
              </a:solidFill>
            </a:endParaRPr>
          </a:p>
        </p:txBody>
      </p:sp>
      <p:sp>
        <p:nvSpPr>
          <p:cNvPr id="257" name="Google Shape;257;p2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58" name="Google Shape;258;p23"/>
          <p:cNvSpPr/>
          <p:nvPr/>
        </p:nvSpPr>
        <p:spPr>
          <a:xfrm rot="864908">
            <a:off x="7894513" y="3753336"/>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lvl="0"/>
            <a:r>
              <a:rPr lang="en-US" sz="3200" dirty="0" err="1">
                <a:latin typeface="Nunito" charset="0"/>
              </a:rPr>
              <a:t>Trống</a:t>
            </a:r>
            <a:r>
              <a:rPr lang="en-US" sz="3200" dirty="0">
                <a:latin typeface="Nunito" charset="0"/>
              </a:rPr>
              <a:t> </a:t>
            </a:r>
            <a:r>
              <a:rPr lang="en-US" sz="3200" dirty="0" err="1">
                <a:latin typeface="Nunito" charset="0"/>
              </a:rPr>
              <a:t>đồng</a:t>
            </a:r>
            <a:r>
              <a:rPr lang="en-US" sz="3200" dirty="0">
                <a:latin typeface="Nunito" charset="0"/>
              </a:rPr>
              <a:t> </a:t>
            </a:r>
            <a:r>
              <a:rPr lang="en-US" sz="3200" dirty="0" err="1">
                <a:latin typeface="Nunito" charset="0"/>
              </a:rPr>
              <a:t>Hoàng</a:t>
            </a:r>
            <a:r>
              <a:rPr lang="en-US" sz="3200" dirty="0">
                <a:latin typeface="Nunito" charset="0"/>
              </a:rPr>
              <a:t> </a:t>
            </a:r>
            <a:r>
              <a:rPr lang="en-US" sz="3200" dirty="0" err="1">
                <a:latin typeface="Nunito" charset="0"/>
              </a:rPr>
              <a:t>Hạ</a:t>
            </a:r>
            <a:endParaRPr dirty="0"/>
          </a:p>
        </p:txBody>
      </p:sp>
      <p:sp>
        <p:nvSpPr>
          <p:cNvPr id="256" name="Google Shape;256;p23"/>
          <p:cNvSpPr txBox="1">
            <a:spLocks noGrp="1"/>
          </p:cNvSpPr>
          <p:nvPr>
            <p:ph type="body" idx="3"/>
          </p:nvPr>
        </p:nvSpPr>
        <p:spPr>
          <a:xfrm>
            <a:off x="685800" y="1352550"/>
            <a:ext cx="7315200" cy="3048000"/>
          </a:xfrm>
          <a:prstGeom prst="rect">
            <a:avLst/>
          </a:prstGeom>
        </p:spPr>
        <p:txBody>
          <a:bodyPr spcFirstLastPara="1" wrap="square" lIns="0" tIns="0" rIns="0" bIns="0" anchor="t" anchorCtr="0">
            <a:noAutofit/>
          </a:bodyPr>
          <a:lstStyle/>
          <a:p>
            <a:pPr marL="0" lvl="0" indent="0">
              <a:spcBef>
                <a:spcPts val="1000"/>
              </a:spcBef>
              <a:spcAft>
                <a:spcPts val="1000"/>
              </a:spcAft>
              <a:buNone/>
            </a:pPr>
            <a:r>
              <a:rPr lang="vi-VN" sz="2300" b="1" dirty="0">
                <a:solidFill>
                  <a:schemeClr val="tx1">
                    <a:lumMod val="50000"/>
                  </a:schemeClr>
                </a:solidFill>
              </a:rPr>
              <a:t>+ Giá trị tiêu biểu: phản ánh đời sống của cư dân Lạc Việt - cư dân nông nghiệp trồng lúa nước, qua đó hiểu thêm đời sống vật chất và tinh thần của cư dân thời đại dựng nước. Nó là sự thể hiện đỉnh cao của nghệ thuật đúc đồng thời dựng nước đầu tiên của dân tộc Việt Nam.</a:t>
            </a:r>
          </a:p>
          <a:p>
            <a:pPr marL="0" lvl="0" indent="0">
              <a:spcBef>
                <a:spcPts val="1000"/>
              </a:spcBef>
              <a:spcAft>
                <a:spcPts val="1000"/>
              </a:spcAft>
              <a:buNone/>
            </a:pPr>
            <a:r>
              <a:rPr lang="vi-VN" sz="2300" b="1" dirty="0">
                <a:solidFill>
                  <a:schemeClr val="tx1">
                    <a:lumMod val="50000"/>
                  </a:schemeClr>
                </a:solidFill>
              </a:rPr>
              <a:t>+ Đơn vị lưu giữ: Bảo tàng Lịch sử quốc gia.</a:t>
            </a:r>
            <a:endParaRPr sz="2300" b="1" dirty="0">
              <a:solidFill>
                <a:schemeClr val="tx1">
                  <a:lumMod val="50000"/>
                </a:schemeClr>
              </a:solidFill>
            </a:endParaRPr>
          </a:p>
        </p:txBody>
      </p:sp>
      <p:sp>
        <p:nvSpPr>
          <p:cNvPr id="257" name="Google Shape;257;p2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58" name="Google Shape;258;p23"/>
          <p:cNvSpPr/>
          <p:nvPr/>
        </p:nvSpPr>
        <p:spPr>
          <a:xfrm rot="864908">
            <a:off x="7894513" y="3753336"/>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909971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3600" dirty="0" err="1" smtClean="0">
                <a:latin typeface="Nunito" charset="0"/>
              </a:rPr>
              <a:t>Trống</a:t>
            </a:r>
            <a:r>
              <a:rPr lang="en-US" sz="3600" dirty="0" smtClean="0">
                <a:latin typeface="Nunito" charset="0"/>
              </a:rPr>
              <a:t> </a:t>
            </a:r>
            <a:r>
              <a:rPr lang="en-US" sz="3600" dirty="0" err="1" smtClean="0">
                <a:latin typeface="Nunito" charset="0"/>
              </a:rPr>
              <a:t>đồng</a:t>
            </a:r>
            <a:r>
              <a:rPr lang="en-US" sz="3600" dirty="0" smtClean="0">
                <a:latin typeface="Nunito" charset="0"/>
              </a:rPr>
              <a:t> </a:t>
            </a:r>
            <a:r>
              <a:rPr lang="en-US" sz="3600" dirty="0" err="1" smtClean="0">
                <a:latin typeface="Nunito" charset="0"/>
              </a:rPr>
              <a:t>Cổ</a:t>
            </a:r>
            <a:r>
              <a:rPr lang="en-US" sz="3600" dirty="0" smtClean="0">
                <a:latin typeface="Nunito" charset="0"/>
              </a:rPr>
              <a:t> Loa</a:t>
            </a:r>
            <a:endParaRPr sz="3600" dirty="0">
              <a:latin typeface="Nunito" charset="0"/>
            </a:endParaRPr>
          </a:p>
        </p:txBody>
      </p:sp>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544034"/>
            <a:ext cx="2932850" cy="288061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9405" y="1784685"/>
            <a:ext cx="3199088" cy="2399316"/>
          </a:xfrm>
          <a:prstGeom prst="rect">
            <a:avLst/>
          </a:prstGeom>
        </p:spPr>
      </p:pic>
    </p:spTree>
    <p:extLst>
      <p:ext uri="{BB962C8B-B14F-4D97-AF65-F5344CB8AC3E}">
        <p14:creationId xmlns:p14="http://schemas.microsoft.com/office/powerpoint/2010/main" val="283591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776</Words>
  <Application>Microsoft Office PowerPoint</Application>
  <PresentationFormat>On-screen Show (16:9)</PresentationFormat>
  <Paragraphs>47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Amatic SC</vt:lpstr>
      <vt:lpstr>Nunito</vt:lpstr>
      <vt:lpstr>Nunito SemiBold</vt:lpstr>
      <vt:lpstr>Calibri</vt:lpstr>
      <vt:lpstr>Curio template</vt:lpstr>
      <vt:lpstr>DI SẢN VĂN HOÁ VẬT THỂ TIÊU BIỂU Ở HÀ NỘI  TỪ THỜI NGUYÊN THUỶ ĐẾN THẾ KỈ X</vt:lpstr>
      <vt:lpstr>PowerPoint Presentation</vt:lpstr>
      <vt:lpstr>PowerPoint Presentation</vt:lpstr>
      <vt:lpstr>PowerPoint Presentation</vt:lpstr>
      <vt:lpstr>PowerPoint Presentation</vt:lpstr>
      <vt:lpstr>Trống đồng Hoàng Hạ</vt:lpstr>
      <vt:lpstr>Trống đồng Hoàng Hạ</vt:lpstr>
      <vt:lpstr>Trống đồng Hoàng Hạ</vt:lpstr>
      <vt:lpstr>Trống đồng Cổ Loa</vt:lpstr>
      <vt:lpstr>Trống đồng Cổ Loa</vt:lpstr>
      <vt:lpstr>Trống đồng Cổ Loa</vt:lpstr>
      <vt:lpstr>Lưỡi cày đồng</vt:lpstr>
      <vt:lpstr>Lưỡi cày đồng </vt:lpstr>
      <vt:lpstr>Khuôn đúc Cổ Loa</vt:lpstr>
      <vt:lpstr>Khuôn đúc Cổ Loa</vt:lpstr>
      <vt:lpstr>Khuôn đúc Cổ Loa</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 SẢN VĂN HOÁ VẬT THỂ TIÊU BIỂU Ở HÀ NỘI  TỪ THỜI NGUYÊN THUỶ ĐẾN THẾ KỈ X</dc:title>
  <dc:creator>Microsoft Windows</dc:creator>
  <cp:lastModifiedBy>Windows User</cp:lastModifiedBy>
  <cp:revision>11</cp:revision>
  <dcterms:modified xsi:type="dcterms:W3CDTF">2022-10-12T06:20:25Z</dcterms:modified>
</cp:coreProperties>
</file>