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13" r:id="rId2"/>
    <p:sldMasterId id="2147483925" r:id="rId3"/>
    <p:sldMasterId id="2147483937" r:id="rId4"/>
  </p:sldMasterIdLst>
  <p:notesMasterIdLst>
    <p:notesMasterId r:id="rId24"/>
  </p:notesMasterIdLst>
  <p:sldIdLst>
    <p:sldId id="258" r:id="rId5"/>
    <p:sldId id="260" r:id="rId6"/>
    <p:sldId id="257" r:id="rId7"/>
    <p:sldId id="261" r:id="rId8"/>
    <p:sldId id="259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CF22-A216-4B71-A4BC-5891DDF5252B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BE23-126E-47AA-A95E-2C7040509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BE23-126E-47AA-A95E-2C70405092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851A-F95A-4BF5-A6A6-48D72EEC714D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364-A5AF-422A-8534-D0E82D062461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2672-86B9-469C-8F89-939CF79C007B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3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504C0C-718C-4090-8D7C-387FE0E36297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14FD3-CC13-4136-9775-A6B67226ED32}" type="datetime1">
              <a:rPr lang="en-US" smtClean="0"/>
              <a:t>06/09/2022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350EE1-DCFF-4BDB-A3AB-75113883BA67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C62A-2F56-4A3A-BDA3-2C8D1DCB2904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E6A6-D415-43D9-B51B-ABEBCB99028A}" type="datetime1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CBDD3-6095-44AC-81FD-208787B89CE1}" type="datetime1">
              <a:rPr lang="en-US" smtClean="0"/>
              <a:t>06/09/2022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FB-5997-4B24-B384-53D688D1A43D}" type="datetime1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97CB38-0403-480A-B85D-61FA4B5C1408}" type="datetime1">
              <a:rPr lang="en-US" smtClean="0"/>
              <a:t>06/09/2022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F3A7-0B88-4AA5-97A5-4CE322F38AB6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7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DB462A-447F-46A7-91AD-7960CFE32E77}" type="datetime1">
              <a:rPr lang="en-US" smtClean="0"/>
              <a:t>06/09/2022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CFAF-FC3B-49C1-872C-50A19AA8D076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7F2-F836-473C-AA6B-6F16220FB0A0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9C5891-A42F-401C-8001-12071D201C86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292CC4-1857-48C6-A164-9DCFAFE59F40}" type="datetime1">
              <a:rPr lang="en-US" smtClean="0"/>
              <a:t>06/09/2022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7EBF3D-CF1D-40CB-A6C2-771EE8377B52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C92C-5E20-44BC-90CC-92879E28B7A8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CE8F-B99E-4389-8418-F545CBB3A855}" type="datetime1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21BFAC-3EB4-46AC-AA6F-29F0D68B4758}" type="datetime1">
              <a:rPr lang="en-US" smtClean="0"/>
              <a:t>06/09/2022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544-2931-4466-8DF5-2F396497A7B4}" type="datetime1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6AC-2F6B-4B3C-A99D-790C089331AD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77B64-81E1-4385-92E6-F1D564D9DD96}" type="datetime1">
              <a:rPr lang="en-US" smtClean="0"/>
              <a:t>06/09/2022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45DBE8-47E6-42D8-BBE5-F9D8E35A4636}" type="datetime1">
              <a:rPr lang="en-US" smtClean="0"/>
              <a:t>06/09/2022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0C65-5BF6-433D-ABFF-1A11896F05C3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92B-128B-40BE-A3D4-7DB10C45308F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5891-A42F-401C-8001-12071D201C86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CC4-1857-48C6-A164-9DCFAFE59F40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BF3D-CF1D-40CB-A6C2-771EE8377B52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C92C-5E20-44BC-90CC-92879E28B7A8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CE8F-B99E-4389-8418-F545CBB3A855}" type="datetime1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BFAC-3EB4-46AC-AA6F-29F0D68B4758}" type="datetime1">
              <a:rPr lang="en-US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5983-F8D5-443C-9E0F-90FA5AEAB95D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3544-2931-4466-8DF5-2F396497A7B4}" type="datetime1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7B64-81E1-4385-92E6-F1D564D9DD96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BE8-47E6-42D8-BBE5-F9D8E35A4636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0C65-5BF6-433D-ABFF-1A11896F05C3}" type="datetime1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92B-128B-40BE-A3D4-7DB10C45308F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800C-6052-4AF8-95D3-F373187C9D90}" type="datetime1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B605-8C84-4C70-87B6-802C84B45651}" type="datetime1">
              <a:rPr lang="en-US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93B2-B4E3-4842-B15F-769EF582ADDF}" type="datetime1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04B1-9847-4B6E-AA66-6BB5297F1EDD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8A56-04B8-4C7E-9C37-A6F8467E7569}" type="datetime1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741D-C877-4B12-8EBE-7BDC97451FA8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28D6D2-0319-4C92-8771-3089EEF9F0E1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B9FBE1-68AA-4BEC-B6B8-30771D28755E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C741D-C877-4B12-8EBE-7BDC97451FA8}" type="datetime1">
              <a:rPr lang="en-US" smtClean="0"/>
              <a:t>06/09/2022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9011" y="76200"/>
            <a:ext cx="5365571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KIỂM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TRA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BÀI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latin typeface=".VnBodoniH" pitchFamily="34" charset="0"/>
              </a:rPr>
              <a:t>CŨ</a:t>
            </a:r>
            <a:endParaRPr lang="en-US" sz="4000" b="1" cap="none" spc="0" dirty="0">
              <a:ln w="11430"/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5" y="4495800"/>
            <a:ext cx="67056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28251"/>
              </p:ext>
            </p:extLst>
          </p:nvPr>
        </p:nvGraphicFramePr>
        <p:xfrm>
          <a:off x="0" y="1600200"/>
          <a:ext cx="90678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1750" y="222109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 x hoa trắng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48" y="2693927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50" y="3157829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855" y="315782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4058" y="270662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1555" y="2232262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5138" y="2197226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705 đỏ: 224 trắng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0525" y="2682759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277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711" y="3157827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428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152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5455" y="2205457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3,1 đỏ: 1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3745" y="2658891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4100" y="315782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7" y="304800"/>
            <a:ext cx="49442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25" y="152400"/>
            <a:ext cx="44934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" y="762000"/>
            <a:ext cx="33401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70" y="823338"/>
            <a:ext cx="4822030" cy="5580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 rot="16510139">
            <a:off x="1053563" y="1647329"/>
            <a:ext cx="1985234" cy="357674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9407" y="283553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07" y="2110276"/>
            <a:ext cx="4114800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07" y="1905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7" y="3112534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Tính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trạng lặn là tính trạng đến F2 mới được biểu hiện.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07" y="4191000"/>
            <a:ext cx="3973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Kiểu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hình là tổ hợp toàn bộ các tính trạng của cơ thể.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/>
      <p:bldP spid="9" grpId="1"/>
      <p:bldP spid="10" grpId="0" animBg="1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382" y="609600"/>
            <a:ext cx="6705600" cy="5232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30112"/>
              </p:ext>
            </p:extLst>
          </p:nvPr>
        </p:nvGraphicFramePr>
        <p:xfrm>
          <a:off x="0" y="1600200"/>
          <a:ext cx="906780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F</a:t>
                      </a:r>
                      <a:r>
                        <a:rPr lang="en-US" sz="2800" baseline="-25000" dirty="0" err="1" smtClean="0"/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1750" y="222109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 x hoa trắng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748" y="2693927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50" y="3157829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855" y="315782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4058" y="270662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1555" y="2232262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Hoa đỏ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5138" y="2197226"/>
            <a:ext cx="2484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705 đỏ: 224 trắng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0525" y="2682759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277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9711" y="3157827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428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152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5455" y="2205457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3,1 đỏ: 1 trắng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3745" y="2658891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4100" y="315782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2,8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86200"/>
            <a:ext cx="912571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Dựa vào những kết quả thí nghiệm ở bảng 2 và cách gọi tên các tính trạng của Menden, hãy điền các từ hay các cụm từ</a:t>
            </a:r>
            <a:r>
              <a:rPr lang="vi-VN" sz="2400" b="1" dirty="0" smtClean="0">
                <a:latin typeface="+mj-lt"/>
              </a:rPr>
              <a:t>:</a:t>
            </a:r>
            <a:r>
              <a:rPr lang="en-US" sz="2400" b="1" dirty="0" smtClean="0">
                <a:latin typeface="+mj-lt"/>
              </a:rPr>
              <a:t>                    </a:t>
            </a:r>
            <a:r>
              <a:rPr lang="vi-VN" sz="2400" b="1" dirty="0" smtClean="0">
                <a:latin typeface="+mj-lt"/>
              </a:rPr>
              <a:t>,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                        </a:t>
            </a:r>
            <a:r>
              <a:rPr lang="vi-VN" sz="2400" b="1" dirty="0" smtClean="0">
                <a:latin typeface="+mj-lt"/>
              </a:rPr>
              <a:t>, </a:t>
            </a:r>
            <a:r>
              <a:rPr lang="vi-VN" sz="2400" b="1" dirty="0">
                <a:latin typeface="+mj-lt"/>
              </a:rPr>
              <a:t>vào các chỗ trống trong câu sau: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0114" y="4255531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đồng tính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5" y="4624864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5" y="5334000"/>
            <a:ext cx="90971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……............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0114" y="4269262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đồng tính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75" y="4624864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7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46806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68646 0.2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5" y="351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66" y="-152400"/>
            <a:ext cx="93710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525" y="561728"/>
            <a:ext cx="44934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9" y="1110021"/>
            <a:ext cx="44303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225" y="1607841"/>
            <a:ext cx="886259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172" y="1413301"/>
            <a:ext cx="839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172" y="1988402"/>
            <a:ext cx="831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Tính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trạng lặn là tính trạng đến F2 mới được biểu hiện.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532" y="2219233"/>
            <a:ext cx="8697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Kiểu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hình là tổ hợp toàn bộ các tính trạng của cơ thể.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100" y="3435701"/>
            <a:ext cx="2062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699" y="4038599"/>
            <a:ext cx="875029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3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5" y="351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9486" y="18885"/>
            <a:ext cx="920348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Hinh nen\So do giai thich ket qua thi nghiem lai mot cap tinh trang cua Men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5" y="665216"/>
            <a:ext cx="4432730" cy="619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Horizontal Scroll 16"/>
          <p:cNvSpPr/>
          <p:nvPr/>
        </p:nvSpPr>
        <p:spPr>
          <a:xfrm>
            <a:off x="4471239" y="457200"/>
            <a:ext cx="4594225" cy="6705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nghỉa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nghỉa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85" y="-285751"/>
            <a:ext cx="9212116" cy="73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902" y="0"/>
            <a:ext cx="91249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59797"/>
              </p:ext>
            </p:extLst>
          </p:nvPr>
        </p:nvGraphicFramePr>
        <p:xfrm>
          <a:off x="-49066" y="2217420"/>
          <a:ext cx="9124949" cy="3794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3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hay in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Menden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tồ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Biều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thuần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91233" y="236220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1233" y="32766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1233" y="42672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8941" y="52578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6609" y="1143000"/>
            <a:ext cx="72362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1158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0048" y="12954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2700" y="144928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1295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900" y="1295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endCxn id="25" idx="0"/>
          </p:cNvCxnSpPr>
          <p:nvPr/>
        </p:nvCxnSpPr>
        <p:spPr>
          <a:xfrm flipH="1">
            <a:off x="1467294" y="1757640"/>
            <a:ext cx="190204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6" idx="0"/>
          </p:cNvCxnSpPr>
          <p:nvPr/>
        </p:nvCxnSpPr>
        <p:spPr>
          <a:xfrm>
            <a:off x="1974924" y="1757640"/>
            <a:ext cx="222324" cy="3860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0094" y="21539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0048" y="214373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endCxn id="32" idx="0"/>
          </p:cNvCxnSpPr>
          <p:nvPr/>
        </p:nvCxnSpPr>
        <p:spPr>
          <a:xfrm flipH="1">
            <a:off x="3362251" y="1711905"/>
            <a:ext cx="256953" cy="4420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>
            <a:off x="3810000" y="1711905"/>
            <a:ext cx="368300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2153910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7800" y="210817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537" y="1242799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525184" y="2527275"/>
            <a:ext cx="52865" cy="4673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85640" y="2905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362200" y="2560228"/>
            <a:ext cx="1033310" cy="491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0698" y="2893718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91796" y="2560228"/>
            <a:ext cx="984804" cy="491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66902" y="289371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5455" y="2893718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895122" y="2602196"/>
            <a:ext cx="313540" cy="4496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2985" y="198506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537" y="2783306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</a:t>
            </a:r>
            <a:r>
              <a:rPr lang="en-US" sz="3600" b="1" baseline="-25000" dirty="0" err="1" smtClean="0"/>
              <a:t>1</a:t>
            </a:r>
            <a:endParaRPr lang="en-US" sz="3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5537" y="367029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120997" y="3355383"/>
            <a:ext cx="455355" cy="9804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95498" y="4231059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787602" y="3355383"/>
            <a:ext cx="247795" cy="4673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42840" y="367029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200400" y="3406235"/>
            <a:ext cx="304505" cy="416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20402" y="3670299"/>
            <a:ext cx="89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>
            <a:endCxn id="83" idx="0"/>
          </p:cNvCxnSpPr>
          <p:nvPr/>
        </p:nvCxnSpPr>
        <p:spPr>
          <a:xfrm>
            <a:off x="3911600" y="3416937"/>
            <a:ext cx="469900" cy="81412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60385" y="423105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82748" y="4335803"/>
            <a:ext cx="4343400" cy="2029419"/>
            <a:chOff x="482748" y="4335803"/>
            <a:chExt cx="4343400" cy="2029419"/>
          </a:xfrm>
        </p:grpSpPr>
        <p:sp>
          <p:nvSpPr>
            <p:cNvPr id="1048" name="Diamond 1047"/>
            <p:cNvSpPr/>
            <p:nvPr/>
          </p:nvSpPr>
          <p:spPr>
            <a:xfrm>
              <a:off x="482748" y="4335803"/>
              <a:ext cx="4343400" cy="202941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642840" y="4831520"/>
              <a:ext cx="2121036" cy="101222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562396" y="4823894"/>
              <a:ext cx="2095204" cy="101985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084719" y="4431113"/>
              <a:ext cx="1188146" cy="6001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AA</a:t>
              </a: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thuần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chủng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  <a:endParaRPr lang="en-US" sz="11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111294" y="5112781"/>
              <a:ext cx="1305164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Aa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lai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87878" y="5112780"/>
              <a:ext cx="1305164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Aa</a:t>
              </a:r>
              <a:endParaRPr lang="en-US" sz="1100" b="1" dirty="0" smtClean="0">
                <a:ln/>
                <a:solidFill>
                  <a:schemeClr val="accent3"/>
                </a:solidFill>
              </a:endParaRPr>
            </a:p>
            <a:p>
              <a:pPr algn="ctr"/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Một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hoa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đỏ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 (</a:t>
              </a:r>
              <a:r>
                <a:rPr lang="en-US" sz="1100" b="1" dirty="0" err="1" smtClean="0">
                  <a:ln/>
                  <a:solidFill>
                    <a:schemeClr val="accent3"/>
                  </a:solidFill>
                </a:rPr>
                <a:t>lai</a:t>
              </a:r>
              <a:r>
                <a:rPr lang="en-US" sz="1100" b="1" dirty="0" smtClean="0">
                  <a:ln/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90" name="Diamond 89"/>
            <p:cNvSpPr/>
            <p:nvPr/>
          </p:nvSpPr>
          <p:spPr>
            <a:xfrm>
              <a:off x="1540460" y="5312593"/>
              <a:ext cx="2223415" cy="1046279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084718" y="5543667"/>
              <a:ext cx="1188147" cy="6001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aa</a:t>
              </a:r>
              <a:endParaRPr lang="en-U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Một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hoa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trắng</a:t>
              </a:r>
              <a:endParaRPr lang="en-U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thuần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11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chủng</a:t>
              </a:r>
              <a:r>
                <a:rPr lang="en-US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)</a:t>
              </a:r>
              <a:endParaRPr lang="en-U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0467" y="466626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</a:t>
            </a:r>
            <a:r>
              <a:rPr lang="en-US" sz="3600" b="1" baseline="-25000" dirty="0" err="1"/>
              <a:t>2</a:t>
            </a:r>
            <a:endParaRPr lang="en-US" sz="3600" b="1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4953000" y="634751"/>
            <a:ext cx="0" cy="614704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143074" y="772179"/>
            <a:ext cx="14352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984500" y="772178"/>
            <a:ext cx="161811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29200" y="714656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Thảo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luận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nhóm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mục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▼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SGK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FF0000"/>
                </a:solidFill>
              </a:rPr>
              <a:t>trang</a:t>
            </a:r>
            <a:r>
              <a:rPr lang="en-US" sz="2400" cap="none" spc="0" dirty="0" smtClean="0">
                <a:ln w="11430"/>
                <a:solidFill>
                  <a:srgbClr val="FF0000"/>
                </a:solidFill>
              </a:rPr>
              <a:t> 9</a:t>
            </a:r>
            <a:endParaRPr lang="en-US" sz="2400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53000" y="175764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đỏ:1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30777" y="4231140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660798" y="367029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639583" y="367029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5119" y="4231059"/>
            <a:ext cx="44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11877" y="1714425"/>
            <a:ext cx="3962400" cy="12003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GF</a:t>
            </a:r>
            <a:r>
              <a:rPr lang="en-US" sz="2400" baseline="-25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endParaRPr lang="en-US" sz="2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cap="none" spc="0" baseline="-25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1aa</a:t>
            </a:r>
            <a:endParaRPr lang="en-US" sz="2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11877" y="3155328"/>
            <a:ext cx="3962400" cy="15696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7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" decel="100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25" grpId="0"/>
      <p:bldP spid="26" grpId="0"/>
      <p:bldP spid="32" grpId="0"/>
      <p:bldP spid="33" grpId="0"/>
      <p:bldP spid="34" grpId="0"/>
      <p:bldP spid="37" grpId="0"/>
      <p:bldP spid="40" grpId="0"/>
      <p:bldP spid="44" grpId="0"/>
      <p:bldP spid="45" grpId="0"/>
      <p:bldP spid="57" grpId="0"/>
      <p:bldP spid="61" grpId="0"/>
      <p:bldP spid="62" grpId="0"/>
      <p:bldP spid="73" grpId="0"/>
      <p:bldP spid="77" grpId="0"/>
      <p:bldP spid="80" grpId="0"/>
      <p:bldP spid="83" grpId="0"/>
      <p:bldP spid="141" grpId="0"/>
      <p:bldP spid="108" grpId="0"/>
      <p:bldP spid="109" grpId="0" build="allAtOnce"/>
      <p:bldP spid="148" grpId="0"/>
      <p:bldP spid="149" grpId="0"/>
      <p:bldP spid="150" grpId="0"/>
      <p:bldP spid="151" grpId="0"/>
      <p:bldP spid="3" grpId="0" animBg="1"/>
      <p:bldP spid="5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1" y="3810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3546" y="762000"/>
            <a:ext cx="4376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69455" y="2260599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3124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2651" y="1991667"/>
            <a:ext cx="5240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tử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chứa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nhân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DT</a:t>
            </a:r>
            <a:r>
              <a:rPr 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264520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0048" y="26452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27" name="Straight Arrow Connector 26"/>
          <p:cNvCxnSpPr>
            <a:endCxn id="29" idx="0"/>
          </p:cNvCxnSpPr>
          <p:nvPr/>
        </p:nvCxnSpPr>
        <p:spPr>
          <a:xfrm flipH="1">
            <a:off x="1467294" y="3107442"/>
            <a:ext cx="190204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0"/>
          </p:cNvCxnSpPr>
          <p:nvPr/>
        </p:nvCxnSpPr>
        <p:spPr>
          <a:xfrm>
            <a:off x="1974924" y="3107442"/>
            <a:ext cx="222324" cy="3860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10094" y="350371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0048" y="349353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3600" y="258422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9500" y="258422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endCxn id="35" idx="0"/>
          </p:cNvCxnSpPr>
          <p:nvPr/>
        </p:nvCxnSpPr>
        <p:spPr>
          <a:xfrm flipH="1">
            <a:off x="3336851" y="3000727"/>
            <a:ext cx="256953" cy="44200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6" idx="0"/>
          </p:cNvCxnSpPr>
          <p:nvPr/>
        </p:nvCxnSpPr>
        <p:spPr>
          <a:xfrm>
            <a:off x="3784600" y="3046462"/>
            <a:ext cx="368300" cy="3962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75000" y="3442732"/>
            <a:ext cx="32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344273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498" y="3965952"/>
            <a:ext cx="278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50794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9" grpId="0"/>
      <p:bldP spid="30" grpId="0"/>
      <p:bldP spid="31" grpId="0"/>
      <p:bldP spid="32" grpId="0"/>
      <p:bldP spid="35" grpId="0"/>
      <p:bldP spid="3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1" y="38100"/>
            <a:ext cx="91440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Menden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7865" y="1023610"/>
            <a:ext cx="4467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li:</a:t>
            </a:r>
            <a:endParaRPr lang="en-US" sz="2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1" y="1981200"/>
            <a:ext cx="7391400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 smtClean="0"/>
              <a:t>• Trong </a:t>
            </a:r>
            <a:r>
              <a:rPr lang="vi-VN" sz="2800" b="1" dirty="0"/>
              <a:t>quá trình phát sinh giao </a:t>
            </a:r>
            <a:r>
              <a:rPr lang="vi-VN" sz="2800" b="1" dirty="0" smtClean="0"/>
              <a:t>tử,</a:t>
            </a:r>
            <a:r>
              <a:rPr lang="en-US" sz="2800" b="1" dirty="0" smtClean="0"/>
              <a:t> </a:t>
            </a:r>
            <a:r>
              <a:rPr lang="vi-VN" sz="2800" b="1" dirty="0" smtClean="0"/>
              <a:t>mỗi </a:t>
            </a:r>
            <a:r>
              <a:rPr lang="vi-VN" sz="2800" b="1" dirty="0"/>
              <a:t>nhân tố di truyền trong cặp nhân tố di truyền sẽ phân ly về một giao tử và giữ nguyên bản chất như ở cơ thể thuần </a:t>
            </a:r>
            <a:r>
              <a:rPr lang="vi-VN" sz="2800" b="1" dirty="0" smtClean="0"/>
              <a:t>chủng. </a:t>
            </a:r>
            <a:endParaRPr lang="vi-VN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1722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Học bài: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vi-VN" sz="2800" dirty="0" smtClean="0">
                <a:solidFill>
                  <a:srgbClr val="0070C0"/>
                </a:solidFill>
              </a:rPr>
              <a:t>Chú </a:t>
            </a:r>
            <a:r>
              <a:rPr lang="vi-VN" sz="2800" dirty="0">
                <a:solidFill>
                  <a:srgbClr val="0070C0"/>
                </a:solidFill>
              </a:rPr>
              <a:t>ý quy luật phân li của Menden.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vi-VN" sz="2800" dirty="0" smtClean="0">
                <a:solidFill>
                  <a:srgbClr val="0070C0"/>
                </a:solidFill>
              </a:rPr>
              <a:t>Viết </a:t>
            </a:r>
            <a:r>
              <a:rPr lang="vi-VN" sz="2800" dirty="0">
                <a:solidFill>
                  <a:srgbClr val="0070C0"/>
                </a:solidFill>
              </a:rPr>
              <a:t>được sơ đồ lai và giải thích thí nghiệm.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hiểu</a:t>
            </a:r>
            <a:r>
              <a:rPr lang="en-US" sz="2800" dirty="0" smtClean="0">
                <a:solidFill>
                  <a:srgbClr val="0070C0"/>
                </a:solidFill>
              </a:rPr>
              <a:t> Lai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cặp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trạng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vi-VN" sz="2800" dirty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484" y="817265"/>
            <a:ext cx="646523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Hướng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dẫn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về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</a:rPr>
              <a:t>nhà</a:t>
            </a:r>
            <a:endParaRPr lang="en-US" sz="5400" b="1" cap="none" spc="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795" y="381000"/>
            <a:ext cx="79248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Những đặc điểm về hình thái, cấu tạo sinh lí của một cơ thể được gọi là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gen</a:t>
            </a: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00"/>
                            </p:stCondLst>
                            <p:childTnLst>
                              <p:par>
                                <p:cTn id="6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3412"/>
            <a:ext cx="8763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cap="none" spc="0" dirty="0" err="1" smtClean="0">
                <a:ln w="11430"/>
                <a:solidFill>
                  <a:srgbClr val="FF0000"/>
                </a:solidFill>
              </a:rPr>
              <a:t>Tiết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</a:rPr>
              <a:t> 2: </a:t>
            </a:r>
            <a:r>
              <a:rPr lang="en-US" sz="4800" cap="none" spc="0" dirty="0" err="1" smtClean="0">
                <a:ln w="11430"/>
                <a:solidFill>
                  <a:srgbClr val="FF0000"/>
                </a:solidFill>
              </a:rPr>
              <a:t>Bài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</a:rPr>
              <a:t> 2.</a:t>
            </a:r>
          </a:p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LAI MỘT CẶP TÍNH TRẠNG</a:t>
            </a:r>
            <a:endParaRPr lang="en-US" sz="4800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16"/>
            <a:ext cx="9144000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I.Thí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3600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9" descr="So do thu phan nhan tao tren hoa dau H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879"/>
            <a:ext cx="6707188" cy="47047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OLORBAR"/>
          <p:cNvPicPr preferRelativeResize="0"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7" y="726060"/>
            <a:ext cx="6856412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7162800" y="1057721"/>
            <a:ext cx="1447800" cy="4935921"/>
          </a:xfrm>
          <a:prstGeom prst="snip2Diag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782" y="381000"/>
            <a:ext cx="3829334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/>
              <a:t> </a:t>
            </a:r>
            <a:r>
              <a:rPr lang="vi-VN" sz="2800" dirty="0">
                <a:latin typeface="+mj-lt"/>
              </a:rPr>
              <a:t>Các yêu cầu đối với đối tượng nghiên cứu di truyền của Menden </a:t>
            </a:r>
            <a:r>
              <a:rPr lang="vi-VN" sz="2800" dirty="0" smtClean="0">
                <a:latin typeface="+mj-lt"/>
              </a:rPr>
              <a:t>?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Menden.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9" descr="So do thu phan nhan tao tren hoa dau H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5108604" cy="3583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loud 6"/>
          <p:cNvSpPr/>
          <p:nvPr/>
        </p:nvSpPr>
        <p:spPr>
          <a:xfrm>
            <a:off x="762000" y="76200"/>
            <a:ext cx="3505200" cy="12192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2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5897"/>
            <a:ext cx="4581666" cy="6158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447800" y="714375"/>
            <a:ext cx="7620000" cy="1724025"/>
            <a:chOff x="912" y="450"/>
            <a:chExt cx="4800" cy="108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228" y="450"/>
              <a:ext cx="2484" cy="3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nhị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912" y="613"/>
              <a:ext cx="2316" cy="9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355501" y="1960563"/>
            <a:ext cx="5807076" cy="954088"/>
            <a:chOff x="2400" y="899"/>
            <a:chExt cx="3658" cy="60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17" y="899"/>
              <a:ext cx="2741" cy="60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Rắc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phấn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400" y="1200"/>
              <a:ext cx="917" cy="2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886200" y="5257795"/>
            <a:ext cx="4191000" cy="523875"/>
            <a:chOff x="2448" y="3312"/>
            <a:chExt cx="2640" cy="330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2448" y="3552"/>
              <a:ext cx="1008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456" y="3312"/>
              <a:ext cx="1632" cy="3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thụ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phấn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372" y="1011380"/>
            <a:ext cx="1310141" cy="1615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1" descr="Untitled-4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33477"/>
            <a:ext cx="1282700" cy="1539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192968" y="3096082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606040"/>
            <a:ext cx="1211262" cy="15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67618"/>
            <a:ext cx="989263" cy="1219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2" descr="Untitled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27896"/>
            <a:ext cx="993253" cy="11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98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27896"/>
            <a:ext cx="98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68234" y="4241788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6631" y="4064594"/>
            <a:ext cx="65919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71316" y="4064594"/>
            <a:ext cx="14684" cy="6599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27" idx="0"/>
          </p:cNvCxnSpPr>
          <p:nvPr/>
        </p:nvCxnSpPr>
        <p:spPr>
          <a:xfrm>
            <a:off x="3465512" y="4064594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199" y="4064594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48599" y="4091890"/>
            <a:ext cx="1" cy="736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1533099"/>
            <a:ext cx="1211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X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68" y="14478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332" y="553914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7345" r="46219" b="10768"/>
          <a:stretch>
            <a:fillRect/>
          </a:stretch>
        </p:blipFill>
        <p:spPr>
          <a:xfrm>
            <a:off x="1676400" y="1235006"/>
            <a:ext cx="1885950" cy="20109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038600" y="1198563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0" dirty="0">
                <a:solidFill>
                  <a:schemeClr val="tx2"/>
                </a:solidFill>
              </a:rPr>
              <a:t>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03263"/>
            <a:ext cx="15388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93" y="2455863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4114800"/>
            <a:ext cx="6846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4846637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3" y="4846636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77" y="4846635"/>
            <a:ext cx="1884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09" y="4831849"/>
            <a:ext cx="15367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92968" y="3096082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68234" y="4241788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68" y="14478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32" y="228600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" y="1566081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968" y="1981200"/>
            <a:ext cx="106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235754" y="3530025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5410200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1" y="4495800"/>
            <a:ext cx="73104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029200" y="3928281"/>
            <a:ext cx="0" cy="567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332" y="152400"/>
            <a:ext cx="49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Menden: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64&quot;/&gt;&lt;/object&gt;&lt;object type=&quot;3&quot; unique_id=&quot;10012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9&quot;/&gt;&lt;property id=&quot;20307&quot; value=&quot;266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69&quot;/&gt;&lt;/object&gt;&lt;object type=&quot;3&quot; unique_id=&quot;10016&quot;&gt;&lt;property id=&quot;20148&quot; value=&quot;5&quot;/&gt;&lt;property id=&quot;20300&quot; value=&quot;Slide 12&quot;/&gt;&lt;property id=&quot;20307&quot; value=&quot;270&quot;/&gt;&lt;/object&gt;&lt;object type=&quot;3&quot; unique_id=&quot;10017&quot;&gt;&lt;property id=&quot;20148&quot; value=&quot;5&quot;/&gt;&lt;property id=&quot;20300&quot; value=&quot;Slide 13&quot;/&gt;&lt;property id=&quot;20307&quot; value=&quot;268&quot;/&gt;&lt;/object&gt;&lt;object type=&quot;3&quot; unique_id=&quot;10018&quot;&gt;&lt;property id=&quot;20148&quot; value=&quot;5&quot;/&gt;&lt;property id=&quot;20300&quot; value=&quot;Slide 14&quot;/&gt;&lt;property id=&quot;20307&quot; value=&quot;271&quot;/&gt;&lt;/object&gt;&lt;object type=&quot;3&quot; unique_id=&quot;10019&quot;&gt;&lt;property id=&quot;20148&quot; value=&quot;5&quot;/&gt;&lt;property id=&quot;20300&quot; value=&quot;Slide 15&quot;/&gt;&lt;property id=&quot;20307&quot; value=&quot;272&quot;/&gt;&lt;/object&gt;&lt;object type=&quot;3&quot; unique_id=&quot;10020&quot;&gt;&lt;property id=&quot;20148&quot; value=&quot;5&quot;/&gt;&lt;property id=&quot;20300&quot; value=&quot;Slide 16&quot;/&gt;&lt;property id=&quot;20307&quot; value=&quot;273&quot;/&gt;&lt;/object&gt;&lt;object type=&quot;3&quot; unique_id=&quot;10021&quot;&gt;&lt;property id=&quot;20148&quot; value=&quot;5&quot;/&gt;&lt;property id=&quot;20300&quot; value=&quot;Slide 17&quot;/&gt;&lt;property id=&quot;20307&quot; value=&quot;274&quot;/&gt;&lt;/object&gt;&lt;object type=&quot;3&quot; unique_id=&quot;10022&quot;&gt;&lt;property id=&quot;20148&quot; value=&quot;5&quot;/&gt;&lt;property id=&quot;20300&quot; value=&quot;Slide 18&quot;/&gt;&lt;property id=&quot;20307&quot; value=&quot;275&quot;/&gt;&lt;/object&gt;&lt;object type=&quot;3&quot; unique_id=&quot;10024&quot;&gt;&lt;property id=&quot;20148&quot; value=&quot;5&quot;/&gt;&lt;property id=&quot;20300&quot; value=&quot;Slide 19&quot;/&gt;&lt;property id=&quot;20307&quot; value=&quot;277&quot;/&gt;&lt;/object&gt;&lt;/object&gt;&lt;object type=&quot;8&quot; unique_id=&quot;10048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745</TotalTime>
  <Words>1164</Words>
  <Application>Microsoft Office PowerPoint</Application>
  <PresentationFormat>On-screen Show (4:3)</PresentationFormat>
  <Paragraphs>218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.VnBodoniH</vt:lpstr>
      <vt:lpstr>Arial</vt:lpstr>
      <vt:lpstr>Calibri</vt:lpstr>
      <vt:lpstr>Century Schoolbook</vt:lpstr>
      <vt:lpstr>Constantia</vt:lpstr>
      <vt:lpstr>Times New Roman</vt:lpstr>
      <vt:lpstr>Wingdings</vt:lpstr>
      <vt:lpstr>Wingdings 2</vt:lpstr>
      <vt:lpstr>Office Theme</vt:lpstr>
      <vt:lpstr>Oriel</vt:lpstr>
      <vt:lpstr>1_Oriel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CrystalCandy</dc:creator>
  <cp:lastModifiedBy>QUYENDAC</cp:lastModifiedBy>
  <cp:revision>87</cp:revision>
  <dcterms:created xsi:type="dcterms:W3CDTF">2012-08-18T10:10:42Z</dcterms:created>
  <dcterms:modified xsi:type="dcterms:W3CDTF">2022-09-06T01:23:37Z</dcterms:modified>
</cp:coreProperties>
</file>