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33" r:id="rId2"/>
    <p:sldId id="363" r:id="rId3"/>
    <p:sldId id="345" r:id="rId4"/>
    <p:sldId id="364" r:id="rId5"/>
    <p:sldId id="342" r:id="rId6"/>
    <p:sldId id="344" r:id="rId7"/>
    <p:sldId id="346" r:id="rId8"/>
    <p:sldId id="259" r:id="rId9"/>
    <p:sldId id="258" r:id="rId10"/>
    <p:sldId id="262" r:id="rId11"/>
    <p:sldId id="312" r:id="rId12"/>
    <p:sldId id="266" r:id="rId13"/>
    <p:sldId id="267" r:id="rId14"/>
    <p:sldId id="268" r:id="rId15"/>
    <p:sldId id="348" r:id="rId16"/>
    <p:sldId id="271" r:id="rId17"/>
    <p:sldId id="313" r:id="rId18"/>
    <p:sldId id="293" r:id="rId19"/>
    <p:sldId id="294" r:id="rId20"/>
    <p:sldId id="319" r:id="rId21"/>
    <p:sldId id="314" r:id="rId22"/>
    <p:sldId id="316" r:id="rId23"/>
    <p:sldId id="382" r:id="rId24"/>
    <p:sldId id="381" r:id="rId25"/>
    <p:sldId id="280" r:id="rId26"/>
    <p:sldId id="317" r:id="rId27"/>
    <p:sldId id="273" r:id="rId28"/>
    <p:sldId id="367" r:id="rId29"/>
    <p:sldId id="369" r:id="rId30"/>
    <p:sldId id="373" r:id="rId31"/>
    <p:sldId id="370" r:id="rId32"/>
    <p:sldId id="374" r:id="rId33"/>
    <p:sldId id="371" r:id="rId34"/>
    <p:sldId id="379" r:id="rId35"/>
    <p:sldId id="353" r:id="rId36"/>
    <p:sldId id="298" r:id="rId37"/>
    <p:sldId id="354" r:id="rId38"/>
    <p:sldId id="355" r:id="rId39"/>
    <p:sldId id="304" r:id="rId40"/>
    <p:sldId id="324" r:id="rId41"/>
    <p:sldId id="305" r:id="rId42"/>
    <p:sldId id="375" r:id="rId43"/>
    <p:sldId id="308" r:id="rId44"/>
    <p:sldId id="331" r:id="rId45"/>
    <p:sldId id="35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  <a:srgbClr val="FFFF99"/>
    <a:srgbClr val="0033CC"/>
    <a:srgbClr val="66CCFF"/>
    <a:srgbClr val="0000FF"/>
    <a:srgbClr val="009900"/>
    <a:srgbClr val="FFFF00"/>
    <a:srgbClr val="A50021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8" autoAdjust="0"/>
    <p:restoredTop sz="95204" autoAdjust="0"/>
  </p:normalViewPr>
  <p:slideViewPr>
    <p:cSldViewPr>
      <p:cViewPr varScale="1">
        <p:scale>
          <a:sx n="58" d="100"/>
          <a:sy n="58" d="100"/>
        </p:scale>
        <p:origin x="156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cuc" userId="641c28c5d13577cf" providerId="LiveId" clId="{6F4643AD-7B85-44FA-9B6A-7579CF8FDCB5}"/>
    <pc:docChg chg="delSld">
      <pc:chgData name="do cuc" userId="641c28c5d13577cf" providerId="LiveId" clId="{6F4643AD-7B85-44FA-9B6A-7579CF8FDCB5}" dt="2024-01-08T05:46:24.260" v="0" actId="47"/>
      <pc:docMkLst>
        <pc:docMk/>
      </pc:docMkLst>
      <pc:sldChg chg="del">
        <pc:chgData name="do cuc" userId="641c28c5d13577cf" providerId="LiveId" clId="{6F4643AD-7B85-44FA-9B6A-7579CF8FDCB5}" dt="2024-01-08T05:46:24.260" v="0" actId="47"/>
        <pc:sldMkLst>
          <pc:docMk/>
          <pc:sldMk cId="3648976130" sldId="3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79331-B453-4443-9B04-497D71B1F5E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290A7-F638-438E-B377-3445B883F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8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290A7-F638-438E-B377-3445B883F9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19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E507D-FD41-4242-B978-E27061724EB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E507D-FD41-4242-B978-E27061724EB6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E507D-FD41-4242-B978-E27061724EB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E507D-FD41-4242-B978-E27061724EB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E507D-FD41-4242-B978-E27061724EB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E507D-FD41-4242-B978-E27061724EB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E507D-FD41-4242-B978-E27061724EB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FD3F3-91FA-4BC6-85AB-61691E494C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90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FD3F3-91FA-4BC6-85AB-61691E494C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90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E507D-FD41-4242-B978-E27061724EB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E507D-FD41-4242-B978-E27061724EB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72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0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6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6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9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8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3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4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0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Nh&#7853;t%20B&#7843;n%20sau%20chi&#7871;n%20tranh%20th&#7871;%20gi&#7899;i%20th&#7913;%20hai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8.xml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272;&#7897;ng%20&#273;&#7845;t,%20s&#243;ng%20th&#7847;n%20&#7903;%20Nh&#7853;t%20B&#7843;n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12" Type="http://schemas.openxmlformats.org/officeDocument/2006/relationships/image" Target="../media/image2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6.png"/><Relationship Id="rId10" Type="http://schemas.openxmlformats.org/officeDocument/2006/relationships/image" Target="../media/image26.gif"/><Relationship Id="rId4" Type="http://schemas.openxmlformats.org/officeDocument/2006/relationships/image" Target="../media/image21.gif"/><Relationship Id="rId9" Type="http://schemas.openxmlformats.org/officeDocument/2006/relationships/image" Target="../media/image2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2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2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4.gif"/><Relationship Id="rId4" Type="http://schemas.openxmlformats.org/officeDocument/2006/relationships/hyperlink" Target="M&#244;&#769;i%20quan%20h&#234;&#803;%20Vi&#234;&#803;t%20Nam%20-%20Nh&#226;&#803;t%20Ba&#777;n1.mp4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26.gif"/><Relationship Id="rId5" Type="http://schemas.openxmlformats.org/officeDocument/2006/relationships/image" Target="../media/image21.gif"/><Relationship Id="rId10" Type="http://schemas.openxmlformats.org/officeDocument/2006/relationships/image" Target="../media/image25.gif"/><Relationship Id="rId4" Type="http://schemas.openxmlformats.org/officeDocument/2006/relationships/slide" Target="slide36.xml"/><Relationship Id="rId9" Type="http://schemas.openxmlformats.org/officeDocument/2006/relationships/image" Target="../media/image24.gif"/><Relationship Id="rId14" Type="http://schemas.openxmlformats.org/officeDocument/2006/relationships/image" Target="../media/image29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7" Type="http://schemas.openxmlformats.org/officeDocument/2006/relationships/image" Target="../media/image31.gif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slide" Target="slide41.xml"/><Relationship Id="rId4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file:///G:\h&#7885;i%20gi&#7843;ng%20huy&#7879;n\My%20Documents\Hoa%208%20-%20Bai%2033%20Tiet%2050%20DIEU%20CHE%20HIDRO%20-%20PHAN%20UNG%20THE.ppt#-1,12,Slide 12" TargetMode="External"/><Relationship Id="rId5" Type="http://schemas.openxmlformats.org/officeDocument/2006/relationships/image" Target="../media/image1.png"/><Relationship Id="rId4" Type="http://schemas.openxmlformats.org/officeDocument/2006/relationships/slide" Target="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" Target="slide2.xm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1447800"/>
            <a:ext cx="8686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ahoma" pitchFamily="34" charset="0"/>
                <a:cs typeface="Tahoma" pitchFamily="34" charset="0"/>
              </a:rPr>
              <a:t>MẢNH GHÉP LỊCH SỬ </a:t>
            </a:r>
            <a:endParaRPr lang="en-US" sz="8800" b="1" u="sng" dirty="0">
              <a:ln>
                <a:solidFill>
                  <a:srgbClr val="000099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9" y="2209801"/>
            <a:ext cx="8060803" cy="4648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755007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49806" y="228600"/>
            <a:ext cx="8765820" cy="704850"/>
            <a:chOff x="928" y="1104"/>
            <a:chExt cx="5306" cy="444"/>
          </a:xfrm>
        </p:grpSpPr>
        <p:sp>
          <p:nvSpPr>
            <p:cNvPr id="6" name="AutoShape 7">
              <a:hlinkClick r:id="rId3" action="ppaction://hlinkfile"/>
            </p:cNvPr>
            <p:cNvSpPr>
              <a:spLocks noChangeArrowheads="1"/>
            </p:cNvSpPr>
            <p:nvPr/>
          </p:nvSpPr>
          <p:spPr bwMode="gray">
            <a:xfrm>
              <a:off x="1104" y="1104"/>
              <a:ext cx="5130" cy="44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32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I- </a:t>
              </a:r>
              <a:r>
                <a:rPr lang="en-US" sz="32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Tình</a:t>
              </a:r>
              <a:r>
                <a:rPr lang="en-US" sz="32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hình</a:t>
              </a:r>
              <a:r>
                <a:rPr lang="en-US" sz="32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Nhật</a:t>
              </a:r>
              <a:r>
                <a:rPr lang="en-US" sz="32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Bản</a:t>
              </a:r>
              <a:r>
                <a:rPr lang="en-US" sz="32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32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chiến</a:t>
              </a:r>
              <a:r>
                <a:rPr lang="en-US" sz="32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tranh</a:t>
              </a:r>
              <a:endParaRPr lang="en-US" sz="32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928" y="1209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AutoShape 1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38200" y="3429000"/>
            <a:ext cx="7391400" cy="1143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algn="ctr">
            <a:solidFill>
              <a:schemeClr val="bg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marL="514350" indent="-514350" algn="ctr">
              <a:buAutoNum type="arabicPeriod"/>
            </a:pPr>
            <a:r>
              <a:rPr lang="en-US" sz="3200" b="1" dirty="0" err="1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Hoàn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cảnh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ctr"/>
            <a:r>
              <a:rPr lang="vi-VN" sz="32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Bị chiến tranh tàn phá nặng nề, khó khăn bao trùm đất nước.</a:t>
            </a:r>
            <a:endParaRPr lang="en-US" sz="3200" b="1" dirty="0">
              <a:ln>
                <a:solidFill>
                  <a:schemeClr val="tx1"/>
                </a:solidFill>
              </a:ln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58567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276600" y="1007092"/>
            <a:ext cx="4770438" cy="4824413"/>
            <a:chOff x="-2395538" y="1447800"/>
            <a:chExt cx="4770438" cy="4824413"/>
          </a:xfrm>
        </p:grpSpPr>
        <p:sp>
          <p:nvSpPr>
            <p:cNvPr id="38" name="AutoShape 4"/>
            <p:cNvSpPr>
              <a:spLocks noChangeArrowheads="1"/>
            </p:cNvSpPr>
            <p:nvPr/>
          </p:nvSpPr>
          <p:spPr bwMode="ltGray">
            <a:xfrm rot="5400000">
              <a:off x="-2422526" y="14747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  <p:sp>
          <p:nvSpPr>
            <p:cNvPr id="39" name="AutoShape 5"/>
            <p:cNvSpPr>
              <a:spLocks noChangeArrowheads="1"/>
            </p:cNvSpPr>
            <p:nvPr/>
          </p:nvSpPr>
          <p:spPr bwMode="ltGray">
            <a:xfrm rot="5400000" flipH="1">
              <a:off x="-2016918" y="1880393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56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48000"/>
                  </a:scheme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</p:grpSp>
      <p:pic>
        <p:nvPicPr>
          <p:cNvPr id="8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524000" y="685800"/>
            <a:ext cx="7315200" cy="581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2.Nội dung </a:t>
            </a:r>
            <a:r>
              <a:rPr lang="en-US" sz="32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cải</a:t>
            </a:r>
            <a:r>
              <a:rPr lang="en-US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dân</a:t>
            </a:r>
            <a:r>
              <a:rPr lang="en-US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chủ</a:t>
            </a:r>
            <a:r>
              <a:rPr lang="en-US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Ban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Hiến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pháp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mới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(1946)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1600"/>
              </a:spcAft>
              <a:buFontTx/>
              <a:buChar char="-"/>
            </a:pP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Cải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ruộng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đất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(1946 – 1949)</a:t>
            </a:r>
          </a:p>
          <a:p>
            <a:pPr algn="just" eaLnBrk="1" fontAlgn="base" hangingPunct="1">
              <a:spcBef>
                <a:spcPct val="0"/>
              </a:spcBef>
              <a:spcAft>
                <a:spcPts val="2200"/>
              </a:spcAft>
              <a:buFontTx/>
              <a:buChar char="-"/>
            </a:pP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Xóa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chủ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nghĩa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quân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phiệt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trừng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trị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tội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phạm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chiến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tranh</a:t>
            </a:r>
            <a:endParaRPr lang="en-US" sz="3200" b="1" i="1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ts val="2200"/>
              </a:spcAft>
            </a:pP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Ban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quyền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dân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chủ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1908422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49806" y="228600"/>
            <a:ext cx="8765820" cy="990600"/>
            <a:chOff x="928" y="1104"/>
            <a:chExt cx="5306" cy="624"/>
          </a:xfrm>
        </p:grpSpPr>
        <p:sp>
          <p:nvSpPr>
            <p:cNvPr id="6" name="AutoShape 7"/>
            <p:cNvSpPr>
              <a:spLocks noChangeArrowheads="1"/>
            </p:cNvSpPr>
            <p:nvPr/>
          </p:nvSpPr>
          <p:spPr bwMode="gray">
            <a:xfrm>
              <a:off x="1104" y="1104"/>
              <a:ext cx="5130" cy="62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vi-VN" sz="28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II- Nhật Bản khôi phục và phát triển </a:t>
              </a:r>
              <a:endPara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eaLnBrk="0" hangingPunct="0"/>
              <a:r>
                <a:rPr lang="vi-VN" sz="28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kinh tế</a:t>
              </a:r>
              <a:r>
                <a:rPr lang="en-US" sz="28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8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28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8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chiến</a:t>
              </a:r>
              <a:r>
                <a:rPr lang="en-US" sz="28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8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tranh</a:t>
              </a:r>
              <a:endParaRPr lang="vi-VN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928" y="1269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</a:endParaRPr>
            </a:p>
          </p:txBody>
        </p:sp>
      </p:grpSp>
      <p:pic>
        <p:nvPicPr>
          <p:cNvPr id="7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6344002"/>
      </p:ext>
    </p:extLst>
  </p:cSld>
  <p:clrMapOvr>
    <a:masterClrMapping/>
  </p:clrMapOvr>
  <p:transition spd="slow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-13855" y="1564635"/>
            <a:ext cx="9144000" cy="87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en-US" sz="25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vi-VN" altLang="en-US" sz="25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oàn thành bảng số liệu về tình hình kinh tế Nhật Bản từ đầu những năm 50 đến đầu những năm 70 thế kỉ XX.</a:t>
            </a:r>
            <a:endParaRPr lang="en-US" altLang="en-US" sz="2500" b="1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 bwMode="auto">
          <a:xfrm>
            <a:off x="0" y="4876800"/>
            <a:ext cx="3200400" cy="1981199"/>
          </a:xfrm>
          <a:prstGeom prst="rect">
            <a:avLst/>
          </a:prstGeom>
          <a:noFill/>
        </p:spPr>
      </p:pic>
      <p:graphicFrame>
        <p:nvGraphicFramePr>
          <p:cNvPr id="21" name="Group 1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68348"/>
              </p:ext>
            </p:extLst>
          </p:nvPr>
        </p:nvGraphicFramePr>
        <p:xfrm>
          <a:off x="159325" y="2851162"/>
          <a:ext cx="8839200" cy="3473438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5899"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LĨNH VỰC</a:t>
                      </a:r>
                    </a:p>
                  </a:txBody>
                  <a:tcPr marL="91365" marR="91365" marT="45652" marB="45652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SỐ LIỆU</a:t>
                      </a: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762">
                <a:tc rowSpan="2"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Tổng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sản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phẩm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</a:p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quốc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dân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(GDP)</a:t>
                      </a:r>
                    </a:p>
                  </a:txBody>
                  <a:tcPr marL="91365" marR="91365" marT="45652" marB="45652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1950</a:t>
                      </a: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1968</a:t>
                      </a: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448"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Thu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nhập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bình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quân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theo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đầu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người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365" marR="91365" marT="45652" marB="45652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1990</a:t>
                      </a: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762">
                <a:tc rowSpan="2"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365" marR="91365" marT="45652" marB="45652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1950-1960</a:t>
                      </a: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762">
                <a:tc vMerge="1"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75" marR="91375" marT="45688" marB="45688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1961-1970</a:t>
                      </a: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054"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Nông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nghiệp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365" marR="91365" marT="45652" marB="45652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1967-1969</a:t>
                      </a: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365" marR="91365" marT="45652" marB="4565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21328" y="493389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nghiệp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41" name="Oval 40"/>
          <p:cNvSpPr/>
          <p:nvPr/>
        </p:nvSpPr>
        <p:spPr>
          <a:xfrm>
            <a:off x="7532800" y="304800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30</a:t>
            </a:r>
          </a:p>
        </p:txBody>
      </p:sp>
      <p:sp>
        <p:nvSpPr>
          <p:cNvPr id="42" name="Oval 41"/>
          <p:cNvSpPr/>
          <p:nvPr/>
        </p:nvSpPr>
        <p:spPr>
          <a:xfrm>
            <a:off x="7532800" y="21268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29</a:t>
            </a:r>
          </a:p>
        </p:txBody>
      </p:sp>
      <p:sp>
        <p:nvSpPr>
          <p:cNvPr id="43" name="Oval 42"/>
          <p:cNvSpPr/>
          <p:nvPr/>
        </p:nvSpPr>
        <p:spPr>
          <a:xfrm>
            <a:off x="7541305" y="304800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28</a:t>
            </a:r>
          </a:p>
        </p:txBody>
      </p:sp>
      <p:sp>
        <p:nvSpPr>
          <p:cNvPr id="44" name="Oval 43"/>
          <p:cNvSpPr/>
          <p:nvPr/>
        </p:nvSpPr>
        <p:spPr>
          <a:xfrm>
            <a:off x="7543800" y="21268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27</a:t>
            </a:r>
          </a:p>
        </p:txBody>
      </p:sp>
      <p:sp>
        <p:nvSpPr>
          <p:cNvPr id="45" name="Oval 44"/>
          <p:cNvSpPr/>
          <p:nvPr/>
        </p:nvSpPr>
        <p:spPr>
          <a:xfrm>
            <a:off x="7532800" y="259989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26</a:t>
            </a:r>
          </a:p>
        </p:txBody>
      </p:sp>
      <p:sp>
        <p:nvSpPr>
          <p:cNvPr id="46" name="Oval 45"/>
          <p:cNvSpPr/>
          <p:nvPr/>
        </p:nvSpPr>
        <p:spPr>
          <a:xfrm>
            <a:off x="7543800" y="304800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25</a:t>
            </a:r>
          </a:p>
        </p:txBody>
      </p:sp>
      <p:sp>
        <p:nvSpPr>
          <p:cNvPr id="47" name="Oval 46"/>
          <p:cNvSpPr/>
          <p:nvPr/>
        </p:nvSpPr>
        <p:spPr>
          <a:xfrm>
            <a:off x="7543800" y="290286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24</a:t>
            </a:r>
          </a:p>
        </p:txBody>
      </p:sp>
      <p:sp>
        <p:nvSpPr>
          <p:cNvPr id="48" name="Oval 47"/>
          <p:cNvSpPr/>
          <p:nvPr/>
        </p:nvSpPr>
        <p:spPr>
          <a:xfrm>
            <a:off x="7532800" y="246608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23</a:t>
            </a:r>
          </a:p>
        </p:txBody>
      </p:sp>
      <p:sp>
        <p:nvSpPr>
          <p:cNvPr id="49" name="Oval 48"/>
          <p:cNvSpPr/>
          <p:nvPr/>
        </p:nvSpPr>
        <p:spPr>
          <a:xfrm>
            <a:off x="7532800" y="246608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22</a:t>
            </a:r>
          </a:p>
        </p:txBody>
      </p:sp>
      <p:sp>
        <p:nvSpPr>
          <p:cNvPr id="50" name="Oval 49"/>
          <p:cNvSpPr/>
          <p:nvPr/>
        </p:nvSpPr>
        <p:spPr>
          <a:xfrm>
            <a:off x="7541305" y="27214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21</a:t>
            </a:r>
          </a:p>
        </p:txBody>
      </p:sp>
      <p:sp>
        <p:nvSpPr>
          <p:cNvPr id="51" name="Oval 50"/>
          <p:cNvSpPr/>
          <p:nvPr/>
        </p:nvSpPr>
        <p:spPr>
          <a:xfrm>
            <a:off x="7532800" y="27214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20</a:t>
            </a:r>
          </a:p>
        </p:txBody>
      </p:sp>
      <p:sp>
        <p:nvSpPr>
          <p:cNvPr id="52" name="Oval 51"/>
          <p:cNvSpPr/>
          <p:nvPr/>
        </p:nvSpPr>
        <p:spPr>
          <a:xfrm>
            <a:off x="7532800" y="27214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19</a:t>
            </a:r>
          </a:p>
        </p:txBody>
      </p:sp>
      <p:sp>
        <p:nvSpPr>
          <p:cNvPr id="53" name="Oval 52"/>
          <p:cNvSpPr/>
          <p:nvPr/>
        </p:nvSpPr>
        <p:spPr>
          <a:xfrm>
            <a:off x="7532800" y="27214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18</a:t>
            </a:r>
          </a:p>
        </p:txBody>
      </p:sp>
      <p:sp>
        <p:nvSpPr>
          <p:cNvPr id="54" name="Oval 53"/>
          <p:cNvSpPr/>
          <p:nvPr/>
        </p:nvSpPr>
        <p:spPr>
          <a:xfrm>
            <a:off x="7541305" y="27214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17</a:t>
            </a:r>
          </a:p>
        </p:txBody>
      </p:sp>
      <p:sp>
        <p:nvSpPr>
          <p:cNvPr id="55" name="Oval 54"/>
          <p:cNvSpPr/>
          <p:nvPr/>
        </p:nvSpPr>
        <p:spPr>
          <a:xfrm>
            <a:off x="7532800" y="18238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16</a:t>
            </a:r>
          </a:p>
        </p:txBody>
      </p:sp>
      <p:sp>
        <p:nvSpPr>
          <p:cNvPr id="56" name="Oval 55"/>
          <p:cNvSpPr/>
          <p:nvPr/>
        </p:nvSpPr>
        <p:spPr>
          <a:xfrm>
            <a:off x="7541305" y="242980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15</a:t>
            </a:r>
          </a:p>
        </p:txBody>
      </p:sp>
      <p:sp>
        <p:nvSpPr>
          <p:cNvPr id="57" name="Oval 56"/>
          <p:cNvSpPr/>
          <p:nvPr/>
        </p:nvSpPr>
        <p:spPr>
          <a:xfrm>
            <a:off x="7532800" y="18238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14</a:t>
            </a:r>
          </a:p>
        </p:txBody>
      </p:sp>
      <p:sp>
        <p:nvSpPr>
          <p:cNvPr id="58" name="Oval 57"/>
          <p:cNvSpPr/>
          <p:nvPr/>
        </p:nvSpPr>
        <p:spPr>
          <a:xfrm>
            <a:off x="7532800" y="21268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13</a:t>
            </a:r>
          </a:p>
        </p:txBody>
      </p:sp>
      <p:sp>
        <p:nvSpPr>
          <p:cNvPr id="59" name="Oval 58"/>
          <p:cNvSpPr/>
          <p:nvPr/>
        </p:nvSpPr>
        <p:spPr>
          <a:xfrm>
            <a:off x="7532800" y="21268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12</a:t>
            </a:r>
          </a:p>
        </p:txBody>
      </p:sp>
      <p:sp>
        <p:nvSpPr>
          <p:cNvPr id="60" name="Oval 59"/>
          <p:cNvSpPr/>
          <p:nvPr/>
        </p:nvSpPr>
        <p:spPr>
          <a:xfrm>
            <a:off x="7532800" y="242980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11</a:t>
            </a:r>
          </a:p>
        </p:txBody>
      </p:sp>
      <p:sp>
        <p:nvSpPr>
          <p:cNvPr id="61" name="Oval 60"/>
          <p:cNvSpPr/>
          <p:nvPr/>
        </p:nvSpPr>
        <p:spPr>
          <a:xfrm>
            <a:off x="7532800" y="242979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10</a:t>
            </a:r>
          </a:p>
        </p:txBody>
      </p:sp>
      <p:sp>
        <p:nvSpPr>
          <p:cNvPr id="62" name="Oval 61"/>
          <p:cNvSpPr/>
          <p:nvPr/>
        </p:nvSpPr>
        <p:spPr>
          <a:xfrm>
            <a:off x="7532800" y="242980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09</a:t>
            </a:r>
          </a:p>
        </p:txBody>
      </p:sp>
      <p:sp>
        <p:nvSpPr>
          <p:cNvPr id="63" name="Oval 62"/>
          <p:cNvSpPr/>
          <p:nvPr/>
        </p:nvSpPr>
        <p:spPr>
          <a:xfrm>
            <a:off x="7532800" y="242979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08</a:t>
            </a:r>
          </a:p>
        </p:txBody>
      </p:sp>
      <p:sp>
        <p:nvSpPr>
          <p:cNvPr id="64" name="Oval 63"/>
          <p:cNvSpPr/>
          <p:nvPr/>
        </p:nvSpPr>
        <p:spPr>
          <a:xfrm>
            <a:off x="7532800" y="242979"/>
            <a:ext cx="1214438" cy="101618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07</a:t>
            </a:r>
          </a:p>
        </p:txBody>
      </p:sp>
      <p:sp>
        <p:nvSpPr>
          <p:cNvPr id="65" name="Oval 64"/>
          <p:cNvSpPr/>
          <p:nvPr/>
        </p:nvSpPr>
        <p:spPr>
          <a:xfrm>
            <a:off x="7532800" y="22846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06</a:t>
            </a:r>
          </a:p>
        </p:txBody>
      </p:sp>
      <p:sp>
        <p:nvSpPr>
          <p:cNvPr id="66" name="Oval 65"/>
          <p:cNvSpPr/>
          <p:nvPr/>
        </p:nvSpPr>
        <p:spPr>
          <a:xfrm>
            <a:off x="7532800" y="242979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05</a:t>
            </a:r>
          </a:p>
        </p:txBody>
      </p:sp>
      <p:sp>
        <p:nvSpPr>
          <p:cNvPr id="67" name="Oval 66"/>
          <p:cNvSpPr/>
          <p:nvPr/>
        </p:nvSpPr>
        <p:spPr>
          <a:xfrm>
            <a:off x="7532800" y="22846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04</a:t>
            </a:r>
          </a:p>
        </p:txBody>
      </p:sp>
      <p:sp>
        <p:nvSpPr>
          <p:cNvPr id="68" name="Oval 67"/>
          <p:cNvSpPr/>
          <p:nvPr/>
        </p:nvSpPr>
        <p:spPr>
          <a:xfrm>
            <a:off x="7532800" y="22846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03</a:t>
            </a:r>
          </a:p>
        </p:txBody>
      </p:sp>
      <p:sp>
        <p:nvSpPr>
          <p:cNvPr id="69" name="Oval 68"/>
          <p:cNvSpPr/>
          <p:nvPr/>
        </p:nvSpPr>
        <p:spPr>
          <a:xfrm>
            <a:off x="7532800" y="22846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02</a:t>
            </a:r>
          </a:p>
        </p:txBody>
      </p:sp>
      <p:sp>
        <p:nvSpPr>
          <p:cNvPr id="70" name="Oval 69"/>
          <p:cNvSpPr/>
          <p:nvPr/>
        </p:nvSpPr>
        <p:spPr>
          <a:xfrm>
            <a:off x="7532800" y="22846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01</a:t>
            </a:r>
          </a:p>
        </p:txBody>
      </p:sp>
      <p:sp>
        <p:nvSpPr>
          <p:cNvPr id="71" name="AutoShape 19"/>
          <p:cNvSpPr>
            <a:spLocks noChangeArrowheads="1"/>
          </p:cNvSpPr>
          <p:nvPr/>
        </p:nvSpPr>
        <p:spPr bwMode="auto">
          <a:xfrm>
            <a:off x="7422356" y="228465"/>
            <a:ext cx="1457326" cy="109019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Hết</a:t>
            </a:r>
            <a:r>
              <a:rPr lang="en-US" sz="20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giờ</a:t>
            </a:r>
            <a:endParaRPr lang="en-US" sz="2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36339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5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7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5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7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1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2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3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974738"/>
              </p:ext>
            </p:extLst>
          </p:nvPr>
        </p:nvGraphicFramePr>
        <p:xfrm>
          <a:off x="2233033" y="2669891"/>
          <a:ext cx="4038600" cy="222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239049" imgH="4533900" progId="MSGraph.Chart.8">
                  <p:embed followColorScheme="full"/>
                </p:oleObj>
              </mc:Choice>
              <mc:Fallback>
                <p:oleObj name="Chart" r:id="rId3" imgW="8239049" imgH="4533900" progId="MSGraph.Chart.8">
                  <p:embed followColorScheme="full"/>
                  <p:pic>
                    <p:nvPicPr>
                      <p:cNvPr id="36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033" y="2669891"/>
                        <a:ext cx="4038600" cy="222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" name="Group 1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074251"/>
              </p:ext>
            </p:extLst>
          </p:nvPr>
        </p:nvGraphicFramePr>
        <p:xfrm>
          <a:off x="359783" y="381000"/>
          <a:ext cx="8502650" cy="5175292"/>
        </p:xfrm>
        <a:graphic>
          <a:graphicData uri="http://schemas.openxmlformats.org/drawingml/2006/table">
            <a:tbl>
              <a:tblPr/>
              <a:tblGrid>
                <a:gridCol w="2071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0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5543"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398">
                <a:tc rowSpan="2"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055">
                <a:tc rowSpan="2"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902">
                <a:tc vMerge="1"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75" marR="91375" marT="45688" marB="45688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9494"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66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 bwMode="auto">
          <a:xfrm>
            <a:off x="13855" y="4959002"/>
            <a:ext cx="3959612" cy="1898997"/>
          </a:xfrm>
          <a:prstGeom prst="rect">
            <a:avLst/>
          </a:prstGeom>
          <a:noFill/>
        </p:spPr>
      </p:pic>
      <p:sp>
        <p:nvSpPr>
          <p:cNvPr id="369" name="Text Box 75"/>
          <p:cNvSpPr txBox="1">
            <a:spLocks noChangeArrowheads="1"/>
          </p:cNvSpPr>
          <p:nvPr/>
        </p:nvSpPr>
        <p:spPr bwMode="auto">
          <a:xfrm>
            <a:off x="556633" y="415641"/>
            <a:ext cx="187483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600" b="1">
                <a:solidFill>
                  <a:srgbClr val="000000"/>
                </a:solidFill>
                <a:latin typeface="Times New Roman" pitchFamily="18" charset="0"/>
              </a:rPr>
              <a:t>LĨNH VỰC</a:t>
            </a:r>
          </a:p>
        </p:txBody>
      </p:sp>
      <p:sp>
        <p:nvSpPr>
          <p:cNvPr id="370" name="Text Box 77"/>
          <p:cNvSpPr txBox="1">
            <a:spLocks noChangeArrowheads="1"/>
          </p:cNvSpPr>
          <p:nvPr/>
        </p:nvSpPr>
        <p:spPr bwMode="auto">
          <a:xfrm>
            <a:off x="297870" y="1128033"/>
            <a:ext cx="2249778" cy="70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Tổng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sản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phẩm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quốc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dân</a:t>
            </a:r>
            <a:endParaRPr lang="en-US" alt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1" name="Text Box 78"/>
          <p:cNvSpPr txBox="1">
            <a:spLocks noChangeArrowheads="1"/>
          </p:cNvSpPr>
          <p:nvPr/>
        </p:nvSpPr>
        <p:spPr bwMode="auto">
          <a:xfrm>
            <a:off x="5010872" y="979204"/>
            <a:ext cx="50752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</a:t>
            </a:r>
            <a:r>
              <a:rPr lang="en-US" altLang="en-US" sz="2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tỷ</a:t>
            </a:r>
            <a:r>
              <a:rPr lang="en-US" altLang="en-US" sz="2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USD</a:t>
            </a:r>
            <a:endParaRPr lang="en-US" altLang="en-US" sz="2400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2" name="Text Box 79"/>
          <p:cNvSpPr txBox="1">
            <a:spLocks noChangeArrowheads="1"/>
          </p:cNvSpPr>
          <p:nvPr/>
        </p:nvSpPr>
        <p:spPr bwMode="auto">
          <a:xfrm>
            <a:off x="112133" y="2092041"/>
            <a:ext cx="2514600" cy="132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Thu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nhập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quốc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dân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endParaRPr lang="en-US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1" hangingPunct="1"/>
            <a:endParaRPr lang="en-US" alt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3" name="Text Box 80"/>
          <p:cNvSpPr txBox="1">
            <a:spLocks noChangeArrowheads="1"/>
          </p:cNvSpPr>
          <p:nvPr/>
        </p:nvSpPr>
        <p:spPr bwMode="auto">
          <a:xfrm>
            <a:off x="4851547" y="3214256"/>
            <a:ext cx="22082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15%/</a:t>
            </a:r>
            <a:r>
              <a:rPr lang="en-US" altLang="en-US" sz="26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endParaRPr lang="en-US" altLang="en-US" sz="26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4" name="Text Box 81"/>
          <p:cNvSpPr txBox="1">
            <a:spLocks noChangeArrowheads="1"/>
          </p:cNvSpPr>
          <p:nvPr/>
        </p:nvSpPr>
        <p:spPr bwMode="auto">
          <a:xfrm>
            <a:off x="2700048" y="2424546"/>
            <a:ext cx="838322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1990</a:t>
            </a:r>
          </a:p>
        </p:txBody>
      </p:sp>
      <p:sp>
        <p:nvSpPr>
          <p:cNvPr id="375" name="Text Box 82"/>
          <p:cNvSpPr txBox="1">
            <a:spLocks noChangeArrowheads="1"/>
          </p:cNvSpPr>
          <p:nvPr/>
        </p:nvSpPr>
        <p:spPr bwMode="auto">
          <a:xfrm>
            <a:off x="5017802" y="2261416"/>
            <a:ext cx="2161308" cy="49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23.796 USD</a:t>
            </a:r>
          </a:p>
        </p:txBody>
      </p:sp>
      <p:sp>
        <p:nvSpPr>
          <p:cNvPr id="376" name="Text Box 83"/>
          <p:cNvSpPr txBox="1">
            <a:spLocks noChangeArrowheads="1"/>
          </p:cNvSpPr>
          <p:nvPr/>
        </p:nvSpPr>
        <p:spPr bwMode="auto">
          <a:xfrm>
            <a:off x="343908" y="3560621"/>
            <a:ext cx="2179637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nghiệp</a:t>
            </a:r>
            <a:endParaRPr lang="en-US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7" name="Text Box 84"/>
          <p:cNvSpPr txBox="1">
            <a:spLocks noChangeArrowheads="1"/>
          </p:cNvSpPr>
          <p:nvPr/>
        </p:nvSpPr>
        <p:spPr bwMode="auto">
          <a:xfrm>
            <a:off x="2468273" y="3276316"/>
            <a:ext cx="1602954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1950-1960</a:t>
            </a:r>
            <a:endParaRPr lang="en-US" sz="2400" b="1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8" name="Text Box 85"/>
          <p:cNvSpPr txBox="1">
            <a:spLocks noChangeArrowheads="1"/>
          </p:cNvSpPr>
          <p:nvPr/>
        </p:nvSpPr>
        <p:spPr bwMode="auto">
          <a:xfrm>
            <a:off x="221670" y="4759041"/>
            <a:ext cx="2317750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Nông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nghiệp</a:t>
            </a:r>
            <a:endParaRPr lang="en-US" alt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9" name="Text Box 86"/>
          <p:cNvSpPr txBox="1">
            <a:spLocks noChangeArrowheads="1"/>
          </p:cNvSpPr>
          <p:nvPr/>
        </p:nvSpPr>
        <p:spPr bwMode="auto">
          <a:xfrm>
            <a:off x="4054903" y="4426526"/>
            <a:ext cx="4733350" cy="110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Đáp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ứng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&gt;80%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nhu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cầu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lương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2/3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nhu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cầu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thịt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sữa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Đánh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đứng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thế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giới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381" name="Text Box 75"/>
          <p:cNvSpPr txBox="1">
            <a:spLocks noChangeArrowheads="1"/>
          </p:cNvSpPr>
          <p:nvPr/>
        </p:nvSpPr>
        <p:spPr bwMode="auto">
          <a:xfrm>
            <a:off x="2660070" y="380716"/>
            <a:ext cx="12493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600" b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endParaRPr lang="en-US" altLang="en-US" sz="2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2" name="Text Box 75"/>
          <p:cNvSpPr txBox="1">
            <a:spLocks noChangeArrowheads="1"/>
          </p:cNvSpPr>
          <p:nvPr/>
        </p:nvSpPr>
        <p:spPr bwMode="auto">
          <a:xfrm>
            <a:off x="4717470" y="380716"/>
            <a:ext cx="30353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600" b="1" dirty="0">
                <a:solidFill>
                  <a:srgbClr val="000000"/>
                </a:solidFill>
                <a:latin typeface="Times New Roman" pitchFamily="18" charset="0"/>
              </a:rPr>
              <a:t>SỐ LIỆU</a:t>
            </a:r>
            <a:endParaRPr lang="en-US" altLang="en-US" sz="2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3" name="Text Box 78"/>
          <p:cNvSpPr txBox="1">
            <a:spLocks noChangeArrowheads="1"/>
          </p:cNvSpPr>
          <p:nvPr/>
        </p:nvSpPr>
        <p:spPr bwMode="auto">
          <a:xfrm>
            <a:off x="4980710" y="1553879"/>
            <a:ext cx="4800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183 </a:t>
            </a:r>
            <a:r>
              <a:rPr lang="en-US" altLang="en-US" sz="2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tỷ</a:t>
            </a:r>
            <a:r>
              <a:rPr lang="en-US" altLang="en-US" sz="2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USD</a:t>
            </a:r>
            <a:endParaRPr lang="en-US" altLang="en-US" sz="2400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4" name="Text Box 80"/>
          <p:cNvSpPr txBox="1">
            <a:spLocks noChangeArrowheads="1"/>
          </p:cNvSpPr>
          <p:nvPr/>
        </p:nvSpPr>
        <p:spPr bwMode="auto">
          <a:xfrm>
            <a:off x="4948532" y="3837711"/>
            <a:ext cx="2245758" cy="49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13,5%/</a:t>
            </a:r>
            <a:r>
              <a:rPr lang="en-US" altLang="en-US" sz="26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endParaRPr lang="en-US" altLang="en-US" sz="26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5" name="Text Box 84"/>
          <p:cNvSpPr txBox="1">
            <a:spLocks noChangeArrowheads="1"/>
          </p:cNvSpPr>
          <p:nvPr/>
        </p:nvSpPr>
        <p:spPr bwMode="auto">
          <a:xfrm>
            <a:off x="2442873" y="3844641"/>
            <a:ext cx="1602954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1961-1970</a:t>
            </a:r>
          </a:p>
        </p:txBody>
      </p:sp>
      <p:sp>
        <p:nvSpPr>
          <p:cNvPr id="386" name="Text Box 84"/>
          <p:cNvSpPr txBox="1">
            <a:spLocks noChangeArrowheads="1"/>
          </p:cNvSpPr>
          <p:nvPr/>
        </p:nvSpPr>
        <p:spPr bwMode="auto">
          <a:xfrm>
            <a:off x="2465098" y="4759041"/>
            <a:ext cx="1602954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1967-1969</a:t>
            </a:r>
          </a:p>
        </p:txBody>
      </p:sp>
      <p:sp>
        <p:nvSpPr>
          <p:cNvPr id="387" name="Text Box 81"/>
          <p:cNvSpPr txBox="1">
            <a:spLocks noChangeArrowheads="1"/>
          </p:cNvSpPr>
          <p:nvPr/>
        </p:nvSpPr>
        <p:spPr bwMode="auto">
          <a:xfrm>
            <a:off x="2711160" y="1034624"/>
            <a:ext cx="998538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1950</a:t>
            </a:r>
          </a:p>
        </p:txBody>
      </p:sp>
      <p:sp>
        <p:nvSpPr>
          <p:cNvPr id="388" name="Text Box 81"/>
          <p:cNvSpPr txBox="1">
            <a:spLocks noChangeArrowheads="1"/>
          </p:cNvSpPr>
          <p:nvPr/>
        </p:nvSpPr>
        <p:spPr bwMode="auto">
          <a:xfrm>
            <a:off x="2711160" y="1609299"/>
            <a:ext cx="998538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1968</a:t>
            </a:r>
          </a:p>
        </p:txBody>
      </p:sp>
      <p:sp>
        <p:nvSpPr>
          <p:cNvPr id="389" name="Text Box 169"/>
          <p:cNvSpPr txBox="1">
            <a:spLocks noChangeArrowheads="1"/>
          </p:cNvSpPr>
          <p:nvPr/>
        </p:nvSpPr>
        <p:spPr bwMode="auto">
          <a:xfrm>
            <a:off x="394855" y="5853546"/>
            <a:ext cx="8504238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291" tIns="45643" rIns="91291" bIns="45643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BẢNG SỐ LIỆU KINH TẾ NHẬT BẢN NHỮNG NĂM 50 -ĐẦU NHỮNG NĂM 70 CỦA THẾ KỈ XX</a:t>
            </a:r>
          </a:p>
        </p:txBody>
      </p:sp>
    </p:spTree>
    <p:extLst>
      <p:ext uri="{BB962C8B-B14F-4D97-AF65-F5344CB8AC3E}">
        <p14:creationId xmlns:p14="http://schemas.microsoft.com/office/powerpoint/2010/main" val="305160286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/>
      <p:bldP spid="373" grpId="0"/>
      <p:bldP spid="375" grpId="0"/>
      <p:bldP spid="379" grpId="0"/>
      <p:bldP spid="383" grpId="0"/>
      <p:bldP spid="3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642103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D:\GIAO AN THI GVDG\THI GVDG 17-18\Bai 9 lop 9\22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b="42382"/>
          <a:stretch/>
        </p:blipFill>
        <p:spPr bwMode="auto">
          <a:xfrm>
            <a:off x="4759443" y="477625"/>
            <a:ext cx="4341953" cy="31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8"/>
          <p:cNvSpPr txBox="1">
            <a:spLocks noChangeArrowheads="1"/>
          </p:cNvSpPr>
          <p:nvPr/>
        </p:nvSpPr>
        <p:spPr bwMode="auto">
          <a:xfrm>
            <a:off x="6888162" y="1127974"/>
            <a:ext cx="1798638" cy="35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7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340 </a:t>
            </a:r>
            <a:r>
              <a:rPr lang="en-US" altLang="en-US" sz="17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tỷ</a:t>
            </a:r>
            <a:r>
              <a:rPr lang="en-US" altLang="en-US" sz="17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USD</a:t>
            </a:r>
            <a:endParaRPr lang="en-US" altLang="en-US" sz="1700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 Box 82"/>
          <p:cNvSpPr txBox="1">
            <a:spLocks noChangeArrowheads="1"/>
          </p:cNvSpPr>
          <p:nvPr/>
        </p:nvSpPr>
        <p:spPr bwMode="auto">
          <a:xfrm>
            <a:off x="6883398" y="2300514"/>
            <a:ext cx="2161308" cy="35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17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22.138 USD</a:t>
            </a:r>
          </a:p>
        </p:txBody>
      </p:sp>
      <p:sp>
        <p:nvSpPr>
          <p:cNvPr id="8" name="Text Box 78"/>
          <p:cNvSpPr txBox="1">
            <a:spLocks noChangeArrowheads="1"/>
          </p:cNvSpPr>
          <p:nvPr/>
        </p:nvSpPr>
        <p:spPr bwMode="auto">
          <a:xfrm>
            <a:off x="6901542" y="1659107"/>
            <a:ext cx="1828800" cy="35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7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830 </a:t>
            </a:r>
            <a:r>
              <a:rPr lang="en-US" altLang="en-US" sz="17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tỷ</a:t>
            </a:r>
            <a:r>
              <a:rPr lang="en-US" altLang="en-US" sz="17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USD</a:t>
            </a:r>
            <a:endParaRPr lang="en-US" altLang="en-US" sz="1700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D:\GIAO AN THI GVDG\THI GVDG 17-18\Bai 9 lop 9\New folder\1111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r="11045"/>
          <a:stretch/>
        </p:blipFill>
        <p:spPr bwMode="auto">
          <a:xfrm>
            <a:off x="95534" y="463976"/>
            <a:ext cx="4476466" cy="593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77897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3855" y="3276600"/>
            <a:ext cx="7467600" cy="3581399"/>
          </a:xfrm>
          <a:prstGeom prst="rect">
            <a:avLst/>
          </a:prstGeom>
          <a:noFill/>
        </p:spPr>
      </p:pic>
      <p:graphicFrame>
        <p:nvGraphicFramePr>
          <p:cNvPr id="36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776311"/>
              </p:ext>
            </p:extLst>
          </p:nvPr>
        </p:nvGraphicFramePr>
        <p:xfrm>
          <a:off x="2233033" y="2669891"/>
          <a:ext cx="4038600" cy="222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8239049" imgH="4533900" progId="MSGraph.Chart.8">
                  <p:embed followColorScheme="full"/>
                </p:oleObj>
              </mc:Choice>
              <mc:Fallback>
                <p:oleObj name="Chart" r:id="rId4" imgW="8239049" imgH="4533900" progId="MSGraph.Chart.8">
                  <p:embed followColorScheme="full"/>
                  <p:pic>
                    <p:nvPicPr>
                      <p:cNvPr id="36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033" y="2669891"/>
                        <a:ext cx="4038600" cy="222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" name="Group 1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900003"/>
              </p:ext>
            </p:extLst>
          </p:nvPr>
        </p:nvGraphicFramePr>
        <p:xfrm>
          <a:off x="359783" y="369604"/>
          <a:ext cx="8502650" cy="5186688"/>
        </p:xfrm>
        <a:graphic>
          <a:graphicData uri="http://schemas.openxmlformats.org/drawingml/2006/table">
            <a:tbl>
              <a:tblPr/>
              <a:tblGrid>
                <a:gridCol w="2071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0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939"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398">
                <a:tc rowSpan="2"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055">
                <a:tc rowSpan="2"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902">
                <a:tc vMerge="1"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75" marR="91375" marT="45688" marB="45688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9494"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91361" marR="91361" marT="45679" marB="45679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69" name="Text Box 75"/>
          <p:cNvSpPr txBox="1">
            <a:spLocks noChangeArrowheads="1"/>
          </p:cNvSpPr>
          <p:nvPr/>
        </p:nvSpPr>
        <p:spPr bwMode="auto">
          <a:xfrm>
            <a:off x="556633" y="415641"/>
            <a:ext cx="187483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600" b="1">
                <a:solidFill>
                  <a:srgbClr val="000000"/>
                </a:solidFill>
                <a:latin typeface="Times New Roman" pitchFamily="18" charset="0"/>
              </a:rPr>
              <a:t>LĨNH VỰC</a:t>
            </a:r>
          </a:p>
        </p:txBody>
      </p:sp>
      <p:sp>
        <p:nvSpPr>
          <p:cNvPr id="370" name="Text Box 77"/>
          <p:cNvSpPr txBox="1">
            <a:spLocks noChangeArrowheads="1"/>
          </p:cNvSpPr>
          <p:nvPr/>
        </p:nvSpPr>
        <p:spPr bwMode="auto">
          <a:xfrm>
            <a:off x="297870" y="1128033"/>
            <a:ext cx="2249778" cy="70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Tổng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sản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phẩm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quốc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dân</a:t>
            </a:r>
            <a:endParaRPr lang="en-US" alt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1" name="Text Box 78"/>
          <p:cNvSpPr txBox="1">
            <a:spLocks noChangeArrowheads="1"/>
          </p:cNvSpPr>
          <p:nvPr/>
        </p:nvSpPr>
        <p:spPr bwMode="auto">
          <a:xfrm>
            <a:off x="5253013" y="1020148"/>
            <a:ext cx="2287371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</a:t>
            </a:r>
            <a:r>
              <a:rPr lang="en-US" altLang="en-US" sz="2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tỷ</a:t>
            </a:r>
            <a:r>
              <a:rPr lang="en-US" altLang="en-US" sz="2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USD</a:t>
            </a:r>
            <a:endParaRPr lang="en-US" altLang="en-US" sz="2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2" name="Text Box 79"/>
          <p:cNvSpPr txBox="1">
            <a:spLocks noChangeArrowheads="1"/>
          </p:cNvSpPr>
          <p:nvPr/>
        </p:nvSpPr>
        <p:spPr bwMode="auto">
          <a:xfrm>
            <a:off x="112133" y="2092041"/>
            <a:ext cx="2514600" cy="132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Thu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nhập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quốc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dân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endParaRPr lang="en-US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1" hangingPunct="1"/>
            <a:endParaRPr lang="en-US" alt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3" name="Text Box 80"/>
          <p:cNvSpPr txBox="1">
            <a:spLocks noChangeArrowheads="1"/>
          </p:cNvSpPr>
          <p:nvPr/>
        </p:nvSpPr>
        <p:spPr bwMode="auto">
          <a:xfrm>
            <a:off x="5063776" y="3241161"/>
            <a:ext cx="22082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15%/</a:t>
            </a:r>
            <a:r>
              <a:rPr lang="en-US" altLang="en-US" sz="26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endParaRPr lang="en-US" altLang="en-US" sz="26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4" name="Text Box 81"/>
          <p:cNvSpPr txBox="1">
            <a:spLocks noChangeArrowheads="1"/>
          </p:cNvSpPr>
          <p:nvPr/>
        </p:nvSpPr>
        <p:spPr bwMode="auto">
          <a:xfrm>
            <a:off x="2700048" y="2424546"/>
            <a:ext cx="838322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1990</a:t>
            </a:r>
          </a:p>
        </p:txBody>
      </p:sp>
      <p:sp>
        <p:nvSpPr>
          <p:cNvPr id="375" name="Text Box 82"/>
          <p:cNvSpPr txBox="1">
            <a:spLocks noChangeArrowheads="1"/>
          </p:cNvSpPr>
          <p:nvPr/>
        </p:nvSpPr>
        <p:spPr bwMode="auto">
          <a:xfrm>
            <a:off x="4163704" y="2355897"/>
            <a:ext cx="4117543" cy="49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23.796 USD </a:t>
            </a:r>
            <a:endParaRPr lang="en-US" altLang="en-US" sz="2600" b="1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6" name="Text Box 83"/>
          <p:cNvSpPr txBox="1">
            <a:spLocks noChangeArrowheads="1"/>
          </p:cNvSpPr>
          <p:nvPr/>
        </p:nvSpPr>
        <p:spPr bwMode="auto">
          <a:xfrm>
            <a:off x="343908" y="3560621"/>
            <a:ext cx="2179637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nghiệp</a:t>
            </a:r>
            <a:endParaRPr lang="en-US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7" name="Text Box 84"/>
          <p:cNvSpPr txBox="1">
            <a:spLocks noChangeArrowheads="1"/>
          </p:cNvSpPr>
          <p:nvPr/>
        </p:nvSpPr>
        <p:spPr bwMode="auto">
          <a:xfrm>
            <a:off x="2468273" y="3276316"/>
            <a:ext cx="1602954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1950-1960</a:t>
            </a:r>
            <a:endParaRPr lang="en-US" sz="2400" b="1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8" name="Text Box 85"/>
          <p:cNvSpPr txBox="1">
            <a:spLocks noChangeArrowheads="1"/>
          </p:cNvSpPr>
          <p:nvPr/>
        </p:nvSpPr>
        <p:spPr bwMode="auto">
          <a:xfrm>
            <a:off x="221670" y="4759041"/>
            <a:ext cx="2317750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Nông</a:t>
            </a:r>
            <a:r>
              <a:rPr lang="en-US" alt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nghiệp</a:t>
            </a:r>
            <a:endParaRPr lang="en-US" alt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9" name="Text Box 86"/>
          <p:cNvSpPr txBox="1">
            <a:spLocks noChangeArrowheads="1"/>
          </p:cNvSpPr>
          <p:nvPr/>
        </p:nvSpPr>
        <p:spPr bwMode="auto">
          <a:xfrm>
            <a:off x="4054903" y="4426526"/>
            <a:ext cx="4733350" cy="110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Đáp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ứng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&gt;80%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nhu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cầu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lương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2/3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nhu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cầu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thịt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sữa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Đánh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đứng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thế</a:t>
            </a:r>
            <a:r>
              <a:rPr lang="en-US" altLang="en-US" sz="2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giới</a:t>
            </a:r>
            <a:endParaRPr lang="en-US" altLang="en-US" sz="2200" b="1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0" name="TextBox 68"/>
          <p:cNvSpPr txBox="1">
            <a:spLocks noChangeArrowheads="1"/>
          </p:cNvSpPr>
          <p:nvPr/>
        </p:nvSpPr>
        <p:spPr bwMode="auto">
          <a:xfrm>
            <a:off x="5412795" y="501366"/>
            <a:ext cx="13922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43,53% </a:t>
            </a:r>
          </a:p>
        </p:txBody>
      </p:sp>
      <p:sp>
        <p:nvSpPr>
          <p:cNvPr id="381" name="Text Box 75"/>
          <p:cNvSpPr txBox="1">
            <a:spLocks noChangeArrowheads="1"/>
          </p:cNvSpPr>
          <p:nvPr/>
        </p:nvSpPr>
        <p:spPr bwMode="auto">
          <a:xfrm>
            <a:off x="2660070" y="380716"/>
            <a:ext cx="12493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600" b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endParaRPr lang="en-US" altLang="en-US" sz="2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2" name="Text Box 75"/>
          <p:cNvSpPr txBox="1">
            <a:spLocks noChangeArrowheads="1"/>
          </p:cNvSpPr>
          <p:nvPr/>
        </p:nvSpPr>
        <p:spPr bwMode="auto">
          <a:xfrm>
            <a:off x="4717470" y="380716"/>
            <a:ext cx="30353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600" b="1">
                <a:solidFill>
                  <a:srgbClr val="000000"/>
                </a:solidFill>
                <a:latin typeface="Times New Roman" pitchFamily="18" charset="0"/>
              </a:rPr>
              <a:t>SỐ LIỆU</a:t>
            </a:r>
            <a:endParaRPr lang="en-US" altLang="en-US" sz="2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3" name="Text Box 78"/>
          <p:cNvSpPr txBox="1">
            <a:spLocks noChangeArrowheads="1"/>
          </p:cNvSpPr>
          <p:nvPr/>
        </p:nvSpPr>
        <p:spPr bwMode="auto">
          <a:xfrm>
            <a:off x="5222851" y="1594823"/>
            <a:ext cx="2163594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183 </a:t>
            </a:r>
            <a:r>
              <a:rPr lang="en-US" altLang="en-US" sz="2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tỷ</a:t>
            </a:r>
            <a:r>
              <a:rPr lang="en-US" altLang="en-US" sz="2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USD</a:t>
            </a:r>
            <a:endParaRPr lang="en-US" altLang="en-US" sz="2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4" name="Text Box 80"/>
          <p:cNvSpPr txBox="1">
            <a:spLocks noChangeArrowheads="1"/>
          </p:cNvSpPr>
          <p:nvPr/>
        </p:nvSpPr>
        <p:spPr bwMode="auto">
          <a:xfrm>
            <a:off x="5246538" y="3837711"/>
            <a:ext cx="2245758" cy="49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13,5%/</a:t>
            </a:r>
            <a:r>
              <a:rPr lang="en-US" altLang="en-US" sz="26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endParaRPr lang="en-US" altLang="en-US" sz="26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5" name="Text Box 84"/>
          <p:cNvSpPr txBox="1">
            <a:spLocks noChangeArrowheads="1"/>
          </p:cNvSpPr>
          <p:nvPr/>
        </p:nvSpPr>
        <p:spPr bwMode="auto">
          <a:xfrm>
            <a:off x="2442873" y="3844641"/>
            <a:ext cx="1602954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1961-1970</a:t>
            </a:r>
          </a:p>
        </p:txBody>
      </p:sp>
      <p:sp>
        <p:nvSpPr>
          <p:cNvPr id="386" name="Text Box 84"/>
          <p:cNvSpPr txBox="1">
            <a:spLocks noChangeArrowheads="1"/>
          </p:cNvSpPr>
          <p:nvPr/>
        </p:nvSpPr>
        <p:spPr bwMode="auto">
          <a:xfrm>
            <a:off x="2465098" y="4759041"/>
            <a:ext cx="1602954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1967-1969</a:t>
            </a:r>
          </a:p>
        </p:txBody>
      </p:sp>
      <p:sp>
        <p:nvSpPr>
          <p:cNvPr id="387" name="Text Box 81"/>
          <p:cNvSpPr txBox="1">
            <a:spLocks noChangeArrowheads="1"/>
          </p:cNvSpPr>
          <p:nvPr/>
        </p:nvSpPr>
        <p:spPr bwMode="auto">
          <a:xfrm>
            <a:off x="2711160" y="1034624"/>
            <a:ext cx="998538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1950</a:t>
            </a:r>
          </a:p>
        </p:txBody>
      </p:sp>
      <p:sp>
        <p:nvSpPr>
          <p:cNvPr id="388" name="Text Box 81"/>
          <p:cNvSpPr txBox="1">
            <a:spLocks noChangeArrowheads="1"/>
          </p:cNvSpPr>
          <p:nvPr/>
        </p:nvSpPr>
        <p:spPr bwMode="auto">
          <a:xfrm>
            <a:off x="2711160" y="1609299"/>
            <a:ext cx="998538" cy="3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7" tIns="45627" rIns="91257" bIns="45627">
            <a:spAutoFit/>
          </a:bodyPr>
          <a:lstStyle>
            <a:lvl1pPr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413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1968</a:t>
            </a:r>
          </a:p>
        </p:txBody>
      </p:sp>
      <p:sp>
        <p:nvSpPr>
          <p:cNvPr id="2" name="Right Arrow 1"/>
          <p:cNvSpPr/>
          <p:nvPr/>
        </p:nvSpPr>
        <p:spPr>
          <a:xfrm>
            <a:off x="498765" y="5951352"/>
            <a:ext cx="1669470" cy="471055"/>
          </a:xfrm>
          <a:prstGeom prst="rightArrow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46220" y="5784274"/>
            <a:ext cx="5442240" cy="1112644"/>
            <a:chOff x="2711160" y="5714999"/>
            <a:chExt cx="5442240" cy="1112644"/>
          </a:xfrm>
          <a:solidFill>
            <a:srgbClr val="66CCFF"/>
          </a:solidFill>
        </p:grpSpPr>
        <p:sp>
          <p:nvSpPr>
            <p:cNvPr id="3" name="Rounded Rectangle 2"/>
            <p:cNvSpPr/>
            <p:nvPr/>
          </p:nvSpPr>
          <p:spPr>
            <a:xfrm>
              <a:off x="2711160" y="5714999"/>
              <a:ext cx="5442240" cy="775855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84765" y="5811980"/>
              <a:ext cx="5257800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SỰ PHÁT TRIỂN </a:t>
              </a:r>
              <a:r>
                <a:rPr lang="en-US" sz="3000" b="1">
                  <a:latin typeface="Tahoma" pitchFamily="34" charset="0"/>
                  <a:ea typeface="Tahoma" pitchFamily="34" charset="0"/>
                  <a:cs typeface="Tahoma" pitchFamily="34" charset="0"/>
                </a:rPr>
                <a:t>THẦN KÌ 1950-1970</a:t>
              </a:r>
              <a:endParaRPr lang="en-US" sz="3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925828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43000" y="76200"/>
            <a:ext cx="76200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 khác biệt giữa nước </a:t>
            </a:r>
            <a:r>
              <a:rPr lang="en-US" sz="32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vi-VN" sz="32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hật sau chiến tranh và nước </a:t>
            </a:r>
            <a:r>
              <a:rPr lang="en-US" sz="32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vi-VN" sz="32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hật hiện nay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1161191"/>
            <a:ext cx="3581400" cy="5701144"/>
            <a:chOff x="0" y="-297580"/>
            <a:chExt cx="4580010" cy="7155579"/>
          </a:xfrm>
        </p:grpSpPr>
        <p:pic>
          <p:nvPicPr>
            <p:cNvPr id="8" name="Picture 4" descr="normal_hirosim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97580"/>
              <a:ext cx="4580010" cy="35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hiroshima0608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76599"/>
              <a:ext cx="4580010" cy="35814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3048000" y="3117850"/>
            <a:ext cx="2212975" cy="1758950"/>
            <a:chOff x="1824" y="1545"/>
            <a:chExt cx="1394" cy="1108"/>
          </a:xfrm>
        </p:grpSpPr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 rot="10800000">
              <a:off x="1824" y="1559"/>
              <a:ext cx="1394" cy="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078" tIns="37036" rIns="74078" bIns="37036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800">
                  <a:solidFill>
                    <a:srgbClr val="FF0066"/>
                  </a:solidFill>
                  <a:latin typeface="Arial" charset="0"/>
                  <a:sym typeface="Webdings" pitchFamily="18" charset="2"/>
                </a:rPr>
                <a:t>&gt;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160" y="1545"/>
              <a:ext cx="1008" cy="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078" tIns="37036" rIns="74078" bIns="37036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800" dirty="0">
                  <a:solidFill>
                    <a:srgbClr val="FF0066"/>
                  </a:solidFill>
                  <a:latin typeface="Arial" charset="0"/>
                  <a:sym typeface="Webdings" pitchFamily="18" charset="2"/>
                </a:rPr>
                <a:t>&gt;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33999" y="1143001"/>
            <a:ext cx="3810001" cy="5701143"/>
            <a:chOff x="5333999" y="1143001"/>
            <a:chExt cx="3810001" cy="5701143"/>
          </a:xfrm>
        </p:grpSpPr>
        <p:pic>
          <p:nvPicPr>
            <p:cNvPr id="3074" name="Picture 2" descr="D:\GIAO AN THI GVDG\THI GVDG 17-18\Bai 9 lop 9\New folder\thud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143001"/>
              <a:ext cx="3810000" cy="2847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3" descr="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999" y="4011763"/>
              <a:ext cx="3810001" cy="2832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589171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30707"/>
            <a:ext cx="9144000" cy="688870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36286" y="-30707"/>
            <a:ext cx="9107714" cy="68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649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470400" y="96837"/>
            <a:ext cx="4673600" cy="3332163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057400" y="3525837"/>
            <a:ext cx="4673600" cy="333216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" y="96837"/>
            <a:ext cx="4318000" cy="33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93142"/>
      </p:ext>
    </p:extLst>
  </p:cSld>
  <p:clrMapOvr>
    <a:masterClrMapping/>
  </p:clrMapOvr>
  <p:transition spd="slow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IAO AN THI GVDG\THI GVDG 17-18\Bai 9 lop 9\2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2" y="485362"/>
            <a:ext cx="8076823" cy="537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401888" y="6102060"/>
            <a:ext cx="685800" cy="608013"/>
          </a:xfrm>
          <a:prstGeom prst="ellipse">
            <a:avLst/>
          </a:prstGeom>
          <a:solidFill>
            <a:srgbClr val="000099"/>
          </a:solidFill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23" name="Oval 2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554413" y="6094123"/>
            <a:ext cx="685800" cy="647700"/>
          </a:xfrm>
          <a:prstGeom prst="ellipse">
            <a:avLst/>
          </a:prstGeom>
          <a:solidFill>
            <a:srgbClr val="000099"/>
          </a:solidFill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</p:txBody>
      </p:sp>
      <p:sp>
        <p:nvSpPr>
          <p:cNvPr id="24" name="Oval 2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767263" y="6094123"/>
            <a:ext cx="685800" cy="658812"/>
          </a:xfrm>
          <a:prstGeom prst="ellipse">
            <a:avLst/>
          </a:prstGeom>
          <a:solidFill>
            <a:srgbClr val="000099"/>
          </a:solidFill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</p:txBody>
      </p:sp>
      <p:sp>
        <p:nvSpPr>
          <p:cNvPr id="25" name="Oval 2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934075" y="6102060"/>
            <a:ext cx="695325" cy="620713"/>
          </a:xfrm>
          <a:prstGeom prst="ellipse">
            <a:avLst/>
          </a:prstGeom>
          <a:solidFill>
            <a:srgbClr val="000099"/>
          </a:solidFill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</a:p>
        </p:txBody>
      </p:sp>
      <p:sp>
        <p:nvSpPr>
          <p:cNvPr id="29" name="AutoShape 4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68413" y="3048000"/>
            <a:ext cx="3941242" cy="2819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rgbClr val="C2C2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8800" b="1" dirty="0">
                <a:solidFill>
                  <a:srgbClr val="800000"/>
                </a:solidFill>
              </a:rPr>
              <a:t>4</a:t>
            </a:r>
          </a:p>
        </p:txBody>
      </p:sp>
      <p:sp>
        <p:nvSpPr>
          <p:cNvPr id="30" name="AutoShape 4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95799" y="495300"/>
            <a:ext cx="4149435" cy="25527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8800" b="1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31" name="AutoShape 4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95799" y="3048000"/>
            <a:ext cx="4149435" cy="2819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FFFFFF"/>
              </a:gs>
              <a:gs pos="100000">
                <a:srgbClr val="CC99F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88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32" name="AutoShape 41"/>
          <p:cNvSpPr>
            <a:spLocks noChangeArrowheads="1"/>
          </p:cNvSpPr>
          <p:nvPr/>
        </p:nvSpPr>
        <p:spPr bwMode="auto">
          <a:xfrm>
            <a:off x="568413" y="495300"/>
            <a:ext cx="3941242" cy="25527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FFFFFF"/>
              </a:gs>
              <a:gs pos="100000">
                <a:srgbClr val="008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9600" b="1" dirty="0">
                <a:solidFill>
                  <a:srgbClr val="0000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5217558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423248" y="914400"/>
            <a:ext cx="4770438" cy="4824413"/>
            <a:chOff x="-2395538" y="1447800"/>
            <a:chExt cx="4770438" cy="4824413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ltGray">
            <a:xfrm rot="5400000">
              <a:off x="-2422526" y="14747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ltGray">
            <a:xfrm rot="5400000" flipH="1">
              <a:off x="-2016918" y="1880393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56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48000"/>
                  </a:scheme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</p:grpSp>
      <p:pic>
        <p:nvPicPr>
          <p:cNvPr id="7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3051843"/>
      </p:ext>
    </p:extLst>
  </p:cSld>
  <p:clrMapOvr>
    <a:masterClrMapping/>
  </p:clrMapOvr>
  <p:transition spd="slow"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14600" y="304800"/>
            <a:ext cx="6172200" cy="1600200"/>
          </a:xfrm>
          <a:prstGeom prst="rect">
            <a:avLst/>
          </a:prstGeom>
          <a:solidFill>
            <a:srgbClr val="66CC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91416" tIns="45707" rIns="91416" bIns="45707"/>
          <a:lstStyle/>
          <a:p>
            <a:pPr algn="just" defTabSz="912813"/>
            <a:r>
              <a:rPr lang="vi-VN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Con người Nhật Bản được đào tạo chu đáo có ý chí vươn lên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912813"/>
            <a:endParaRPr lang="en-US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" name="Straight Arrow Connector 12"/>
          <p:cNvCxnSpPr>
            <a:stCxn id="21" idx="3"/>
            <a:endCxn id="8" idx="1"/>
          </p:cNvCxnSpPr>
          <p:nvPr/>
        </p:nvCxnSpPr>
        <p:spPr>
          <a:xfrm flipV="1">
            <a:off x="1745226" y="1104900"/>
            <a:ext cx="769374" cy="2013467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6" idx="1"/>
          </p:cNvCxnSpPr>
          <p:nvPr/>
        </p:nvCxnSpPr>
        <p:spPr>
          <a:xfrm>
            <a:off x="1745226" y="3118367"/>
            <a:ext cx="769374" cy="1053583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514600" y="2142411"/>
            <a:ext cx="6172200" cy="1176337"/>
          </a:xfrm>
          <a:prstGeom prst="rect">
            <a:avLst/>
          </a:prstGeom>
          <a:solidFill>
            <a:srgbClr val="66CC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91416" tIns="45707" rIns="91416" bIns="45707"/>
          <a:lstStyle/>
          <a:p>
            <a:pPr algn="just" defTabSz="912813"/>
            <a:r>
              <a:rPr lang="vi-VN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Truyền thống giáo dục, văn hóa lâu đời. 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514600" y="3619499"/>
            <a:ext cx="6172200" cy="1104901"/>
          </a:xfrm>
          <a:prstGeom prst="rect">
            <a:avLst/>
          </a:prstGeom>
          <a:solidFill>
            <a:srgbClr val="66CC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91416" tIns="45707" rIns="91416" bIns="45707"/>
          <a:lstStyle/>
          <a:p>
            <a:pPr algn="just" defTabSz="912813"/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quản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lý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hiệu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xí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nghiệp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ty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14600" y="5029200"/>
            <a:ext cx="6172200" cy="1565706"/>
          </a:xfrm>
          <a:prstGeom prst="rect">
            <a:avLst/>
          </a:prstGeom>
          <a:solidFill>
            <a:srgbClr val="66CC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91416" tIns="45707" rIns="91416" bIns="45707"/>
          <a:lstStyle/>
          <a:p>
            <a:pPr algn="just" defTabSz="912813"/>
            <a:r>
              <a:rPr lang="vi-VN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Vai trò điều tiết và đề ra các chiến lược phát triển của chính phủ Nhật Bản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745226" y="2463880"/>
            <a:ext cx="769374" cy="654486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1" idx="3"/>
            <a:endCxn id="17" idx="1"/>
          </p:cNvCxnSpPr>
          <p:nvPr/>
        </p:nvCxnSpPr>
        <p:spPr>
          <a:xfrm>
            <a:off x="1745226" y="3118367"/>
            <a:ext cx="769374" cy="2693686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17765" y="1617822"/>
            <a:ext cx="1752600" cy="3001089"/>
            <a:chOff x="41565" y="1875711"/>
            <a:chExt cx="1752600" cy="3001089"/>
          </a:xfrm>
        </p:grpSpPr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152400" y="1875711"/>
              <a:ext cx="1516626" cy="3001089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rgbClr val="FF0066"/>
              </a:solidFill>
              <a:miter lim="800000"/>
              <a:headEnd/>
              <a:tailEnd/>
            </a:ln>
          </p:spPr>
          <p:txBody>
            <a:bodyPr lIns="91416" tIns="45707" rIns="91416" bIns="45707"/>
            <a:lstStyle/>
            <a:p>
              <a:pPr algn="ctr" defTabSz="912813"/>
              <a:endParaRPr lang="en-US" sz="2300" b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565" y="2553831"/>
              <a:ext cx="1752600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NGUYÊN NHÂN PHÁT TRIỂN</a:t>
              </a:r>
            </a:p>
            <a:p>
              <a:endParaRPr lang="en-US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77712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0690" y="1943806"/>
            <a:ext cx="896279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Theo em, nguyên nhân nào là quan trọng nhất đưa đến sự phát triển thần kì của Nhật Bản? Tại sao?</a:t>
            </a:r>
            <a:endParaRPr lang="en-US" sz="32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28435" y="877006"/>
            <a:ext cx="4290396" cy="762000"/>
            <a:chOff x="2428435" y="1752600"/>
            <a:chExt cx="4290396" cy="762000"/>
          </a:xfrm>
        </p:grpSpPr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2428435" y="1752600"/>
              <a:ext cx="4290396" cy="762000"/>
              <a:chOff x="944" y="1104"/>
              <a:chExt cx="2597" cy="672"/>
            </a:xfrm>
          </p:grpSpPr>
          <p:sp>
            <p:nvSpPr>
              <p:cNvPr id="14" name="AutoShape 7"/>
              <p:cNvSpPr>
                <a:spLocks noChangeArrowheads="1"/>
              </p:cNvSpPr>
              <p:nvPr/>
            </p:nvSpPr>
            <p:spPr bwMode="gray">
              <a:xfrm>
                <a:off x="1104" y="1104"/>
                <a:ext cx="2437" cy="672"/>
              </a:xfrm>
              <a:prstGeom prst="roundRect">
                <a:avLst>
                  <a:gd name="adj" fmla="val 50000"/>
                </a:avLst>
              </a:prstGeom>
              <a:noFill/>
              <a:ln w="2857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 dirty="0">
                    <a:ln>
                      <a:solidFill>
                        <a:srgbClr val="000099"/>
                      </a:solidFill>
                    </a:ln>
                    <a:solidFill>
                      <a:srgbClr val="0000FF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THẢO LUẬN NHÓM</a:t>
                </a:r>
              </a:p>
            </p:txBody>
          </p:sp>
          <p:sp>
            <p:nvSpPr>
              <p:cNvPr id="15" name="Oval 9"/>
              <p:cNvSpPr>
                <a:spLocks noChangeArrowheads="1"/>
              </p:cNvSpPr>
              <p:nvPr/>
            </p:nvSpPr>
            <p:spPr bwMode="gray">
              <a:xfrm>
                <a:off x="944" y="1326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Oval 14"/>
            <p:cNvSpPr>
              <a:spLocks noChangeArrowheads="1"/>
            </p:cNvSpPr>
            <p:nvPr/>
          </p:nvSpPr>
          <p:spPr bwMode="gray">
            <a:xfrm>
              <a:off x="2492310" y="2004695"/>
              <a:ext cx="268743" cy="259033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6" name="Oval 15"/>
          <p:cNvSpPr/>
          <p:nvPr/>
        </p:nvSpPr>
        <p:spPr>
          <a:xfrm>
            <a:off x="7537583" y="56952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60</a:t>
            </a:r>
          </a:p>
        </p:txBody>
      </p:sp>
      <p:sp>
        <p:nvSpPr>
          <p:cNvPr id="17" name="Oval 16"/>
          <p:cNvSpPr/>
          <p:nvPr/>
        </p:nvSpPr>
        <p:spPr>
          <a:xfrm>
            <a:off x="7564877" y="606900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59</a:t>
            </a:r>
          </a:p>
        </p:txBody>
      </p:sp>
      <p:sp>
        <p:nvSpPr>
          <p:cNvPr id="18" name="Oval 17"/>
          <p:cNvSpPr/>
          <p:nvPr/>
        </p:nvSpPr>
        <p:spPr>
          <a:xfrm>
            <a:off x="7537583" y="58074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58</a:t>
            </a:r>
          </a:p>
        </p:txBody>
      </p:sp>
      <p:sp>
        <p:nvSpPr>
          <p:cNvPr id="19" name="Oval 18"/>
          <p:cNvSpPr/>
          <p:nvPr/>
        </p:nvSpPr>
        <p:spPr>
          <a:xfrm>
            <a:off x="7551229" y="618428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57</a:t>
            </a:r>
          </a:p>
        </p:txBody>
      </p:sp>
      <p:sp>
        <p:nvSpPr>
          <p:cNvPr id="20" name="Oval 19"/>
          <p:cNvSpPr/>
          <p:nvPr/>
        </p:nvSpPr>
        <p:spPr>
          <a:xfrm>
            <a:off x="7523296" y="591476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56</a:t>
            </a:r>
          </a:p>
        </p:txBody>
      </p:sp>
      <p:sp>
        <p:nvSpPr>
          <p:cNvPr id="21" name="Oval 20"/>
          <p:cNvSpPr/>
          <p:nvPr/>
        </p:nvSpPr>
        <p:spPr>
          <a:xfrm>
            <a:off x="7537583" y="618428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55</a:t>
            </a:r>
          </a:p>
        </p:txBody>
      </p:sp>
      <p:sp>
        <p:nvSpPr>
          <p:cNvPr id="22" name="Oval 21"/>
          <p:cNvSpPr/>
          <p:nvPr/>
        </p:nvSpPr>
        <p:spPr>
          <a:xfrm>
            <a:off x="7537583" y="618428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54</a:t>
            </a:r>
          </a:p>
        </p:txBody>
      </p:sp>
      <p:sp>
        <p:nvSpPr>
          <p:cNvPr id="23" name="Oval 22"/>
          <p:cNvSpPr/>
          <p:nvPr/>
        </p:nvSpPr>
        <p:spPr>
          <a:xfrm>
            <a:off x="7523296" y="56952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53</a:t>
            </a:r>
          </a:p>
        </p:txBody>
      </p:sp>
      <p:sp>
        <p:nvSpPr>
          <p:cNvPr id="24" name="Oval 23"/>
          <p:cNvSpPr/>
          <p:nvPr/>
        </p:nvSpPr>
        <p:spPr>
          <a:xfrm>
            <a:off x="7551229" y="618428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52</a:t>
            </a:r>
          </a:p>
        </p:txBody>
      </p:sp>
      <p:sp>
        <p:nvSpPr>
          <p:cNvPr id="25" name="Oval 24"/>
          <p:cNvSpPr/>
          <p:nvPr/>
        </p:nvSpPr>
        <p:spPr>
          <a:xfrm>
            <a:off x="7551229" y="606900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51</a:t>
            </a:r>
          </a:p>
        </p:txBody>
      </p:sp>
      <p:sp>
        <p:nvSpPr>
          <p:cNvPr id="26" name="Oval 25"/>
          <p:cNvSpPr/>
          <p:nvPr/>
        </p:nvSpPr>
        <p:spPr>
          <a:xfrm>
            <a:off x="7537583" y="56952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50</a:t>
            </a:r>
          </a:p>
        </p:txBody>
      </p:sp>
      <p:sp>
        <p:nvSpPr>
          <p:cNvPr id="27" name="Oval 26"/>
          <p:cNvSpPr/>
          <p:nvPr/>
        </p:nvSpPr>
        <p:spPr>
          <a:xfrm>
            <a:off x="7551229" y="591476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49</a:t>
            </a:r>
          </a:p>
        </p:txBody>
      </p:sp>
      <p:sp>
        <p:nvSpPr>
          <p:cNvPr id="28" name="Oval 27"/>
          <p:cNvSpPr/>
          <p:nvPr/>
        </p:nvSpPr>
        <p:spPr>
          <a:xfrm>
            <a:off x="7518533" y="591476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48</a:t>
            </a:r>
          </a:p>
        </p:txBody>
      </p:sp>
      <p:sp>
        <p:nvSpPr>
          <p:cNvPr id="29" name="Oval 28"/>
          <p:cNvSpPr/>
          <p:nvPr/>
        </p:nvSpPr>
        <p:spPr>
          <a:xfrm>
            <a:off x="7551229" y="56952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47</a:t>
            </a:r>
          </a:p>
        </p:txBody>
      </p:sp>
      <p:sp>
        <p:nvSpPr>
          <p:cNvPr id="30" name="Oval 29"/>
          <p:cNvSpPr/>
          <p:nvPr/>
        </p:nvSpPr>
        <p:spPr>
          <a:xfrm>
            <a:off x="7523296" y="591476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46</a:t>
            </a:r>
          </a:p>
        </p:txBody>
      </p:sp>
      <p:sp>
        <p:nvSpPr>
          <p:cNvPr id="31" name="Oval 30"/>
          <p:cNvSpPr/>
          <p:nvPr/>
        </p:nvSpPr>
        <p:spPr>
          <a:xfrm>
            <a:off x="7551229" y="621389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45</a:t>
            </a:r>
          </a:p>
        </p:txBody>
      </p:sp>
      <p:sp>
        <p:nvSpPr>
          <p:cNvPr id="32" name="Oval 31"/>
          <p:cNvSpPr/>
          <p:nvPr/>
        </p:nvSpPr>
        <p:spPr>
          <a:xfrm>
            <a:off x="7564877" y="58203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44</a:t>
            </a:r>
          </a:p>
        </p:txBody>
      </p:sp>
      <p:sp>
        <p:nvSpPr>
          <p:cNvPr id="33" name="Oval 32"/>
          <p:cNvSpPr/>
          <p:nvPr/>
        </p:nvSpPr>
        <p:spPr>
          <a:xfrm>
            <a:off x="7564877" y="621389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43</a:t>
            </a:r>
          </a:p>
        </p:txBody>
      </p:sp>
      <p:sp>
        <p:nvSpPr>
          <p:cNvPr id="34" name="Oval 33"/>
          <p:cNvSpPr/>
          <p:nvPr/>
        </p:nvSpPr>
        <p:spPr>
          <a:xfrm>
            <a:off x="7537583" y="633058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42</a:t>
            </a:r>
          </a:p>
        </p:txBody>
      </p:sp>
      <p:sp>
        <p:nvSpPr>
          <p:cNvPr id="35" name="Oval 34"/>
          <p:cNvSpPr/>
          <p:nvPr/>
        </p:nvSpPr>
        <p:spPr>
          <a:xfrm>
            <a:off x="7537583" y="62559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41</a:t>
            </a:r>
          </a:p>
        </p:txBody>
      </p:sp>
      <p:sp>
        <p:nvSpPr>
          <p:cNvPr id="36" name="Oval 35"/>
          <p:cNvSpPr/>
          <p:nvPr/>
        </p:nvSpPr>
        <p:spPr>
          <a:xfrm>
            <a:off x="7537583" y="58203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40</a:t>
            </a:r>
          </a:p>
        </p:txBody>
      </p:sp>
      <p:sp>
        <p:nvSpPr>
          <p:cNvPr id="37" name="Oval 36"/>
          <p:cNvSpPr/>
          <p:nvPr/>
        </p:nvSpPr>
        <p:spPr>
          <a:xfrm>
            <a:off x="7579662" y="58203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39</a:t>
            </a:r>
          </a:p>
        </p:txBody>
      </p:sp>
      <p:sp>
        <p:nvSpPr>
          <p:cNvPr id="38" name="Oval 37"/>
          <p:cNvSpPr/>
          <p:nvPr/>
        </p:nvSpPr>
        <p:spPr>
          <a:xfrm>
            <a:off x="7579662" y="56952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38</a:t>
            </a:r>
          </a:p>
        </p:txBody>
      </p:sp>
      <p:sp>
        <p:nvSpPr>
          <p:cNvPr id="39" name="Oval 38"/>
          <p:cNvSpPr/>
          <p:nvPr/>
        </p:nvSpPr>
        <p:spPr>
          <a:xfrm>
            <a:off x="7566014" y="58203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37</a:t>
            </a:r>
          </a:p>
        </p:txBody>
      </p:sp>
      <p:sp>
        <p:nvSpPr>
          <p:cNvPr id="40" name="Oval 39"/>
          <p:cNvSpPr/>
          <p:nvPr/>
        </p:nvSpPr>
        <p:spPr>
          <a:xfrm>
            <a:off x="7537583" y="630440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36</a:t>
            </a:r>
          </a:p>
        </p:txBody>
      </p:sp>
      <p:sp>
        <p:nvSpPr>
          <p:cNvPr id="41" name="Oval 40"/>
          <p:cNvSpPr/>
          <p:nvPr/>
        </p:nvSpPr>
        <p:spPr>
          <a:xfrm>
            <a:off x="7566016" y="591476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35</a:t>
            </a:r>
          </a:p>
        </p:txBody>
      </p:sp>
      <p:sp>
        <p:nvSpPr>
          <p:cNvPr id="42" name="Oval 41"/>
          <p:cNvSpPr/>
          <p:nvPr/>
        </p:nvSpPr>
        <p:spPr>
          <a:xfrm>
            <a:off x="7566016" y="630440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34</a:t>
            </a:r>
          </a:p>
        </p:txBody>
      </p:sp>
      <p:sp>
        <p:nvSpPr>
          <p:cNvPr id="43" name="Oval 42"/>
          <p:cNvSpPr/>
          <p:nvPr/>
        </p:nvSpPr>
        <p:spPr>
          <a:xfrm>
            <a:off x="7537583" y="60819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33</a:t>
            </a:r>
          </a:p>
        </p:txBody>
      </p:sp>
      <p:sp>
        <p:nvSpPr>
          <p:cNvPr id="44" name="Oval 43"/>
          <p:cNvSpPr/>
          <p:nvPr/>
        </p:nvSpPr>
        <p:spPr>
          <a:xfrm>
            <a:off x="7551229" y="58203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32</a:t>
            </a:r>
          </a:p>
        </p:txBody>
      </p:sp>
      <p:sp>
        <p:nvSpPr>
          <p:cNvPr id="45" name="Oval 44"/>
          <p:cNvSpPr/>
          <p:nvPr/>
        </p:nvSpPr>
        <p:spPr>
          <a:xfrm>
            <a:off x="7537583" y="62559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31</a:t>
            </a:r>
          </a:p>
        </p:txBody>
      </p:sp>
      <p:sp>
        <p:nvSpPr>
          <p:cNvPr id="46" name="Oval 45"/>
          <p:cNvSpPr/>
          <p:nvPr/>
        </p:nvSpPr>
        <p:spPr>
          <a:xfrm>
            <a:off x="7583075" y="58203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30</a:t>
            </a:r>
          </a:p>
        </p:txBody>
      </p:sp>
      <p:sp>
        <p:nvSpPr>
          <p:cNvPr id="47" name="Oval 46"/>
          <p:cNvSpPr/>
          <p:nvPr/>
        </p:nvSpPr>
        <p:spPr>
          <a:xfrm>
            <a:off x="7551229" y="60819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29</a:t>
            </a:r>
          </a:p>
        </p:txBody>
      </p:sp>
      <p:sp>
        <p:nvSpPr>
          <p:cNvPr id="48" name="Oval 47"/>
          <p:cNvSpPr/>
          <p:nvPr/>
        </p:nvSpPr>
        <p:spPr>
          <a:xfrm>
            <a:off x="7537583" y="630440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28</a:t>
            </a:r>
          </a:p>
        </p:txBody>
      </p:sp>
      <p:sp>
        <p:nvSpPr>
          <p:cNvPr id="49" name="Oval 48"/>
          <p:cNvSpPr/>
          <p:nvPr/>
        </p:nvSpPr>
        <p:spPr>
          <a:xfrm>
            <a:off x="7552368" y="58203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27</a:t>
            </a:r>
          </a:p>
        </p:txBody>
      </p:sp>
      <p:sp>
        <p:nvSpPr>
          <p:cNvPr id="50" name="Oval 49"/>
          <p:cNvSpPr/>
          <p:nvPr/>
        </p:nvSpPr>
        <p:spPr>
          <a:xfrm>
            <a:off x="7537583" y="60819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26</a:t>
            </a:r>
          </a:p>
        </p:txBody>
      </p:sp>
      <p:sp>
        <p:nvSpPr>
          <p:cNvPr id="51" name="Oval 50"/>
          <p:cNvSpPr/>
          <p:nvPr/>
        </p:nvSpPr>
        <p:spPr>
          <a:xfrm>
            <a:off x="7523296" y="59716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25</a:t>
            </a:r>
          </a:p>
        </p:txBody>
      </p:sp>
      <p:sp>
        <p:nvSpPr>
          <p:cNvPr id="52" name="Oval 51"/>
          <p:cNvSpPr/>
          <p:nvPr/>
        </p:nvSpPr>
        <p:spPr>
          <a:xfrm>
            <a:off x="7537583" y="58203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24</a:t>
            </a:r>
          </a:p>
        </p:txBody>
      </p:sp>
      <p:sp>
        <p:nvSpPr>
          <p:cNvPr id="53" name="Oval 52"/>
          <p:cNvSpPr/>
          <p:nvPr/>
        </p:nvSpPr>
        <p:spPr>
          <a:xfrm>
            <a:off x="7552368" y="62559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23</a:t>
            </a:r>
          </a:p>
        </p:txBody>
      </p:sp>
      <p:sp>
        <p:nvSpPr>
          <p:cNvPr id="54" name="Oval 53"/>
          <p:cNvSpPr/>
          <p:nvPr/>
        </p:nvSpPr>
        <p:spPr>
          <a:xfrm>
            <a:off x="7563740" y="630440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22</a:t>
            </a:r>
          </a:p>
        </p:txBody>
      </p:sp>
      <p:sp>
        <p:nvSpPr>
          <p:cNvPr id="55" name="Oval 54"/>
          <p:cNvSpPr/>
          <p:nvPr/>
        </p:nvSpPr>
        <p:spPr>
          <a:xfrm>
            <a:off x="7528483" y="60819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21</a:t>
            </a:r>
          </a:p>
        </p:txBody>
      </p:sp>
      <p:sp>
        <p:nvSpPr>
          <p:cNvPr id="56" name="Oval 55"/>
          <p:cNvSpPr/>
          <p:nvPr/>
        </p:nvSpPr>
        <p:spPr>
          <a:xfrm>
            <a:off x="7552368" y="62559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20</a:t>
            </a:r>
          </a:p>
        </p:txBody>
      </p:sp>
      <p:sp>
        <p:nvSpPr>
          <p:cNvPr id="57" name="Oval 56"/>
          <p:cNvSpPr/>
          <p:nvPr/>
        </p:nvSpPr>
        <p:spPr>
          <a:xfrm>
            <a:off x="7537581" y="60819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19</a:t>
            </a:r>
          </a:p>
        </p:txBody>
      </p:sp>
      <p:sp>
        <p:nvSpPr>
          <p:cNvPr id="58" name="Oval 57"/>
          <p:cNvSpPr/>
          <p:nvPr/>
        </p:nvSpPr>
        <p:spPr>
          <a:xfrm>
            <a:off x="7566016" y="59716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18</a:t>
            </a:r>
          </a:p>
        </p:txBody>
      </p:sp>
      <p:sp>
        <p:nvSpPr>
          <p:cNvPr id="59" name="Oval 58"/>
          <p:cNvSpPr/>
          <p:nvPr/>
        </p:nvSpPr>
        <p:spPr>
          <a:xfrm>
            <a:off x="7542131" y="62559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17</a:t>
            </a:r>
          </a:p>
        </p:txBody>
      </p:sp>
      <p:sp>
        <p:nvSpPr>
          <p:cNvPr id="60" name="Oval 59"/>
          <p:cNvSpPr/>
          <p:nvPr/>
        </p:nvSpPr>
        <p:spPr>
          <a:xfrm>
            <a:off x="7552368" y="625595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16</a:t>
            </a:r>
          </a:p>
        </p:txBody>
      </p:sp>
      <p:sp>
        <p:nvSpPr>
          <p:cNvPr id="61" name="Oval 60"/>
          <p:cNvSpPr/>
          <p:nvPr/>
        </p:nvSpPr>
        <p:spPr>
          <a:xfrm>
            <a:off x="7537583" y="582034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15</a:t>
            </a:r>
          </a:p>
        </p:txBody>
      </p:sp>
      <p:sp>
        <p:nvSpPr>
          <p:cNvPr id="62" name="Oval 61"/>
          <p:cNvSpPr/>
          <p:nvPr/>
        </p:nvSpPr>
        <p:spPr>
          <a:xfrm>
            <a:off x="7568290" y="60819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14</a:t>
            </a:r>
          </a:p>
        </p:txBody>
      </p:sp>
      <p:sp>
        <p:nvSpPr>
          <p:cNvPr id="63" name="Oval 62"/>
          <p:cNvSpPr/>
          <p:nvPr/>
        </p:nvSpPr>
        <p:spPr>
          <a:xfrm>
            <a:off x="7537583" y="60819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13</a:t>
            </a:r>
          </a:p>
        </p:txBody>
      </p:sp>
      <p:sp>
        <p:nvSpPr>
          <p:cNvPr id="64" name="Oval 63"/>
          <p:cNvSpPr/>
          <p:nvPr/>
        </p:nvSpPr>
        <p:spPr>
          <a:xfrm>
            <a:off x="7539857" y="60819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12</a:t>
            </a:r>
          </a:p>
        </p:txBody>
      </p:sp>
      <p:sp>
        <p:nvSpPr>
          <p:cNvPr id="65" name="Oval 64"/>
          <p:cNvSpPr/>
          <p:nvPr/>
        </p:nvSpPr>
        <p:spPr>
          <a:xfrm>
            <a:off x="7538720" y="60819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11</a:t>
            </a:r>
          </a:p>
        </p:txBody>
      </p:sp>
      <p:sp>
        <p:nvSpPr>
          <p:cNvPr id="66" name="Oval 65"/>
          <p:cNvSpPr/>
          <p:nvPr/>
        </p:nvSpPr>
        <p:spPr>
          <a:xfrm>
            <a:off x="7537583" y="608192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10</a:t>
            </a:r>
          </a:p>
        </p:txBody>
      </p:sp>
      <p:sp>
        <p:nvSpPr>
          <p:cNvPr id="67" name="Oval 66"/>
          <p:cNvSpPr/>
          <p:nvPr/>
        </p:nvSpPr>
        <p:spPr>
          <a:xfrm>
            <a:off x="7537583" y="60819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09</a:t>
            </a:r>
          </a:p>
        </p:txBody>
      </p:sp>
      <p:sp>
        <p:nvSpPr>
          <p:cNvPr id="68" name="Oval 67"/>
          <p:cNvSpPr/>
          <p:nvPr/>
        </p:nvSpPr>
        <p:spPr>
          <a:xfrm>
            <a:off x="7537583" y="60819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08</a:t>
            </a:r>
          </a:p>
        </p:txBody>
      </p:sp>
      <p:sp>
        <p:nvSpPr>
          <p:cNvPr id="69" name="Oval 68"/>
          <p:cNvSpPr/>
          <p:nvPr/>
        </p:nvSpPr>
        <p:spPr>
          <a:xfrm>
            <a:off x="7537583" y="608192"/>
            <a:ext cx="1214438" cy="101618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07</a:t>
            </a:r>
          </a:p>
        </p:txBody>
      </p:sp>
      <p:sp>
        <p:nvSpPr>
          <p:cNvPr id="70" name="Oval 69"/>
          <p:cNvSpPr/>
          <p:nvPr/>
        </p:nvSpPr>
        <p:spPr>
          <a:xfrm>
            <a:off x="7537583" y="60819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06</a:t>
            </a:r>
          </a:p>
        </p:txBody>
      </p:sp>
      <p:sp>
        <p:nvSpPr>
          <p:cNvPr id="71" name="Oval 70"/>
          <p:cNvSpPr/>
          <p:nvPr/>
        </p:nvSpPr>
        <p:spPr>
          <a:xfrm>
            <a:off x="7523296" y="60819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05</a:t>
            </a:r>
          </a:p>
        </p:txBody>
      </p:sp>
      <p:sp>
        <p:nvSpPr>
          <p:cNvPr id="72" name="Oval 71"/>
          <p:cNvSpPr/>
          <p:nvPr/>
        </p:nvSpPr>
        <p:spPr>
          <a:xfrm>
            <a:off x="7518533" y="60819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04</a:t>
            </a:r>
          </a:p>
        </p:txBody>
      </p:sp>
      <p:sp>
        <p:nvSpPr>
          <p:cNvPr id="73" name="Oval 72"/>
          <p:cNvSpPr/>
          <p:nvPr/>
        </p:nvSpPr>
        <p:spPr>
          <a:xfrm>
            <a:off x="7532821" y="60819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03</a:t>
            </a:r>
          </a:p>
        </p:txBody>
      </p:sp>
      <p:sp>
        <p:nvSpPr>
          <p:cNvPr id="74" name="Oval 73"/>
          <p:cNvSpPr/>
          <p:nvPr/>
        </p:nvSpPr>
        <p:spPr>
          <a:xfrm>
            <a:off x="7537583" y="60819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>
                <a:solidFill>
                  <a:srgbClr val="FF0066"/>
                </a:solidFill>
              </a:rPr>
              <a:t>02</a:t>
            </a:r>
          </a:p>
        </p:txBody>
      </p:sp>
      <p:sp>
        <p:nvSpPr>
          <p:cNvPr id="75" name="Oval 74"/>
          <p:cNvSpPr/>
          <p:nvPr/>
        </p:nvSpPr>
        <p:spPr>
          <a:xfrm>
            <a:off x="7537583" y="608193"/>
            <a:ext cx="1214438" cy="10161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>
                <a:solidFill>
                  <a:srgbClr val="FF0066"/>
                </a:solidFill>
              </a:rPr>
              <a:t>01</a:t>
            </a:r>
          </a:p>
        </p:txBody>
      </p:sp>
      <p:sp>
        <p:nvSpPr>
          <p:cNvPr id="76" name="AutoShape 19"/>
          <p:cNvSpPr>
            <a:spLocks noChangeArrowheads="1"/>
          </p:cNvSpPr>
          <p:nvPr/>
        </p:nvSpPr>
        <p:spPr bwMode="auto">
          <a:xfrm>
            <a:off x="7370896" y="516628"/>
            <a:ext cx="1457326" cy="109019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Hết</a:t>
            </a:r>
            <a:r>
              <a:rPr lang="en-US" sz="20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giờ</a:t>
            </a:r>
            <a:endParaRPr lang="en-US" sz="2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7" name="AutoShape 11"/>
          <p:cNvSpPr>
            <a:spLocks noChangeArrowheads="1"/>
          </p:cNvSpPr>
          <p:nvPr/>
        </p:nvSpPr>
        <p:spPr bwMode="auto">
          <a:xfrm>
            <a:off x="1295401" y="4343400"/>
            <a:ext cx="6891480" cy="83820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38100" algn="ctr">
            <a:solidFill>
              <a:schemeClr val="bg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/>
            <a:r>
              <a:rPr lang="en-US" sz="32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Ý</a:t>
            </a:r>
            <a:r>
              <a:rPr lang="vi-VN" sz="32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 thức của con người Nhật Bản</a:t>
            </a:r>
            <a:endParaRPr lang="en-US" sz="3200" b="1" dirty="0">
              <a:ln>
                <a:solidFill>
                  <a:schemeClr val="tx1"/>
                </a:solidFill>
              </a:ln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8034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0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0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0"/>
                            </p:stCondLst>
                            <p:childTnLst>
                              <p:par>
                                <p:cTn id="9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4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2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6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4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8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2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0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4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2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9000"/>
                            </p:stCondLst>
                            <p:childTnLst>
                              <p:par>
                                <p:cTn id="1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4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8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2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6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0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9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8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7000"/>
                            </p:stCondLst>
                            <p:childTnLst>
                              <p:par>
                                <p:cTn id="2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2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8000"/>
                            </p:stCondLst>
                            <p:childTnLst>
                              <p:par>
                                <p:cTn id="20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9000"/>
                            </p:stCondLst>
                            <p:childTnLst>
                              <p:par>
                                <p:cTn id="2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0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00"/>
                            </p:stCondLst>
                            <p:childTnLst>
                              <p:par>
                                <p:cTn id="2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4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1000"/>
                            </p:stCondLst>
                            <p:childTnLst>
                              <p:par>
                                <p:cTn id="2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3000"/>
                            </p:stCondLst>
                            <p:childTnLst>
                              <p:par>
                                <p:cTn id="2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6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4000"/>
                            </p:stCondLst>
                            <p:childTnLst>
                              <p:par>
                                <p:cTn id="2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5000"/>
                            </p:stCondLst>
                            <p:childTnLst>
                              <p:par>
                                <p:cTn id="2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4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6000"/>
                            </p:stCondLst>
                            <p:childTnLst>
                              <p:par>
                                <p:cTn id="2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8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7000"/>
                            </p:stCondLst>
                            <p:childTnLst>
                              <p:par>
                                <p:cTn id="2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6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9000"/>
                            </p:stCondLst>
                            <p:childTnLst>
                              <p:par>
                                <p:cTn id="2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0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54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61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6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423248" y="914400"/>
            <a:ext cx="4770438" cy="4824413"/>
            <a:chOff x="-2395538" y="1447800"/>
            <a:chExt cx="4770438" cy="4824413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ltGray">
            <a:xfrm rot="5400000">
              <a:off x="-2422526" y="14747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ltGray">
            <a:xfrm rot="5400000" flipH="1">
              <a:off x="-2016918" y="1880393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56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48000"/>
                  </a:scheme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</p:grpSp>
      <p:pic>
        <p:nvPicPr>
          <p:cNvPr id="7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4837809"/>
      </p:ext>
    </p:extLst>
  </p:cSld>
  <p:clrMapOvr>
    <a:masterClrMapping/>
  </p:clrMapOvr>
  <p:transition spd="slow"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14600" y="457200"/>
            <a:ext cx="6172200" cy="1600200"/>
          </a:xfrm>
          <a:prstGeom prst="rect">
            <a:avLst/>
          </a:prstGeom>
          <a:solidFill>
            <a:srgbClr val="66CC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91416" tIns="45707" rIns="91416" bIns="45707"/>
          <a:lstStyle/>
          <a:p>
            <a:pPr algn="just" defTabSz="912813"/>
            <a:r>
              <a:rPr lang="vi-VN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Hầu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hết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năng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lượng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va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̀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nguyên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liệu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đều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phải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nhập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tư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̀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nước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ngoài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745226" y="1276253"/>
            <a:ext cx="769374" cy="1940815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6" idx="1"/>
          </p:cNvCxnSpPr>
          <p:nvPr/>
        </p:nvCxnSpPr>
        <p:spPr>
          <a:xfrm>
            <a:off x="1745226" y="3242548"/>
            <a:ext cx="769374" cy="1805703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514600" y="2667000"/>
            <a:ext cx="6172200" cy="1100137"/>
          </a:xfrm>
          <a:prstGeom prst="rect">
            <a:avLst/>
          </a:prstGeom>
          <a:solidFill>
            <a:srgbClr val="66CC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91416" tIns="45707" rIns="91416" bIns="45707"/>
          <a:lstStyle/>
          <a:p>
            <a:pPr algn="just" defTabSz="912813"/>
            <a:r>
              <a:rPr lang="vi-VN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Luôn bị Mỹ, Tây Âu cạnh tranh ráo riết.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514600" y="4495800"/>
            <a:ext cx="6172200" cy="1104901"/>
          </a:xfrm>
          <a:prstGeom prst="rect">
            <a:avLst/>
          </a:prstGeom>
          <a:solidFill>
            <a:srgbClr val="66CC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91416" tIns="45707" rIns="91416" bIns="45707"/>
          <a:lstStyle/>
          <a:p>
            <a:pPr algn="just" defTabSz="912813"/>
            <a:r>
              <a:rPr lang="vi-VN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Đất nước thường xuyên bị thiên tai hoành hành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8" name="Straight Arrow Connector 17"/>
          <p:cNvCxnSpPr>
            <a:endCxn id="15" idx="1"/>
          </p:cNvCxnSpPr>
          <p:nvPr/>
        </p:nvCxnSpPr>
        <p:spPr>
          <a:xfrm flipV="1">
            <a:off x="1745226" y="3217069"/>
            <a:ext cx="769374" cy="25479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17765" y="1617822"/>
            <a:ext cx="1752600" cy="3001089"/>
            <a:chOff x="41565" y="1875711"/>
            <a:chExt cx="1752600" cy="3001089"/>
          </a:xfrm>
        </p:grpSpPr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152400" y="1875711"/>
              <a:ext cx="1516626" cy="3001089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rgbClr val="FF0066"/>
              </a:solidFill>
              <a:miter lim="800000"/>
              <a:headEnd/>
              <a:tailEnd/>
            </a:ln>
          </p:spPr>
          <p:txBody>
            <a:bodyPr lIns="91416" tIns="45707" rIns="91416" bIns="45707"/>
            <a:lstStyle/>
            <a:p>
              <a:pPr algn="ctr" defTabSz="912813"/>
              <a:endParaRPr lang="en-US" sz="2300" b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565" y="2553831"/>
              <a:ext cx="1752600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NGUYÊN NHÂN SUY GIẢM</a:t>
              </a:r>
            </a:p>
            <a:p>
              <a:endParaRPr lang="en-US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16573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GIAO AN THI GVDG\THI GVDG 17-18\Bai 9 lop 9\Zing_Nhat_Ban__Song_than_2011__2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61655"/>
            <a:ext cx="6248400" cy="3865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2423248" y="914400"/>
            <a:ext cx="4770438" cy="4824413"/>
            <a:chOff x="-2395538" y="1447800"/>
            <a:chExt cx="4770438" cy="4824413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ltGray">
            <a:xfrm rot="5400000">
              <a:off x="-2422526" y="14747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ltGray">
            <a:xfrm rot="5400000" flipH="1">
              <a:off x="-2016918" y="1880393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56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48000"/>
                  </a:scheme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</p:grpSp>
      <p:pic>
        <p:nvPicPr>
          <p:cNvPr id="6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929309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423248" y="914400"/>
            <a:ext cx="4770438" cy="4824413"/>
            <a:chOff x="-2395538" y="1447800"/>
            <a:chExt cx="4770438" cy="4824413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ltGray">
            <a:xfrm rot="5400000">
              <a:off x="-2422526" y="14747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ltGray">
            <a:xfrm rot="5400000" flipH="1">
              <a:off x="-2016918" y="1880393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56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48000"/>
                  </a:scheme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</p:grpSp>
      <p:pic>
        <p:nvPicPr>
          <p:cNvPr id="7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4593033"/>
      </p:ext>
    </p:extLst>
  </p:cSld>
  <p:clrMapOvr>
    <a:masterClrMapping/>
  </p:clrMapOvr>
  <p:transition spd="slow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03312" y="304807"/>
            <a:ext cx="8739388" cy="1066800"/>
            <a:chOff x="952" y="1152"/>
            <a:chExt cx="5290" cy="672"/>
          </a:xfrm>
        </p:grpSpPr>
        <p:sp>
          <p:nvSpPr>
            <p:cNvPr id="6" name="AutoShape 7"/>
            <p:cNvSpPr>
              <a:spLocks noChangeArrowheads="1"/>
            </p:cNvSpPr>
            <p:nvPr/>
          </p:nvSpPr>
          <p:spPr bwMode="gray">
            <a:xfrm>
              <a:off x="1112" y="1152"/>
              <a:ext cx="5130" cy="672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952" y="1335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5910" y="39485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III-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Chính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sách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đối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ngoại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của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Nhật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Bản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 eaLnBrk="0" hangingPunct="0"/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chiến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tranh</a:t>
            </a:r>
            <a:endParaRPr lang="en-US" sz="2800" b="1" dirty="0">
              <a:ln>
                <a:solidFill>
                  <a:srgbClr val="000099"/>
                </a:solidFill>
              </a:ln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10907"/>
      </p:ext>
    </p:extLst>
  </p:cSld>
  <p:clrMapOvr>
    <a:masterClrMapping/>
  </p:clrMapOvr>
  <p:transition spd="slow"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66CC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9" name="AutoShape 30"/>
          <p:cNvSpPr>
            <a:spLocks noChangeArrowheads="1"/>
          </p:cNvSpPr>
          <p:nvPr/>
        </p:nvSpPr>
        <p:spPr bwMode="auto">
          <a:xfrm>
            <a:off x="304800" y="439056"/>
            <a:ext cx="8534400" cy="60724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0" name="Picture 19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"/>
            <a:ext cx="31861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NhacChuongChuongTrinhRungChuongVang-VA-4348312 (audio-cut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1200" y="6019800"/>
            <a:ext cx="609600" cy="609600"/>
          </a:xfrm>
          <a:prstGeom prst="rect">
            <a:avLst/>
          </a:prstGeom>
        </p:spPr>
      </p:pic>
      <p:grpSp>
        <p:nvGrpSpPr>
          <p:cNvPr id="62" name="Group 36"/>
          <p:cNvGrpSpPr>
            <a:grpSpLocks/>
          </p:cNvGrpSpPr>
          <p:nvPr/>
        </p:nvGrpSpPr>
        <p:grpSpPr bwMode="auto">
          <a:xfrm>
            <a:off x="889000" y="5372100"/>
            <a:ext cx="7340600" cy="1028700"/>
            <a:chOff x="560" y="3384"/>
            <a:chExt cx="4624" cy="648"/>
          </a:xfrm>
        </p:grpSpPr>
        <p:pic>
          <p:nvPicPr>
            <p:cNvPr id="63" name="Picture 6" descr="4408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7" descr="4635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4" descr="boo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12" descr="email001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13" descr="et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4" descr="glob_anm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8" descr="ani53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21" descr="mu37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-410028" y="2404408"/>
            <a:ext cx="998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CHINH PHỤC </a:t>
            </a:r>
          </a:p>
          <a:p>
            <a:pPr algn="ctr"/>
            <a:r>
              <a:rPr lang="en-US" sz="6000" b="1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CHUÔNG </a:t>
            </a:r>
            <a:r>
              <a:rPr lang="en-US" sz="6000" b="1" dirty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VÀNG</a:t>
            </a:r>
          </a:p>
        </p:txBody>
      </p:sp>
    </p:spTree>
    <p:extLst>
      <p:ext uri="{BB962C8B-B14F-4D97-AF65-F5344CB8AC3E}">
        <p14:creationId xmlns:p14="http://schemas.microsoft.com/office/powerpoint/2010/main" val="14602996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7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66CC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9" name="AutoShape 30"/>
          <p:cNvSpPr>
            <a:spLocks noChangeArrowheads="1"/>
          </p:cNvSpPr>
          <p:nvPr/>
        </p:nvSpPr>
        <p:spPr bwMode="auto">
          <a:xfrm>
            <a:off x="304800" y="439056"/>
            <a:ext cx="8534400" cy="60724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0" name="Picture 19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9600"/>
            <a:ext cx="1593056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5300" y="2797076"/>
            <a:ext cx="8191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Sau chiến tranh Nhật Bản là một nước bại trận, hoàn toàn lệ thuộc vào </a:t>
            </a:r>
            <a:r>
              <a:rPr lang="en-US" sz="3200" b="1" i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………....</a:t>
            </a:r>
            <a:r>
              <a:rPr lang="vi-VN" sz="3200" b="1" i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về chính trị và an ninh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802" y="4087948"/>
            <a:ext cx="9035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Mĩ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304800" y="1894582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vi-VN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Điền vào chỗ trống từ thích hợp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vi-VN" sz="32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3161314" y="729341"/>
            <a:ext cx="243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200" b="1" u="sng" dirty="0">
                <a:solidFill>
                  <a:srgbClr val="0033CC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CÂU 1</a:t>
            </a:r>
            <a:r>
              <a:rPr lang="en-US" sz="3200" b="1" dirty="0">
                <a:solidFill>
                  <a:srgbClr val="0033CC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:</a:t>
            </a:r>
            <a:endParaRPr lang="vi-VN" sz="3200" b="1" i="1" dirty="0">
              <a:solidFill>
                <a:srgbClr val="0033CC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Picture 24" descr="bo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372100"/>
            <a:ext cx="121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7086600" y="629348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7086600" y="629348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7086600" y="629348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7086600" y="629348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7086600" y="629348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7086600" y="629348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9" name="Oval 18"/>
          <p:cNvSpPr/>
          <p:nvPr/>
        </p:nvSpPr>
        <p:spPr>
          <a:xfrm>
            <a:off x="7086600" y="629348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0" name="Oval 19"/>
          <p:cNvSpPr/>
          <p:nvPr/>
        </p:nvSpPr>
        <p:spPr>
          <a:xfrm>
            <a:off x="7086600" y="629348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2" name="Oval 21"/>
          <p:cNvSpPr/>
          <p:nvPr/>
        </p:nvSpPr>
        <p:spPr>
          <a:xfrm>
            <a:off x="7086600" y="629348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3" name="Oval 22"/>
          <p:cNvSpPr/>
          <p:nvPr/>
        </p:nvSpPr>
        <p:spPr>
          <a:xfrm>
            <a:off x="7086600" y="629348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4" name="AutoShape 19"/>
          <p:cNvSpPr>
            <a:spLocks noChangeArrowheads="1"/>
          </p:cNvSpPr>
          <p:nvPr/>
        </p:nvSpPr>
        <p:spPr bwMode="auto">
          <a:xfrm>
            <a:off x="6896100" y="661560"/>
            <a:ext cx="1485900" cy="786240"/>
          </a:xfrm>
          <a:prstGeom prst="sun">
            <a:avLst>
              <a:gd name="adj" fmla="val 25000"/>
            </a:avLst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 dirty="0" err="1">
                <a:solidFill>
                  <a:schemeClr val="bg1"/>
                </a:solidFill>
                <a:latin typeface=".VnArialH" pitchFamily="34" charset="0"/>
              </a:rPr>
              <a:t>Hết</a:t>
            </a:r>
            <a:r>
              <a:rPr lang="en-US" sz="2000" b="1" dirty="0">
                <a:solidFill>
                  <a:schemeClr val="bg1"/>
                </a:solidFill>
                <a:latin typeface=".VnArialH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rialH" pitchFamily="34" charset="0"/>
              </a:rPr>
              <a:t>giờ</a:t>
            </a:r>
            <a:endParaRPr lang="en-US" sz="2000" b="1" dirty="0">
              <a:solidFill>
                <a:schemeClr val="bg1"/>
              </a:solidFill>
              <a:latin typeface=".VnArial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7627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408296"/>
            <a:ext cx="9144000" cy="1219200"/>
            <a:chOff x="0" y="462542"/>
            <a:chExt cx="9144000" cy="1273926"/>
          </a:xfrm>
        </p:grpSpPr>
        <p:grpSp>
          <p:nvGrpSpPr>
            <p:cNvPr id="2" name="Group 37"/>
            <p:cNvGrpSpPr>
              <a:grpSpLocks/>
            </p:cNvGrpSpPr>
            <p:nvPr/>
          </p:nvGrpSpPr>
          <p:grpSpPr bwMode="auto">
            <a:xfrm>
              <a:off x="83125" y="527083"/>
              <a:ext cx="8887689" cy="1209385"/>
              <a:chOff x="457200" y="-1"/>
              <a:chExt cx="8382000" cy="2014155"/>
            </a:xfrm>
          </p:grpSpPr>
          <p:grpSp>
            <p:nvGrpSpPr>
              <p:cNvPr id="3" name="Group 11"/>
              <p:cNvGrpSpPr>
                <a:grpSpLocks/>
              </p:cNvGrpSpPr>
              <p:nvPr/>
            </p:nvGrpSpPr>
            <p:grpSpPr bwMode="auto">
              <a:xfrm>
                <a:off x="990600" y="-1"/>
                <a:ext cx="3200400" cy="609600"/>
                <a:chOff x="990600" y="0"/>
                <a:chExt cx="3200400" cy="609600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3886200" y="0"/>
                  <a:ext cx="304800" cy="609600"/>
                </a:xfrm>
                <a:prstGeom prst="rect">
                  <a:avLst/>
                </a:prstGeom>
                <a:gradFill flip="none" rotWithShape="0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3000">
                      <a:schemeClr val="tx1">
                        <a:lumMod val="75000"/>
                        <a:lumOff val="25000"/>
                      </a:schemeClr>
                    </a:gs>
                    <a:gs pos="21001">
                      <a:schemeClr val="tx1">
                        <a:lumMod val="65000"/>
                        <a:lumOff val="35000"/>
                      </a:schemeClr>
                    </a:gs>
                    <a:gs pos="63000">
                      <a:srgbClr val="FFFFFF"/>
                    </a:gs>
                    <a:gs pos="67000">
                      <a:schemeClr val="bg1">
                        <a:lumMod val="95000"/>
                      </a:schemeClr>
                    </a:gs>
                    <a:gs pos="69000">
                      <a:schemeClr val="bg1">
                        <a:lumMod val="95000"/>
                      </a:schemeClr>
                    </a:gs>
                    <a:gs pos="82001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  <a:tileRect/>
                </a:gradFill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1524000" y="0"/>
                  <a:ext cx="457200" cy="609600"/>
                </a:xfrm>
                <a:prstGeom prst="rect">
                  <a:avLst/>
                </a:prstGeom>
                <a:gradFill flip="none" rotWithShape="0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3000">
                      <a:schemeClr val="tx1">
                        <a:lumMod val="75000"/>
                        <a:lumOff val="25000"/>
                      </a:schemeClr>
                    </a:gs>
                    <a:gs pos="21001">
                      <a:schemeClr val="tx1">
                        <a:lumMod val="65000"/>
                        <a:lumOff val="35000"/>
                      </a:schemeClr>
                    </a:gs>
                    <a:gs pos="63000">
                      <a:srgbClr val="FFFFFF"/>
                    </a:gs>
                    <a:gs pos="67000">
                      <a:schemeClr val="bg1">
                        <a:lumMod val="95000"/>
                      </a:schemeClr>
                    </a:gs>
                    <a:gs pos="69000">
                      <a:schemeClr val="bg1">
                        <a:lumMod val="95000"/>
                      </a:schemeClr>
                    </a:gs>
                    <a:gs pos="82001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  <a:tileRect/>
                </a:gradFill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990600" y="0"/>
                  <a:ext cx="304800" cy="609600"/>
                </a:xfrm>
                <a:prstGeom prst="rect">
                  <a:avLst/>
                </a:prstGeom>
                <a:gradFill flip="none" rotWithShape="0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3000">
                      <a:schemeClr val="tx1">
                        <a:lumMod val="75000"/>
                        <a:lumOff val="25000"/>
                      </a:schemeClr>
                    </a:gs>
                    <a:gs pos="21001">
                      <a:schemeClr val="tx1">
                        <a:lumMod val="65000"/>
                        <a:lumOff val="35000"/>
                      </a:schemeClr>
                    </a:gs>
                    <a:gs pos="63000">
                      <a:srgbClr val="FFFFFF"/>
                    </a:gs>
                    <a:gs pos="67000">
                      <a:schemeClr val="bg1">
                        <a:lumMod val="95000"/>
                      </a:schemeClr>
                    </a:gs>
                    <a:gs pos="69000">
                      <a:schemeClr val="bg1">
                        <a:lumMod val="95000"/>
                      </a:schemeClr>
                    </a:gs>
                    <a:gs pos="82001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  <a:tileRect/>
                </a:gradFill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5" name="Rounded Rectangle 4"/>
              <p:cNvSpPr/>
              <p:nvPr/>
            </p:nvSpPr>
            <p:spPr>
              <a:xfrm>
                <a:off x="457200" y="609600"/>
                <a:ext cx="8382000" cy="1404554"/>
              </a:xfrm>
              <a:prstGeom prst="roundRect">
                <a:avLst/>
              </a:prstGeom>
              <a:solidFill>
                <a:srgbClr val="000099"/>
              </a:solidFill>
              <a:ln w="76200" cmpd="sng">
                <a:gradFill flip="none" rotWithShape="1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0"/>
                  <a:tileRect/>
                </a:gradFill>
              </a:ln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dirty="0"/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0" y="462542"/>
              <a:ext cx="9144000" cy="1588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83125" y="3464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MẢNH GHÉP SỐ 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0" y="866015"/>
            <a:ext cx="906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Quan sát lược đồ Nhật Bản sau Chiến tranh thế giới thứ hai và xác định vị trí một số thành phố lớn của Nhật Bản?</a:t>
            </a:r>
          </a:p>
        </p:txBody>
      </p:sp>
      <p:pic>
        <p:nvPicPr>
          <p:cNvPr id="19" name="Picture 2" descr="D:\GIAO AN THI GVDG\THI GVDG 17-18\Bai 9 lop 9\44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7"/>
          <a:stretch/>
        </p:blipFill>
        <p:spPr bwMode="auto">
          <a:xfrm>
            <a:off x="1699068" y="1820840"/>
            <a:ext cx="5844732" cy="49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90134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718997" y="623662"/>
            <a:ext cx="323189" cy="496678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14285" y="623662"/>
            <a:ext cx="484783" cy="496678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8705" y="623662"/>
            <a:ext cx="323189" cy="496678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3125" y="1120340"/>
            <a:ext cx="8887689" cy="722522"/>
          </a:xfrm>
          <a:prstGeom prst="roundRect">
            <a:avLst/>
          </a:prstGeom>
          <a:solidFill>
            <a:srgbClr val="FF0066"/>
          </a:solidFill>
          <a:ln w="76200" cmpd="sng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2700000" scaled="0"/>
              <a:tileRect/>
            </a:gra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832" y="1228797"/>
            <a:ext cx="8911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Ngày 8/9/1951, Nhật Bản kí với Mĩ: 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5172"/>
            <a:ext cx="7223760" cy="158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 bwMode="auto">
          <a:xfrm>
            <a:off x="662130" y="1842862"/>
            <a:ext cx="323189" cy="411480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994075" y="2336414"/>
            <a:ext cx="564201" cy="276999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969451" y="3278884"/>
            <a:ext cx="564201" cy="22860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975674" y="4275362"/>
            <a:ext cx="564201" cy="22860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981829" y="5195662"/>
            <a:ext cx="564201" cy="22860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7217" y="2168890"/>
            <a:ext cx="7403598" cy="585216"/>
            <a:chOff x="1465616" y="2165893"/>
            <a:chExt cx="5865829" cy="837457"/>
          </a:xfrm>
          <a:solidFill>
            <a:srgbClr val="000099"/>
          </a:solidFill>
        </p:grpSpPr>
        <p:sp>
          <p:nvSpPr>
            <p:cNvPr id="22" name="Rounded Rectangle 21"/>
            <p:cNvSpPr/>
            <p:nvPr/>
          </p:nvSpPr>
          <p:spPr bwMode="auto">
            <a:xfrm>
              <a:off x="1505608" y="2165893"/>
              <a:ext cx="5825837" cy="837457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65616" y="2233909"/>
              <a:ext cx="5825837" cy="61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Hiệp ước kinh tế Mĩ – Nhật.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53028" y="3138262"/>
            <a:ext cx="7438572" cy="585216"/>
            <a:chOff x="1483300" y="3057793"/>
            <a:chExt cx="5825837" cy="1399424"/>
          </a:xfrm>
          <a:solidFill>
            <a:srgbClr val="000099"/>
          </a:solidFill>
        </p:grpSpPr>
        <p:sp>
          <p:nvSpPr>
            <p:cNvPr id="42" name="Rounded Rectangle 41"/>
            <p:cNvSpPr/>
            <p:nvPr/>
          </p:nvSpPr>
          <p:spPr bwMode="auto">
            <a:xfrm>
              <a:off x="1483300" y="3057793"/>
              <a:ext cx="5825837" cy="1399424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89123" y="3314114"/>
              <a:ext cx="5771835" cy="836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Hiệp ước 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an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ninh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Mĩ – Nhật.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49399" y="4070139"/>
            <a:ext cx="7421415" cy="585216"/>
            <a:chOff x="1447800" y="4098038"/>
            <a:chExt cx="5834713" cy="737838"/>
          </a:xfrm>
          <a:solidFill>
            <a:srgbClr val="000099"/>
          </a:solidFill>
        </p:grpSpPr>
        <p:sp>
          <p:nvSpPr>
            <p:cNvPr id="47" name="Rounded Rectangle 46"/>
            <p:cNvSpPr/>
            <p:nvPr/>
          </p:nvSpPr>
          <p:spPr bwMode="auto">
            <a:xfrm>
              <a:off x="1456676" y="4098038"/>
              <a:ext cx="5825837" cy="737838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47800" y="4208674"/>
              <a:ext cx="5834713" cy="34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Hiệp ước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chính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trị 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Mĩ – Nhật.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5028748"/>
            <a:ext cx="7453744" cy="585216"/>
            <a:chOff x="1442578" y="4909272"/>
            <a:chExt cx="5848875" cy="1608952"/>
          </a:xfrm>
          <a:solidFill>
            <a:srgbClr val="000099"/>
          </a:solidFill>
        </p:grpSpPr>
        <p:sp>
          <p:nvSpPr>
            <p:cNvPr id="50" name="Rounded Rectangle 49"/>
            <p:cNvSpPr/>
            <p:nvPr/>
          </p:nvSpPr>
          <p:spPr bwMode="auto">
            <a:xfrm>
              <a:off x="1465616" y="4909272"/>
              <a:ext cx="5825837" cy="1608952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42578" y="5158675"/>
              <a:ext cx="568265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Hiệp ước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đối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ngoại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Mĩ – Nhật.</a:t>
              </a:r>
            </a:p>
          </p:txBody>
        </p:sp>
      </p:grpSp>
      <p:grpSp>
        <p:nvGrpSpPr>
          <p:cNvPr id="52" name="Group 23"/>
          <p:cNvGrpSpPr/>
          <p:nvPr/>
        </p:nvGrpSpPr>
        <p:grpSpPr>
          <a:xfrm>
            <a:off x="4724400" y="6096000"/>
            <a:ext cx="2663371" cy="595538"/>
            <a:chOff x="3505200" y="4114800"/>
            <a:chExt cx="2971800" cy="643083"/>
          </a:xfrm>
          <a:solidFill>
            <a:srgbClr val="FF0066"/>
          </a:solidFill>
        </p:grpSpPr>
        <p:sp>
          <p:nvSpPr>
            <p:cNvPr id="53" name="Rounded Rectangle 52"/>
            <p:cNvSpPr/>
            <p:nvPr/>
          </p:nvSpPr>
          <p:spPr bwMode="auto">
            <a:xfrm>
              <a:off x="3505200" y="4114800"/>
              <a:ext cx="2971800" cy="609475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68212" y="4126422"/>
              <a:ext cx="2713379" cy="631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Đáp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án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: B</a:t>
              </a:r>
            </a:p>
          </p:txBody>
        </p:sp>
      </p:grp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348017" y="90262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 b="1" u="sng" dirty="0">
                <a:solidFill>
                  <a:srgbClr val="0033CC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CÂU 2</a:t>
            </a:r>
            <a:r>
              <a:rPr lang="en-US" sz="2400" b="1" dirty="0">
                <a:solidFill>
                  <a:srgbClr val="0033CC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:</a:t>
            </a:r>
            <a:endParaRPr lang="vi-VN" sz="2400" b="1" i="1" dirty="0">
              <a:solidFill>
                <a:srgbClr val="0033CC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7" name="Picture 19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0" y="152400"/>
            <a:ext cx="1593056" cy="81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boo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" y="6095999"/>
            <a:ext cx="910722" cy="75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/>
          <p:cNvSpPr/>
          <p:nvPr/>
        </p:nvSpPr>
        <p:spPr>
          <a:xfrm>
            <a:off x="7620000" y="15240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7620000" y="15240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7620000" y="15240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3" name="Oval 42"/>
          <p:cNvSpPr/>
          <p:nvPr/>
        </p:nvSpPr>
        <p:spPr>
          <a:xfrm>
            <a:off x="7620000" y="15240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7620000" y="15240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6" name="Oval 45"/>
          <p:cNvSpPr/>
          <p:nvPr/>
        </p:nvSpPr>
        <p:spPr>
          <a:xfrm>
            <a:off x="7620000" y="15240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9" name="Oval 48"/>
          <p:cNvSpPr/>
          <p:nvPr/>
        </p:nvSpPr>
        <p:spPr>
          <a:xfrm>
            <a:off x="7620000" y="15240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5" name="Oval 54"/>
          <p:cNvSpPr/>
          <p:nvPr/>
        </p:nvSpPr>
        <p:spPr>
          <a:xfrm>
            <a:off x="7620000" y="15240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56" name="Oval 55"/>
          <p:cNvSpPr/>
          <p:nvPr/>
        </p:nvSpPr>
        <p:spPr>
          <a:xfrm>
            <a:off x="7620000" y="15240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57" name="Oval 56"/>
          <p:cNvSpPr/>
          <p:nvPr/>
        </p:nvSpPr>
        <p:spPr>
          <a:xfrm>
            <a:off x="7620000" y="15240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58" name="AutoShape 19"/>
          <p:cNvSpPr>
            <a:spLocks noChangeArrowheads="1"/>
          </p:cNvSpPr>
          <p:nvPr/>
        </p:nvSpPr>
        <p:spPr bwMode="auto">
          <a:xfrm>
            <a:off x="7448550" y="206606"/>
            <a:ext cx="1485900" cy="786240"/>
          </a:xfrm>
          <a:prstGeom prst="sun">
            <a:avLst>
              <a:gd name="adj" fmla="val 25000"/>
            </a:avLst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 dirty="0" err="1">
                <a:solidFill>
                  <a:schemeClr val="bg1"/>
                </a:solidFill>
                <a:latin typeface=".VnArialH" pitchFamily="34" charset="0"/>
              </a:rPr>
              <a:t>Hết</a:t>
            </a:r>
            <a:r>
              <a:rPr lang="en-US" sz="2000" b="1" dirty="0">
                <a:solidFill>
                  <a:schemeClr val="bg1"/>
                </a:solidFill>
                <a:latin typeface=".VnArialH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rialH" pitchFamily="34" charset="0"/>
              </a:rPr>
              <a:t>giờ</a:t>
            </a:r>
            <a:endParaRPr lang="en-US" sz="2000" b="1" dirty="0">
              <a:solidFill>
                <a:schemeClr val="bg1"/>
              </a:solidFill>
              <a:latin typeface=".VnArial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1720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 animBg="1"/>
      <p:bldP spid="33" grpId="0" animBg="1"/>
      <p:bldP spid="34" grpId="0" animBg="1"/>
      <p:bldP spid="35" grpId="0" animBg="1"/>
      <p:bldP spid="36" grpId="0" animBg="1"/>
      <p:bldP spid="31" grpId="0" animBg="1"/>
      <p:bldP spid="39" grpId="0" animBg="1"/>
      <p:bldP spid="40" grpId="0" animBg="1"/>
      <p:bldP spid="43" grpId="0" animBg="1"/>
      <p:bldP spid="44" grpId="0" animBg="1"/>
      <p:bldP spid="46" grpId="0" animBg="1"/>
      <p:bldP spid="49" grpId="0" animBg="1"/>
      <p:bldP spid="55" grpId="0" animBg="1"/>
      <p:bldP spid="56" grpId="0" animBg="1"/>
      <p:bldP spid="57" grpId="0" animBg="1"/>
      <p:bldP spid="58" grpId="0" animBg="1"/>
      <p:bldP spid="5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66CC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9" name="AutoShape 30"/>
          <p:cNvSpPr>
            <a:spLocks noChangeArrowheads="1"/>
          </p:cNvSpPr>
          <p:nvPr/>
        </p:nvSpPr>
        <p:spPr bwMode="auto">
          <a:xfrm>
            <a:off x="304800" y="439056"/>
            <a:ext cx="8534400" cy="60724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0" name="Picture 19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9600"/>
            <a:ext cx="1593056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3900" y="1524000"/>
            <a:ext cx="765810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Tại sao Nhật Bản lại thực hiện chính sách ngoại giao lệ thuộc vào Mĩ?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3161314" y="729341"/>
            <a:ext cx="243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200" b="1" u="sng" dirty="0">
                <a:solidFill>
                  <a:srgbClr val="0033CC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CÂU 3</a:t>
            </a:r>
            <a:r>
              <a:rPr lang="en-US" sz="3200" b="1" dirty="0">
                <a:solidFill>
                  <a:srgbClr val="0033CC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:</a:t>
            </a:r>
            <a:endParaRPr lang="vi-VN" sz="3200" b="1" i="1" dirty="0">
              <a:solidFill>
                <a:srgbClr val="0033CC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Picture 24" descr="bo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372100"/>
            <a:ext cx="121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295400" y="3429000"/>
            <a:ext cx="6553200" cy="1676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algn="ctr">
            <a:solidFill>
              <a:schemeClr val="bg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/>
            <a:r>
              <a:rPr lang="vi-VN" sz="32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Nhật Bản muốn lợi dụng vốn viện trợ, kĩ thuật của Mĩ để phát triển kinh tế.</a:t>
            </a:r>
            <a:endParaRPr lang="en-US" sz="3200" b="1" dirty="0">
              <a:ln>
                <a:solidFill>
                  <a:schemeClr val="tx1"/>
                </a:solidFill>
              </a:ln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Oval 26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8" name="Oval 27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9" name="Oval 28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0" name="Oval 29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Oval 30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2" name="Oval 31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3" name="Oval 32"/>
          <p:cNvSpPr/>
          <p:nvPr/>
        </p:nvSpPr>
        <p:spPr>
          <a:xfrm>
            <a:off x="7000009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34" name="Oval 33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35" name="Oval 34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36" name="Oval 35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37" name="Oval 36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38" name="Oval 37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39" name="Oval 38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40" name="Oval 39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41" name="Oval 40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42" name="Oval 41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43" name="AutoShape 19"/>
          <p:cNvSpPr>
            <a:spLocks noChangeArrowheads="1"/>
          </p:cNvSpPr>
          <p:nvPr/>
        </p:nvSpPr>
        <p:spPr bwMode="auto">
          <a:xfrm>
            <a:off x="6820013" y="663806"/>
            <a:ext cx="1485900" cy="786240"/>
          </a:xfrm>
          <a:prstGeom prst="sun">
            <a:avLst>
              <a:gd name="adj" fmla="val 25000"/>
            </a:avLst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 dirty="0" err="1">
                <a:solidFill>
                  <a:schemeClr val="bg1"/>
                </a:solidFill>
                <a:latin typeface=".VnArialH" pitchFamily="34" charset="0"/>
              </a:rPr>
              <a:t>Hết</a:t>
            </a:r>
            <a:r>
              <a:rPr lang="en-US" sz="2000" b="1" dirty="0">
                <a:solidFill>
                  <a:schemeClr val="bg1"/>
                </a:solidFill>
                <a:latin typeface=".VnArialH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rialH" pitchFamily="34" charset="0"/>
              </a:rPr>
              <a:t>giờ</a:t>
            </a:r>
            <a:endParaRPr lang="en-US" sz="2000" b="1" dirty="0">
              <a:solidFill>
                <a:schemeClr val="bg1"/>
              </a:solidFill>
              <a:latin typeface=".VnArial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0202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8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000"/>
                            </p:stCondLst>
                            <p:childTnLst>
                              <p:par>
                                <p:cTn id="9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0"/>
                            </p:stCondLst>
                            <p:childTnLst>
                              <p:par>
                                <p:cTn id="94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1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10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718997" y="536578"/>
            <a:ext cx="323189" cy="27432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14285" y="536578"/>
            <a:ext cx="484783" cy="27432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8705" y="536578"/>
            <a:ext cx="323189" cy="27432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3125" y="917144"/>
            <a:ext cx="8887689" cy="860860"/>
          </a:xfrm>
          <a:prstGeom prst="roundRect">
            <a:avLst/>
          </a:prstGeom>
          <a:solidFill>
            <a:srgbClr val="FF0066"/>
          </a:solidFill>
          <a:ln w="76200" cmpd="sng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2700000" scaled="0"/>
              <a:tileRect/>
            </a:gra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832" y="939804"/>
            <a:ext cx="8911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Đặc điểm nổi bật trong quan hệ đối ngoại của Nhật Bản sau Chiến tranh thế giới thứ hai: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488088"/>
            <a:ext cx="7223760" cy="158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 bwMode="auto">
          <a:xfrm>
            <a:off x="662130" y="1778004"/>
            <a:ext cx="323189" cy="411480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994075" y="2133218"/>
            <a:ext cx="564201" cy="276999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969451" y="3075688"/>
            <a:ext cx="564201" cy="22860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975674" y="3964427"/>
            <a:ext cx="564201" cy="22860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969450" y="5304353"/>
            <a:ext cx="564201" cy="22860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17691" y="1965696"/>
            <a:ext cx="7375212" cy="824864"/>
            <a:chOff x="1505608" y="2165892"/>
            <a:chExt cx="5843340" cy="1180398"/>
          </a:xfrm>
          <a:solidFill>
            <a:srgbClr val="000099"/>
          </a:solidFill>
        </p:grpSpPr>
        <p:sp>
          <p:nvSpPr>
            <p:cNvPr id="22" name="Rounded Rectangle 21"/>
            <p:cNvSpPr/>
            <p:nvPr/>
          </p:nvSpPr>
          <p:spPr bwMode="auto">
            <a:xfrm>
              <a:off x="1505608" y="2165892"/>
              <a:ext cx="5825837" cy="1148980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23111" y="2245202"/>
              <a:ext cx="5825837" cy="1101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Đẩy mạnh xâm lược thuộc địa, vươn lên thành siêu cường chính trị.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53028" y="2935066"/>
            <a:ext cx="7438572" cy="585216"/>
            <a:chOff x="1483300" y="3057793"/>
            <a:chExt cx="5825837" cy="1399424"/>
          </a:xfrm>
          <a:solidFill>
            <a:srgbClr val="000099"/>
          </a:solidFill>
        </p:grpSpPr>
        <p:sp>
          <p:nvSpPr>
            <p:cNvPr id="42" name="Rounded Rectangle 41"/>
            <p:cNvSpPr/>
            <p:nvPr/>
          </p:nvSpPr>
          <p:spPr bwMode="auto">
            <a:xfrm>
              <a:off x="1483300" y="3057793"/>
              <a:ext cx="5825837" cy="1399424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89123" y="3314114"/>
              <a:ext cx="5771835" cy="1030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Cạnh tranh gay gắt với Mĩ và các nước Tây Âu.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49399" y="3759204"/>
            <a:ext cx="7421415" cy="802942"/>
            <a:chOff x="1447800" y="4098038"/>
            <a:chExt cx="5834713" cy="1012346"/>
          </a:xfrm>
          <a:solidFill>
            <a:srgbClr val="000099"/>
          </a:solidFill>
        </p:grpSpPr>
        <p:sp>
          <p:nvSpPr>
            <p:cNvPr id="47" name="Rounded Rectangle 46"/>
            <p:cNvSpPr/>
            <p:nvPr/>
          </p:nvSpPr>
          <p:spPr bwMode="auto">
            <a:xfrm>
              <a:off x="1456676" y="4098038"/>
              <a:ext cx="5825837" cy="1012346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47800" y="4136048"/>
              <a:ext cx="5834713" cy="97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Lệ thuộc vào Mĩ, coi thế giới là kẻ thù, nỗ lực vươn lên thành siêu cường chính trị.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53359" y="4811038"/>
            <a:ext cx="7424385" cy="1190618"/>
            <a:chOff x="1465616" y="4909272"/>
            <a:chExt cx="5825837" cy="3977506"/>
          </a:xfrm>
          <a:solidFill>
            <a:srgbClr val="000099"/>
          </a:solidFill>
        </p:grpSpPr>
        <p:sp>
          <p:nvSpPr>
            <p:cNvPr id="50" name="Rounded Rectangle 49"/>
            <p:cNvSpPr/>
            <p:nvPr/>
          </p:nvSpPr>
          <p:spPr bwMode="auto">
            <a:xfrm>
              <a:off x="1465616" y="4909272"/>
              <a:ext cx="5825837" cy="3977506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68071" y="5136427"/>
              <a:ext cx="5811477" cy="304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Mềm mỏng về chính trị, phát triển các quan hệ kinh tế đối ngoại như trao đổi buôn bán, tiến hành đầu tư viện trợ cho các nước.</a:t>
              </a:r>
            </a:p>
          </p:txBody>
        </p:sp>
      </p:grpSp>
      <p:grpSp>
        <p:nvGrpSpPr>
          <p:cNvPr id="52" name="Group 23"/>
          <p:cNvGrpSpPr/>
          <p:nvPr/>
        </p:nvGrpSpPr>
        <p:grpSpPr>
          <a:xfrm>
            <a:off x="5175599" y="6243242"/>
            <a:ext cx="2663371" cy="521041"/>
            <a:chOff x="3505200" y="4114800"/>
            <a:chExt cx="2971800" cy="634156"/>
          </a:xfrm>
          <a:solidFill>
            <a:srgbClr val="FF0066"/>
          </a:solidFill>
        </p:grpSpPr>
        <p:sp>
          <p:nvSpPr>
            <p:cNvPr id="53" name="Rounded Rectangle 52"/>
            <p:cNvSpPr/>
            <p:nvPr/>
          </p:nvSpPr>
          <p:spPr bwMode="auto">
            <a:xfrm>
              <a:off x="3505200" y="4114800"/>
              <a:ext cx="2971800" cy="609475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68212" y="4187066"/>
              <a:ext cx="2713379" cy="56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Đáp</a:t>
              </a:r>
              <a:r>
                <a:rPr lang="en-US" sz="2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án</a:t>
              </a:r>
              <a:r>
                <a:rPr lang="en-US" sz="2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: D</a:t>
              </a:r>
            </a:p>
          </p:txBody>
        </p:sp>
      </p:grp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348017" y="32206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 b="1" u="sng" dirty="0">
                <a:solidFill>
                  <a:srgbClr val="0033CC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CÂU 4</a:t>
            </a:r>
            <a:r>
              <a:rPr lang="en-US" sz="2400" b="1" dirty="0">
                <a:solidFill>
                  <a:srgbClr val="0033CC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:</a:t>
            </a:r>
            <a:endParaRPr lang="vi-VN" sz="2400" b="1" i="1" dirty="0">
              <a:solidFill>
                <a:srgbClr val="0033CC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7" name="Picture 19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0" y="65316"/>
            <a:ext cx="1593056" cy="81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boo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" y="5892803"/>
            <a:ext cx="910722" cy="75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Oval 59"/>
          <p:cNvSpPr/>
          <p:nvPr/>
        </p:nvSpPr>
        <p:spPr>
          <a:xfrm>
            <a:off x="7543800" y="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1" name="Oval 60"/>
          <p:cNvSpPr/>
          <p:nvPr/>
        </p:nvSpPr>
        <p:spPr>
          <a:xfrm>
            <a:off x="7543800" y="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2" name="Oval 61"/>
          <p:cNvSpPr/>
          <p:nvPr/>
        </p:nvSpPr>
        <p:spPr>
          <a:xfrm>
            <a:off x="7543800" y="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3" name="Oval 62"/>
          <p:cNvSpPr/>
          <p:nvPr/>
        </p:nvSpPr>
        <p:spPr>
          <a:xfrm>
            <a:off x="7543800" y="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4" name="Oval 63"/>
          <p:cNvSpPr/>
          <p:nvPr/>
        </p:nvSpPr>
        <p:spPr>
          <a:xfrm>
            <a:off x="7543800" y="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5" name="Oval 64"/>
          <p:cNvSpPr/>
          <p:nvPr/>
        </p:nvSpPr>
        <p:spPr>
          <a:xfrm>
            <a:off x="7543800" y="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6" name="Oval 65"/>
          <p:cNvSpPr/>
          <p:nvPr/>
        </p:nvSpPr>
        <p:spPr>
          <a:xfrm>
            <a:off x="7543800" y="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7" name="Oval 66"/>
          <p:cNvSpPr/>
          <p:nvPr/>
        </p:nvSpPr>
        <p:spPr>
          <a:xfrm>
            <a:off x="7543800" y="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8" name="Oval 67"/>
          <p:cNvSpPr/>
          <p:nvPr/>
        </p:nvSpPr>
        <p:spPr>
          <a:xfrm>
            <a:off x="7543800" y="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7543800" y="0"/>
            <a:ext cx="1143000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0" name="AutoShape 19"/>
          <p:cNvSpPr>
            <a:spLocks noChangeArrowheads="1"/>
          </p:cNvSpPr>
          <p:nvPr/>
        </p:nvSpPr>
        <p:spPr bwMode="auto">
          <a:xfrm>
            <a:off x="7372350" y="32206"/>
            <a:ext cx="1485900" cy="786240"/>
          </a:xfrm>
          <a:prstGeom prst="sun">
            <a:avLst>
              <a:gd name="adj" fmla="val 25000"/>
            </a:avLst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 dirty="0" err="1">
                <a:solidFill>
                  <a:schemeClr val="bg1"/>
                </a:solidFill>
                <a:latin typeface=".VnArialH" pitchFamily="34" charset="0"/>
              </a:rPr>
              <a:t>Hết</a:t>
            </a:r>
            <a:r>
              <a:rPr lang="en-US" sz="2000" b="1" dirty="0">
                <a:solidFill>
                  <a:schemeClr val="bg1"/>
                </a:solidFill>
                <a:latin typeface=".VnArialH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rialH" pitchFamily="34" charset="0"/>
              </a:rPr>
              <a:t>giờ</a:t>
            </a:r>
            <a:endParaRPr lang="en-US" sz="2000" b="1" dirty="0">
              <a:solidFill>
                <a:schemeClr val="bg1"/>
              </a:solidFill>
              <a:latin typeface=".VnArial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8448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 animBg="1"/>
      <p:bldP spid="33" grpId="0" animBg="1"/>
      <p:bldP spid="34" grpId="0" animBg="1"/>
      <p:bldP spid="35" grpId="0" animBg="1"/>
      <p:bldP spid="36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66CC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9" name="AutoShape 30"/>
          <p:cNvSpPr>
            <a:spLocks noChangeArrowheads="1"/>
          </p:cNvSpPr>
          <p:nvPr/>
        </p:nvSpPr>
        <p:spPr bwMode="auto">
          <a:xfrm>
            <a:off x="304800" y="439056"/>
            <a:ext cx="8534400" cy="60724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0" name="Picture 19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9600"/>
            <a:ext cx="1593056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hlinkClick r:id="rId4" action="ppaction://hlinkfile"/>
          </p:cNvPr>
          <p:cNvSpPr txBox="1"/>
          <p:nvPr/>
        </p:nvSpPr>
        <p:spPr>
          <a:xfrm>
            <a:off x="457200" y="1524000"/>
            <a:ext cx="8153400" cy="2207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Xem đoạn video clip, em có nhận xét gì về mối quan hệ giữa Việt Nam với Nhật Bản ngày nay?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3161314" y="729341"/>
            <a:ext cx="243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200" b="1" u="sng" dirty="0">
                <a:solidFill>
                  <a:srgbClr val="0033CC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CÂU 5</a:t>
            </a:r>
            <a:r>
              <a:rPr lang="en-US" sz="3200" b="1" dirty="0">
                <a:solidFill>
                  <a:srgbClr val="0033CC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:</a:t>
            </a:r>
            <a:endParaRPr lang="vi-VN" sz="3200" b="1" i="1" dirty="0">
              <a:solidFill>
                <a:srgbClr val="0033CC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Picture 24" descr="boo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604932"/>
            <a:ext cx="9398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295400" y="4038600"/>
            <a:ext cx="6553200" cy="1143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algn="ctr">
            <a:solidFill>
              <a:schemeClr val="bg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/>
            <a:r>
              <a:rPr lang="vi-VN" sz="32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Mối quan Việt - Nhật rất tốt đẹp, thân thiết.</a:t>
            </a:r>
            <a:endParaRPr lang="en-US" sz="3200" b="1" dirty="0">
              <a:ln>
                <a:solidFill>
                  <a:schemeClr val="tx1"/>
                </a:solidFill>
              </a:ln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 descr="Kết quả hình ảnh cho lô hàng cứu trợ của nhật bả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2"/>
            <a:ext cx="9144000" cy="68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Oval 17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9" name="Oval 18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0" name="Oval 19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2" name="Oval 21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3" name="Oval 22"/>
          <p:cNvSpPr/>
          <p:nvPr/>
        </p:nvSpPr>
        <p:spPr>
          <a:xfrm>
            <a:off x="7000009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Oval 23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6" name="Oval 25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7" name="Oval 26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8" name="Oval 27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9" name="Oval 28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30" name="Oval 29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31" name="Oval 30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32" name="Oval 31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33" name="Oval 32"/>
          <p:cNvSpPr/>
          <p:nvPr/>
        </p:nvSpPr>
        <p:spPr>
          <a:xfrm>
            <a:off x="7013864" y="609600"/>
            <a:ext cx="1215736" cy="894652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6820013" y="663806"/>
            <a:ext cx="1485900" cy="786240"/>
          </a:xfrm>
          <a:prstGeom prst="sun">
            <a:avLst>
              <a:gd name="adj" fmla="val 25000"/>
            </a:avLst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 dirty="0" err="1">
                <a:solidFill>
                  <a:schemeClr val="bg1"/>
                </a:solidFill>
                <a:latin typeface=".VnArialH" pitchFamily="34" charset="0"/>
              </a:rPr>
              <a:t>Hết</a:t>
            </a:r>
            <a:r>
              <a:rPr lang="en-US" sz="2000" b="1" dirty="0">
                <a:solidFill>
                  <a:schemeClr val="bg1"/>
                </a:solidFill>
                <a:latin typeface=".VnArialH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rialH" pitchFamily="34" charset="0"/>
              </a:rPr>
              <a:t>giờ</a:t>
            </a:r>
            <a:endParaRPr lang="en-US" sz="2000" b="1" dirty="0">
              <a:solidFill>
                <a:schemeClr val="bg1"/>
              </a:solidFill>
              <a:latin typeface=".VnArial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642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8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000"/>
                            </p:stCondLst>
                            <p:childTnLst>
                              <p:par>
                                <p:cTn id="9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0"/>
                            </p:stCondLst>
                            <p:childTnLst>
                              <p:par>
                                <p:cTn id="94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1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66CC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9" name="AutoShape 3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04800" y="439056"/>
            <a:ext cx="8534400" cy="60724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0" name="Picture 19" descr="an30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143000"/>
            <a:ext cx="5384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NhacChuongChuongTrinhRungChuongVang-VA-4348312 (audio-cut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1200" y="6019800"/>
            <a:ext cx="609600" cy="609600"/>
          </a:xfrm>
          <a:prstGeom prst="rect">
            <a:avLst/>
          </a:prstGeom>
        </p:spPr>
      </p:pic>
      <p:grpSp>
        <p:nvGrpSpPr>
          <p:cNvPr id="62" name="Group 36"/>
          <p:cNvGrpSpPr>
            <a:grpSpLocks/>
          </p:cNvGrpSpPr>
          <p:nvPr/>
        </p:nvGrpSpPr>
        <p:grpSpPr bwMode="auto">
          <a:xfrm>
            <a:off x="889000" y="5372100"/>
            <a:ext cx="7340600" cy="1028700"/>
            <a:chOff x="560" y="3384"/>
            <a:chExt cx="4624" cy="648"/>
          </a:xfrm>
        </p:grpSpPr>
        <p:pic>
          <p:nvPicPr>
            <p:cNvPr id="63" name="Picture 6" descr="4408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7" descr="4635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4" descr="boo7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12" descr="email001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13" descr="et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4" descr="glob_anm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8" descr="ani53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21" descr="mu37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303067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7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03312" y="304807"/>
            <a:ext cx="8739388" cy="1066800"/>
            <a:chOff x="952" y="1152"/>
            <a:chExt cx="5290" cy="672"/>
          </a:xfrm>
        </p:grpSpPr>
        <p:sp>
          <p:nvSpPr>
            <p:cNvPr id="6" name="AutoShape 7"/>
            <p:cNvSpPr>
              <a:spLocks noChangeArrowheads="1"/>
            </p:cNvSpPr>
            <p:nvPr/>
          </p:nvSpPr>
          <p:spPr bwMode="gray">
            <a:xfrm>
              <a:off x="1112" y="1152"/>
              <a:ext cx="5130" cy="672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952" y="1335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5910" y="39485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III-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Chính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sách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đối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ngoại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của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Nhật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Bản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 eaLnBrk="0" hangingPunct="0"/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chiến</a:t>
            </a: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tranh</a:t>
            </a:r>
            <a:endParaRPr lang="en-US" sz="2800" b="1" dirty="0">
              <a:ln>
                <a:solidFill>
                  <a:srgbClr val="000099"/>
                </a:solidFill>
              </a:ln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31620" y="1900813"/>
            <a:ext cx="8866500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ts val="4200"/>
              </a:spcAft>
            </a:pPr>
            <a:r>
              <a:rPr lang="en-US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vi-VN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Lệ thuộc vào Mỹ, kí với Mĩ “Hiệp ước an ninh Mĩ – Nhật” (tháng 9/1951).</a:t>
            </a:r>
          </a:p>
          <a:p>
            <a:pPr algn="just" eaLnBrk="1" fontAlgn="base" hangingPunct="1">
              <a:spcBef>
                <a:spcPct val="0"/>
              </a:spcBef>
              <a:spcAft>
                <a:spcPts val="4200"/>
              </a:spcAft>
            </a:pPr>
            <a:r>
              <a:rPr lang="en-US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vi-VN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vi-VN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ềm mỏng về chính trị, phát triển quan hệ kinh tế đối ngoại, n</a:t>
            </a:r>
            <a:r>
              <a:rPr lang="en-US" sz="3200" b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ỗ</a:t>
            </a:r>
            <a:r>
              <a:rPr lang="vi-VN" sz="3200" b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lực vươn lên thành cường quốc chính trị.</a:t>
            </a:r>
          </a:p>
        </p:txBody>
      </p:sp>
    </p:spTree>
    <p:extLst>
      <p:ext uri="{BB962C8B-B14F-4D97-AF65-F5344CB8AC3E}">
        <p14:creationId xmlns:p14="http://schemas.microsoft.com/office/powerpoint/2010/main" val="369809496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7" grpI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133600" y="2659132"/>
            <a:ext cx="5842496" cy="12887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CỦNG CỐ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2423248" y="1253830"/>
            <a:ext cx="4770438" cy="4824413"/>
            <a:chOff x="-2395538" y="1447800"/>
            <a:chExt cx="4770438" cy="4824413"/>
          </a:xfrm>
        </p:grpSpPr>
        <p:sp>
          <p:nvSpPr>
            <p:cNvPr id="38" name="AutoShape 4"/>
            <p:cNvSpPr>
              <a:spLocks noChangeArrowheads="1"/>
            </p:cNvSpPr>
            <p:nvPr/>
          </p:nvSpPr>
          <p:spPr bwMode="ltGray">
            <a:xfrm rot="5400000">
              <a:off x="-2422526" y="14747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  <p:sp>
          <p:nvSpPr>
            <p:cNvPr id="39" name="AutoShape 5"/>
            <p:cNvSpPr>
              <a:spLocks noChangeArrowheads="1"/>
            </p:cNvSpPr>
            <p:nvPr/>
          </p:nvSpPr>
          <p:spPr bwMode="ltGray">
            <a:xfrm rot="5400000" flipH="1">
              <a:off x="-2016918" y="1880393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56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48000"/>
                  </a:scheme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</p:grpSp>
      <p:pic>
        <p:nvPicPr>
          <p:cNvPr id="7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3419381"/>
      </p:ext>
    </p:extLst>
  </p:cSld>
  <p:clrMapOvr>
    <a:masterClrMapping/>
  </p:clrMapOvr>
  <p:transition spd="slow">
    <p:strips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4472"/>
            <a:ext cx="6019800" cy="3283527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09004" y="700087"/>
            <a:ext cx="7086600" cy="823913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800" b="1" dirty="0" err="1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Trò</a:t>
            </a:r>
            <a:r>
              <a:rPr lang="en-US" sz="4800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800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4800" b="1" dirty="0" err="1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sz="4800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may </a:t>
            </a:r>
            <a:r>
              <a:rPr lang="en-US" sz="4800" b="1" dirty="0" err="1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mắn</a:t>
            </a:r>
            <a:endParaRPr lang="en-US" sz="4800" b="1" dirty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3022" y="1823677"/>
            <a:ext cx="86106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28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 </a:t>
            </a:r>
            <a:r>
              <a:rPr lang="en-US" sz="2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vi-VN" sz="2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8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 số trong đó có </a:t>
            </a:r>
            <a:r>
              <a:rPr lang="en-US" sz="2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vi-VN" sz="28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ô số chứa câu hỏi, </a:t>
            </a:r>
            <a:r>
              <a:rPr lang="en-US" sz="2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vi-VN" sz="28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ô số may mắn. Bạn nào chọn được ô số may mắn sẽ được nhận phần thưởng mà không cần phải trả lời câu hỏi. Chọn được ô số có câu hỏi phải trả lời câu hỏi đó, trả lời đúng sẽ được nhận phần thưởng, sai nhường quyền trả lời cho các bạn còn lại</a:t>
            </a:r>
            <a:endParaRPr lang="en-US" sz="28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887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941512" y="1447800"/>
            <a:ext cx="1828800" cy="1524000"/>
          </a:xfrm>
          <a:prstGeom prst="irregularSeal1">
            <a:avLst/>
          </a:prstGeom>
          <a:solidFill>
            <a:srgbClr val="FF00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8" name="AutoShape 2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620633" y="3214786"/>
            <a:ext cx="1828800" cy="1524000"/>
          </a:xfrm>
          <a:prstGeom prst="irregularSeal1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</a:p>
        </p:txBody>
      </p:sp>
      <p:sp>
        <p:nvSpPr>
          <p:cNvPr id="9" name="AutoShape 2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105400" y="1447800"/>
            <a:ext cx="1828800" cy="1524000"/>
          </a:xfrm>
          <a:prstGeom prst="irregularSeal1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</p:txBody>
      </p:sp>
      <p:sp>
        <p:nvSpPr>
          <p:cNvPr id="10" name="AutoShape 2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322888" y="3214786"/>
            <a:ext cx="2057400" cy="1524000"/>
          </a:xfrm>
          <a:prstGeom prst="irregularSeal1">
            <a:avLst/>
          </a:prstGeom>
          <a:solidFill>
            <a:srgbClr val="0066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EFF92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</p:txBody>
      </p:sp>
      <p:pic>
        <p:nvPicPr>
          <p:cNvPr id="29" name="Picture 10" descr="!danc_cl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0288" y="4738787"/>
            <a:ext cx="1763712" cy="21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!danc_c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12328"/>
            <a:ext cx="1908175" cy="224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!danc_c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4612329"/>
            <a:ext cx="1908175" cy="224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109004" y="381000"/>
            <a:ext cx="7086600" cy="83099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800" b="1" dirty="0" err="1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Trò</a:t>
            </a:r>
            <a:r>
              <a:rPr lang="en-US" sz="4800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800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4800" b="1" dirty="0" err="1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sz="4800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maymắn</a:t>
            </a:r>
            <a:endParaRPr lang="en-US" sz="4800" b="1" dirty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10" descr="!danc_cl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1371" y="4738786"/>
            <a:ext cx="1763712" cy="21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86424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:\Users\Administrator\Downloads\hoa-la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44334"/>
            <a:ext cx="2971800" cy="1713665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2514600" y="228599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 </a:t>
            </a:r>
            <a:r>
              <a:rPr lang="en-US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SỐ</a:t>
            </a:r>
            <a:r>
              <a:rPr lang="vi-VN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</a:t>
            </a:r>
            <a:endParaRPr lang="en-US" sz="32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TextBox 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13605" y="1447800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32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hãy</a:t>
            </a:r>
            <a:r>
              <a:rPr lang="en-US" sz="32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2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biết</a:t>
            </a:r>
            <a:r>
              <a:rPr lang="en-US" sz="32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</a:t>
            </a:r>
            <a:r>
              <a:rPr lang="vi-VN" sz="32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ình hình Nhật Bản sau chiến tranh</a:t>
            </a:r>
            <a:r>
              <a:rPr lang="en-US" sz="32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thê</a:t>
            </a:r>
            <a:r>
              <a:rPr lang="en-US" sz="32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́ </a:t>
            </a:r>
            <a:r>
              <a:rPr lang="en-US" sz="32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giới</a:t>
            </a:r>
            <a:r>
              <a:rPr lang="en-US" sz="32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thư</a:t>
            </a:r>
            <a:r>
              <a:rPr lang="en-US" sz="32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́ </a:t>
            </a:r>
            <a:r>
              <a:rPr lang="en-US" sz="32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sz="32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vi-VN" sz="3200" b="1" i="1" dirty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30480" y="836612"/>
            <a:ext cx="8961120" cy="158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8200" y="3429000"/>
            <a:ext cx="7391400" cy="1143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algn="ctr">
            <a:solidFill>
              <a:schemeClr val="bg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/>
            <a:r>
              <a:rPr lang="vi-VN" sz="32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Bị chiến tranh tàn phá nặng nề, khó khăn bao trùm đất nước.</a:t>
            </a:r>
            <a:endParaRPr lang="en-US" sz="3200" b="1" dirty="0">
              <a:ln>
                <a:solidFill>
                  <a:schemeClr val="tx1"/>
                </a:solidFill>
              </a:ln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4472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D:\GIAO AN THI GVDG\THI GVDG 17-18\Bai 9 lop 9\ld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"/>
          <a:stretch/>
        </p:blipFill>
        <p:spPr bwMode="auto">
          <a:xfrm>
            <a:off x="0" y="0"/>
            <a:ext cx="9144000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5" descr="ch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392" y="2874804"/>
            <a:ext cx="18288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5" descr="ch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95" y="1508760"/>
            <a:ext cx="18288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5" descr="ch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55" y="1295400"/>
            <a:ext cx="18288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5" descr="ch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95" y="3727450"/>
            <a:ext cx="274320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5" descr="ch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95" y="3953423"/>
            <a:ext cx="18288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5" descr="ch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95" y="4034473"/>
            <a:ext cx="18288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5" descr="ch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855" y="4168140"/>
            <a:ext cx="18288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5" descr="ch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255" y="4165283"/>
            <a:ext cx="18288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241480" y="881435"/>
            <a:ext cx="2362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A5002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Đ.Hốc-cai-đô</a:t>
            </a:r>
            <a:endParaRPr lang="en-US" sz="2000" b="1" dirty="0">
              <a:solidFill>
                <a:srgbClr val="A5002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 rot="-2469482">
            <a:off x="4478912" y="3057676"/>
            <a:ext cx="2137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A5002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Đ. </a:t>
            </a:r>
            <a:r>
              <a:rPr lang="en-US" sz="2400" b="1" dirty="0" err="1">
                <a:solidFill>
                  <a:srgbClr val="A5002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Hôn-xiu</a:t>
            </a:r>
            <a:endParaRPr lang="en-US" sz="2400" b="1" dirty="0">
              <a:solidFill>
                <a:srgbClr val="A5002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667000" y="4614140"/>
            <a:ext cx="22804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A5002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Đ. Xi-</a:t>
            </a:r>
            <a:r>
              <a:rPr lang="en-US" sz="2400" b="1" dirty="0" err="1">
                <a:solidFill>
                  <a:srgbClr val="A5002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sz="2400" b="1" dirty="0">
                <a:solidFill>
                  <a:srgbClr val="A5002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2400" b="1" dirty="0" err="1">
                <a:solidFill>
                  <a:srgbClr val="A5002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cư</a:t>
            </a:r>
            <a:endParaRPr lang="en-US" sz="2400" b="1" dirty="0">
              <a:solidFill>
                <a:srgbClr val="A5002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989280" y="5072927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A5002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Đ. </a:t>
            </a:r>
            <a:r>
              <a:rPr lang="en-US" sz="2400" b="1" dirty="0" err="1">
                <a:solidFill>
                  <a:srgbClr val="A5002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Kiu-xiu</a:t>
            </a:r>
            <a:endParaRPr lang="en-US" sz="2400" b="1" dirty="0">
              <a:solidFill>
                <a:srgbClr val="A5002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357247" y="1163638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Sáp-pô-rô</a:t>
            </a:r>
            <a:endParaRPr lang="en-US" b="1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151095" y="13716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Mu-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rô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-ran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17185" y="286639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Xen-đai</a:t>
            </a:r>
            <a:endParaRPr lang="en-US" b="1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704155" y="3643312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Cambria" pitchFamily="18" charset="0"/>
                <a:cs typeface="Times New Roman" pitchFamily="18" charset="0"/>
              </a:rPr>
              <a:t>TÔ-KI-Ô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452695" y="3974306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Na-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gôi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-a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363837" y="3766329"/>
            <a:ext cx="1332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Ki-ô-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tô</a:t>
            </a:r>
            <a:endParaRPr lang="en-US" b="1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82900" y="4044950"/>
            <a:ext cx="87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Cô-bê</a:t>
            </a:r>
            <a:endParaRPr lang="en-US" b="1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886785" y="4213543"/>
            <a:ext cx="105986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Ô-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xa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-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ca</a:t>
            </a:r>
            <a:endParaRPr lang="en-US" b="1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3" name="Picture 55" descr="ch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37477"/>
            <a:ext cx="18288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335100" y="4418568"/>
            <a:ext cx="1581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Phu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-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ku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-ô-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ka</a:t>
            </a:r>
            <a:endParaRPr lang="en-US" b="1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5" name="Picture 55" descr="ch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0" y="4365697"/>
            <a:ext cx="18288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 descr="ch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90047"/>
            <a:ext cx="18288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153670" y="4771446"/>
            <a:ext cx="14465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Na-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ga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-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xa-ki</a:t>
            </a:r>
            <a:endParaRPr lang="en-US" b="1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1141459" y="4171156"/>
            <a:ext cx="14465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Hi-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rô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-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si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-ma</a:t>
            </a:r>
          </a:p>
        </p:txBody>
      </p:sp>
    </p:spTree>
    <p:extLst>
      <p:ext uri="{BB962C8B-B14F-4D97-AF65-F5344CB8AC3E}">
        <p14:creationId xmlns:p14="http://schemas.microsoft.com/office/powerpoint/2010/main" val="127789058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4" grpId="0"/>
      <p:bldP spid="57" grpId="0"/>
      <p:bldP spid="5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66CCFF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2" descr="C:\Users\Administrator\Downloads\hoa-lan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74472"/>
            <a:ext cx="6019800" cy="3283527"/>
          </a:xfrm>
          <a:prstGeom prst="rect">
            <a:avLst/>
          </a:prstGeom>
          <a:noFill/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DCEBF5"/>
              </a:gs>
              <a:gs pos="4000">
                <a:srgbClr val="83A7C3"/>
              </a:gs>
              <a:gs pos="6500">
                <a:srgbClr val="768FB9"/>
              </a:gs>
              <a:gs pos="10501">
                <a:srgbClr val="83A7C3"/>
              </a:gs>
              <a:gs pos="26000">
                <a:srgbClr val="FFFFFF"/>
              </a:gs>
              <a:gs pos="28000">
                <a:srgbClr val="9C6563"/>
              </a:gs>
              <a:gs pos="29000">
                <a:srgbClr val="80302D"/>
              </a:gs>
              <a:gs pos="35501">
                <a:srgbClr val="C0524E"/>
              </a:gs>
              <a:gs pos="47000">
                <a:srgbClr val="EBDAD4"/>
              </a:gs>
              <a:gs pos="50000">
                <a:srgbClr val="55261C"/>
              </a:gs>
              <a:gs pos="53000">
                <a:srgbClr val="EBDAD4"/>
              </a:gs>
              <a:gs pos="64500">
                <a:srgbClr val="C0524E"/>
              </a:gs>
              <a:gs pos="71000">
                <a:srgbClr val="80302D"/>
              </a:gs>
              <a:gs pos="72000">
                <a:srgbClr val="9C6563"/>
              </a:gs>
              <a:gs pos="74000">
                <a:srgbClr val="FFFFFF"/>
              </a:gs>
              <a:gs pos="89500">
                <a:srgbClr val="83A7C3"/>
              </a:gs>
              <a:gs pos="93500">
                <a:srgbClr val="768FB9"/>
              </a:gs>
              <a:gs pos="96000">
                <a:srgbClr val="83A7C3"/>
              </a:gs>
              <a:gs pos="100000">
                <a:srgbClr val="DCEBF5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/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4267200" y="4191000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AutoShape 18">
            <a:hlinkClick r:id="rId6" action="ppaction://hlinkpres?slideindex=12&amp;slidetitle=Slide 12"/>
          </p:cNvPr>
          <p:cNvSpPr>
            <a:spLocks noChangeArrowheads="1"/>
          </p:cNvSpPr>
          <p:nvPr/>
        </p:nvSpPr>
        <p:spPr bwMode="auto">
          <a:xfrm>
            <a:off x="3200400" y="2286000"/>
            <a:ext cx="2286000" cy="1905000"/>
          </a:xfrm>
          <a:prstGeom prst="star5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 sz="1800">
              <a:solidFill>
                <a:srgbClr val="FFFF00"/>
              </a:solidFill>
              <a:latin typeface=".VnBlack" pitchFamily="34" charset="0"/>
              <a:cs typeface="Arial" charset="0"/>
            </a:endParaRPr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>
            <a:off x="4267200" y="49530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4267200" y="5867400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>
            <a:off x="4343400" y="304800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>
            <a:off x="4343400" y="10668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3"/>
          <p:cNvSpPr>
            <a:spLocks noChangeShapeType="1"/>
          </p:cNvSpPr>
          <p:nvPr/>
        </p:nvSpPr>
        <p:spPr bwMode="auto">
          <a:xfrm>
            <a:off x="4343400" y="1981200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>
            <a:off x="5105400" y="3505200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5"/>
          <p:cNvSpPr>
            <a:spLocks noChangeShapeType="1"/>
          </p:cNvSpPr>
          <p:nvPr/>
        </p:nvSpPr>
        <p:spPr bwMode="auto">
          <a:xfrm>
            <a:off x="6248400" y="3733800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26"/>
          <p:cNvSpPr>
            <a:spLocks noChangeShapeType="1"/>
          </p:cNvSpPr>
          <p:nvPr/>
        </p:nvSpPr>
        <p:spPr bwMode="auto">
          <a:xfrm>
            <a:off x="7772400" y="4038600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27"/>
          <p:cNvSpPr>
            <a:spLocks noChangeShapeType="1"/>
          </p:cNvSpPr>
          <p:nvPr/>
        </p:nvSpPr>
        <p:spPr bwMode="auto">
          <a:xfrm>
            <a:off x="-76200" y="2362200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>
            <a:off x="1066800" y="2590800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29"/>
          <p:cNvSpPr>
            <a:spLocks noChangeShapeType="1"/>
          </p:cNvSpPr>
          <p:nvPr/>
        </p:nvSpPr>
        <p:spPr bwMode="auto">
          <a:xfrm>
            <a:off x="2590800" y="2895600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0"/>
          <p:cNvSpPr>
            <a:spLocks noChangeShapeType="1"/>
          </p:cNvSpPr>
          <p:nvPr/>
        </p:nvSpPr>
        <p:spPr bwMode="auto">
          <a:xfrm flipV="1">
            <a:off x="5562600" y="2971800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1"/>
          <p:cNvSpPr>
            <a:spLocks noChangeShapeType="1"/>
          </p:cNvSpPr>
          <p:nvPr/>
        </p:nvSpPr>
        <p:spPr bwMode="auto">
          <a:xfrm flipV="1">
            <a:off x="6553200" y="2667000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2"/>
          <p:cNvSpPr>
            <a:spLocks noChangeShapeType="1"/>
          </p:cNvSpPr>
          <p:nvPr/>
        </p:nvSpPr>
        <p:spPr bwMode="auto">
          <a:xfrm flipV="1">
            <a:off x="8001000" y="2362200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3"/>
          <p:cNvSpPr>
            <a:spLocks noChangeShapeType="1"/>
          </p:cNvSpPr>
          <p:nvPr/>
        </p:nvSpPr>
        <p:spPr bwMode="auto">
          <a:xfrm flipV="1">
            <a:off x="76200" y="4114800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4"/>
          <p:cNvSpPr>
            <a:spLocks noChangeShapeType="1"/>
          </p:cNvSpPr>
          <p:nvPr/>
        </p:nvSpPr>
        <p:spPr bwMode="auto">
          <a:xfrm flipV="1">
            <a:off x="1066800" y="3810000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5"/>
          <p:cNvSpPr>
            <a:spLocks noChangeShapeType="1"/>
          </p:cNvSpPr>
          <p:nvPr/>
        </p:nvSpPr>
        <p:spPr bwMode="auto">
          <a:xfrm flipV="1">
            <a:off x="2514600" y="3505200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6"/>
          <p:cNvSpPr>
            <a:spLocks noChangeShapeType="1"/>
          </p:cNvSpPr>
          <p:nvPr/>
        </p:nvSpPr>
        <p:spPr bwMode="auto">
          <a:xfrm flipH="1">
            <a:off x="3352800" y="4267200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37"/>
          <p:cNvSpPr>
            <a:spLocks noChangeShapeType="1"/>
          </p:cNvSpPr>
          <p:nvPr/>
        </p:nvSpPr>
        <p:spPr bwMode="auto">
          <a:xfrm flipH="1">
            <a:off x="2438400" y="5943600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8"/>
          <p:cNvSpPr>
            <a:spLocks noChangeShapeType="1"/>
          </p:cNvSpPr>
          <p:nvPr/>
        </p:nvSpPr>
        <p:spPr bwMode="auto">
          <a:xfrm flipH="1">
            <a:off x="5943600" y="304800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9"/>
          <p:cNvSpPr>
            <a:spLocks noChangeShapeType="1"/>
          </p:cNvSpPr>
          <p:nvPr/>
        </p:nvSpPr>
        <p:spPr bwMode="auto">
          <a:xfrm flipH="1">
            <a:off x="5029200" y="1981200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>
            <a:off x="4800600" y="4267200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1"/>
          <p:cNvSpPr>
            <a:spLocks noChangeShapeType="1"/>
          </p:cNvSpPr>
          <p:nvPr/>
        </p:nvSpPr>
        <p:spPr bwMode="auto">
          <a:xfrm>
            <a:off x="5715000" y="5943600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42"/>
          <p:cNvSpPr>
            <a:spLocks noChangeShapeType="1"/>
          </p:cNvSpPr>
          <p:nvPr/>
        </p:nvSpPr>
        <p:spPr bwMode="auto">
          <a:xfrm>
            <a:off x="2438400" y="228600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43"/>
          <p:cNvSpPr>
            <a:spLocks noChangeShapeType="1"/>
          </p:cNvSpPr>
          <p:nvPr/>
        </p:nvSpPr>
        <p:spPr bwMode="auto">
          <a:xfrm>
            <a:off x="3352800" y="1905000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4"/>
          <p:cNvSpPr>
            <a:spLocks noChangeShapeType="1"/>
          </p:cNvSpPr>
          <p:nvPr/>
        </p:nvSpPr>
        <p:spPr bwMode="auto">
          <a:xfrm flipH="1">
            <a:off x="2286000" y="3962400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45"/>
          <p:cNvSpPr>
            <a:spLocks noChangeShapeType="1"/>
          </p:cNvSpPr>
          <p:nvPr/>
        </p:nvSpPr>
        <p:spPr bwMode="auto">
          <a:xfrm flipH="1">
            <a:off x="0" y="5715000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46"/>
          <p:cNvSpPr>
            <a:spLocks noChangeShapeType="1"/>
          </p:cNvSpPr>
          <p:nvPr/>
        </p:nvSpPr>
        <p:spPr bwMode="auto">
          <a:xfrm flipH="1">
            <a:off x="7467600" y="381000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47"/>
          <p:cNvSpPr>
            <a:spLocks noChangeShapeType="1"/>
          </p:cNvSpPr>
          <p:nvPr/>
        </p:nvSpPr>
        <p:spPr bwMode="auto">
          <a:xfrm flipH="1">
            <a:off x="5181600" y="2133600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48"/>
          <p:cNvSpPr>
            <a:spLocks noChangeShapeType="1"/>
          </p:cNvSpPr>
          <p:nvPr/>
        </p:nvSpPr>
        <p:spPr bwMode="auto">
          <a:xfrm>
            <a:off x="5257800" y="40386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49"/>
          <p:cNvSpPr>
            <a:spLocks noChangeShapeType="1"/>
          </p:cNvSpPr>
          <p:nvPr/>
        </p:nvSpPr>
        <p:spPr bwMode="auto">
          <a:xfrm>
            <a:off x="2590800" y="2209800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50"/>
          <p:cNvSpPr>
            <a:spLocks noChangeShapeType="1"/>
          </p:cNvSpPr>
          <p:nvPr/>
        </p:nvSpPr>
        <p:spPr bwMode="auto">
          <a:xfrm>
            <a:off x="762000" y="9906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51"/>
          <p:cNvSpPr>
            <a:spLocks noChangeShapeType="1"/>
          </p:cNvSpPr>
          <p:nvPr/>
        </p:nvSpPr>
        <p:spPr bwMode="auto">
          <a:xfrm>
            <a:off x="8153400" y="5943600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Text Box 55"/>
          <p:cNvSpPr txBox="1">
            <a:spLocks noChangeArrowheads="1"/>
          </p:cNvSpPr>
          <p:nvPr/>
        </p:nvSpPr>
        <p:spPr bwMode="auto">
          <a:xfrm>
            <a:off x="1970088" y="838200"/>
            <a:ext cx="52752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 ĐÃ CHỌN ĐƯỢC Ô SỐ MAY MẮN</a:t>
            </a:r>
          </a:p>
        </p:txBody>
      </p:sp>
      <p:pic>
        <p:nvPicPr>
          <p:cNvPr id="4" name="TiengVoTay-DangCapNhat_49xap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4985" y="6235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0414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105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177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219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44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2275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-194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122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7084 -3.69942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11 L 0.44167 0.24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1165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29584 0.388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942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9584 0.466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233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125 0.455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2275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-0.26667 0.377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886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7083 0.233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1165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8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718997" y="457200"/>
            <a:ext cx="323189" cy="496678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14285" y="457200"/>
            <a:ext cx="484783" cy="496678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8705" y="457200"/>
            <a:ext cx="323189" cy="496678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3125" y="953878"/>
            <a:ext cx="8887689" cy="722522"/>
          </a:xfrm>
          <a:prstGeom prst="roundRect">
            <a:avLst/>
          </a:prstGeom>
          <a:solidFill>
            <a:srgbClr val="FF0066"/>
          </a:solidFill>
          <a:ln w="76200" cmpd="sng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2700000" scaled="0"/>
              <a:tileRect/>
            </a:gra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832" y="1066800"/>
            <a:ext cx="8911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Kinh tế Nhật Bản phát triển thần kỳ từ: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408710"/>
            <a:ext cx="8961120" cy="158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3125" y="-20780"/>
            <a:ext cx="358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 SỐ 3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662130" y="1676400"/>
            <a:ext cx="323189" cy="411480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994075" y="2169952"/>
            <a:ext cx="564201" cy="276999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969451" y="3184992"/>
            <a:ext cx="564201" cy="22860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975674" y="4348038"/>
            <a:ext cx="564201" cy="22860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7217" y="2002428"/>
            <a:ext cx="7403598" cy="585216"/>
            <a:chOff x="1465616" y="2165893"/>
            <a:chExt cx="5865829" cy="837457"/>
          </a:xfrm>
          <a:solidFill>
            <a:srgbClr val="000099"/>
          </a:solidFill>
        </p:grpSpPr>
        <p:sp>
          <p:nvSpPr>
            <p:cNvPr id="22" name="Rounded Rectangle 21"/>
            <p:cNvSpPr/>
            <p:nvPr/>
          </p:nvSpPr>
          <p:spPr bwMode="auto">
            <a:xfrm>
              <a:off x="1505608" y="2165893"/>
              <a:ext cx="5825837" cy="837457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65616" y="2233909"/>
              <a:ext cx="5825837" cy="61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Những năm 50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đến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những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năm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70 của thế kỉ XX.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53028" y="3009730"/>
            <a:ext cx="7438572" cy="585216"/>
            <a:chOff x="1483300" y="3057793"/>
            <a:chExt cx="5825837" cy="1136757"/>
          </a:xfrm>
          <a:solidFill>
            <a:srgbClr val="000099"/>
          </a:solidFill>
        </p:grpSpPr>
        <p:sp>
          <p:nvSpPr>
            <p:cNvPr id="42" name="Rounded Rectangle 41"/>
            <p:cNvSpPr/>
            <p:nvPr/>
          </p:nvSpPr>
          <p:spPr bwMode="auto">
            <a:xfrm>
              <a:off x="1483300" y="3057793"/>
              <a:ext cx="5825837" cy="1136757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89123" y="3115583"/>
              <a:ext cx="5771835" cy="836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Những năm 50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đến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những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năm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9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 của thế kỉ XX.</a:t>
              </a:r>
              <a:endParaRPr lang="en-US" sz="2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49399" y="4066614"/>
            <a:ext cx="7421415" cy="585216"/>
            <a:chOff x="1447800" y="4098038"/>
            <a:chExt cx="5834713" cy="737838"/>
          </a:xfrm>
          <a:solidFill>
            <a:srgbClr val="000099"/>
          </a:solidFill>
        </p:grpSpPr>
        <p:sp>
          <p:nvSpPr>
            <p:cNvPr id="47" name="Rounded Rectangle 46"/>
            <p:cNvSpPr/>
            <p:nvPr/>
          </p:nvSpPr>
          <p:spPr bwMode="auto">
            <a:xfrm>
              <a:off x="1456676" y="4098038"/>
              <a:ext cx="5825837" cy="737838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47800" y="4176596"/>
              <a:ext cx="5834713" cy="34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Những năm 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7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đến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những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năm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9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 của thế kỉ XX.</a:t>
              </a:r>
              <a:endParaRPr lang="en-US" sz="2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2" name="Group 23"/>
          <p:cNvGrpSpPr/>
          <p:nvPr/>
        </p:nvGrpSpPr>
        <p:grpSpPr>
          <a:xfrm>
            <a:off x="4724400" y="6096000"/>
            <a:ext cx="3048000" cy="595536"/>
            <a:chOff x="3505200" y="4114800"/>
            <a:chExt cx="2971800" cy="643081"/>
          </a:xfrm>
          <a:solidFill>
            <a:srgbClr val="FF0066"/>
          </a:solidFill>
        </p:grpSpPr>
        <p:sp>
          <p:nvSpPr>
            <p:cNvPr id="53" name="Rounded Rectangle 52">
              <a:hlinkClick r:id="rId3" action="ppaction://hlinksldjump"/>
            </p:cNvPr>
            <p:cNvSpPr/>
            <p:nvPr/>
          </p:nvSpPr>
          <p:spPr bwMode="auto">
            <a:xfrm>
              <a:off x="3505200" y="4114800"/>
              <a:ext cx="2971800" cy="609475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68212" y="4126420"/>
              <a:ext cx="2713379" cy="631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Đáp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án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: A</a:t>
              </a:r>
            </a:p>
          </p:txBody>
        </p:sp>
      </p:grpSp>
      <p:pic>
        <p:nvPicPr>
          <p:cNvPr id="43" name="Picture 2" descr="C:\Users\Administrator\Downloads\hoa-la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79827"/>
            <a:ext cx="3603921" cy="2078173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 bwMode="auto">
          <a:xfrm>
            <a:off x="1017206" y="5227327"/>
            <a:ext cx="564201" cy="228600"/>
          </a:xfrm>
          <a:prstGeom prst="rect">
            <a:avLst/>
          </a:prstGeom>
          <a:gradFill flip="none" rotWithShape="0"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tx1">
                  <a:lumMod val="75000"/>
                  <a:lumOff val="25000"/>
                </a:schemeClr>
              </a:gs>
              <a:gs pos="21001">
                <a:schemeClr val="tx1">
                  <a:lumMod val="65000"/>
                  <a:lumOff val="35000"/>
                </a:schemeClr>
              </a:gs>
              <a:gs pos="63000">
                <a:srgbClr val="FFFFFF"/>
              </a:gs>
              <a:gs pos="67000">
                <a:schemeClr val="bg1">
                  <a:lumMod val="95000"/>
                </a:schemeClr>
              </a:gs>
              <a:gs pos="69000">
                <a:schemeClr val="bg1">
                  <a:lumMod val="95000"/>
                </a:schemeClr>
              </a:gs>
              <a:gs pos="82001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553359" y="5029200"/>
            <a:ext cx="7424385" cy="585216"/>
            <a:chOff x="1465616" y="4909272"/>
            <a:chExt cx="5825837" cy="1608952"/>
          </a:xfrm>
          <a:solidFill>
            <a:srgbClr val="000099"/>
          </a:solidFill>
        </p:grpSpPr>
        <p:sp>
          <p:nvSpPr>
            <p:cNvPr id="37" name="Rounded Rectangle 36"/>
            <p:cNvSpPr/>
            <p:nvPr/>
          </p:nvSpPr>
          <p:spPr bwMode="auto">
            <a:xfrm>
              <a:off x="1465616" y="4909272"/>
              <a:ext cx="5825837" cy="1608952"/>
            </a:xfrm>
            <a:prstGeom prst="roundRect">
              <a:avLst/>
            </a:prstGeom>
            <a:grpFill/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16098" y="4979342"/>
              <a:ext cx="56826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Những năm 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8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đến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những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năm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9</a:t>
              </a:r>
              <a:r>
                <a:rPr lang="vi-VN" sz="2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 của thế kỉ XX.</a:t>
              </a:r>
              <a:endParaRPr lang="en-US" sz="2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00227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 animBg="1"/>
      <p:bldP spid="33" grpId="0" animBg="1"/>
      <p:bldP spid="34" grpId="0" animBg="1"/>
      <p:bldP spid="35" grpId="0" animBg="1"/>
      <p:bldP spid="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720340" y="251837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 SỐ 4</a:t>
            </a:r>
          </a:p>
        </p:txBody>
      </p:sp>
      <p:pic>
        <p:nvPicPr>
          <p:cNvPr id="43" name="Picture 2" descr="C:\Users\Administrator\Downloads\hoa-la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16635"/>
            <a:ext cx="2846416" cy="1641364"/>
          </a:xfrm>
          <a:prstGeom prst="rect">
            <a:avLst/>
          </a:prstGeom>
          <a:noFill/>
        </p:spPr>
      </p:pic>
      <p:sp>
        <p:nvSpPr>
          <p:cNvPr id="44" name="TextBox 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53340" y="1752600"/>
            <a:ext cx="891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Hãy</a:t>
            </a:r>
            <a:r>
              <a:rPr lang="en-US" sz="28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nêu</a:t>
            </a:r>
            <a:r>
              <a:rPr lang="en-US" sz="28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</a:t>
            </a:r>
            <a:r>
              <a:rPr lang="vi-VN" sz="28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guyên nhân quan trọng nhất dẫn đến sự thành công của đất nước Nhật Bản</a:t>
            </a:r>
            <a:r>
              <a:rPr lang="en-US" sz="28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vi-VN" sz="2800" b="1" i="1" dirty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30480" y="836612"/>
            <a:ext cx="8961120" cy="158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1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29770" y="3429000"/>
            <a:ext cx="8153400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algn="ctr">
            <a:solidFill>
              <a:schemeClr val="bg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/>
            <a:r>
              <a:rPr lang="vi-VN" sz="32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Ý thức của con người Nhật Bản.</a:t>
            </a:r>
            <a:endParaRPr lang="en-US" sz="3200" b="1" dirty="0">
              <a:ln>
                <a:solidFill>
                  <a:schemeClr val="tx1"/>
                </a:solidFill>
              </a:ln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4381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2423248" y="1253830"/>
            <a:ext cx="4770438" cy="4824413"/>
            <a:chOff x="-2395538" y="1447800"/>
            <a:chExt cx="4770438" cy="4824413"/>
          </a:xfrm>
        </p:grpSpPr>
        <p:sp>
          <p:nvSpPr>
            <p:cNvPr id="38" name="AutoShape 4"/>
            <p:cNvSpPr>
              <a:spLocks noChangeArrowheads="1"/>
            </p:cNvSpPr>
            <p:nvPr/>
          </p:nvSpPr>
          <p:spPr bwMode="ltGray">
            <a:xfrm rot="5400000">
              <a:off x="-2422526" y="14747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  <p:sp>
          <p:nvSpPr>
            <p:cNvPr id="39" name="AutoShape 5"/>
            <p:cNvSpPr>
              <a:spLocks noChangeArrowheads="1"/>
            </p:cNvSpPr>
            <p:nvPr/>
          </p:nvSpPr>
          <p:spPr bwMode="ltGray">
            <a:xfrm rot="5400000" flipH="1">
              <a:off x="-2016918" y="1880393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56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48000"/>
                  </a:scheme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969802" y="2826046"/>
            <a:ext cx="7391908" cy="12887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HƯỚNG DẪN VỀ NHÀ</a:t>
            </a:r>
          </a:p>
        </p:txBody>
      </p:sp>
      <p:pic>
        <p:nvPicPr>
          <p:cNvPr id="8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79826"/>
            <a:ext cx="3603921" cy="2078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672446"/>
      </p:ext>
    </p:extLst>
  </p:cSld>
  <p:clrMapOvr>
    <a:masterClrMapping/>
  </p:clrMapOvr>
  <p:transition spd="slow">
    <p:strips dir="r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66CCFF"/>
          </a:solidFill>
        </p:spPr>
        <p:txBody>
          <a:bodyPr/>
          <a:lstStyle/>
          <a:p>
            <a:r>
              <a:rPr lang="en-US" dirty="0"/>
              <a:t>;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24690" y="1839147"/>
            <a:ext cx="8915400" cy="3342453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912813">
              <a:lnSpc>
                <a:spcPct val="110000"/>
              </a:lnSpc>
            </a:pPr>
            <a:r>
              <a:rPr lang="en-US" sz="3200" b="1" u="sng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1/</a:t>
            </a:r>
            <a:r>
              <a:rPr lang="en-US" sz="3200" b="1" u="sng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3200" b="1" u="sng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u="sng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tập</a:t>
            </a:r>
            <a:r>
              <a:rPr lang="en-US" sz="3200" b="1" u="sng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:</a:t>
            </a:r>
            <a:r>
              <a:rPr lang="en-US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                                         - </a:t>
            </a:r>
            <a:r>
              <a:rPr lang="en-US" sz="3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nội</a:t>
            </a:r>
            <a:r>
              <a:rPr lang="en-US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dung </a:t>
            </a:r>
            <a:r>
              <a:rPr lang="en-US" sz="3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hỏi</a:t>
            </a:r>
            <a:r>
              <a:rPr lang="en-US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sgk</a:t>
            </a:r>
            <a:r>
              <a:rPr lang="en-US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defTabSz="912813">
              <a:lnSpc>
                <a:spcPct val="110000"/>
              </a:lnSpc>
            </a:pPr>
            <a:r>
              <a:rPr lang="en-US" sz="3200" b="1" u="sng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2/ </a:t>
            </a:r>
            <a:r>
              <a:rPr lang="en-US" sz="3200" b="1" u="sng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Chuẩn</a:t>
            </a:r>
            <a:r>
              <a:rPr lang="en-US" sz="3200" b="1" u="sng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u="sng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sz="3200" b="1" u="sng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u="sng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3200" b="1" u="sng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u="sng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mới</a:t>
            </a:r>
            <a:r>
              <a:rPr lang="en-US" sz="3200" b="1" u="sng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just" defTabSz="912813">
              <a:lnSpc>
                <a:spcPct val="110000"/>
              </a:lnSpc>
            </a:pPr>
            <a:r>
              <a:rPr lang="en-US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Soạn</a:t>
            </a:r>
            <a:r>
              <a:rPr lang="en-US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bài</a:t>
            </a:r>
            <a:r>
              <a:rPr lang="en-US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 10 – Các nước Tây Âu</a:t>
            </a:r>
          </a:p>
          <a:p>
            <a:pPr algn="just" defTabSz="912813">
              <a:lnSpc>
                <a:spcPct val="110000"/>
              </a:lnSpc>
            </a:pPr>
            <a:r>
              <a:rPr lang="vi-VN" sz="32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+ Nghiên cứu SGK, trả lời câu hỏi ở mỗi mục</a:t>
            </a:r>
          </a:p>
        </p:txBody>
      </p:sp>
      <p:pic>
        <p:nvPicPr>
          <p:cNvPr id="15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58383"/>
            <a:ext cx="2743200" cy="149961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62617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HƯỚNG DẪN VỀ NHÀ</a:t>
            </a:r>
          </a:p>
        </p:txBody>
      </p:sp>
    </p:spTree>
    <p:extLst>
      <p:ext uri="{BB962C8B-B14F-4D97-AF65-F5344CB8AC3E}">
        <p14:creationId xmlns:p14="http://schemas.microsoft.com/office/powerpoint/2010/main" val="356128801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3" y="-1"/>
            <a:ext cx="916214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aThuGuiThay-DongNhi_u9u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6296890"/>
            <a:ext cx="609600" cy="6096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010400" y="2438400"/>
            <a:ext cx="1905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32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Cambria" pitchFamily="18" charset="0"/>
              </a:rPr>
              <a:t>XIN CHÂN THÀNH CẢM ƠN QUÝ THẦY CÔ GIÁO 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sz="3200" b="1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latin typeface="Cambria" pitchFamily="18" charset="0"/>
              </a:rPr>
              <a:t>VÀ CÁC EM HỌC SINH </a:t>
            </a:r>
          </a:p>
        </p:txBody>
      </p:sp>
    </p:spTree>
    <p:extLst>
      <p:ext uri="{BB962C8B-B14F-4D97-AF65-F5344CB8AC3E}">
        <p14:creationId xmlns:p14="http://schemas.microsoft.com/office/powerpoint/2010/main" val="52449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8" dur="1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3282032" y="3124201"/>
            <a:ext cx="2356768" cy="620856"/>
            <a:chOff x="3505200" y="4114800"/>
            <a:chExt cx="2971800" cy="609475"/>
          </a:xfrm>
          <a:solidFill>
            <a:srgbClr val="FF0066"/>
          </a:solidFill>
        </p:grpSpPr>
        <p:sp>
          <p:nvSpPr>
            <p:cNvPr id="22" name="Rounded Rectangle 21">
              <a:hlinkClick r:id="rId5" action="ppaction://hlinksldjump"/>
            </p:cNvPr>
            <p:cNvSpPr/>
            <p:nvPr/>
          </p:nvSpPr>
          <p:spPr bwMode="auto">
            <a:xfrm>
              <a:off x="3505200" y="4114800"/>
              <a:ext cx="2971800" cy="609475"/>
            </a:xfrm>
            <a:prstGeom prst="roundRect">
              <a:avLst/>
            </a:prstGeom>
            <a:solidFill>
              <a:srgbClr val="FF0066"/>
            </a:solidFill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68211" y="4114800"/>
              <a:ext cx="2713382" cy="57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Sakura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404486"/>
            <a:ext cx="9144000" cy="1116878"/>
            <a:chOff x="0" y="462542"/>
            <a:chExt cx="9144000" cy="1116878"/>
          </a:xfrm>
        </p:grpSpPr>
        <p:grpSp>
          <p:nvGrpSpPr>
            <p:cNvPr id="2" name="Group 37"/>
            <p:cNvGrpSpPr>
              <a:grpSpLocks/>
            </p:cNvGrpSpPr>
            <p:nvPr/>
          </p:nvGrpSpPr>
          <p:grpSpPr bwMode="auto">
            <a:xfrm>
              <a:off x="83125" y="527083"/>
              <a:ext cx="8887689" cy="1052337"/>
              <a:chOff x="457200" y="-1"/>
              <a:chExt cx="8382000" cy="1752601"/>
            </a:xfrm>
          </p:grpSpPr>
          <p:grpSp>
            <p:nvGrpSpPr>
              <p:cNvPr id="3" name="Group 11"/>
              <p:cNvGrpSpPr>
                <a:grpSpLocks/>
              </p:cNvGrpSpPr>
              <p:nvPr/>
            </p:nvGrpSpPr>
            <p:grpSpPr bwMode="auto">
              <a:xfrm>
                <a:off x="990600" y="-1"/>
                <a:ext cx="3200400" cy="609600"/>
                <a:chOff x="990600" y="0"/>
                <a:chExt cx="3200400" cy="609600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3886200" y="0"/>
                  <a:ext cx="304800" cy="609600"/>
                </a:xfrm>
                <a:prstGeom prst="rect">
                  <a:avLst/>
                </a:prstGeom>
                <a:gradFill flip="none" rotWithShape="0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3000">
                      <a:schemeClr val="tx1">
                        <a:lumMod val="75000"/>
                        <a:lumOff val="25000"/>
                      </a:schemeClr>
                    </a:gs>
                    <a:gs pos="21001">
                      <a:schemeClr val="tx1">
                        <a:lumMod val="65000"/>
                        <a:lumOff val="35000"/>
                      </a:schemeClr>
                    </a:gs>
                    <a:gs pos="63000">
                      <a:srgbClr val="FFFFFF"/>
                    </a:gs>
                    <a:gs pos="67000">
                      <a:schemeClr val="bg1">
                        <a:lumMod val="95000"/>
                      </a:schemeClr>
                    </a:gs>
                    <a:gs pos="69000">
                      <a:schemeClr val="bg1">
                        <a:lumMod val="95000"/>
                      </a:schemeClr>
                    </a:gs>
                    <a:gs pos="82001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  <a:tileRect/>
                </a:gradFill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1524000" y="0"/>
                  <a:ext cx="457200" cy="609600"/>
                </a:xfrm>
                <a:prstGeom prst="rect">
                  <a:avLst/>
                </a:prstGeom>
                <a:gradFill flip="none" rotWithShape="0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3000">
                      <a:schemeClr val="tx1">
                        <a:lumMod val="75000"/>
                        <a:lumOff val="25000"/>
                      </a:schemeClr>
                    </a:gs>
                    <a:gs pos="21001">
                      <a:schemeClr val="tx1">
                        <a:lumMod val="65000"/>
                        <a:lumOff val="35000"/>
                      </a:schemeClr>
                    </a:gs>
                    <a:gs pos="63000">
                      <a:srgbClr val="FFFFFF"/>
                    </a:gs>
                    <a:gs pos="67000">
                      <a:schemeClr val="bg1">
                        <a:lumMod val="95000"/>
                      </a:schemeClr>
                    </a:gs>
                    <a:gs pos="69000">
                      <a:schemeClr val="bg1">
                        <a:lumMod val="95000"/>
                      </a:schemeClr>
                    </a:gs>
                    <a:gs pos="82001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  <a:tileRect/>
                </a:gradFill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990600" y="0"/>
                  <a:ext cx="304800" cy="609600"/>
                </a:xfrm>
                <a:prstGeom prst="rect">
                  <a:avLst/>
                </a:prstGeom>
                <a:gradFill flip="none" rotWithShape="0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3000">
                      <a:schemeClr val="tx1">
                        <a:lumMod val="75000"/>
                        <a:lumOff val="25000"/>
                      </a:schemeClr>
                    </a:gs>
                    <a:gs pos="21001">
                      <a:schemeClr val="tx1">
                        <a:lumMod val="65000"/>
                        <a:lumOff val="35000"/>
                      </a:schemeClr>
                    </a:gs>
                    <a:gs pos="63000">
                      <a:srgbClr val="FFFFFF"/>
                    </a:gs>
                    <a:gs pos="67000">
                      <a:schemeClr val="bg1">
                        <a:lumMod val="95000"/>
                      </a:schemeClr>
                    </a:gs>
                    <a:gs pos="69000">
                      <a:schemeClr val="bg1">
                        <a:lumMod val="95000"/>
                      </a:schemeClr>
                    </a:gs>
                    <a:gs pos="82001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  <a:tileRect/>
                </a:gradFill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5" name="Rounded Rectangle 4"/>
              <p:cNvSpPr/>
              <p:nvPr/>
            </p:nvSpPr>
            <p:spPr>
              <a:xfrm>
                <a:off x="457200" y="609601"/>
                <a:ext cx="8382000" cy="1142999"/>
              </a:xfrm>
              <a:prstGeom prst="roundRect">
                <a:avLst/>
              </a:prstGeom>
              <a:solidFill>
                <a:srgbClr val="000099"/>
              </a:solidFill>
              <a:ln w="76200" cmpd="sng">
                <a:gradFill flip="none" rotWithShape="1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0"/>
                  <a:tileRect/>
                </a:gradFill>
              </a:ln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dirty="0"/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0" y="462542"/>
              <a:ext cx="9144000" cy="1588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83125" y="3464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MẢNH GHÉP SỐ 2</a:t>
            </a:r>
          </a:p>
        </p:txBody>
      </p:sp>
      <p:sp>
        <p:nvSpPr>
          <p:cNvPr id="44" name="TextBox 43">
            <a:hlinkClick r:id="rId5" action="ppaction://hlinksldjump"/>
          </p:cNvPr>
          <p:cNvSpPr txBox="1"/>
          <p:nvPr/>
        </p:nvSpPr>
        <p:spPr>
          <a:xfrm>
            <a:off x="692725" y="942110"/>
            <a:ext cx="738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Nghe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nhạc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̀ </a:t>
            </a:r>
            <a:r>
              <a:rPr lang="en-US" sz="28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đoán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tên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bài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hát</a:t>
            </a:r>
            <a:endParaRPr lang="vi-VN" sz="28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5" name="Picture 2" descr="C:\Users\Administrator\Downloads\hoa-la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746170"/>
            <a:ext cx="1928109" cy="1111829"/>
          </a:xfrm>
          <a:prstGeom prst="rect">
            <a:avLst/>
          </a:prstGeom>
          <a:noFill/>
        </p:spPr>
      </p:pic>
      <p:pic>
        <p:nvPicPr>
          <p:cNvPr id="10" name="Sakura-Kawaguchi_3fng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2800" y="2329729"/>
            <a:ext cx="2209800" cy="2209800"/>
          </a:xfrm>
          <a:prstGeom prst="rect">
            <a:avLst/>
          </a:prstGeom>
          <a:solidFill>
            <a:srgbClr val="FF0066"/>
          </a:solidFill>
        </p:spPr>
      </p:pic>
    </p:spTree>
    <p:extLst>
      <p:ext uri="{BB962C8B-B14F-4D97-AF65-F5344CB8AC3E}">
        <p14:creationId xmlns:p14="http://schemas.microsoft.com/office/powerpoint/2010/main" val="25249666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3124200" y="6128963"/>
            <a:ext cx="2911205" cy="1089257"/>
            <a:chOff x="3505200" y="4114800"/>
            <a:chExt cx="2971800" cy="1069290"/>
          </a:xfrm>
          <a:solidFill>
            <a:srgbClr val="66CCFF"/>
          </a:solidFill>
        </p:grpSpPr>
        <p:sp>
          <p:nvSpPr>
            <p:cNvPr id="22" name="Rounded Rectangle 21"/>
            <p:cNvSpPr/>
            <p:nvPr/>
          </p:nvSpPr>
          <p:spPr bwMode="auto">
            <a:xfrm>
              <a:off x="3505200" y="4114800"/>
              <a:ext cx="2971800" cy="609475"/>
            </a:xfrm>
            <a:prstGeom prst="roundRect">
              <a:avLst/>
            </a:prstGeom>
            <a:solidFill>
              <a:srgbClr val="FF0066"/>
            </a:solidFill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39924" y="4126618"/>
              <a:ext cx="2713382" cy="105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Núi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Phu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́ Sĩ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404486"/>
            <a:ext cx="9144000" cy="1116878"/>
            <a:chOff x="0" y="462542"/>
            <a:chExt cx="9144000" cy="1116878"/>
          </a:xfrm>
        </p:grpSpPr>
        <p:grpSp>
          <p:nvGrpSpPr>
            <p:cNvPr id="2" name="Group 37"/>
            <p:cNvGrpSpPr>
              <a:grpSpLocks/>
            </p:cNvGrpSpPr>
            <p:nvPr/>
          </p:nvGrpSpPr>
          <p:grpSpPr bwMode="auto">
            <a:xfrm>
              <a:off x="83125" y="527083"/>
              <a:ext cx="8887689" cy="1052337"/>
              <a:chOff x="457200" y="-1"/>
              <a:chExt cx="8382000" cy="1752601"/>
            </a:xfrm>
          </p:grpSpPr>
          <p:grpSp>
            <p:nvGrpSpPr>
              <p:cNvPr id="3" name="Group 11"/>
              <p:cNvGrpSpPr>
                <a:grpSpLocks/>
              </p:cNvGrpSpPr>
              <p:nvPr/>
            </p:nvGrpSpPr>
            <p:grpSpPr bwMode="auto">
              <a:xfrm>
                <a:off x="990600" y="-1"/>
                <a:ext cx="3200400" cy="609600"/>
                <a:chOff x="990600" y="0"/>
                <a:chExt cx="3200400" cy="609600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3886200" y="0"/>
                  <a:ext cx="304800" cy="609600"/>
                </a:xfrm>
                <a:prstGeom prst="rect">
                  <a:avLst/>
                </a:prstGeom>
                <a:gradFill flip="none" rotWithShape="0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3000">
                      <a:schemeClr val="tx1">
                        <a:lumMod val="75000"/>
                        <a:lumOff val="25000"/>
                      </a:schemeClr>
                    </a:gs>
                    <a:gs pos="21001">
                      <a:schemeClr val="tx1">
                        <a:lumMod val="65000"/>
                        <a:lumOff val="35000"/>
                      </a:schemeClr>
                    </a:gs>
                    <a:gs pos="63000">
                      <a:srgbClr val="FFFFFF"/>
                    </a:gs>
                    <a:gs pos="67000">
                      <a:schemeClr val="bg1">
                        <a:lumMod val="95000"/>
                      </a:schemeClr>
                    </a:gs>
                    <a:gs pos="69000">
                      <a:schemeClr val="bg1">
                        <a:lumMod val="95000"/>
                      </a:schemeClr>
                    </a:gs>
                    <a:gs pos="82001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  <a:tileRect/>
                </a:gradFill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1524000" y="0"/>
                  <a:ext cx="457200" cy="609600"/>
                </a:xfrm>
                <a:prstGeom prst="rect">
                  <a:avLst/>
                </a:prstGeom>
                <a:gradFill flip="none" rotWithShape="0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3000">
                      <a:schemeClr val="tx1">
                        <a:lumMod val="75000"/>
                        <a:lumOff val="25000"/>
                      </a:schemeClr>
                    </a:gs>
                    <a:gs pos="21001">
                      <a:schemeClr val="tx1">
                        <a:lumMod val="65000"/>
                        <a:lumOff val="35000"/>
                      </a:schemeClr>
                    </a:gs>
                    <a:gs pos="63000">
                      <a:srgbClr val="FFFFFF"/>
                    </a:gs>
                    <a:gs pos="67000">
                      <a:schemeClr val="bg1">
                        <a:lumMod val="95000"/>
                      </a:schemeClr>
                    </a:gs>
                    <a:gs pos="69000">
                      <a:schemeClr val="bg1">
                        <a:lumMod val="95000"/>
                      </a:schemeClr>
                    </a:gs>
                    <a:gs pos="82001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  <a:tileRect/>
                </a:gradFill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990600" y="0"/>
                  <a:ext cx="304800" cy="609600"/>
                </a:xfrm>
                <a:prstGeom prst="rect">
                  <a:avLst/>
                </a:prstGeom>
                <a:gradFill flip="none" rotWithShape="0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3000">
                      <a:schemeClr val="tx1">
                        <a:lumMod val="75000"/>
                        <a:lumOff val="25000"/>
                      </a:schemeClr>
                    </a:gs>
                    <a:gs pos="21001">
                      <a:schemeClr val="tx1">
                        <a:lumMod val="65000"/>
                        <a:lumOff val="35000"/>
                      </a:schemeClr>
                    </a:gs>
                    <a:gs pos="63000">
                      <a:srgbClr val="FFFFFF"/>
                    </a:gs>
                    <a:gs pos="67000">
                      <a:schemeClr val="bg1">
                        <a:lumMod val="95000"/>
                      </a:schemeClr>
                    </a:gs>
                    <a:gs pos="69000">
                      <a:schemeClr val="bg1">
                        <a:lumMod val="95000"/>
                      </a:schemeClr>
                    </a:gs>
                    <a:gs pos="82001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  <a:tileRect/>
                </a:gradFill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5" name="Rounded Rectangle 4"/>
              <p:cNvSpPr/>
              <p:nvPr/>
            </p:nvSpPr>
            <p:spPr>
              <a:xfrm>
                <a:off x="457200" y="609601"/>
                <a:ext cx="8382000" cy="1142999"/>
              </a:xfrm>
              <a:prstGeom prst="roundRect">
                <a:avLst/>
              </a:prstGeom>
              <a:solidFill>
                <a:srgbClr val="000099"/>
              </a:solidFill>
              <a:ln w="76200" cmpd="sng">
                <a:gradFill flip="none" rotWithShape="1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0"/>
                  <a:tileRect/>
                </a:gradFill>
              </a:ln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dirty="0"/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0" y="462542"/>
              <a:ext cx="9144000" cy="1588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83125" y="3464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MẢNH GHÉP SỐ 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0" y="958425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Quan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sát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ảnh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̀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biết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tên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của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ngọn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núi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dưới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là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̀?</a:t>
            </a:r>
            <a:endParaRPr lang="vi-VN" sz="2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5" name="Picture 2" descr="C:\Users\Administrator\Downloads\hoa-la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46170"/>
            <a:ext cx="1928109" cy="1111829"/>
          </a:xfrm>
          <a:prstGeom prst="rect">
            <a:avLst/>
          </a:prstGeom>
          <a:noFill/>
        </p:spPr>
      </p:pic>
      <p:pic>
        <p:nvPicPr>
          <p:cNvPr id="3074" name="Picture 2" descr="D:\GIAO AN THI GVDG\THI GVDG 17-18\Bai 9 lop 9\New folder\bao_19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702103"/>
            <a:ext cx="7905750" cy="4241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63233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1003066" y="3271026"/>
            <a:ext cx="7534923" cy="1706118"/>
            <a:chOff x="3379647" y="4114800"/>
            <a:chExt cx="3247999" cy="609475"/>
          </a:xfrm>
          <a:solidFill>
            <a:srgbClr val="FF0066"/>
          </a:solidFill>
        </p:grpSpPr>
        <p:sp>
          <p:nvSpPr>
            <p:cNvPr id="22" name="Rounded Rectangle 21"/>
            <p:cNvSpPr/>
            <p:nvPr/>
          </p:nvSpPr>
          <p:spPr bwMode="auto">
            <a:xfrm>
              <a:off x="3505200" y="4114800"/>
              <a:ext cx="2971800" cy="609475"/>
            </a:xfrm>
            <a:prstGeom prst="roundRect">
              <a:avLst/>
            </a:prstGeom>
            <a:solidFill>
              <a:srgbClr val="66CCFF"/>
            </a:solidFill>
            <a:ln w="76200" cmpd="sng"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0"/>
                <a:tileRect/>
              </a:gra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  <p:sp>
          <p:nvSpPr>
            <p:cNvPr id="23" name="TextBox 22">
              <a:hlinkClick r:id="rId5" action="ppaction://hlinksldjump"/>
            </p:cNvPr>
            <p:cNvSpPr txBox="1"/>
            <p:nvPr/>
          </p:nvSpPr>
          <p:spPr>
            <a:xfrm>
              <a:off x="3379647" y="4126617"/>
              <a:ext cx="3247999" cy="560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Mi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̃ </a:t>
              </a:r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ném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bom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nguyên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tư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̉ </a:t>
              </a:r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xuống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Hirôsima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(6/8/1945) </a:t>
              </a:r>
              <a:r>
                <a:rPr lang="en-US" sz="32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va</a:t>
              </a:r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̀ </a:t>
              </a:r>
            </a:p>
            <a:p>
              <a:pPr algn="ctr"/>
              <a:r>
                <a:rPr lang="en-US" sz="3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Nagasaki (9/8/1945)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419000"/>
            <a:ext cx="9144000" cy="1290058"/>
            <a:chOff x="0" y="462542"/>
            <a:chExt cx="9144000" cy="1290058"/>
          </a:xfrm>
        </p:grpSpPr>
        <p:grpSp>
          <p:nvGrpSpPr>
            <p:cNvPr id="2" name="Group 37"/>
            <p:cNvGrpSpPr>
              <a:grpSpLocks/>
            </p:cNvGrpSpPr>
            <p:nvPr/>
          </p:nvGrpSpPr>
          <p:grpSpPr bwMode="auto">
            <a:xfrm>
              <a:off x="83125" y="527083"/>
              <a:ext cx="8887689" cy="1225517"/>
              <a:chOff x="457200" y="-1"/>
              <a:chExt cx="8382000" cy="2041022"/>
            </a:xfrm>
          </p:grpSpPr>
          <p:grpSp>
            <p:nvGrpSpPr>
              <p:cNvPr id="3" name="Group 11"/>
              <p:cNvGrpSpPr>
                <a:grpSpLocks/>
              </p:cNvGrpSpPr>
              <p:nvPr/>
            </p:nvGrpSpPr>
            <p:grpSpPr bwMode="auto">
              <a:xfrm>
                <a:off x="990600" y="-1"/>
                <a:ext cx="3200400" cy="609600"/>
                <a:chOff x="990600" y="0"/>
                <a:chExt cx="3200400" cy="609600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3886200" y="0"/>
                  <a:ext cx="304800" cy="609600"/>
                </a:xfrm>
                <a:prstGeom prst="rect">
                  <a:avLst/>
                </a:prstGeom>
                <a:gradFill flip="none" rotWithShape="0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3000">
                      <a:schemeClr val="tx1">
                        <a:lumMod val="75000"/>
                        <a:lumOff val="25000"/>
                      </a:schemeClr>
                    </a:gs>
                    <a:gs pos="21001">
                      <a:schemeClr val="tx1">
                        <a:lumMod val="65000"/>
                        <a:lumOff val="35000"/>
                      </a:schemeClr>
                    </a:gs>
                    <a:gs pos="63000">
                      <a:srgbClr val="FFFFFF"/>
                    </a:gs>
                    <a:gs pos="67000">
                      <a:schemeClr val="bg1">
                        <a:lumMod val="95000"/>
                      </a:schemeClr>
                    </a:gs>
                    <a:gs pos="69000">
                      <a:schemeClr val="bg1">
                        <a:lumMod val="95000"/>
                      </a:schemeClr>
                    </a:gs>
                    <a:gs pos="82001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  <a:tileRect/>
                </a:gradFill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1524000" y="0"/>
                  <a:ext cx="457200" cy="609600"/>
                </a:xfrm>
                <a:prstGeom prst="rect">
                  <a:avLst/>
                </a:prstGeom>
                <a:gradFill flip="none" rotWithShape="0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3000">
                      <a:schemeClr val="tx1">
                        <a:lumMod val="75000"/>
                        <a:lumOff val="25000"/>
                      </a:schemeClr>
                    </a:gs>
                    <a:gs pos="21001">
                      <a:schemeClr val="tx1">
                        <a:lumMod val="65000"/>
                        <a:lumOff val="35000"/>
                      </a:schemeClr>
                    </a:gs>
                    <a:gs pos="63000">
                      <a:srgbClr val="FFFFFF"/>
                    </a:gs>
                    <a:gs pos="67000">
                      <a:schemeClr val="bg1">
                        <a:lumMod val="95000"/>
                      </a:schemeClr>
                    </a:gs>
                    <a:gs pos="69000">
                      <a:schemeClr val="bg1">
                        <a:lumMod val="95000"/>
                      </a:schemeClr>
                    </a:gs>
                    <a:gs pos="82001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  <a:tileRect/>
                </a:gradFill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990600" y="0"/>
                  <a:ext cx="304800" cy="609600"/>
                </a:xfrm>
                <a:prstGeom prst="rect">
                  <a:avLst/>
                </a:prstGeom>
                <a:gradFill flip="none" rotWithShape="0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3000">
                      <a:schemeClr val="tx1">
                        <a:lumMod val="75000"/>
                        <a:lumOff val="25000"/>
                      </a:schemeClr>
                    </a:gs>
                    <a:gs pos="21001">
                      <a:schemeClr val="tx1">
                        <a:lumMod val="65000"/>
                        <a:lumOff val="35000"/>
                      </a:schemeClr>
                    </a:gs>
                    <a:gs pos="63000">
                      <a:srgbClr val="FFFFFF"/>
                    </a:gs>
                    <a:gs pos="67000">
                      <a:schemeClr val="bg1">
                        <a:lumMod val="95000"/>
                      </a:schemeClr>
                    </a:gs>
                    <a:gs pos="69000">
                      <a:schemeClr val="bg1">
                        <a:lumMod val="95000"/>
                      </a:schemeClr>
                    </a:gs>
                    <a:gs pos="82001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  <a:tileRect/>
                </a:gradFill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5" name="Rounded Rectangle 4"/>
              <p:cNvSpPr/>
              <p:nvPr/>
            </p:nvSpPr>
            <p:spPr>
              <a:xfrm>
                <a:off x="457200" y="609601"/>
                <a:ext cx="8382000" cy="1431420"/>
              </a:xfrm>
              <a:prstGeom prst="roundRect">
                <a:avLst/>
              </a:prstGeom>
              <a:solidFill>
                <a:srgbClr val="000099"/>
              </a:solidFill>
              <a:ln w="76200" cmpd="sng">
                <a:gradFill flip="none" rotWithShape="1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0"/>
                  <a:tileRect/>
                </a:gradFill>
              </a:ln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dirty="0"/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0" y="462542"/>
              <a:ext cx="9144000" cy="1588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83125" y="3464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MẢNH GHÉP SỐ 4</a:t>
            </a:r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-27710" y="870858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Quan sát đoạn phim sau và cho biết đoạn phim nói về sự kiện lịch sử nào đã học?</a:t>
            </a:r>
          </a:p>
        </p:txBody>
      </p:sp>
      <p:pic>
        <p:nvPicPr>
          <p:cNvPr id="9" name="Đây là sự kiện lịch sử nà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875" y="1981200"/>
            <a:ext cx="8638310" cy="472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028223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IAO AN THI GVDG\THI GVDG 17-18\Bai 9 lop 9\nhat b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635204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Tiết</a:t>
            </a:r>
            <a:r>
              <a:rPr lang="en-US" sz="6600" b="1" u="sng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 11 – </a:t>
            </a:r>
            <a:r>
              <a:rPr lang="en-US" sz="6600" b="1" u="sng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Bài</a:t>
            </a:r>
            <a:r>
              <a:rPr lang="en-US" sz="6600" b="1" u="sng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 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744450"/>
            <a:ext cx="825038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7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NHẬT BẢN</a:t>
            </a:r>
          </a:p>
        </p:txBody>
      </p:sp>
    </p:spTree>
    <p:extLst>
      <p:ext uri="{BB962C8B-B14F-4D97-AF65-F5344CB8AC3E}">
        <p14:creationId xmlns:p14="http://schemas.microsoft.com/office/powerpoint/2010/main" val="288677697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2836410" y="1124856"/>
            <a:ext cx="4770438" cy="4824413"/>
            <a:chOff x="-2395538" y="1447800"/>
            <a:chExt cx="4770438" cy="4824413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ltGray">
            <a:xfrm rot="5400000">
              <a:off x="-2422526" y="14747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ltGray">
            <a:xfrm rot="5400000" flipH="1">
              <a:off x="-2016918" y="1880393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56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48000"/>
                  </a:scheme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NI-Times" pitchFamily="2" charset="0"/>
                <a:cs typeface="+mn-cs"/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411847" y="2043545"/>
            <a:ext cx="7649028" cy="704850"/>
            <a:chOff x="912" y="1104"/>
            <a:chExt cx="4630" cy="444"/>
          </a:xfrm>
        </p:grpSpPr>
        <p:sp>
          <p:nvSpPr>
            <p:cNvPr id="9" name="AutoShape 7"/>
            <p:cNvSpPr>
              <a:spLocks noChangeArrowheads="1"/>
            </p:cNvSpPr>
            <p:nvPr/>
          </p:nvSpPr>
          <p:spPr bwMode="gray">
            <a:xfrm>
              <a:off x="1104" y="1104"/>
              <a:ext cx="4438" cy="44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I-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Tình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hình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Nhật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Bản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chiến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tranh</a:t>
              </a:r>
              <a:endParaRPr lang="en-US" sz="24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912" y="1200"/>
              <a:ext cx="240" cy="240"/>
              <a:chOff x="2078" y="1680"/>
              <a:chExt cx="1617" cy="1615"/>
            </a:xfrm>
          </p:grpSpPr>
          <p:sp>
            <p:nvSpPr>
              <p:cNvPr id="11" name="Oval 9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7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10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11"/>
              <p:cNvSpPr>
                <a:spLocks noChangeArrowheads="1"/>
              </p:cNvSpPr>
              <p:nvPr/>
            </p:nvSpPr>
            <p:spPr bwMode="gray">
              <a:xfrm>
                <a:off x="2253" y="1858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VNI-Times" pitchFamily="2" charset="0"/>
                  <a:cs typeface="+mn-cs"/>
                </a:endParaRPr>
              </a:p>
            </p:txBody>
          </p:sp>
          <p:sp>
            <p:nvSpPr>
              <p:cNvPr id="14" name="Oval 12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" name="Oval 13"/>
              <p:cNvSpPr>
                <a:spLocks noChangeArrowheads="1"/>
              </p:cNvSpPr>
              <p:nvPr/>
            </p:nvSpPr>
            <p:spPr bwMode="gray">
              <a:xfrm>
                <a:off x="2334" y="1935"/>
                <a:ext cx="1097" cy="110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VNI-Times" pitchFamily="2" charset="0"/>
                  <a:cs typeface="+mn-cs"/>
                </a:endParaRPr>
              </a:p>
            </p:txBody>
          </p:sp>
          <p:sp>
            <p:nvSpPr>
              <p:cNvPr id="16" name="Oval 14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" name="Rounded Rectangle 2"/>
          <p:cNvSpPr/>
          <p:nvPr/>
        </p:nvSpPr>
        <p:spPr>
          <a:xfrm>
            <a:off x="2448785" y="817420"/>
            <a:ext cx="5434445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BỐ CỤC CỦA TIẾT HỌC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94301" y="4247178"/>
            <a:ext cx="7516210" cy="830997"/>
            <a:chOff x="1475390" y="4247224"/>
            <a:chExt cx="7516210" cy="830997"/>
          </a:xfrm>
        </p:grpSpPr>
        <p:sp>
          <p:nvSpPr>
            <p:cNvPr id="2" name="TextBox 1"/>
            <p:cNvSpPr txBox="1"/>
            <p:nvPr/>
          </p:nvSpPr>
          <p:spPr>
            <a:xfrm>
              <a:off x="1979326" y="4247224"/>
              <a:ext cx="67256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0" hangingPunct="0"/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III-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Chính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sách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đối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ngoại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của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Nhật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Bản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chiến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tranh</a:t>
              </a:r>
              <a:endParaRPr lang="en-US" sz="24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475390" y="4249284"/>
              <a:ext cx="7516210" cy="827088"/>
              <a:chOff x="1475390" y="4249284"/>
              <a:chExt cx="7516210" cy="827088"/>
            </a:xfrm>
          </p:grpSpPr>
          <p:sp>
            <p:nvSpPr>
              <p:cNvPr id="45" name="AutoShape 16"/>
              <p:cNvSpPr>
                <a:spLocks noChangeArrowheads="1"/>
              </p:cNvSpPr>
              <p:nvPr/>
            </p:nvSpPr>
            <p:spPr bwMode="gray">
              <a:xfrm>
                <a:off x="1785258" y="4249284"/>
                <a:ext cx="7206342" cy="827088"/>
              </a:xfrm>
              <a:prstGeom prst="roundRect">
                <a:avLst>
                  <a:gd name="adj" fmla="val 50000"/>
                </a:avLst>
              </a:prstGeom>
              <a:noFill/>
              <a:ln w="28575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46" name="Group 26"/>
              <p:cNvGrpSpPr>
                <a:grpSpLocks/>
              </p:cNvGrpSpPr>
              <p:nvPr/>
            </p:nvGrpSpPr>
            <p:grpSpPr bwMode="auto">
              <a:xfrm>
                <a:off x="1475390" y="4427266"/>
                <a:ext cx="381000" cy="381000"/>
                <a:chOff x="2078" y="1680"/>
                <a:chExt cx="1615" cy="1615"/>
              </a:xfrm>
            </p:grpSpPr>
            <p:sp>
              <p:nvSpPr>
                <p:cNvPr id="47" name="Oval 27"/>
                <p:cNvSpPr>
                  <a:spLocks noChangeArrowheads="1"/>
                </p:cNvSpPr>
                <p:nvPr/>
              </p:nvSpPr>
              <p:spPr bwMode="gray">
                <a:xfrm>
                  <a:off x="2078" y="1680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5715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Oval 28"/>
                <p:cNvSpPr>
                  <a:spLocks noChangeArrowheads="1"/>
                </p:cNvSpPr>
                <p:nvPr/>
              </p:nvSpPr>
              <p:spPr bwMode="gray">
                <a:xfrm>
                  <a:off x="2170" y="1771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gray">
                <a:xfrm>
                  <a:off x="2253" y="1857"/>
                  <a:ext cx="1265" cy="126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VNI-Times" pitchFamily="2" charset="0"/>
                    <a:cs typeface="+mn-cs"/>
                  </a:endParaRPr>
                </a:p>
              </p:txBody>
            </p:sp>
            <p:sp>
              <p:nvSpPr>
                <p:cNvPr id="50" name="Oval 30"/>
                <p:cNvSpPr>
                  <a:spLocks noChangeArrowheads="1"/>
                </p:cNvSpPr>
                <p:nvPr/>
              </p:nvSpPr>
              <p:spPr bwMode="gray">
                <a:xfrm>
                  <a:off x="2254" y="1860"/>
                  <a:ext cx="1262" cy="126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1B3E1"/>
                    </a:gs>
                    <a:gs pos="100000">
                      <a:srgbClr val="0F5368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Oval 31"/>
                <p:cNvSpPr>
                  <a:spLocks noChangeArrowheads="1"/>
                </p:cNvSpPr>
                <p:nvPr/>
              </p:nvSpPr>
              <p:spPr bwMode="gray">
                <a:xfrm>
                  <a:off x="2334" y="1933"/>
                  <a:ext cx="1097" cy="110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VNI-Times" pitchFamily="2" charset="0"/>
                    <a:cs typeface="+mn-cs"/>
                  </a:endParaRPr>
                </a:p>
              </p:txBody>
            </p:sp>
            <p:sp>
              <p:nvSpPr>
                <p:cNvPr id="52" name="Oval 32"/>
                <p:cNvSpPr>
                  <a:spLocks noChangeArrowheads="1"/>
                </p:cNvSpPr>
                <p:nvPr/>
              </p:nvSpPr>
              <p:spPr bwMode="gray">
                <a:xfrm>
                  <a:off x="2337" y="1938"/>
                  <a:ext cx="1096" cy="109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6" name="Group 25"/>
          <p:cNvGrpSpPr/>
          <p:nvPr/>
        </p:nvGrpSpPr>
        <p:grpSpPr>
          <a:xfrm>
            <a:off x="1655761" y="3131403"/>
            <a:ext cx="7405114" cy="830997"/>
            <a:chOff x="1655761" y="3131403"/>
            <a:chExt cx="7405114" cy="830997"/>
          </a:xfrm>
        </p:grpSpPr>
        <p:sp>
          <p:nvSpPr>
            <p:cNvPr id="36" name="TextBox 35"/>
            <p:cNvSpPr txBox="1"/>
            <p:nvPr/>
          </p:nvSpPr>
          <p:spPr>
            <a:xfrm>
              <a:off x="2175268" y="3131403"/>
              <a:ext cx="67256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0" hangingPunct="0"/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II-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Nhật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Bản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khôi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phục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va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̀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phát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triển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kinh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tê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́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chiến</a:t>
              </a:r>
              <a:r>
                <a:rPr lang="en-US" sz="2400" b="1" dirty="0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latin typeface="Tahoma" pitchFamily="34" charset="0"/>
                  <a:ea typeface="Tahoma" pitchFamily="34" charset="0"/>
                  <a:cs typeface="Tahoma" pitchFamily="34" charset="0"/>
                </a:rPr>
                <a:t>tranh</a:t>
              </a:r>
              <a:endParaRPr lang="en-US" sz="24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7" name="AutoShape 16"/>
            <p:cNvSpPr>
              <a:spLocks noChangeArrowheads="1"/>
            </p:cNvSpPr>
            <p:nvPr/>
          </p:nvSpPr>
          <p:spPr bwMode="gray">
            <a:xfrm>
              <a:off x="1967345" y="3133463"/>
              <a:ext cx="7093530" cy="82708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="1" dirty="0">
                <a:ln>
                  <a:solidFill>
                    <a:schemeClr val="tx1"/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38" name="Group 17"/>
            <p:cNvGrpSpPr>
              <a:grpSpLocks/>
            </p:cNvGrpSpPr>
            <p:nvPr/>
          </p:nvGrpSpPr>
          <p:grpSpPr bwMode="auto">
            <a:xfrm>
              <a:off x="1655761" y="3325090"/>
              <a:ext cx="425163" cy="381000"/>
              <a:chOff x="2078" y="1680"/>
              <a:chExt cx="1615" cy="1615"/>
            </a:xfrm>
          </p:grpSpPr>
          <p:sp>
            <p:nvSpPr>
              <p:cNvPr id="39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20"/>
              <p:cNvSpPr>
                <a:spLocks noChangeArrowheads="1"/>
              </p:cNvSpPr>
              <p:nvPr/>
            </p:nvSpPr>
            <p:spPr bwMode="gray">
              <a:xfrm>
                <a:off x="2253" y="1857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VNI-Times" pitchFamily="2" charset="0"/>
                  <a:cs typeface="+mn-cs"/>
                </a:endParaRPr>
              </a:p>
            </p:txBody>
          </p:sp>
          <p:sp>
            <p:nvSpPr>
              <p:cNvPr id="42" name="Oval 21"/>
              <p:cNvSpPr>
                <a:spLocks noChangeArrowheads="1"/>
              </p:cNvSpPr>
              <p:nvPr/>
            </p:nvSpPr>
            <p:spPr bwMode="gray">
              <a:xfrm>
                <a:off x="2254" y="1860"/>
                <a:ext cx="1262" cy="126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" name="Oval 22"/>
              <p:cNvSpPr>
                <a:spLocks noChangeArrowheads="1"/>
              </p:cNvSpPr>
              <p:nvPr/>
            </p:nvSpPr>
            <p:spPr bwMode="gray">
              <a:xfrm>
                <a:off x="2334" y="1933"/>
                <a:ext cx="1097" cy="110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VNI-Times" pitchFamily="2" charset="0"/>
                  <a:cs typeface="+mn-cs"/>
                </a:endParaRPr>
              </a:p>
            </p:txBody>
          </p:sp>
          <p:sp>
            <p:nvSpPr>
              <p:cNvPr id="44" name="Oval 23"/>
              <p:cNvSpPr>
                <a:spLocks noChangeArrowheads="1"/>
              </p:cNvSpPr>
              <p:nvPr/>
            </p:nvSpPr>
            <p:spPr bwMode="gray">
              <a:xfrm>
                <a:off x="2337" y="1938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53" name="Picture 2" descr="C:\Users\Administrator\Downloads\hoa-l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3964328" cy="228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133784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6204</TotalTime>
  <Words>1498</Words>
  <Application>Microsoft Office PowerPoint</Application>
  <PresentationFormat>On-screen Show (4:3)</PresentationFormat>
  <Paragraphs>391</Paragraphs>
  <Slides>45</Slides>
  <Notes>12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.VnArialH</vt:lpstr>
      <vt:lpstr>.VnBlack</vt:lpstr>
      <vt:lpstr>Arial</vt:lpstr>
      <vt:lpstr>Calibri</vt:lpstr>
      <vt:lpstr>Cambria</vt:lpstr>
      <vt:lpstr>Tahoma</vt:lpstr>
      <vt:lpstr>Times New Roman</vt:lpstr>
      <vt:lpstr>VNI-Times</vt:lpstr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;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do cuc</cp:lastModifiedBy>
  <cp:revision>277</cp:revision>
  <dcterms:created xsi:type="dcterms:W3CDTF">2017-11-24T01:14:20Z</dcterms:created>
  <dcterms:modified xsi:type="dcterms:W3CDTF">2024-01-08T05:46:36Z</dcterms:modified>
</cp:coreProperties>
</file>