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cuc" userId="641c28c5d13577cf" providerId="LiveId" clId="{67B77589-9D3F-4DB9-BA47-4D98E4F8F480}"/>
    <pc:docChg chg="modSld">
      <pc:chgData name="do cuc" userId="641c28c5d13577cf" providerId="LiveId" clId="{67B77589-9D3F-4DB9-BA47-4D98E4F8F480}" dt="2022-11-03T14:11:02.623" v="31" actId="114"/>
      <pc:docMkLst>
        <pc:docMk/>
      </pc:docMkLst>
      <pc:sldChg chg="modSp mod">
        <pc:chgData name="do cuc" userId="641c28c5d13577cf" providerId="LiveId" clId="{67B77589-9D3F-4DB9-BA47-4D98E4F8F480}" dt="2022-11-03T14:11:02.623" v="31" actId="114"/>
        <pc:sldMkLst>
          <pc:docMk/>
          <pc:sldMk cId="0" sldId="267"/>
        </pc:sldMkLst>
        <pc:spChg chg="mod">
          <ac:chgData name="do cuc" userId="641c28c5d13577cf" providerId="LiveId" clId="{67B77589-9D3F-4DB9-BA47-4D98E4F8F480}" dt="2022-11-03T14:11:02.623" v="31" actId="114"/>
          <ac:spMkLst>
            <pc:docMk/>
            <pc:sldMk cId="0" sldId="267"/>
            <ac:spMk id="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18763" y="220472"/>
            <a:ext cx="5554472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1F5F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097512" cy="5943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429" y="724662"/>
            <a:ext cx="821690" cy="56515"/>
          </a:xfrm>
          <a:custGeom>
            <a:avLst/>
            <a:gdLst/>
            <a:ahLst/>
            <a:cxnLst/>
            <a:rect l="l" t="t" r="r" b="b"/>
            <a:pathLst>
              <a:path w="821690" h="56515">
                <a:moveTo>
                  <a:pt x="821436" y="0"/>
                </a:moveTo>
                <a:lnTo>
                  <a:pt x="0" y="0"/>
                </a:lnTo>
                <a:lnTo>
                  <a:pt x="0" y="56387"/>
                </a:lnTo>
                <a:lnTo>
                  <a:pt x="821436" y="56387"/>
                </a:lnTo>
                <a:lnTo>
                  <a:pt x="821436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429" y="724662"/>
            <a:ext cx="821690" cy="56515"/>
          </a:xfrm>
          <a:custGeom>
            <a:avLst/>
            <a:gdLst/>
            <a:ahLst/>
            <a:cxnLst/>
            <a:rect l="l" t="t" r="r" b="b"/>
            <a:pathLst>
              <a:path w="821690" h="56515">
                <a:moveTo>
                  <a:pt x="0" y="56387"/>
                </a:moveTo>
                <a:lnTo>
                  <a:pt x="821436" y="56387"/>
                </a:lnTo>
                <a:lnTo>
                  <a:pt x="821436" y="0"/>
                </a:lnTo>
                <a:lnTo>
                  <a:pt x="0" y="0"/>
                </a:lnTo>
                <a:lnTo>
                  <a:pt x="0" y="56387"/>
                </a:lnTo>
                <a:close/>
              </a:path>
            </a:pathLst>
          </a:custGeom>
          <a:ln w="25908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30401" y="724662"/>
            <a:ext cx="11261725" cy="56515"/>
          </a:xfrm>
          <a:custGeom>
            <a:avLst/>
            <a:gdLst/>
            <a:ahLst/>
            <a:cxnLst/>
            <a:rect l="l" t="t" r="r" b="b"/>
            <a:pathLst>
              <a:path w="11261725" h="56515">
                <a:moveTo>
                  <a:pt x="0" y="56387"/>
                </a:moveTo>
                <a:lnTo>
                  <a:pt x="11261598" y="56387"/>
                </a:lnTo>
                <a:lnTo>
                  <a:pt x="11261598" y="0"/>
                </a:lnTo>
                <a:lnTo>
                  <a:pt x="0" y="0"/>
                </a:lnTo>
                <a:lnTo>
                  <a:pt x="0" y="56387"/>
                </a:lnTo>
                <a:close/>
              </a:path>
            </a:pathLst>
          </a:custGeom>
          <a:solidFill>
            <a:srgbClr val="94B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30401" y="768096"/>
            <a:ext cx="11261725" cy="26034"/>
          </a:xfrm>
          <a:custGeom>
            <a:avLst/>
            <a:gdLst/>
            <a:ahLst/>
            <a:cxnLst/>
            <a:rect l="l" t="t" r="r" b="b"/>
            <a:pathLst>
              <a:path w="11261725" h="26034">
                <a:moveTo>
                  <a:pt x="0" y="25907"/>
                </a:moveTo>
                <a:lnTo>
                  <a:pt x="11261598" y="25907"/>
                </a:lnTo>
                <a:lnTo>
                  <a:pt x="1126159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94B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30401" y="724662"/>
            <a:ext cx="11261725" cy="56515"/>
          </a:xfrm>
          <a:custGeom>
            <a:avLst/>
            <a:gdLst/>
            <a:ahLst/>
            <a:cxnLst/>
            <a:rect l="l" t="t" r="r" b="b"/>
            <a:pathLst>
              <a:path w="11261725" h="56515">
                <a:moveTo>
                  <a:pt x="11261598" y="0"/>
                </a:moveTo>
                <a:lnTo>
                  <a:pt x="0" y="0"/>
                </a:lnTo>
                <a:lnTo>
                  <a:pt x="0" y="56387"/>
                </a:lnTo>
              </a:path>
            </a:pathLst>
          </a:custGeom>
          <a:ln w="25908">
            <a:solidFill>
              <a:srgbClr val="94B3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18763" y="220472"/>
            <a:ext cx="5554472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02195" y="1763090"/>
            <a:ext cx="4883150" cy="2586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01F5F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050535"/>
            <a:ext cx="12192000" cy="1807845"/>
            <a:chOff x="0" y="5050535"/>
            <a:chExt cx="12192000" cy="18078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064214"/>
              <a:ext cx="12191999" cy="17937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050535"/>
              <a:ext cx="4762500" cy="1807845"/>
            </a:xfrm>
            <a:custGeom>
              <a:avLst/>
              <a:gdLst/>
              <a:ahLst/>
              <a:cxnLst/>
              <a:rect l="l" t="t" r="r" b="b"/>
              <a:pathLst>
                <a:path w="4762500" h="1807845">
                  <a:moveTo>
                    <a:pt x="2724150" y="0"/>
                  </a:moveTo>
                  <a:lnTo>
                    <a:pt x="0" y="0"/>
                  </a:lnTo>
                  <a:lnTo>
                    <a:pt x="0" y="1734665"/>
                  </a:lnTo>
                  <a:lnTo>
                    <a:pt x="127" y="1807460"/>
                  </a:lnTo>
                  <a:lnTo>
                    <a:pt x="4762497" y="1807460"/>
                  </a:lnTo>
                  <a:lnTo>
                    <a:pt x="2724150" y="0"/>
                  </a:lnTo>
                  <a:close/>
                </a:path>
              </a:pathLst>
            </a:custGeom>
            <a:solidFill>
              <a:srgbClr val="F86A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050535"/>
              <a:ext cx="12192000" cy="1807845"/>
            </a:xfrm>
            <a:custGeom>
              <a:avLst/>
              <a:gdLst/>
              <a:ahLst/>
              <a:cxnLst/>
              <a:rect l="l" t="t" r="r" b="b"/>
              <a:pathLst>
                <a:path w="12192000" h="1807845">
                  <a:moveTo>
                    <a:pt x="2718435" y="0"/>
                  </a:moveTo>
                  <a:lnTo>
                    <a:pt x="0" y="1805438"/>
                  </a:lnTo>
                  <a:lnTo>
                    <a:pt x="0" y="1807460"/>
                  </a:lnTo>
                  <a:lnTo>
                    <a:pt x="12191999" y="1807460"/>
                  </a:lnTo>
                  <a:lnTo>
                    <a:pt x="12191999" y="888"/>
                  </a:lnTo>
                  <a:lnTo>
                    <a:pt x="2718435" y="0"/>
                  </a:lnTo>
                  <a:close/>
                </a:path>
              </a:pathLst>
            </a:custGeom>
            <a:solidFill>
              <a:srgbClr val="08A0D9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348734" y="1282446"/>
            <a:ext cx="7466330" cy="3552825"/>
          </a:xfrm>
          <a:prstGeom prst="rect">
            <a:avLst/>
          </a:prstGeom>
          <a:ln w="25907">
            <a:solidFill>
              <a:srgbClr val="385D8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50">
              <a:latin typeface="Times New Roman"/>
              <a:cs typeface="Times New Roman"/>
            </a:endParaRPr>
          </a:p>
          <a:p>
            <a:pPr marL="91440">
              <a:lnSpc>
                <a:spcPts val="3820"/>
              </a:lnSpc>
            </a:pPr>
            <a:r>
              <a:rPr sz="3200" b="1" dirty="0">
                <a:solidFill>
                  <a:srgbClr val="125A82"/>
                </a:solidFill>
                <a:latin typeface="Arial"/>
                <a:cs typeface="Arial"/>
              </a:rPr>
              <a:t>Bài</a:t>
            </a:r>
            <a:r>
              <a:rPr sz="3200" b="1" spc="-50" dirty="0">
                <a:solidFill>
                  <a:srgbClr val="125A82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25A82"/>
                </a:solidFill>
                <a:latin typeface="Arial"/>
                <a:cs typeface="Arial"/>
              </a:rPr>
              <a:t>7:</a:t>
            </a:r>
            <a:endParaRPr sz="3200">
              <a:latin typeface="Arial"/>
              <a:cs typeface="Arial"/>
            </a:endParaRPr>
          </a:p>
          <a:p>
            <a:pPr marL="409575">
              <a:lnSpc>
                <a:spcPts val="5740"/>
              </a:lnSpc>
            </a:pPr>
            <a:r>
              <a:rPr sz="4800" b="1" spc="-5" dirty="0">
                <a:solidFill>
                  <a:srgbClr val="125A82"/>
                </a:solidFill>
                <a:latin typeface="Arial"/>
                <a:cs typeface="Arial"/>
              </a:rPr>
              <a:t>CÁC</a:t>
            </a:r>
            <a:r>
              <a:rPr sz="4800" b="1" spc="-25" dirty="0">
                <a:solidFill>
                  <a:srgbClr val="125A82"/>
                </a:solidFill>
                <a:latin typeface="Arial"/>
                <a:cs typeface="Arial"/>
              </a:rPr>
              <a:t> </a:t>
            </a:r>
            <a:r>
              <a:rPr sz="4400" b="1" spc="-5" dirty="0">
                <a:solidFill>
                  <a:srgbClr val="125A82"/>
                </a:solidFill>
                <a:latin typeface="Arial"/>
                <a:cs typeface="Arial"/>
              </a:rPr>
              <a:t>NƯỚC</a:t>
            </a:r>
            <a:r>
              <a:rPr sz="4400" b="1" spc="-20" dirty="0">
                <a:solidFill>
                  <a:srgbClr val="125A82"/>
                </a:solidFill>
                <a:latin typeface="Arial"/>
                <a:cs typeface="Arial"/>
              </a:rPr>
              <a:t> </a:t>
            </a:r>
            <a:r>
              <a:rPr sz="4800" b="1" spc="-5" dirty="0">
                <a:solidFill>
                  <a:srgbClr val="125A82"/>
                </a:solidFill>
                <a:latin typeface="Arial"/>
                <a:cs typeface="Arial"/>
              </a:rPr>
              <a:t>MĨ LA TINH</a:t>
            </a:r>
            <a:endParaRPr sz="4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5047" y="0"/>
            <a:ext cx="7009638" cy="96697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57580" y="360426"/>
            <a:ext cx="111004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996633"/>
                </a:solidFill>
                <a:latin typeface="Segoe UI"/>
                <a:cs typeface="Segoe UI"/>
              </a:rPr>
              <a:t>Chương</a:t>
            </a:r>
            <a:r>
              <a:rPr sz="3200" spc="-5" dirty="0">
                <a:solidFill>
                  <a:srgbClr val="996633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996633"/>
                </a:solidFill>
                <a:latin typeface="Segoe UI"/>
                <a:cs typeface="Segoe UI"/>
              </a:rPr>
              <a:t>II.</a:t>
            </a:r>
            <a:r>
              <a:rPr sz="3200" spc="-15" dirty="0">
                <a:solidFill>
                  <a:srgbClr val="996633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996633"/>
                </a:solidFill>
                <a:latin typeface="Segoe UI"/>
                <a:cs typeface="Segoe UI"/>
              </a:rPr>
              <a:t>CÁC</a:t>
            </a:r>
            <a:r>
              <a:rPr sz="3200" spc="-10" dirty="0">
                <a:solidFill>
                  <a:srgbClr val="996633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996633"/>
                </a:solidFill>
                <a:latin typeface="Segoe UI"/>
                <a:cs typeface="Segoe UI"/>
              </a:rPr>
              <a:t>NƯỚC</a:t>
            </a:r>
            <a:r>
              <a:rPr sz="3200" spc="5" dirty="0">
                <a:solidFill>
                  <a:srgbClr val="996633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996633"/>
                </a:solidFill>
                <a:latin typeface="Segoe UI"/>
                <a:cs typeface="Segoe UI"/>
              </a:rPr>
              <a:t>Á –</a:t>
            </a:r>
            <a:r>
              <a:rPr sz="3200" spc="-5" dirty="0">
                <a:solidFill>
                  <a:srgbClr val="996633"/>
                </a:solidFill>
                <a:latin typeface="Segoe UI"/>
                <a:cs typeface="Segoe UI"/>
              </a:rPr>
              <a:t> PHI</a:t>
            </a:r>
            <a:r>
              <a:rPr sz="3200" spc="-15" dirty="0">
                <a:solidFill>
                  <a:srgbClr val="996633"/>
                </a:solidFill>
                <a:latin typeface="Segoe UI"/>
                <a:cs typeface="Segoe UI"/>
              </a:rPr>
              <a:t> </a:t>
            </a:r>
            <a:r>
              <a:rPr sz="3200" spc="-85" dirty="0">
                <a:solidFill>
                  <a:srgbClr val="996633"/>
                </a:solidFill>
                <a:latin typeface="Segoe UI"/>
                <a:cs typeface="Segoe UI"/>
              </a:rPr>
              <a:t>VÀ</a:t>
            </a:r>
            <a:r>
              <a:rPr sz="3200" dirty="0">
                <a:solidFill>
                  <a:srgbClr val="996633"/>
                </a:solidFill>
                <a:latin typeface="Segoe UI"/>
                <a:cs typeface="Segoe UI"/>
              </a:rPr>
              <a:t> </a:t>
            </a:r>
            <a:r>
              <a:rPr sz="3200" spc="5" dirty="0">
                <a:solidFill>
                  <a:srgbClr val="996633"/>
                </a:solidFill>
                <a:latin typeface="Segoe UI"/>
                <a:cs typeface="Segoe UI"/>
              </a:rPr>
              <a:t>MĨ</a:t>
            </a:r>
            <a:r>
              <a:rPr sz="3200" spc="-20" dirty="0">
                <a:solidFill>
                  <a:srgbClr val="996633"/>
                </a:solidFill>
                <a:latin typeface="Segoe UI"/>
                <a:cs typeface="Segoe UI"/>
              </a:rPr>
              <a:t> </a:t>
            </a:r>
            <a:r>
              <a:rPr sz="3200" spc="-30" dirty="0">
                <a:solidFill>
                  <a:srgbClr val="996633"/>
                </a:solidFill>
                <a:latin typeface="Segoe UI"/>
                <a:cs typeface="Segoe UI"/>
              </a:rPr>
              <a:t>LATINH</a:t>
            </a:r>
            <a:r>
              <a:rPr sz="3200" dirty="0">
                <a:solidFill>
                  <a:srgbClr val="996633"/>
                </a:solidFill>
                <a:latin typeface="Segoe UI"/>
                <a:cs typeface="Segoe UI"/>
              </a:rPr>
              <a:t> (1945</a:t>
            </a:r>
            <a:r>
              <a:rPr sz="3200" spc="-15" dirty="0">
                <a:solidFill>
                  <a:srgbClr val="996633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996633"/>
                </a:solidFill>
                <a:latin typeface="Segoe UI"/>
                <a:cs typeface="Segoe UI"/>
              </a:rPr>
              <a:t>–</a:t>
            </a:r>
            <a:r>
              <a:rPr sz="3200" spc="-5" dirty="0">
                <a:solidFill>
                  <a:srgbClr val="996633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996633"/>
                </a:solidFill>
                <a:latin typeface="Segoe UI"/>
                <a:cs typeface="Segoe UI"/>
              </a:rPr>
              <a:t>nay)</a:t>
            </a:r>
            <a:endParaRPr sz="3200">
              <a:latin typeface="Segoe UI"/>
              <a:cs typeface="Segoe U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400" y="1595627"/>
            <a:ext cx="2851404" cy="28514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8001" y="220472"/>
            <a:ext cx="5054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Bài</a:t>
            </a:r>
            <a:r>
              <a:rPr spc="-15" dirty="0"/>
              <a:t> </a:t>
            </a:r>
            <a:r>
              <a:rPr dirty="0"/>
              <a:t>7:</a:t>
            </a:r>
            <a:r>
              <a:rPr spc="-10" dirty="0"/>
              <a:t> CÁC</a:t>
            </a:r>
            <a:r>
              <a:rPr spc="15" dirty="0"/>
              <a:t> </a:t>
            </a:r>
            <a:r>
              <a:rPr spc="-10" dirty="0"/>
              <a:t>NƯỚC</a:t>
            </a:r>
            <a:r>
              <a:rPr spc="10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97915" y="1306067"/>
            <a:ext cx="11090275" cy="5455920"/>
            <a:chOff x="897915" y="1306067"/>
            <a:chExt cx="11090275" cy="54559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99988" y="1306067"/>
              <a:ext cx="5987796" cy="53309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92056" y="2662427"/>
              <a:ext cx="152400" cy="3429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33203" y="3749039"/>
              <a:ext cx="152400" cy="3429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84791" y="4765547"/>
              <a:ext cx="152400" cy="3429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30184" y="1746503"/>
              <a:ext cx="152400" cy="3429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97915" y="4259992"/>
              <a:ext cx="8522970" cy="2501900"/>
            </a:xfrm>
            <a:custGeom>
              <a:avLst/>
              <a:gdLst/>
              <a:ahLst/>
              <a:cxnLst/>
              <a:rect l="l" t="t" r="r" b="b"/>
              <a:pathLst>
                <a:path w="8522970" h="2501900">
                  <a:moveTo>
                    <a:pt x="2590266" y="0"/>
                  </a:moveTo>
                  <a:lnTo>
                    <a:pt x="2030831" y="0"/>
                  </a:lnTo>
                  <a:lnTo>
                    <a:pt x="1693773" y="38100"/>
                  </a:lnTo>
                  <a:lnTo>
                    <a:pt x="1585315" y="63500"/>
                  </a:lnTo>
                  <a:lnTo>
                    <a:pt x="1479143" y="76200"/>
                  </a:lnTo>
                  <a:lnTo>
                    <a:pt x="1274165" y="127000"/>
                  </a:lnTo>
                  <a:lnTo>
                    <a:pt x="1175486" y="165100"/>
                  </a:lnTo>
                  <a:lnTo>
                    <a:pt x="1079728" y="190500"/>
                  </a:lnTo>
                  <a:lnTo>
                    <a:pt x="987018" y="228600"/>
                  </a:lnTo>
                  <a:lnTo>
                    <a:pt x="897356" y="254000"/>
                  </a:lnTo>
                  <a:lnTo>
                    <a:pt x="810996" y="292100"/>
                  </a:lnTo>
                  <a:lnTo>
                    <a:pt x="728065" y="342900"/>
                  </a:lnTo>
                  <a:lnTo>
                    <a:pt x="648690" y="381000"/>
                  </a:lnTo>
                  <a:lnTo>
                    <a:pt x="573125" y="419100"/>
                  </a:lnTo>
                  <a:lnTo>
                    <a:pt x="501497" y="469900"/>
                  </a:lnTo>
                  <a:lnTo>
                    <a:pt x="433806" y="520700"/>
                  </a:lnTo>
                  <a:lnTo>
                    <a:pt x="370471" y="571500"/>
                  </a:lnTo>
                  <a:lnTo>
                    <a:pt x="311429" y="622300"/>
                  </a:lnTo>
                  <a:lnTo>
                    <a:pt x="256933" y="673100"/>
                  </a:lnTo>
                  <a:lnTo>
                    <a:pt x="207213" y="736600"/>
                  </a:lnTo>
                  <a:lnTo>
                    <a:pt x="162255" y="787400"/>
                  </a:lnTo>
                  <a:lnTo>
                    <a:pt x="122287" y="851161"/>
                  </a:lnTo>
                  <a:lnTo>
                    <a:pt x="87782" y="901700"/>
                  </a:lnTo>
                  <a:lnTo>
                    <a:pt x="58623" y="965200"/>
                  </a:lnTo>
                  <a:lnTo>
                    <a:pt x="35039" y="1028700"/>
                  </a:lnTo>
                  <a:lnTo>
                    <a:pt x="17322" y="1092200"/>
                  </a:lnTo>
                  <a:lnTo>
                    <a:pt x="5600" y="1155700"/>
                  </a:lnTo>
                  <a:lnTo>
                    <a:pt x="2006" y="1193800"/>
                  </a:lnTo>
                  <a:lnTo>
                    <a:pt x="0" y="1231900"/>
                  </a:lnTo>
                  <a:lnTo>
                    <a:pt x="787" y="1295400"/>
                  </a:lnTo>
                  <a:lnTo>
                    <a:pt x="7721" y="1358900"/>
                  </a:lnTo>
                  <a:lnTo>
                    <a:pt x="20510" y="1422400"/>
                  </a:lnTo>
                  <a:lnTo>
                    <a:pt x="39204" y="1485900"/>
                  </a:lnTo>
                  <a:lnTo>
                    <a:pt x="63487" y="1549400"/>
                  </a:lnTo>
                  <a:lnTo>
                    <a:pt x="93230" y="1600200"/>
                  </a:lnTo>
                  <a:lnTo>
                    <a:pt x="128282" y="1663700"/>
                  </a:lnTo>
                  <a:lnTo>
                    <a:pt x="168440" y="1727200"/>
                  </a:lnTo>
                  <a:lnTo>
                    <a:pt x="213575" y="1778000"/>
                  </a:lnTo>
                  <a:lnTo>
                    <a:pt x="263575" y="1828800"/>
                  </a:lnTo>
                  <a:lnTo>
                    <a:pt x="318134" y="1892300"/>
                  </a:lnTo>
                  <a:lnTo>
                    <a:pt x="377291" y="1943100"/>
                  </a:lnTo>
                  <a:lnTo>
                    <a:pt x="440664" y="1981200"/>
                  </a:lnTo>
                  <a:lnTo>
                    <a:pt x="508482" y="2032000"/>
                  </a:lnTo>
                  <a:lnTo>
                    <a:pt x="580237" y="2082800"/>
                  </a:lnTo>
                  <a:lnTo>
                    <a:pt x="656056" y="2120900"/>
                  </a:lnTo>
                  <a:lnTo>
                    <a:pt x="735685" y="2171700"/>
                  </a:lnTo>
                  <a:lnTo>
                    <a:pt x="818997" y="2209800"/>
                  </a:lnTo>
                  <a:lnTo>
                    <a:pt x="905865" y="2247900"/>
                  </a:lnTo>
                  <a:lnTo>
                    <a:pt x="996035" y="2286000"/>
                  </a:lnTo>
                  <a:lnTo>
                    <a:pt x="1089761" y="2311400"/>
                  </a:lnTo>
                  <a:lnTo>
                    <a:pt x="1186408" y="2349500"/>
                  </a:lnTo>
                  <a:lnTo>
                    <a:pt x="1286230" y="2374900"/>
                  </a:lnTo>
                  <a:lnTo>
                    <a:pt x="1602460" y="2451100"/>
                  </a:lnTo>
                  <a:lnTo>
                    <a:pt x="2058517" y="2501900"/>
                  </a:lnTo>
                  <a:lnTo>
                    <a:pt x="2648940" y="2501900"/>
                  </a:lnTo>
                  <a:lnTo>
                    <a:pt x="2875508" y="2476500"/>
                  </a:lnTo>
                  <a:lnTo>
                    <a:pt x="2178913" y="2476500"/>
                  </a:lnTo>
                  <a:lnTo>
                    <a:pt x="1944217" y="2451100"/>
                  </a:lnTo>
                  <a:lnTo>
                    <a:pt x="1829917" y="2451100"/>
                  </a:lnTo>
                  <a:lnTo>
                    <a:pt x="1717903" y="2425700"/>
                  </a:lnTo>
                  <a:lnTo>
                    <a:pt x="1608175" y="2413000"/>
                  </a:lnTo>
                  <a:lnTo>
                    <a:pt x="1500987" y="2387600"/>
                  </a:lnTo>
                  <a:lnTo>
                    <a:pt x="1396593" y="2374900"/>
                  </a:lnTo>
                  <a:lnTo>
                    <a:pt x="1294866" y="2336800"/>
                  </a:lnTo>
                  <a:lnTo>
                    <a:pt x="1100302" y="2286000"/>
                  </a:lnTo>
                  <a:lnTo>
                    <a:pt x="1007719" y="2247900"/>
                  </a:lnTo>
                  <a:lnTo>
                    <a:pt x="918565" y="2209800"/>
                  </a:lnTo>
                  <a:lnTo>
                    <a:pt x="832713" y="2171700"/>
                  </a:lnTo>
                  <a:lnTo>
                    <a:pt x="750417" y="2133600"/>
                  </a:lnTo>
                  <a:lnTo>
                    <a:pt x="672058" y="2095500"/>
                  </a:lnTo>
                  <a:lnTo>
                    <a:pt x="597382" y="2057400"/>
                  </a:lnTo>
                  <a:lnTo>
                    <a:pt x="526897" y="2006600"/>
                  </a:lnTo>
                  <a:lnTo>
                    <a:pt x="460349" y="1955800"/>
                  </a:lnTo>
                  <a:lnTo>
                    <a:pt x="398246" y="1917700"/>
                  </a:lnTo>
                  <a:lnTo>
                    <a:pt x="340436" y="1866900"/>
                  </a:lnTo>
                  <a:lnTo>
                    <a:pt x="287223" y="1816100"/>
                  </a:lnTo>
                  <a:lnTo>
                    <a:pt x="238582" y="1752600"/>
                  </a:lnTo>
                  <a:lnTo>
                    <a:pt x="194805" y="1701800"/>
                  </a:lnTo>
                  <a:lnTo>
                    <a:pt x="155968" y="1651000"/>
                  </a:lnTo>
                  <a:lnTo>
                    <a:pt x="122174" y="1587500"/>
                  </a:lnTo>
                  <a:lnTo>
                    <a:pt x="93611" y="1536700"/>
                  </a:lnTo>
                  <a:lnTo>
                    <a:pt x="70345" y="1473200"/>
                  </a:lnTo>
                  <a:lnTo>
                    <a:pt x="52489" y="1409700"/>
                  </a:lnTo>
                  <a:lnTo>
                    <a:pt x="40297" y="1346200"/>
                  </a:lnTo>
                  <a:lnTo>
                    <a:pt x="33680" y="1295400"/>
                  </a:lnTo>
                  <a:lnTo>
                    <a:pt x="32931" y="1231900"/>
                  </a:lnTo>
                  <a:lnTo>
                    <a:pt x="34810" y="1193800"/>
                  </a:lnTo>
                  <a:lnTo>
                    <a:pt x="49466" y="1104900"/>
                  </a:lnTo>
                  <a:lnTo>
                    <a:pt x="66382" y="1041400"/>
                  </a:lnTo>
                  <a:lnTo>
                    <a:pt x="88976" y="977900"/>
                  </a:lnTo>
                  <a:lnTo>
                    <a:pt x="116979" y="927100"/>
                  </a:lnTo>
                  <a:lnTo>
                    <a:pt x="150393" y="863600"/>
                  </a:lnTo>
                  <a:lnTo>
                    <a:pt x="188836" y="812800"/>
                  </a:lnTo>
                  <a:lnTo>
                    <a:pt x="232422" y="749300"/>
                  </a:lnTo>
                  <a:lnTo>
                    <a:pt x="280771" y="698500"/>
                  </a:lnTo>
                  <a:lnTo>
                    <a:pt x="333883" y="647700"/>
                  </a:lnTo>
                  <a:lnTo>
                    <a:pt x="391515" y="596900"/>
                  </a:lnTo>
                  <a:lnTo>
                    <a:pt x="453618" y="546100"/>
                  </a:lnTo>
                  <a:lnTo>
                    <a:pt x="520039" y="495300"/>
                  </a:lnTo>
                  <a:lnTo>
                    <a:pt x="590397" y="457200"/>
                  </a:lnTo>
                  <a:lnTo>
                    <a:pt x="664819" y="406400"/>
                  </a:lnTo>
                  <a:lnTo>
                    <a:pt x="742924" y="368300"/>
                  </a:lnTo>
                  <a:lnTo>
                    <a:pt x="824839" y="330200"/>
                  </a:lnTo>
                  <a:lnTo>
                    <a:pt x="910056" y="292100"/>
                  </a:lnTo>
                  <a:lnTo>
                    <a:pt x="998702" y="254000"/>
                  </a:lnTo>
                  <a:lnTo>
                    <a:pt x="1090396" y="215900"/>
                  </a:lnTo>
                  <a:lnTo>
                    <a:pt x="1282801" y="165100"/>
                  </a:lnTo>
                  <a:lnTo>
                    <a:pt x="1591284" y="88900"/>
                  </a:lnTo>
                  <a:lnTo>
                    <a:pt x="2148052" y="25400"/>
                  </a:lnTo>
                  <a:lnTo>
                    <a:pt x="2849854" y="25400"/>
                  </a:lnTo>
                  <a:lnTo>
                    <a:pt x="2764383" y="12700"/>
                  </a:lnTo>
                  <a:lnTo>
                    <a:pt x="2677769" y="12700"/>
                  </a:lnTo>
                  <a:lnTo>
                    <a:pt x="2590266" y="0"/>
                  </a:lnTo>
                  <a:close/>
                </a:path>
                <a:path w="8522970" h="2501900">
                  <a:moveTo>
                    <a:pt x="8522055" y="850900"/>
                  </a:moveTo>
                  <a:lnTo>
                    <a:pt x="8302853" y="850900"/>
                  </a:lnTo>
                  <a:lnTo>
                    <a:pt x="8303488" y="863600"/>
                  </a:lnTo>
                  <a:lnTo>
                    <a:pt x="8302536" y="863603"/>
                  </a:lnTo>
                  <a:lnTo>
                    <a:pt x="8303615" y="876300"/>
                  </a:lnTo>
                  <a:lnTo>
                    <a:pt x="8302695" y="876303"/>
                  </a:lnTo>
                  <a:lnTo>
                    <a:pt x="8303615" y="889000"/>
                  </a:lnTo>
                  <a:lnTo>
                    <a:pt x="8006275" y="889999"/>
                  </a:lnTo>
                  <a:lnTo>
                    <a:pt x="4642205" y="1333500"/>
                  </a:lnTo>
                  <a:lnTo>
                    <a:pt x="4630140" y="1397000"/>
                  </a:lnTo>
                  <a:lnTo>
                    <a:pt x="4613249" y="1460500"/>
                  </a:lnTo>
                  <a:lnTo>
                    <a:pt x="4590643" y="1524000"/>
                  </a:lnTo>
                  <a:lnTo>
                    <a:pt x="4562703" y="1574800"/>
                  </a:lnTo>
                  <a:lnTo>
                    <a:pt x="4529302" y="1638300"/>
                  </a:lnTo>
                  <a:lnTo>
                    <a:pt x="4490821" y="1689100"/>
                  </a:lnTo>
                  <a:lnTo>
                    <a:pt x="4447260" y="1752600"/>
                  </a:lnTo>
                  <a:lnTo>
                    <a:pt x="4398873" y="1803400"/>
                  </a:lnTo>
                  <a:lnTo>
                    <a:pt x="4345787" y="1854200"/>
                  </a:lnTo>
                  <a:lnTo>
                    <a:pt x="4288129" y="1905000"/>
                  </a:lnTo>
                  <a:lnTo>
                    <a:pt x="4226153" y="1955800"/>
                  </a:lnTo>
                  <a:lnTo>
                    <a:pt x="4159732" y="2006600"/>
                  </a:lnTo>
                  <a:lnTo>
                    <a:pt x="4089247" y="2044700"/>
                  </a:lnTo>
                  <a:lnTo>
                    <a:pt x="4014825" y="2095500"/>
                  </a:lnTo>
                  <a:lnTo>
                    <a:pt x="3936720" y="2133600"/>
                  </a:lnTo>
                  <a:lnTo>
                    <a:pt x="3854932" y="2171700"/>
                  </a:lnTo>
                  <a:lnTo>
                    <a:pt x="3769715" y="2209800"/>
                  </a:lnTo>
                  <a:lnTo>
                    <a:pt x="3681069" y="2247900"/>
                  </a:lnTo>
                  <a:lnTo>
                    <a:pt x="3589375" y="2286000"/>
                  </a:lnTo>
                  <a:lnTo>
                    <a:pt x="3396843" y="2336800"/>
                  </a:lnTo>
                  <a:lnTo>
                    <a:pt x="3088487" y="2413000"/>
                  </a:lnTo>
                  <a:lnTo>
                    <a:pt x="2531719" y="2476500"/>
                  </a:lnTo>
                  <a:lnTo>
                    <a:pt x="2875508" y="2476500"/>
                  </a:lnTo>
                  <a:lnTo>
                    <a:pt x="2985998" y="2463800"/>
                  </a:lnTo>
                  <a:lnTo>
                    <a:pt x="3094329" y="2438400"/>
                  </a:lnTo>
                  <a:lnTo>
                    <a:pt x="3200628" y="2425700"/>
                  </a:lnTo>
                  <a:lnTo>
                    <a:pt x="3405606" y="2374900"/>
                  </a:lnTo>
                  <a:lnTo>
                    <a:pt x="3504285" y="2336800"/>
                  </a:lnTo>
                  <a:lnTo>
                    <a:pt x="3600043" y="2311400"/>
                  </a:lnTo>
                  <a:lnTo>
                    <a:pt x="3692753" y="2273300"/>
                  </a:lnTo>
                  <a:lnTo>
                    <a:pt x="3782415" y="2247900"/>
                  </a:lnTo>
                  <a:lnTo>
                    <a:pt x="3868775" y="2209800"/>
                  </a:lnTo>
                  <a:lnTo>
                    <a:pt x="3951706" y="2159000"/>
                  </a:lnTo>
                  <a:lnTo>
                    <a:pt x="4030954" y="2120900"/>
                  </a:lnTo>
                  <a:lnTo>
                    <a:pt x="4106519" y="2082800"/>
                  </a:lnTo>
                  <a:lnTo>
                    <a:pt x="4178274" y="2032000"/>
                  </a:lnTo>
                  <a:lnTo>
                    <a:pt x="4245838" y="1981200"/>
                  </a:lnTo>
                  <a:lnTo>
                    <a:pt x="4309338" y="1930400"/>
                  </a:lnTo>
                  <a:lnTo>
                    <a:pt x="4368266" y="1879600"/>
                  </a:lnTo>
                  <a:lnTo>
                    <a:pt x="4422749" y="1828800"/>
                  </a:lnTo>
                  <a:lnTo>
                    <a:pt x="4472533" y="1765300"/>
                  </a:lnTo>
                  <a:lnTo>
                    <a:pt x="4517364" y="1714500"/>
                  </a:lnTo>
                  <a:lnTo>
                    <a:pt x="4557242" y="1651000"/>
                  </a:lnTo>
                  <a:lnTo>
                    <a:pt x="4591913" y="1600200"/>
                  </a:lnTo>
                  <a:lnTo>
                    <a:pt x="4620996" y="1536700"/>
                  </a:lnTo>
                  <a:lnTo>
                    <a:pt x="4644618" y="1473200"/>
                  </a:lnTo>
                  <a:lnTo>
                    <a:pt x="4662271" y="1409700"/>
                  </a:lnTo>
                  <a:lnTo>
                    <a:pt x="4670272" y="1358900"/>
                  </a:lnTo>
                  <a:lnTo>
                    <a:pt x="8522944" y="863600"/>
                  </a:lnTo>
                  <a:lnTo>
                    <a:pt x="8522055" y="850900"/>
                  </a:lnTo>
                  <a:close/>
                </a:path>
                <a:path w="8522970" h="2501900">
                  <a:moveTo>
                    <a:pt x="7995926" y="890033"/>
                  </a:moveTo>
                  <a:lnTo>
                    <a:pt x="7891638" y="890384"/>
                  </a:lnTo>
                  <a:lnTo>
                    <a:pt x="4623409" y="1308100"/>
                  </a:lnTo>
                  <a:lnTo>
                    <a:pt x="4608804" y="1397000"/>
                  </a:lnTo>
                  <a:lnTo>
                    <a:pt x="4592421" y="1447800"/>
                  </a:lnTo>
                  <a:lnTo>
                    <a:pt x="4570450" y="1511300"/>
                  </a:lnTo>
                  <a:lnTo>
                    <a:pt x="4543145" y="1574800"/>
                  </a:lnTo>
                  <a:lnTo>
                    <a:pt x="4510760" y="1625600"/>
                  </a:lnTo>
                  <a:lnTo>
                    <a:pt x="4473041" y="1676400"/>
                  </a:lnTo>
                  <a:lnTo>
                    <a:pt x="4430496" y="1739900"/>
                  </a:lnTo>
                  <a:lnTo>
                    <a:pt x="4382998" y="1790700"/>
                  </a:lnTo>
                  <a:lnTo>
                    <a:pt x="4330801" y="1841500"/>
                  </a:lnTo>
                  <a:lnTo>
                    <a:pt x="4274032" y="1892300"/>
                  </a:lnTo>
                  <a:lnTo>
                    <a:pt x="4212945" y="1943100"/>
                  </a:lnTo>
                  <a:lnTo>
                    <a:pt x="4147413" y="1981200"/>
                  </a:lnTo>
                  <a:lnTo>
                    <a:pt x="4077690" y="2032000"/>
                  </a:lnTo>
                  <a:lnTo>
                    <a:pt x="4004157" y="2070100"/>
                  </a:lnTo>
                  <a:lnTo>
                    <a:pt x="3926814" y="2120900"/>
                  </a:lnTo>
                  <a:lnTo>
                    <a:pt x="3845788" y="2159000"/>
                  </a:lnTo>
                  <a:lnTo>
                    <a:pt x="3761206" y="2197100"/>
                  </a:lnTo>
                  <a:lnTo>
                    <a:pt x="3673322" y="2222500"/>
                  </a:lnTo>
                  <a:lnTo>
                    <a:pt x="3582263" y="2260600"/>
                  </a:lnTo>
                  <a:lnTo>
                    <a:pt x="3488029" y="2286000"/>
                  </a:lnTo>
                  <a:lnTo>
                    <a:pt x="3391128" y="2324100"/>
                  </a:lnTo>
                  <a:lnTo>
                    <a:pt x="3291433" y="2349500"/>
                  </a:lnTo>
                  <a:lnTo>
                    <a:pt x="3189198" y="2362200"/>
                  </a:lnTo>
                  <a:lnTo>
                    <a:pt x="3084550" y="2387600"/>
                  </a:lnTo>
                  <a:lnTo>
                    <a:pt x="2977616" y="2400300"/>
                  </a:lnTo>
                  <a:lnTo>
                    <a:pt x="2868650" y="2425700"/>
                  </a:lnTo>
                  <a:lnTo>
                    <a:pt x="2757652" y="2438400"/>
                  </a:lnTo>
                  <a:lnTo>
                    <a:pt x="2645003" y="2438400"/>
                  </a:lnTo>
                  <a:lnTo>
                    <a:pt x="2530703" y="2451100"/>
                  </a:lnTo>
                  <a:lnTo>
                    <a:pt x="2061311" y="2451100"/>
                  </a:lnTo>
                  <a:lnTo>
                    <a:pt x="2179421" y="2463800"/>
                  </a:lnTo>
                  <a:lnTo>
                    <a:pt x="2531211" y="2463800"/>
                  </a:lnTo>
                  <a:lnTo>
                    <a:pt x="3086455" y="2400300"/>
                  </a:lnTo>
                  <a:lnTo>
                    <a:pt x="3393922" y="2324100"/>
                  </a:lnTo>
                  <a:lnTo>
                    <a:pt x="3585819" y="2273300"/>
                  </a:lnTo>
                  <a:lnTo>
                    <a:pt x="3677132" y="2235200"/>
                  </a:lnTo>
                  <a:lnTo>
                    <a:pt x="3765397" y="2197100"/>
                  </a:lnTo>
                  <a:lnTo>
                    <a:pt x="3850360" y="2159000"/>
                  </a:lnTo>
                  <a:lnTo>
                    <a:pt x="3931767" y="2120900"/>
                  </a:lnTo>
                  <a:lnTo>
                    <a:pt x="4009491" y="2082800"/>
                  </a:lnTo>
                  <a:lnTo>
                    <a:pt x="4083532" y="2044700"/>
                  </a:lnTo>
                  <a:lnTo>
                    <a:pt x="4153509" y="1993900"/>
                  </a:lnTo>
                  <a:lnTo>
                    <a:pt x="4219549" y="1943100"/>
                  </a:lnTo>
                  <a:lnTo>
                    <a:pt x="4281144" y="1892300"/>
                  </a:lnTo>
                  <a:lnTo>
                    <a:pt x="4338294" y="1854200"/>
                  </a:lnTo>
                  <a:lnTo>
                    <a:pt x="4390872" y="1790700"/>
                  </a:lnTo>
                  <a:lnTo>
                    <a:pt x="4438878" y="1739900"/>
                  </a:lnTo>
                  <a:lnTo>
                    <a:pt x="4481931" y="1689100"/>
                  </a:lnTo>
                  <a:lnTo>
                    <a:pt x="4520031" y="1638300"/>
                  </a:lnTo>
                  <a:lnTo>
                    <a:pt x="4552924" y="1574800"/>
                  </a:lnTo>
                  <a:lnTo>
                    <a:pt x="4580483" y="1511300"/>
                  </a:lnTo>
                  <a:lnTo>
                    <a:pt x="4602835" y="1460500"/>
                  </a:lnTo>
                  <a:lnTo>
                    <a:pt x="4619472" y="1397000"/>
                  </a:lnTo>
                  <a:lnTo>
                    <a:pt x="4632807" y="1320800"/>
                  </a:lnTo>
                  <a:lnTo>
                    <a:pt x="7995926" y="890033"/>
                  </a:lnTo>
                  <a:close/>
                </a:path>
                <a:path w="8522970" h="2501900">
                  <a:moveTo>
                    <a:pt x="2500350" y="38100"/>
                  </a:moveTo>
                  <a:lnTo>
                    <a:pt x="2148560" y="38100"/>
                  </a:lnTo>
                  <a:lnTo>
                    <a:pt x="1593316" y="101600"/>
                  </a:lnTo>
                  <a:lnTo>
                    <a:pt x="1285722" y="177800"/>
                  </a:lnTo>
                  <a:lnTo>
                    <a:pt x="1093952" y="228600"/>
                  </a:lnTo>
                  <a:lnTo>
                    <a:pt x="1002512" y="266700"/>
                  </a:lnTo>
                  <a:lnTo>
                    <a:pt x="914247" y="304800"/>
                  </a:lnTo>
                  <a:lnTo>
                    <a:pt x="829411" y="342900"/>
                  </a:lnTo>
                  <a:lnTo>
                    <a:pt x="748004" y="381000"/>
                  </a:lnTo>
                  <a:lnTo>
                    <a:pt x="670153" y="419100"/>
                  </a:lnTo>
                  <a:lnTo>
                    <a:pt x="596112" y="457200"/>
                  </a:lnTo>
                  <a:lnTo>
                    <a:pt x="526135" y="508000"/>
                  </a:lnTo>
                  <a:lnTo>
                    <a:pt x="460222" y="558800"/>
                  </a:lnTo>
                  <a:lnTo>
                    <a:pt x="398627" y="609600"/>
                  </a:lnTo>
                  <a:lnTo>
                    <a:pt x="341375" y="647700"/>
                  </a:lnTo>
                  <a:lnTo>
                    <a:pt x="288721" y="711200"/>
                  </a:lnTo>
                  <a:lnTo>
                    <a:pt x="240830" y="762000"/>
                  </a:lnTo>
                  <a:lnTo>
                    <a:pt x="197700" y="812800"/>
                  </a:lnTo>
                  <a:lnTo>
                    <a:pt x="159700" y="876303"/>
                  </a:lnTo>
                  <a:lnTo>
                    <a:pt x="126707" y="927100"/>
                  </a:lnTo>
                  <a:lnTo>
                    <a:pt x="99098" y="990600"/>
                  </a:lnTo>
                  <a:lnTo>
                    <a:pt x="76834" y="1041400"/>
                  </a:lnTo>
                  <a:lnTo>
                    <a:pt x="60172" y="1104900"/>
                  </a:lnTo>
                  <a:lnTo>
                    <a:pt x="49072" y="1168400"/>
                  </a:lnTo>
                  <a:lnTo>
                    <a:pt x="43903" y="1231900"/>
                  </a:lnTo>
                  <a:lnTo>
                    <a:pt x="44653" y="1295400"/>
                  </a:lnTo>
                  <a:lnTo>
                    <a:pt x="51155" y="1346200"/>
                  </a:lnTo>
                  <a:lnTo>
                    <a:pt x="63144" y="1409700"/>
                  </a:lnTo>
                  <a:lnTo>
                    <a:pt x="80721" y="1473200"/>
                  </a:lnTo>
                  <a:lnTo>
                    <a:pt x="103644" y="1524000"/>
                  </a:lnTo>
                  <a:lnTo>
                    <a:pt x="131825" y="1587500"/>
                  </a:lnTo>
                  <a:lnTo>
                    <a:pt x="165201" y="1638300"/>
                  </a:lnTo>
                  <a:lnTo>
                    <a:pt x="203593" y="1701800"/>
                  </a:lnTo>
                  <a:lnTo>
                    <a:pt x="246913" y="1752600"/>
                  </a:lnTo>
                  <a:lnTo>
                    <a:pt x="295097" y="1803400"/>
                  </a:lnTo>
                  <a:lnTo>
                    <a:pt x="347865" y="1854200"/>
                  </a:lnTo>
                  <a:lnTo>
                    <a:pt x="405231" y="1905000"/>
                  </a:lnTo>
                  <a:lnTo>
                    <a:pt x="466953" y="1955800"/>
                  </a:lnTo>
                  <a:lnTo>
                    <a:pt x="532993" y="1993900"/>
                  </a:lnTo>
                  <a:lnTo>
                    <a:pt x="603097" y="2044700"/>
                  </a:lnTo>
                  <a:lnTo>
                    <a:pt x="677392" y="2082800"/>
                  </a:lnTo>
                  <a:lnTo>
                    <a:pt x="755370" y="2133600"/>
                  </a:lnTo>
                  <a:lnTo>
                    <a:pt x="837285" y="2171700"/>
                  </a:lnTo>
                  <a:lnTo>
                    <a:pt x="922756" y="2209800"/>
                  </a:lnTo>
                  <a:lnTo>
                    <a:pt x="1011529" y="2235200"/>
                  </a:lnTo>
                  <a:lnTo>
                    <a:pt x="1103858" y="2273300"/>
                  </a:lnTo>
                  <a:lnTo>
                    <a:pt x="1199235" y="2298700"/>
                  </a:lnTo>
                  <a:lnTo>
                    <a:pt x="1297660" y="2336800"/>
                  </a:lnTo>
                  <a:lnTo>
                    <a:pt x="1399133" y="2362200"/>
                  </a:lnTo>
                  <a:lnTo>
                    <a:pt x="1503273" y="2374900"/>
                  </a:lnTo>
                  <a:lnTo>
                    <a:pt x="1719427" y="2425700"/>
                  </a:lnTo>
                  <a:lnTo>
                    <a:pt x="1945233" y="2451100"/>
                  </a:lnTo>
                  <a:lnTo>
                    <a:pt x="2179802" y="2451100"/>
                  </a:lnTo>
                  <a:lnTo>
                    <a:pt x="2062073" y="2438400"/>
                  </a:lnTo>
                  <a:lnTo>
                    <a:pt x="1946122" y="2438400"/>
                  </a:lnTo>
                  <a:lnTo>
                    <a:pt x="1721078" y="2413000"/>
                  </a:lnTo>
                  <a:lnTo>
                    <a:pt x="1611985" y="2387600"/>
                  </a:lnTo>
                  <a:lnTo>
                    <a:pt x="1505432" y="2374900"/>
                  </a:lnTo>
                  <a:lnTo>
                    <a:pt x="1300581" y="2324100"/>
                  </a:lnTo>
                  <a:lnTo>
                    <a:pt x="1202410" y="2298700"/>
                  </a:lnTo>
                  <a:lnTo>
                    <a:pt x="1107287" y="2260600"/>
                  </a:lnTo>
                  <a:lnTo>
                    <a:pt x="1015466" y="2235200"/>
                  </a:lnTo>
                  <a:lnTo>
                    <a:pt x="926947" y="2197100"/>
                  </a:lnTo>
                  <a:lnTo>
                    <a:pt x="841857" y="2159000"/>
                  </a:lnTo>
                  <a:lnTo>
                    <a:pt x="760323" y="2120900"/>
                  </a:lnTo>
                  <a:lnTo>
                    <a:pt x="682726" y="2082800"/>
                  </a:lnTo>
                  <a:lnTo>
                    <a:pt x="608939" y="2032000"/>
                  </a:lnTo>
                  <a:lnTo>
                    <a:pt x="539089" y="1993900"/>
                  </a:lnTo>
                  <a:lnTo>
                    <a:pt x="473557" y="1943100"/>
                  </a:lnTo>
                  <a:lnTo>
                    <a:pt x="412216" y="1892300"/>
                  </a:lnTo>
                  <a:lnTo>
                    <a:pt x="355295" y="1841500"/>
                  </a:lnTo>
                  <a:lnTo>
                    <a:pt x="302983" y="1790700"/>
                  </a:lnTo>
                  <a:lnTo>
                    <a:pt x="255257" y="1739900"/>
                  </a:lnTo>
                  <a:lnTo>
                    <a:pt x="212382" y="1689100"/>
                  </a:lnTo>
                  <a:lnTo>
                    <a:pt x="174434" y="1638300"/>
                  </a:lnTo>
                  <a:lnTo>
                    <a:pt x="141478" y="1574800"/>
                  </a:lnTo>
                  <a:lnTo>
                    <a:pt x="113690" y="1524000"/>
                  </a:lnTo>
                  <a:lnTo>
                    <a:pt x="91109" y="1460500"/>
                  </a:lnTo>
                  <a:lnTo>
                    <a:pt x="73799" y="1409700"/>
                  </a:lnTo>
                  <a:lnTo>
                    <a:pt x="62014" y="1346200"/>
                  </a:lnTo>
                  <a:lnTo>
                    <a:pt x="55613" y="1295400"/>
                  </a:lnTo>
                  <a:lnTo>
                    <a:pt x="54876" y="1231900"/>
                  </a:lnTo>
                  <a:lnTo>
                    <a:pt x="56680" y="1193800"/>
                  </a:lnTo>
                  <a:lnTo>
                    <a:pt x="70891" y="1104900"/>
                  </a:lnTo>
                  <a:lnTo>
                    <a:pt x="87274" y="1054100"/>
                  </a:lnTo>
                  <a:lnTo>
                    <a:pt x="109220" y="990600"/>
                  </a:lnTo>
                  <a:lnTo>
                    <a:pt x="136448" y="927100"/>
                  </a:lnTo>
                  <a:lnTo>
                    <a:pt x="169011" y="876300"/>
                  </a:lnTo>
                  <a:lnTo>
                    <a:pt x="206565" y="825500"/>
                  </a:lnTo>
                  <a:lnTo>
                    <a:pt x="249237" y="762000"/>
                  </a:lnTo>
                  <a:lnTo>
                    <a:pt x="296672" y="711200"/>
                  </a:lnTo>
                  <a:lnTo>
                    <a:pt x="348856" y="660400"/>
                  </a:lnTo>
                  <a:lnTo>
                    <a:pt x="405612" y="609600"/>
                  </a:lnTo>
                  <a:lnTo>
                    <a:pt x="466826" y="558800"/>
                  </a:lnTo>
                  <a:lnTo>
                    <a:pt x="532358" y="520700"/>
                  </a:lnTo>
                  <a:lnTo>
                    <a:pt x="601954" y="469900"/>
                  </a:lnTo>
                  <a:lnTo>
                    <a:pt x="675487" y="431800"/>
                  </a:lnTo>
                  <a:lnTo>
                    <a:pt x="752957" y="381000"/>
                  </a:lnTo>
                  <a:lnTo>
                    <a:pt x="833983" y="342900"/>
                  </a:lnTo>
                  <a:lnTo>
                    <a:pt x="918565" y="304800"/>
                  </a:lnTo>
                  <a:lnTo>
                    <a:pt x="1006449" y="279400"/>
                  </a:lnTo>
                  <a:lnTo>
                    <a:pt x="1097508" y="241300"/>
                  </a:lnTo>
                  <a:lnTo>
                    <a:pt x="1191615" y="215900"/>
                  </a:lnTo>
                  <a:lnTo>
                    <a:pt x="1288643" y="177800"/>
                  </a:lnTo>
                  <a:lnTo>
                    <a:pt x="1388338" y="152400"/>
                  </a:lnTo>
                  <a:lnTo>
                    <a:pt x="1490573" y="139700"/>
                  </a:lnTo>
                  <a:lnTo>
                    <a:pt x="1595221" y="114300"/>
                  </a:lnTo>
                  <a:lnTo>
                    <a:pt x="1702155" y="101600"/>
                  </a:lnTo>
                  <a:lnTo>
                    <a:pt x="1811121" y="76200"/>
                  </a:lnTo>
                  <a:lnTo>
                    <a:pt x="1922119" y="63500"/>
                  </a:lnTo>
                  <a:lnTo>
                    <a:pt x="2034641" y="63500"/>
                  </a:lnTo>
                  <a:lnTo>
                    <a:pt x="2148941" y="50800"/>
                  </a:lnTo>
                  <a:lnTo>
                    <a:pt x="2587726" y="50800"/>
                  </a:lnTo>
                  <a:lnTo>
                    <a:pt x="2500350" y="38100"/>
                  </a:lnTo>
                  <a:close/>
                </a:path>
                <a:path w="8522970" h="2501900">
                  <a:moveTo>
                    <a:pt x="2844647" y="63500"/>
                  </a:moveTo>
                  <a:lnTo>
                    <a:pt x="2759049" y="63500"/>
                  </a:lnTo>
                  <a:lnTo>
                    <a:pt x="3169767" y="127000"/>
                  </a:lnTo>
                  <a:lnTo>
                    <a:pt x="3248126" y="152400"/>
                  </a:lnTo>
                  <a:lnTo>
                    <a:pt x="3325088" y="165100"/>
                  </a:lnTo>
                  <a:lnTo>
                    <a:pt x="3400526" y="190500"/>
                  </a:lnTo>
                  <a:lnTo>
                    <a:pt x="3474440" y="203200"/>
                  </a:lnTo>
                  <a:lnTo>
                    <a:pt x="3546703" y="228600"/>
                  </a:lnTo>
                  <a:lnTo>
                    <a:pt x="3686022" y="279400"/>
                  </a:lnTo>
                  <a:lnTo>
                    <a:pt x="3752951" y="304800"/>
                  </a:lnTo>
                  <a:lnTo>
                    <a:pt x="3817975" y="330200"/>
                  </a:lnTo>
                  <a:lnTo>
                    <a:pt x="3881094" y="368300"/>
                  </a:lnTo>
                  <a:lnTo>
                    <a:pt x="3942054" y="393700"/>
                  </a:lnTo>
                  <a:lnTo>
                    <a:pt x="4000855" y="431800"/>
                  </a:lnTo>
                  <a:lnTo>
                    <a:pt x="4057497" y="457200"/>
                  </a:lnTo>
                  <a:lnTo>
                    <a:pt x="4111853" y="495300"/>
                  </a:lnTo>
                  <a:lnTo>
                    <a:pt x="4163923" y="533400"/>
                  </a:lnTo>
                  <a:lnTo>
                    <a:pt x="4213580" y="558800"/>
                  </a:lnTo>
                  <a:lnTo>
                    <a:pt x="4260697" y="596900"/>
                  </a:lnTo>
                  <a:lnTo>
                    <a:pt x="4305274" y="635000"/>
                  </a:lnTo>
                  <a:lnTo>
                    <a:pt x="4347311" y="673100"/>
                  </a:lnTo>
                  <a:lnTo>
                    <a:pt x="4386554" y="723900"/>
                  </a:lnTo>
                  <a:lnTo>
                    <a:pt x="4423130" y="762000"/>
                  </a:lnTo>
                  <a:lnTo>
                    <a:pt x="4456912" y="800100"/>
                  </a:lnTo>
                  <a:lnTo>
                    <a:pt x="4487773" y="838200"/>
                  </a:lnTo>
                  <a:lnTo>
                    <a:pt x="4524349" y="901700"/>
                  </a:lnTo>
                  <a:lnTo>
                    <a:pt x="7891638" y="890384"/>
                  </a:lnTo>
                  <a:lnTo>
                    <a:pt x="7902470" y="889000"/>
                  </a:lnTo>
                  <a:lnTo>
                    <a:pt x="4530318" y="889000"/>
                  </a:lnTo>
                  <a:lnTo>
                    <a:pt x="4496790" y="838200"/>
                  </a:lnTo>
                  <a:lnTo>
                    <a:pt x="4465675" y="787400"/>
                  </a:lnTo>
                  <a:lnTo>
                    <a:pt x="4431512" y="749300"/>
                  </a:lnTo>
                  <a:lnTo>
                    <a:pt x="4394555" y="711200"/>
                  </a:lnTo>
                  <a:lnTo>
                    <a:pt x="4354931" y="673100"/>
                  </a:lnTo>
                  <a:lnTo>
                    <a:pt x="4312513" y="635000"/>
                  </a:lnTo>
                  <a:lnTo>
                    <a:pt x="4267682" y="596900"/>
                  </a:lnTo>
                  <a:lnTo>
                    <a:pt x="4220184" y="558800"/>
                  </a:lnTo>
                  <a:lnTo>
                    <a:pt x="4170273" y="520700"/>
                  </a:lnTo>
                  <a:lnTo>
                    <a:pt x="4117822" y="482600"/>
                  </a:lnTo>
                  <a:lnTo>
                    <a:pt x="4063212" y="444500"/>
                  </a:lnTo>
                  <a:lnTo>
                    <a:pt x="4006189" y="419100"/>
                  </a:lnTo>
                  <a:lnTo>
                    <a:pt x="3947134" y="381000"/>
                  </a:lnTo>
                  <a:lnTo>
                    <a:pt x="3885793" y="355600"/>
                  </a:lnTo>
                  <a:lnTo>
                    <a:pt x="3822547" y="330200"/>
                  </a:lnTo>
                  <a:lnTo>
                    <a:pt x="3757142" y="292100"/>
                  </a:lnTo>
                  <a:lnTo>
                    <a:pt x="3689959" y="266700"/>
                  </a:lnTo>
                  <a:lnTo>
                    <a:pt x="3550132" y="215900"/>
                  </a:lnTo>
                  <a:lnTo>
                    <a:pt x="3477615" y="203200"/>
                  </a:lnTo>
                  <a:lnTo>
                    <a:pt x="3327755" y="152400"/>
                  </a:lnTo>
                  <a:lnTo>
                    <a:pt x="3250539" y="139700"/>
                  </a:lnTo>
                  <a:lnTo>
                    <a:pt x="3171926" y="114300"/>
                  </a:lnTo>
                  <a:lnTo>
                    <a:pt x="2844647" y="63500"/>
                  </a:lnTo>
                  <a:close/>
                </a:path>
                <a:path w="8522970" h="2501900">
                  <a:moveTo>
                    <a:pt x="8097741" y="876992"/>
                  </a:moveTo>
                  <a:lnTo>
                    <a:pt x="7993674" y="877343"/>
                  </a:lnTo>
                  <a:lnTo>
                    <a:pt x="7891638" y="890384"/>
                  </a:lnTo>
                  <a:lnTo>
                    <a:pt x="7995926" y="890033"/>
                  </a:lnTo>
                  <a:lnTo>
                    <a:pt x="8097741" y="876992"/>
                  </a:lnTo>
                  <a:close/>
                </a:path>
                <a:path w="8522970" h="2501900">
                  <a:moveTo>
                    <a:pt x="8302695" y="876303"/>
                  </a:moveTo>
                  <a:lnTo>
                    <a:pt x="8097741" y="876992"/>
                  </a:lnTo>
                  <a:lnTo>
                    <a:pt x="7995926" y="890033"/>
                  </a:lnTo>
                  <a:lnTo>
                    <a:pt x="8006275" y="889999"/>
                  </a:lnTo>
                  <a:lnTo>
                    <a:pt x="8105120" y="876968"/>
                  </a:lnTo>
                  <a:lnTo>
                    <a:pt x="8302743" y="876968"/>
                  </a:lnTo>
                  <a:lnTo>
                    <a:pt x="8302695" y="876303"/>
                  </a:lnTo>
                  <a:close/>
                </a:path>
                <a:path w="8522970" h="2501900">
                  <a:moveTo>
                    <a:pt x="8302743" y="876968"/>
                  </a:moveTo>
                  <a:lnTo>
                    <a:pt x="8105120" y="876968"/>
                  </a:lnTo>
                  <a:lnTo>
                    <a:pt x="8006275" y="889999"/>
                  </a:lnTo>
                  <a:lnTo>
                    <a:pt x="8303615" y="889000"/>
                  </a:lnTo>
                  <a:lnTo>
                    <a:pt x="8302743" y="876968"/>
                  </a:lnTo>
                  <a:close/>
                </a:path>
                <a:path w="8522970" h="2501900">
                  <a:moveTo>
                    <a:pt x="7993674" y="877343"/>
                  </a:moveTo>
                  <a:lnTo>
                    <a:pt x="4530318" y="889000"/>
                  </a:lnTo>
                  <a:lnTo>
                    <a:pt x="7902470" y="889000"/>
                  </a:lnTo>
                  <a:lnTo>
                    <a:pt x="7993674" y="877343"/>
                  </a:lnTo>
                  <a:close/>
                </a:path>
                <a:path w="8522970" h="2501900">
                  <a:moveTo>
                    <a:pt x="8199568" y="863950"/>
                  </a:moveTo>
                  <a:lnTo>
                    <a:pt x="8095721" y="864300"/>
                  </a:lnTo>
                  <a:lnTo>
                    <a:pt x="7993674" y="877343"/>
                  </a:lnTo>
                  <a:lnTo>
                    <a:pt x="8097741" y="876992"/>
                  </a:lnTo>
                  <a:lnTo>
                    <a:pt x="8199568" y="863950"/>
                  </a:lnTo>
                  <a:close/>
                </a:path>
                <a:path w="8522970" h="2501900">
                  <a:moveTo>
                    <a:pt x="8301774" y="863605"/>
                  </a:moveTo>
                  <a:lnTo>
                    <a:pt x="8203976" y="863935"/>
                  </a:lnTo>
                  <a:lnTo>
                    <a:pt x="8105120" y="876968"/>
                  </a:lnTo>
                  <a:lnTo>
                    <a:pt x="8302695" y="876303"/>
                  </a:lnTo>
                  <a:lnTo>
                    <a:pt x="8301774" y="863605"/>
                  </a:lnTo>
                  <a:close/>
                </a:path>
                <a:path w="8522970" h="2501900">
                  <a:moveTo>
                    <a:pt x="2849854" y="25400"/>
                  </a:moveTo>
                  <a:lnTo>
                    <a:pt x="2500731" y="25400"/>
                  </a:lnTo>
                  <a:lnTo>
                    <a:pt x="2588361" y="38100"/>
                  </a:lnTo>
                  <a:lnTo>
                    <a:pt x="2675229" y="38100"/>
                  </a:lnTo>
                  <a:lnTo>
                    <a:pt x="2761208" y="50800"/>
                  </a:lnTo>
                  <a:lnTo>
                    <a:pt x="2846044" y="50800"/>
                  </a:lnTo>
                  <a:lnTo>
                    <a:pt x="3093948" y="88900"/>
                  </a:lnTo>
                  <a:lnTo>
                    <a:pt x="3174212" y="114300"/>
                  </a:lnTo>
                  <a:lnTo>
                    <a:pt x="3330422" y="139700"/>
                  </a:lnTo>
                  <a:lnTo>
                    <a:pt x="3406368" y="165100"/>
                  </a:lnTo>
                  <a:lnTo>
                    <a:pt x="3553561" y="215900"/>
                  </a:lnTo>
                  <a:lnTo>
                    <a:pt x="3624554" y="228600"/>
                  </a:lnTo>
                  <a:lnTo>
                    <a:pt x="3693896" y="254000"/>
                  </a:lnTo>
                  <a:lnTo>
                    <a:pt x="3761460" y="292100"/>
                  </a:lnTo>
                  <a:lnTo>
                    <a:pt x="3826992" y="317500"/>
                  </a:lnTo>
                  <a:lnTo>
                    <a:pt x="3890619" y="342900"/>
                  </a:lnTo>
                  <a:lnTo>
                    <a:pt x="3952214" y="381000"/>
                  </a:lnTo>
                  <a:lnTo>
                    <a:pt x="4011523" y="406400"/>
                  </a:lnTo>
                  <a:lnTo>
                    <a:pt x="4068800" y="444500"/>
                  </a:lnTo>
                  <a:lnTo>
                    <a:pt x="4123791" y="469900"/>
                  </a:lnTo>
                  <a:lnTo>
                    <a:pt x="4176496" y="508000"/>
                  </a:lnTo>
                  <a:lnTo>
                    <a:pt x="4226788" y="546100"/>
                  </a:lnTo>
                  <a:lnTo>
                    <a:pt x="4274540" y="584200"/>
                  </a:lnTo>
                  <a:lnTo>
                    <a:pt x="4319879" y="622300"/>
                  </a:lnTo>
                  <a:lnTo>
                    <a:pt x="4362551" y="660400"/>
                  </a:lnTo>
                  <a:lnTo>
                    <a:pt x="4402556" y="698500"/>
                  </a:lnTo>
                  <a:lnTo>
                    <a:pt x="4439767" y="749300"/>
                  </a:lnTo>
                  <a:lnTo>
                    <a:pt x="4474311" y="787400"/>
                  </a:lnTo>
                  <a:lnTo>
                    <a:pt x="4505807" y="825500"/>
                  </a:lnTo>
                  <a:lnTo>
                    <a:pt x="4536287" y="876300"/>
                  </a:lnTo>
                  <a:lnTo>
                    <a:pt x="8095721" y="864300"/>
                  </a:lnTo>
                  <a:lnTo>
                    <a:pt x="8299932" y="838200"/>
                  </a:lnTo>
                  <a:lnTo>
                    <a:pt x="4554067" y="838200"/>
                  </a:lnTo>
                  <a:lnTo>
                    <a:pt x="4532985" y="812800"/>
                  </a:lnTo>
                  <a:lnTo>
                    <a:pt x="4500346" y="762000"/>
                  </a:lnTo>
                  <a:lnTo>
                    <a:pt x="4464786" y="723900"/>
                  </a:lnTo>
                  <a:lnTo>
                    <a:pt x="4426559" y="685800"/>
                  </a:lnTo>
                  <a:lnTo>
                    <a:pt x="4385411" y="635000"/>
                  </a:lnTo>
                  <a:lnTo>
                    <a:pt x="4341723" y="596900"/>
                  </a:lnTo>
                  <a:lnTo>
                    <a:pt x="4295495" y="558800"/>
                  </a:lnTo>
                  <a:lnTo>
                    <a:pt x="4246600" y="520700"/>
                  </a:lnTo>
                  <a:lnTo>
                    <a:pt x="4195419" y="482600"/>
                  </a:lnTo>
                  <a:lnTo>
                    <a:pt x="4141698" y="444500"/>
                  </a:lnTo>
                  <a:lnTo>
                    <a:pt x="4085818" y="406400"/>
                  </a:lnTo>
                  <a:lnTo>
                    <a:pt x="4027652" y="381000"/>
                  </a:lnTo>
                  <a:lnTo>
                    <a:pt x="3967327" y="342900"/>
                  </a:lnTo>
                  <a:lnTo>
                    <a:pt x="3904843" y="317500"/>
                  </a:lnTo>
                  <a:lnTo>
                    <a:pt x="3840454" y="279400"/>
                  </a:lnTo>
                  <a:lnTo>
                    <a:pt x="3774033" y="254000"/>
                  </a:lnTo>
                  <a:lnTo>
                    <a:pt x="3635730" y="203200"/>
                  </a:lnTo>
                  <a:lnTo>
                    <a:pt x="3490315" y="152400"/>
                  </a:lnTo>
                  <a:lnTo>
                    <a:pt x="3415131" y="139700"/>
                  </a:lnTo>
                  <a:lnTo>
                    <a:pt x="3260318" y="88900"/>
                  </a:lnTo>
                  <a:lnTo>
                    <a:pt x="2849854" y="25400"/>
                  </a:lnTo>
                  <a:close/>
                </a:path>
                <a:path w="8522970" h="2501900">
                  <a:moveTo>
                    <a:pt x="8299932" y="838200"/>
                  </a:moveTo>
                  <a:lnTo>
                    <a:pt x="8095721" y="864300"/>
                  </a:lnTo>
                  <a:lnTo>
                    <a:pt x="8199568" y="863950"/>
                  </a:lnTo>
                  <a:lnTo>
                    <a:pt x="8300858" y="850976"/>
                  </a:lnTo>
                  <a:lnTo>
                    <a:pt x="8299932" y="838200"/>
                  </a:lnTo>
                  <a:close/>
                </a:path>
                <a:path w="8522970" h="2501900">
                  <a:moveTo>
                    <a:pt x="8300858" y="850976"/>
                  </a:moveTo>
                  <a:lnTo>
                    <a:pt x="8199568" y="863950"/>
                  </a:lnTo>
                  <a:lnTo>
                    <a:pt x="8203976" y="863935"/>
                  </a:lnTo>
                  <a:lnTo>
                    <a:pt x="8300872" y="851161"/>
                  </a:lnTo>
                  <a:lnTo>
                    <a:pt x="8300858" y="850976"/>
                  </a:lnTo>
                  <a:close/>
                </a:path>
                <a:path w="8522970" h="2501900">
                  <a:moveTo>
                    <a:pt x="8300872" y="851161"/>
                  </a:moveTo>
                  <a:lnTo>
                    <a:pt x="8203976" y="863935"/>
                  </a:lnTo>
                  <a:lnTo>
                    <a:pt x="8301774" y="863605"/>
                  </a:lnTo>
                  <a:lnTo>
                    <a:pt x="8300872" y="851161"/>
                  </a:lnTo>
                  <a:close/>
                </a:path>
                <a:path w="8522970" h="2501900">
                  <a:moveTo>
                    <a:pt x="8301472" y="851082"/>
                  </a:moveTo>
                  <a:lnTo>
                    <a:pt x="8300872" y="851161"/>
                  </a:lnTo>
                  <a:lnTo>
                    <a:pt x="8301774" y="863605"/>
                  </a:lnTo>
                  <a:lnTo>
                    <a:pt x="8302536" y="863603"/>
                  </a:lnTo>
                  <a:lnTo>
                    <a:pt x="8301472" y="851082"/>
                  </a:lnTo>
                  <a:close/>
                </a:path>
                <a:path w="8522970" h="2501900">
                  <a:moveTo>
                    <a:pt x="8302853" y="850900"/>
                  </a:moveTo>
                  <a:lnTo>
                    <a:pt x="8301472" y="851082"/>
                  </a:lnTo>
                  <a:lnTo>
                    <a:pt x="8302536" y="863603"/>
                  </a:lnTo>
                  <a:lnTo>
                    <a:pt x="8303488" y="863600"/>
                  </a:lnTo>
                  <a:lnTo>
                    <a:pt x="8302853" y="850900"/>
                  </a:lnTo>
                  <a:close/>
                </a:path>
                <a:path w="8522970" h="2501900">
                  <a:moveTo>
                    <a:pt x="8302853" y="850900"/>
                  </a:moveTo>
                  <a:lnTo>
                    <a:pt x="8301456" y="850900"/>
                  </a:lnTo>
                  <a:lnTo>
                    <a:pt x="8301472" y="851082"/>
                  </a:lnTo>
                  <a:lnTo>
                    <a:pt x="8302853" y="850900"/>
                  </a:lnTo>
                  <a:close/>
                </a:path>
                <a:path w="8522970" h="2501900">
                  <a:moveTo>
                    <a:pt x="8521166" y="838200"/>
                  </a:moveTo>
                  <a:lnTo>
                    <a:pt x="8299932" y="838200"/>
                  </a:lnTo>
                  <a:lnTo>
                    <a:pt x="8300858" y="850976"/>
                  </a:lnTo>
                  <a:lnTo>
                    <a:pt x="8301456" y="850900"/>
                  </a:lnTo>
                  <a:lnTo>
                    <a:pt x="8522055" y="850900"/>
                  </a:lnTo>
                  <a:lnTo>
                    <a:pt x="8521166" y="838200"/>
                  </a:lnTo>
                  <a:close/>
                </a:path>
                <a:path w="8522970" h="2501900">
                  <a:moveTo>
                    <a:pt x="2674340" y="50800"/>
                  </a:moveTo>
                  <a:lnTo>
                    <a:pt x="2587091" y="50800"/>
                  </a:lnTo>
                  <a:lnTo>
                    <a:pt x="2673578" y="63500"/>
                  </a:lnTo>
                  <a:lnTo>
                    <a:pt x="2760065" y="63500"/>
                  </a:lnTo>
                  <a:lnTo>
                    <a:pt x="2674340" y="50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681988" y="4723638"/>
            <a:ext cx="3112770" cy="155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5/1970, </a:t>
            </a:r>
            <a:r>
              <a:rPr sz="2000" spc="200" dirty="0">
                <a:solidFill>
                  <a:srgbClr val="005A82"/>
                </a:solidFill>
                <a:latin typeface="Microsoft Sans Serif"/>
                <a:cs typeface="Microsoft Sans Serif"/>
              </a:rPr>
              <a:t>ở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Chi-lê, liên minh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 đoàn</a:t>
            </a:r>
            <a:r>
              <a:rPr sz="20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kết</a:t>
            </a:r>
            <a:r>
              <a:rPr sz="20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nhân</a:t>
            </a:r>
            <a:r>
              <a:rPr sz="2000" spc="5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dân</a:t>
            </a:r>
            <a:r>
              <a:rPr sz="2000" spc="5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005A82"/>
                </a:solidFill>
                <a:latin typeface="Microsoft Sans Serif"/>
                <a:cs typeface="Microsoft Sans Serif"/>
              </a:rPr>
              <a:t>do </a:t>
            </a:r>
            <a:r>
              <a:rPr sz="20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Tổng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thống A-gien-đê lãnh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 đạo</a:t>
            </a:r>
            <a:r>
              <a:rPr sz="20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50" dirty="0">
                <a:solidFill>
                  <a:srgbClr val="005A82"/>
                </a:solidFill>
                <a:latin typeface="Microsoft Sans Serif"/>
                <a:cs typeface="Microsoft Sans Serif"/>
              </a:rPr>
              <a:t>thực</a:t>
            </a:r>
            <a:r>
              <a:rPr sz="20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hiện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nhiều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cải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 cách</a:t>
            </a:r>
            <a:r>
              <a:rPr sz="20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tiến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bộ..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97724" y="1461008"/>
            <a:ext cx="6849109" cy="2413000"/>
          </a:xfrm>
          <a:custGeom>
            <a:avLst/>
            <a:gdLst/>
            <a:ahLst/>
            <a:cxnLst/>
            <a:rect l="l" t="t" r="r" b="b"/>
            <a:pathLst>
              <a:path w="6849109" h="2413000">
                <a:moveTo>
                  <a:pt x="2335187" y="0"/>
                </a:moveTo>
                <a:lnTo>
                  <a:pt x="1821218" y="0"/>
                </a:lnTo>
                <a:lnTo>
                  <a:pt x="1430185" y="50800"/>
                </a:lnTo>
                <a:lnTo>
                  <a:pt x="1244511" y="101600"/>
                </a:lnTo>
                <a:lnTo>
                  <a:pt x="1154722" y="114300"/>
                </a:lnTo>
                <a:lnTo>
                  <a:pt x="1067092" y="152400"/>
                </a:lnTo>
                <a:lnTo>
                  <a:pt x="899071" y="203200"/>
                </a:lnTo>
                <a:lnTo>
                  <a:pt x="818807" y="241300"/>
                </a:lnTo>
                <a:lnTo>
                  <a:pt x="741464" y="279400"/>
                </a:lnTo>
                <a:lnTo>
                  <a:pt x="667042" y="317500"/>
                </a:lnTo>
                <a:lnTo>
                  <a:pt x="595668" y="355600"/>
                </a:lnTo>
                <a:lnTo>
                  <a:pt x="527469" y="393700"/>
                </a:lnTo>
                <a:lnTo>
                  <a:pt x="462572" y="444500"/>
                </a:lnTo>
                <a:lnTo>
                  <a:pt x="401358" y="482600"/>
                </a:lnTo>
                <a:lnTo>
                  <a:pt x="343789" y="533400"/>
                </a:lnTo>
                <a:lnTo>
                  <a:pt x="290017" y="584200"/>
                </a:lnTo>
                <a:lnTo>
                  <a:pt x="240245" y="635000"/>
                </a:lnTo>
                <a:lnTo>
                  <a:pt x="194564" y="698500"/>
                </a:lnTo>
                <a:lnTo>
                  <a:pt x="153289" y="749300"/>
                </a:lnTo>
                <a:lnTo>
                  <a:pt x="116433" y="800100"/>
                </a:lnTo>
                <a:lnTo>
                  <a:pt x="84315" y="863600"/>
                </a:lnTo>
                <a:lnTo>
                  <a:pt x="56959" y="927100"/>
                </a:lnTo>
                <a:lnTo>
                  <a:pt x="34683" y="990600"/>
                </a:lnTo>
                <a:lnTo>
                  <a:pt x="17805" y="1054100"/>
                </a:lnTo>
                <a:lnTo>
                  <a:pt x="6438" y="1104900"/>
                </a:lnTo>
                <a:lnTo>
                  <a:pt x="495" y="1168400"/>
                </a:lnTo>
                <a:lnTo>
                  <a:pt x="0" y="1231900"/>
                </a:lnTo>
                <a:lnTo>
                  <a:pt x="4851" y="1295400"/>
                </a:lnTo>
                <a:lnTo>
                  <a:pt x="14744" y="1358900"/>
                </a:lnTo>
                <a:lnTo>
                  <a:pt x="29781" y="1409700"/>
                </a:lnTo>
                <a:lnTo>
                  <a:pt x="49707" y="1473200"/>
                </a:lnTo>
                <a:lnTo>
                  <a:pt x="74434" y="1536700"/>
                </a:lnTo>
                <a:lnTo>
                  <a:pt x="103822" y="1587500"/>
                </a:lnTo>
                <a:lnTo>
                  <a:pt x="137756" y="1638300"/>
                </a:lnTo>
                <a:lnTo>
                  <a:pt x="176009" y="1701800"/>
                </a:lnTo>
                <a:lnTo>
                  <a:pt x="218605" y="1752600"/>
                </a:lnTo>
                <a:lnTo>
                  <a:pt x="265391" y="1803400"/>
                </a:lnTo>
                <a:lnTo>
                  <a:pt x="316179" y="1854200"/>
                </a:lnTo>
                <a:lnTo>
                  <a:pt x="370954" y="1905000"/>
                </a:lnTo>
                <a:lnTo>
                  <a:pt x="429552" y="1943100"/>
                </a:lnTo>
                <a:lnTo>
                  <a:pt x="491909" y="1993900"/>
                </a:lnTo>
                <a:lnTo>
                  <a:pt x="557822" y="2032000"/>
                </a:lnTo>
                <a:lnTo>
                  <a:pt x="627291" y="2082800"/>
                </a:lnTo>
                <a:lnTo>
                  <a:pt x="700189" y="2120900"/>
                </a:lnTo>
                <a:lnTo>
                  <a:pt x="776389" y="2159000"/>
                </a:lnTo>
                <a:lnTo>
                  <a:pt x="855764" y="2184400"/>
                </a:lnTo>
                <a:lnTo>
                  <a:pt x="938314" y="2222500"/>
                </a:lnTo>
                <a:lnTo>
                  <a:pt x="1023785" y="2260600"/>
                </a:lnTo>
                <a:lnTo>
                  <a:pt x="1112177" y="2286000"/>
                </a:lnTo>
                <a:lnTo>
                  <a:pt x="1297216" y="2336800"/>
                </a:lnTo>
                <a:lnTo>
                  <a:pt x="1393736" y="2349500"/>
                </a:lnTo>
                <a:lnTo>
                  <a:pt x="1492669" y="2374900"/>
                </a:lnTo>
                <a:lnTo>
                  <a:pt x="1802422" y="2413000"/>
                </a:lnTo>
                <a:lnTo>
                  <a:pt x="2316264" y="2413000"/>
                </a:lnTo>
                <a:lnTo>
                  <a:pt x="2514638" y="2387600"/>
                </a:lnTo>
                <a:lnTo>
                  <a:pt x="1908086" y="2387600"/>
                </a:lnTo>
                <a:lnTo>
                  <a:pt x="1400213" y="2324100"/>
                </a:lnTo>
                <a:lnTo>
                  <a:pt x="1211872" y="2273300"/>
                </a:lnTo>
                <a:lnTo>
                  <a:pt x="1034326" y="2222500"/>
                </a:lnTo>
                <a:lnTo>
                  <a:pt x="949998" y="2197100"/>
                </a:lnTo>
                <a:lnTo>
                  <a:pt x="868591" y="2159000"/>
                </a:lnTo>
                <a:lnTo>
                  <a:pt x="790359" y="2120900"/>
                </a:lnTo>
                <a:lnTo>
                  <a:pt x="715302" y="2082800"/>
                </a:lnTo>
                <a:lnTo>
                  <a:pt x="643547" y="2044700"/>
                </a:lnTo>
                <a:lnTo>
                  <a:pt x="575221" y="2006600"/>
                </a:lnTo>
                <a:lnTo>
                  <a:pt x="510578" y="1968500"/>
                </a:lnTo>
                <a:lnTo>
                  <a:pt x="449491" y="1917700"/>
                </a:lnTo>
                <a:lnTo>
                  <a:pt x="392214" y="1879600"/>
                </a:lnTo>
                <a:lnTo>
                  <a:pt x="338645" y="1828800"/>
                </a:lnTo>
                <a:lnTo>
                  <a:pt x="289140" y="1778000"/>
                </a:lnTo>
                <a:lnTo>
                  <a:pt x="243636" y="1727200"/>
                </a:lnTo>
                <a:lnTo>
                  <a:pt x="202323" y="1676400"/>
                </a:lnTo>
                <a:lnTo>
                  <a:pt x="165277" y="1625600"/>
                </a:lnTo>
                <a:lnTo>
                  <a:pt x="132524" y="1574800"/>
                </a:lnTo>
                <a:lnTo>
                  <a:pt x="104216" y="1524000"/>
                </a:lnTo>
                <a:lnTo>
                  <a:pt x="80479" y="1460500"/>
                </a:lnTo>
                <a:lnTo>
                  <a:pt x="61379" y="1409700"/>
                </a:lnTo>
                <a:lnTo>
                  <a:pt x="47002" y="1346200"/>
                </a:lnTo>
                <a:lnTo>
                  <a:pt x="37553" y="1295400"/>
                </a:lnTo>
                <a:lnTo>
                  <a:pt x="32931" y="1231900"/>
                </a:lnTo>
                <a:lnTo>
                  <a:pt x="33400" y="1168400"/>
                </a:lnTo>
                <a:lnTo>
                  <a:pt x="39065" y="1117600"/>
                </a:lnTo>
                <a:lnTo>
                  <a:pt x="49936" y="1054100"/>
                </a:lnTo>
                <a:lnTo>
                  <a:pt x="66103" y="990600"/>
                </a:lnTo>
                <a:lnTo>
                  <a:pt x="87490" y="939800"/>
                </a:lnTo>
                <a:lnTo>
                  <a:pt x="113792" y="876300"/>
                </a:lnTo>
                <a:lnTo>
                  <a:pt x="144741" y="825500"/>
                </a:lnTo>
                <a:lnTo>
                  <a:pt x="180352" y="762000"/>
                </a:lnTo>
                <a:lnTo>
                  <a:pt x="220332" y="711200"/>
                </a:lnTo>
                <a:lnTo>
                  <a:pt x="264680" y="660400"/>
                </a:lnTo>
                <a:lnTo>
                  <a:pt x="313131" y="609600"/>
                </a:lnTo>
                <a:lnTo>
                  <a:pt x="365594" y="558800"/>
                </a:lnTo>
                <a:lnTo>
                  <a:pt x="421805" y="520700"/>
                </a:lnTo>
                <a:lnTo>
                  <a:pt x="481876" y="469900"/>
                </a:lnTo>
                <a:lnTo>
                  <a:pt x="545503" y="431800"/>
                </a:lnTo>
                <a:lnTo>
                  <a:pt x="612432" y="381000"/>
                </a:lnTo>
                <a:lnTo>
                  <a:pt x="682536" y="342900"/>
                </a:lnTo>
                <a:lnTo>
                  <a:pt x="755942" y="304800"/>
                </a:lnTo>
                <a:lnTo>
                  <a:pt x="832142" y="266700"/>
                </a:lnTo>
                <a:lnTo>
                  <a:pt x="911263" y="241300"/>
                </a:lnTo>
                <a:lnTo>
                  <a:pt x="993051" y="203200"/>
                </a:lnTo>
                <a:lnTo>
                  <a:pt x="1163866" y="152400"/>
                </a:lnTo>
                <a:lnTo>
                  <a:pt x="1343571" y="101600"/>
                </a:lnTo>
                <a:lnTo>
                  <a:pt x="1530896" y="76200"/>
                </a:lnTo>
                <a:lnTo>
                  <a:pt x="1627162" y="50800"/>
                </a:lnTo>
                <a:lnTo>
                  <a:pt x="1724698" y="50800"/>
                </a:lnTo>
                <a:lnTo>
                  <a:pt x="1823631" y="38100"/>
                </a:lnTo>
                <a:lnTo>
                  <a:pt x="1923707" y="38100"/>
                </a:lnTo>
                <a:lnTo>
                  <a:pt x="2024799" y="25400"/>
                </a:lnTo>
                <a:lnTo>
                  <a:pt x="2516543" y="25400"/>
                </a:lnTo>
                <a:lnTo>
                  <a:pt x="2439708" y="12700"/>
                </a:lnTo>
                <a:lnTo>
                  <a:pt x="2335187" y="0"/>
                </a:lnTo>
                <a:close/>
              </a:path>
              <a:path w="6849109" h="2413000">
                <a:moveTo>
                  <a:pt x="6420096" y="1189150"/>
                </a:moveTo>
                <a:lnTo>
                  <a:pt x="4072674" y="1422400"/>
                </a:lnTo>
                <a:lnTo>
                  <a:pt x="4050068" y="1473200"/>
                </a:lnTo>
                <a:lnTo>
                  <a:pt x="4023779" y="1536700"/>
                </a:lnTo>
                <a:lnTo>
                  <a:pt x="3992791" y="1587500"/>
                </a:lnTo>
                <a:lnTo>
                  <a:pt x="3957231" y="1651000"/>
                </a:lnTo>
                <a:lnTo>
                  <a:pt x="3917226" y="1701800"/>
                </a:lnTo>
                <a:lnTo>
                  <a:pt x="3872903" y="1752600"/>
                </a:lnTo>
                <a:lnTo>
                  <a:pt x="3824389" y="1803400"/>
                </a:lnTo>
                <a:lnTo>
                  <a:pt x="3771938" y="1854200"/>
                </a:lnTo>
                <a:lnTo>
                  <a:pt x="3715677" y="1905000"/>
                </a:lnTo>
                <a:lnTo>
                  <a:pt x="3655733" y="1943100"/>
                </a:lnTo>
                <a:lnTo>
                  <a:pt x="3592106" y="1993900"/>
                </a:lnTo>
                <a:lnTo>
                  <a:pt x="3525177" y="2032000"/>
                </a:lnTo>
                <a:lnTo>
                  <a:pt x="3454946" y="2070100"/>
                </a:lnTo>
                <a:lnTo>
                  <a:pt x="3381667" y="2108200"/>
                </a:lnTo>
                <a:lnTo>
                  <a:pt x="3305467" y="2146300"/>
                </a:lnTo>
                <a:lnTo>
                  <a:pt x="3226219" y="2171700"/>
                </a:lnTo>
                <a:lnTo>
                  <a:pt x="3144558" y="2209800"/>
                </a:lnTo>
                <a:lnTo>
                  <a:pt x="2973743" y="2260600"/>
                </a:lnTo>
                <a:lnTo>
                  <a:pt x="2794038" y="2311400"/>
                </a:lnTo>
                <a:lnTo>
                  <a:pt x="2701201" y="2324100"/>
                </a:lnTo>
                <a:lnTo>
                  <a:pt x="2606713" y="2349500"/>
                </a:lnTo>
                <a:lnTo>
                  <a:pt x="2412911" y="2374900"/>
                </a:lnTo>
                <a:lnTo>
                  <a:pt x="2313978" y="2374900"/>
                </a:lnTo>
                <a:lnTo>
                  <a:pt x="2213902" y="2387600"/>
                </a:lnTo>
                <a:lnTo>
                  <a:pt x="2514638" y="2387600"/>
                </a:lnTo>
                <a:lnTo>
                  <a:pt x="2707424" y="2362200"/>
                </a:lnTo>
                <a:lnTo>
                  <a:pt x="2801150" y="2336800"/>
                </a:lnTo>
                <a:lnTo>
                  <a:pt x="2892971" y="2324100"/>
                </a:lnTo>
                <a:lnTo>
                  <a:pt x="3070390" y="2273300"/>
                </a:lnTo>
                <a:lnTo>
                  <a:pt x="3155734" y="2235200"/>
                </a:lnTo>
                <a:lnTo>
                  <a:pt x="3238538" y="2209800"/>
                </a:lnTo>
                <a:lnTo>
                  <a:pt x="3318802" y="2171700"/>
                </a:lnTo>
                <a:lnTo>
                  <a:pt x="3396145" y="2133600"/>
                </a:lnTo>
                <a:lnTo>
                  <a:pt x="3470567" y="2095500"/>
                </a:lnTo>
                <a:lnTo>
                  <a:pt x="3541941" y="2057400"/>
                </a:lnTo>
                <a:lnTo>
                  <a:pt x="3610140" y="2019300"/>
                </a:lnTo>
                <a:lnTo>
                  <a:pt x="3674910" y="1968500"/>
                </a:lnTo>
                <a:lnTo>
                  <a:pt x="3736251" y="1930400"/>
                </a:lnTo>
                <a:lnTo>
                  <a:pt x="3793782" y="1879600"/>
                </a:lnTo>
                <a:lnTo>
                  <a:pt x="3847503" y="1828800"/>
                </a:lnTo>
                <a:lnTo>
                  <a:pt x="3897287" y="1778000"/>
                </a:lnTo>
                <a:lnTo>
                  <a:pt x="3943007" y="1727200"/>
                </a:lnTo>
                <a:lnTo>
                  <a:pt x="3984282" y="1663700"/>
                </a:lnTo>
                <a:lnTo>
                  <a:pt x="4021112" y="1612900"/>
                </a:lnTo>
                <a:lnTo>
                  <a:pt x="4053243" y="1549400"/>
                </a:lnTo>
                <a:lnTo>
                  <a:pt x="4080675" y="1485900"/>
                </a:lnTo>
                <a:lnTo>
                  <a:pt x="4096550" y="1447800"/>
                </a:lnTo>
                <a:lnTo>
                  <a:pt x="6605546" y="1204680"/>
                </a:lnTo>
                <a:lnTo>
                  <a:pt x="6420096" y="1189150"/>
                </a:lnTo>
                <a:close/>
              </a:path>
              <a:path w="6849109" h="2413000">
                <a:moveTo>
                  <a:pt x="2313216" y="2362200"/>
                </a:moveTo>
                <a:lnTo>
                  <a:pt x="1805724" y="2362200"/>
                </a:lnTo>
                <a:lnTo>
                  <a:pt x="1908594" y="2374900"/>
                </a:lnTo>
                <a:lnTo>
                  <a:pt x="2213394" y="2374900"/>
                </a:lnTo>
                <a:lnTo>
                  <a:pt x="2313216" y="2362200"/>
                </a:lnTo>
                <a:close/>
              </a:path>
              <a:path w="6849109" h="2413000">
                <a:moveTo>
                  <a:pt x="1924596" y="50800"/>
                </a:moveTo>
                <a:lnTo>
                  <a:pt x="1725714" y="50800"/>
                </a:lnTo>
                <a:lnTo>
                  <a:pt x="1532547" y="76200"/>
                </a:lnTo>
                <a:lnTo>
                  <a:pt x="1438440" y="101600"/>
                </a:lnTo>
                <a:lnTo>
                  <a:pt x="1345984" y="114300"/>
                </a:lnTo>
                <a:lnTo>
                  <a:pt x="1166914" y="165100"/>
                </a:lnTo>
                <a:lnTo>
                  <a:pt x="996734" y="215900"/>
                </a:lnTo>
                <a:lnTo>
                  <a:pt x="915327" y="254000"/>
                </a:lnTo>
                <a:lnTo>
                  <a:pt x="836587" y="279400"/>
                </a:lnTo>
                <a:lnTo>
                  <a:pt x="760768" y="317500"/>
                </a:lnTo>
                <a:lnTo>
                  <a:pt x="687743" y="355600"/>
                </a:lnTo>
                <a:lnTo>
                  <a:pt x="618020" y="393700"/>
                </a:lnTo>
                <a:lnTo>
                  <a:pt x="551472" y="431800"/>
                </a:lnTo>
                <a:lnTo>
                  <a:pt x="488226" y="482600"/>
                </a:lnTo>
                <a:lnTo>
                  <a:pt x="428663" y="520700"/>
                </a:lnTo>
                <a:lnTo>
                  <a:pt x="372910" y="571500"/>
                </a:lnTo>
                <a:lnTo>
                  <a:pt x="320840" y="622300"/>
                </a:lnTo>
                <a:lnTo>
                  <a:pt x="272834" y="673100"/>
                </a:lnTo>
                <a:lnTo>
                  <a:pt x="228917" y="723900"/>
                </a:lnTo>
                <a:lnTo>
                  <a:pt x="189369" y="774700"/>
                </a:lnTo>
                <a:lnTo>
                  <a:pt x="154178" y="825500"/>
                </a:lnTo>
                <a:lnTo>
                  <a:pt x="123609" y="889000"/>
                </a:lnTo>
                <a:lnTo>
                  <a:pt x="97662" y="939800"/>
                </a:lnTo>
                <a:lnTo>
                  <a:pt x="76581" y="1003300"/>
                </a:lnTo>
                <a:lnTo>
                  <a:pt x="60655" y="1054100"/>
                </a:lnTo>
                <a:lnTo>
                  <a:pt x="49949" y="1117600"/>
                </a:lnTo>
                <a:lnTo>
                  <a:pt x="44368" y="1181019"/>
                </a:lnTo>
                <a:lnTo>
                  <a:pt x="43903" y="1231900"/>
                </a:lnTo>
                <a:lnTo>
                  <a:pt x="48463" y="1295400"/>
                </a:lnTo>
                <a:lnTo>
                  <a:pt x="57759" y="1346200"/>
                </a:lnTo>
                <a:lnTo>
                  <a:pt x="71907" y="1397000"/>
                </a:lnTo>
                <a:lnTo>
                  <a:pt x="90728" y="1460500"/>
                </a:lnTo>
                <a:lnTo>
                  <a:pt x="114147" y="1511300"/>
                </a:lnTo>
                <a:lnTo>
                  <a:pt x="142087" y="1562100"/>
                </a:lnTo>
                <a:lnTo>
                  <a:pt x="174459" y="1625600"/>
                </a:lnTo>
                <a:lnTo>
                  <a:pt x="211086" y="1676400"/>
                </a:lnTo>
                <a:lnTo>
                  <a:pt x="251980" y="1727200"/>
                </a:lnTo>
                <a:lnTo>
                  <a:pt x="297053" y="1778000"/>
                </a:lnTo>
                <a:lnTo>
                  <a:pt x="346138" y="1816100"/>
                </a:lnTo>
                <a:lnTo>
                  <a:pt x="399199" y="1866900"/>
                </a:lnTo>
                <a:lnTo>
                  <a:pt x="456095" y="1917700"/>
                </a:lnTo>
                <a:lnTo>
                  <a:pt x="516801" y="1955800"/>
                </a:lnTo>
                <a:lnTo>
                  <a:pt x="581063" y="1993900"/>
                </a:lnTo>
                <a:lnTo>
                  <a:pt x="649008" y="2044700"/>
                </a:lnTo>
                <a:lnTo>
                  <a:pt x="720382" y="2082800"/>
                </a:lnTo>
                <a:lnTo>
                  <a:pt x="794931" y="2120900"/>
                </a:lnTo>
                <a:lnTo>
                  <a:pt x="872782" y="2146300"/>
                </a:lnTo>
                <a:lnTo>
                  <a:pt x="953935" y="2184400"/>
                </a:lnTo>
                <a:lnTo>
                  <a:pt x="1037882" y="2209800"/>
                </a:lnTo>
                <a:lnTo>
                  <a:pt x="1214666" y="2260600"/>
                </a:lnTo>
                <a:lnTo>
                  <a:pt x="1402372" y="2311400"/>
                </a:lnTo>
                <a:lnTo>
                  <a:pt x="1500035" y="2324100"/>
                </a:lnTo>
                <a:lnTo>
                  <a:pt x="1600111" y="2349500"/>
                </a:lnTo>
                <a:lnTo>
                  <a:pt x="1702473" y="2362200"/>
                </a:lnTo>
                <a:lnTo>
                  <a:pt x="1909102" y="2362200"/>
                </a:lnTo>
                <a:lnTo>
                  <a:pt x="1806613" y="2349500"/>
                </a:lnTo>
                <a:lnTo>
                  <a:pt x="1703616" y="2349500"/>
                </a:lnTo>
                <a:lnTo>
                  <a:pt x="1601508" y="2336800"/>
                </a:lnTo>
                <a:lnTo>
                  <a:pt x="1501813" y="2311400"/>
                </a:lnTo>
                <a:lnTo>
                  <a:pt x="1404531" y="2298700"/>
                </a:lnTo>
                <a:lnTo>
                  <a:pt x="1309789" y="2273300"/>
                </a:lnTo>
                <a:lnTo>
                  <a:pt x="1217587" y="2260600"/>
                </a:lnTo>
                <a:lnTo>
                  <a:pt x="1128179" y="2235200"/>
                </a:lnTo>
                <a:lnTo>
                  <a:pt x="1041438" y="2197100"/>
                </a:lnTo>
                <a:lnTo>
                  <a:pt x="957745" y="2171700"/>
                </a:lnTo>
                <a:lnTo>
                  <a:pt x="877100" y="2133600"/>
                </a:lnTo>
                <a:lnTo>
                  <a:pt x="799630" y="2108200"/>
                </a:lnTo>
                <a:lnTo>
                  <a:pt x="725335" y="2070100"/>
                </a:lnTo>
                <a:lnTo>
                  <a:pt x="654469" y="2032000"/>
                </a:lnTo>
                <a:lnTo>
                  <a:pt x="586905" y="1993900"/>
                </a:lnTo>
                <a:lnTo>
                  <a:pt x="523024" y="1943100"/>
                </a:lnTo>
                <a:lnTo>
                  <a:pt x="462826" y="1905000"/>
                </a:lnTo>
                <a:lnTo>
                  <a:pt x="406311" y="1854200"/>
                </a:lnTo>
                <a:lnTo>
                  <a:pt x="353631" y="1816100"/>
                </a:lnTo>
                <a:lnTo>
                  <a:pt x="304977" y="1765300"/>
                </a:lnTo>
                <a:lnTo>
                  <a:pt x="260324" y="1714500"/>
                </a:lnTo>
                <a:lnTo>
                  <a:pt x="219862" y="1663700"/>
                </a:lnTo>
                <a:lnTo>
                  <a:pt x="183629" y="1612900"/>
                </a:lnTo>
                <a:lnTo>
                  <a:pt x="151650" y="1562100"/>
                </a:lnTo>
                <a:lnTo>
                  <a:pt x="124078" y="1511300"/>
                </a:lnTo>
                <a:lnTo>
                  <a:pt x="100990" y="1460500"/>
                </a:lnTo>
                <a:lnTo>
                  <a:pt x="82435" y="1397000"/>
                </a:lnTo>
                <a:lnTo>
                  <a:pt x="68516" y="1346200"/>
                </a:lnTo>
                <a:lnTo>
                  <a:pt x="59359" y="1282700"/>
                </a:lnTo>
                <a:lnTo>
                  <a:pt x="54876" y="1231900"/>
                </a:lnTo>
                <a:lnTo>
                  <a:pt x="55347" y="1180943"/>
                </a:lnTo>
                <a:lnTo>
                  <a:pt x="60820" y="1117600"/>
                </a:lnTo>
                <a:lnTo>
                  <a:pt x="71361" y="1066800"/>
                </a:lnTo>
                <a:lnTo>
                  <a:pt x="87058" y="1003300"/>
                </a:lnTo>
                <a:lnTo>
                  <a:pt x="107835" y="939800"/>
                </a:lnTo>
                <a:lnTo>
                  <a:pt x="133438" y="889000"/>
                </a:lnTo>
                <a:lnTo>
                  <a:pt x="163614" y="838200"/>
                </a:lnTo>
                <a:lnTo>
                  <a:pt x="198386" y="774700"/>
                </a:lnTo>
                <a:lnTo>
                  <a:pt x="237502" y="723900"/>
                </a:lnTo>
                <a:lnTo>
                  <a:pt x="280974" y="673100"/>
                </a:lnTo>
                <a:lnTo>
                  <a:pt x="328549" y="622300"/>
                </a:lnTo>
                <a:lnTo>
                  <a:pt x="380149" y="584200"/>
                </a:lnTo>
                <a:lnTo>
                  <a:pt x="435521" y="533400"/>
                </a:lnTo>
                <a:lnTo>
                  <a:pt x="494703" y="482600"/>
                </a:lnTo>
                <a:lnTo>
                  <a:pt x="557441" y="444500"/>
                </a:lnTo>
                <a:lnTo>
                  <a:pt x="623608" y="406400"/>
                </a:lnTo>
                <a:lnTo>
                  <a:pt x="692950" y="368300"/>
                </a:lnTo>
                <a:lnTo>
                  <a:pt x="765594" y="330200"/>
                </a:lnTo>
                <a:lnTo>
                  <a:pt x="841032" y="292100"/>
                </a:lnTo>
                <a:lnTo>
                  <a:pt x="919518" y="254000"/>
                </a:lnTo>
                <a:lnTo>
                  <a:pt x="1083983" y="203200"/>
                </a:lnTo>
                <a:lnTo>
                  <a:pt x="1258100" y="152400"/>
                </a:lnTo>
                <a:lnTo>
                  <a:pt x="1348270" y="127000"/>
                </a:lnTo>
                <a:lnTo>
                  <a:pt x="1440472" y="114300"/>
                </a:lnTo>
                <a:lnTo>
                  <a:pt x="1534325" y="88900"/>
                </a:lnTo>
                <a:lnTo>
                  <a:pt x="1726857" y="63500"/>
                </a:lnTo>
                <a:lnTo>
                  <a:pt x="1825155" y="63500"/>
                </a:lnTo>
                <a:lnTo>
                  <a:pt x="1924596" y="50800"/>
                </a:lnTo>
                <a:close/>
              </a:path>
              <a:path w="6849109" h="2413000">
                <a:moveTo>
                  <a:pt x="6341085" y="1182534"/>
                </a:moveTo>
                <a:lnTo>
                  <a:pt x="4056799" y="1397000"/>
                </a:lnTo>
                <a:lnTo>
                  <a:pt x="4029748" y="1473200"/>
                </a:lnTo>
                <a:lnTo>
                  <a:pt x="4004094" y="1524000"/>
                </a:lnTo>
                <a:lnTo>
                  <a:pt x="3973995" y="1587500"/>
                </a:lnTo>
                <a:lnTo>
                  <a:pt x="3939197" y="1638300"/>
                </a:lnTo>
                <a:lnTo>
                  <a:pt x="3900081" y="1689100"/>
                </a:lnTo>
                <a:lnTo>
                  <a:pt x="3856647" y="1739900"/>
                </a:lnTo>
                <a:lnTo>
                  <a:pt x="3809022" y="1790700"/>
                </a:lnTo>
                <a:lnTo>
                  <a:pt x="3757460" y="1841500"/>
                </a:lnTo>
                <a:lnTo>
                  <a:pt x="3702088" y="1879600"/>
                </a:lnTo>
                <a:lnTo>
                  <a:pt x="3642906" y="1930400"/>
                </a:lnTo>
                <a:lnTo>
                  <a:pt x="3580168" y="1968500"/>
                </a:lnTo>
                <a:lnTo>
                  <a:pt x="3514001" y="2006600"/>
                </a:lnTo>
                <a:lnTo>
                  <a:pt x="3444532" y="2057400"/>
                </a:lnTo>
                <a:lnTo>
                  <a:pt x="3372015" y="2082800"/>
                </a:lnTo>
                <a:lnTo>
                  <a:pt x="3296577" y="2120900"/>
                </a:lnTo>
                <a:lnTo>
                  <a:pt x="3218091" y="2159000"/>
                </a:lnTo>
                <a:lnTo>
                  <a:pt x="3137065" y="2184400"/>
                </a:lnTo>
                <a:lnTo>
                  <a:pt x="3053626" y="2222500"/>
                </a:lnTo>
                <a:lnTo>
                  <a:pt x="2967647" y="2247900"/>
                </a:lnTo>
                <a:lnTo>
                  <a:pt x="2879509" y="2260600"/>
                </a:lnTo>
                <a:lnTo>
                  <a:pt x="2697137" y="2311400"/>
                </a:lnTo>
                <a:lnTo>
                  <a:pt x="2312454" y="2362200"/>
                </a:lnTo>
                <a:lnTo>
                  <a:pt x="2411768" y="2362200"/>
                </a:lnTo>
                <a:lnTo>
                  <a:pt x="2604935" y="2336800"/>
                </a:lnTo>
                <a:lnTo>
                  <a:pt x="2699169" y="2311400"/>
                </a:lnTo>
                <a:lnTo>
                  <a:pt x="2791625" y="2298700"/>
                </a:lnTo>
                <a:lnTo>
                  <a:pt x="2970695" y="2247900"/>
                </a:lnTo>
                <a:lnTo>
                  <a:pt x="3140748" y="2197100"/>
                </a:lnTo>
                <a:lnTo>
                  <a:pt x="3222155" y="2171700"/>
                </a:lnTo>
                <a:lnTo>
                  <a:pt x="3301022" y="2133600"/>
                </a:lnTo>
                <a:lnTo>
                  <a:pt x="3376841" y="2095500"/>
                </a:lnTo>
                <a:lnTo>
                  <a:pt x="3449739" y="2057400"/>
                </a:lnTo>
                <a:lnTo>
                  <a:pt x="3519589" y="2019300"/>
                </a:lnTo>
                <a:lnTo>
                  <a:pt x="3586137" y="1981200"/>
                </a:lnTo>
                <a:lnTo>
                  <a:pt x="3649383" y="1943100"/>
                </a:lnTo>
                <a:lnTo>
                  <a:pt x="3708946" y="1892300"/>
                </a:lnTo>
                <a:lnTo>
                  <a:pt x="3764699" y="1841500"/>
                </a:lnTo>
                <a:lnTo>
                  <a:pt x="3816769" y="1803400"/>
                </a:lnTo>
                <a:lnTo>
                  <a:pt x="3864775" y="1752600"/>
                </a:lnTo>
                <a:lnTo>
                  <a:pt x="3908717" y="1701800"/>
                </a:lnTo>
                <a:lnTo>
                  <a:pt x="3948214" y="1638300"/>
                </a:lnTo>
                <a:lnTo>
                  <a:pt x="3983393" y="1587500"/>
                </a:lnTo>
                <a:lnTo>
                  <a:pt x="4014000" y="1536700"/>
                </a:lnTo>
                <a:lnTo>
                  <a:pt x="4039908" y="1473200"/>
                </a:lnTo>
                <a:lnTo>
                  <a:pt x="4064800" y="1409700"/>
                </a:lnTo>
                <a:lnTo>
                  <a:pt x="6413429" y="1188592"/>
                </a:lnTo>
                <a:lnTo>
                  <a:pt x="6341085" y="1182534"/>
                </a:lnTo>
                <a:close/>
              </a:path>
              <a:path w="6849109" h="2413000">
                <a:moveTo>
                  <a:pt x="6627249" y="1202577"/>
                </a:moveTo>
                <a:lnTo>
                  <a:pt x="6605546" y="1204680"/>
                </a:lnTo>
                <a:lnTo>
                  <a:pt x="6627279" y="1206500"/>
                </a:lnTo>
                <a:lnTo>
                  <a:pt x="6627249" y="1202577"/>
                </a:lnTo>
                <a:close/>
              </a:path>
              <a:path w="6849109" h="2413000">
                <a:moveTo>
                  <a:pt x="6486206" y="1182581"/>
                </a:moveTo>
                <a:lnTo>
                  <a:pt x="6420096" y="1189150"/>
                </a:lnTo>
                <a:lnTo>
                  <a:pt x="6605546" y="1204680"/>
                </a:lnTo>
                <a:lnTo>
                  <a:pt x="6627249" y="1202577"/>
                </a:lnTo>
                <a:lnTo>
                  <a:pt x="6627183" y="1193722"/>
                </a:lnTo>
                <a:lnTo>
                  <a:pt x="6486206" y="1182581"/>
                </a:lnTo>
                <a:close/>
              </a:path>
              <a:path w="6849109" h="2413000">
                <a:moveTo>
                  <a:pt x="6627183" y="1193722"/>
                </a:moveTo>
                <a:lnTo>
                  <a:pt x="6627249" y="1202577"/>
                </a:lnTo>
                <a:lnTo>
                  <a:pt x="6717830" y="1193800"/>
                </a:lnTo>
                <a:lnTo>
                  <a:pt x="6628168" y="1193800"/>
                </a:lnTo>
                <a:lnTo>
                  <a:pt x="6627183" y="1193722"/>
                </a:lnTo>
                <a:close/>
              </a:path>
              <a:path w="6849109" h="2413000">
                <a:moveTo>
                  <a:pt x="6848767" y="1168400"/>
                </a:moveTo>
                <a:lnTo>
                  <a:pt x="6628930" y="1168400"/>
                </a:lnTo>
                <a:lnTo>
                  <a:pt x="6629057" y="1181100"/>
                </a:lnTo>
                <a:lnTo>
                  <a:pt x="6628041" y="1181100"/>
                </a:lnTo>
                <a:lnTo>
                  <a:pt x="6628168" y="1193800"/>
                </a:lnTo>
                <a:lnTo>
                  <a:pt x="6717830" y="1193800"/>
                </a:lnTo>
                <a:lnTo>
                  <a:pt x="6848894" y="1181100"/>
                </a:lnTo>
                <a:lnTo>
                  <a:pt x="6629057" y="1181100"/>
                </a:lnTo>
                <a:lnTo>
                  <a:pt x="6628040" y="1181019"/>
                </a:lnTo>
                <a:lnTo>
                  <a:pt x="6848893" y="1181019"/>
                </a:lnTo>
                <a:lnTo>
                  <a:pt x="6848767" y="1168400"/>
                </a:lnTo>
                <a:close/>
              </a:path>
              <a:path w="6849109" h="2413000">
                <a:moveTo>
                  <a:pt x="6557877" y="1175460"/>
                </a:moveTo>
                <a:lnTo>
                  <a:pt x="6486206" y="1182581"/>
                </a:lnTo>
                <a:lnTo>
                  <a:pt x="6627183" y="1193722"/>
                </a:lnTo>
                <a:lnTo>
                  <a:pt x="6627087" y="1180943"/>
                </a:lnTo>
                <a:lnTo>
                  <a:pt x="6557877" y="1175460"/>
                </a:lnTo>
                <a:close/>
              </a:path>
              <a:path w="6849109" h="2413000">
                <a:moveTo>
                  <a:pt x="6481351" y="1182197"/>
                </a:moveTo>
                <a:lnTo>
                  <a:pt x="6413429" y="1188592"/>
                </a:lnTo>
                <a:lnTo>
                  <a:pt x="6420096" y="1189150"/>
                </a:lnTo>
                <a:lnTo>
                  <a:pt x="6486206" y="1182581"/>
                </a:lnTo>
                <a:lnTo>
                  <a:pt x="6481351" y="1182197"/>
                </a:lnTo>
                <a:close/>
              </a:path>
              <a:path w="6849109" h="2413000">
                <a:moveTo>
                  <a:pt x="6407134" y="1176333"/>
                </a:moveTo>
                <a:lnTo>
                  <a:pt x="6341085" y="1182534"/>
                </a:lnTo>
                <a:lnTo>
                  <a:pt x="6413429" y="1188592"/>
                </a:lnTo>
                <a:lnTo>
                  <a:pt x="6481351" y="1182197"/>
                </a:lnTo>
                <a:lnTo>
                  <a:pt x="6407134" y="1176333"/>
                </a:lnTo>
                <a:close/>
              </a:path>
              <a:path w="6849109" h="2413000">
                <a:moveTo>
                  <a:pt x="2228888" y="38100"/>
                </a:moveTo>
                <a:lnTo>
                  <a:pt x="1924215" y="38100"/>
                </a:lnTo>
                <a:lnTo>
                  <a:pt x="1824393" y="50800"/>
                </a:lnTo>
                <a:lnTo>
                  <a:pt x="2228380" y="50800"/>
                </a:lnTo>
                <a:lnTo>
                  <a:pt x="2433993" y="76200"/>
                </a:lnTo>
                <a:lnTo>
                  <a:pt x="2509558" y="76200"/>
                </a:lnTo>
                <a:lnTo>
                  <a:pt x="2729522" y="114300"/>
                </a:lnTo>
                <a:lnTo>
                  <a:pt x="2870365" y="152400"/>
                </a:lnTo>
                <a:lnTo>
                  <a:pt x="3005747" y="190500"/>
                </a:lnTo>
                <a:lnTo>
                  <a:pt x="3071025" y="203200"/>
                </a:lnTo>
                <a:lnTo>
                  <a:pt x="3197263" y="254000"/>
                </a:lnTo>
                <a:lnTo>
                  <a:pt x="3257969" y="279400"/>
                </a:lnTo>
                <a:lnTo>
                  <a:pt x="3316897" y="304800"/>
                </a:lnTo>
                <a:lnTo>
                  <a:pt x="3374174" y="330200"/>
                </a:lnTo>
                <a:lnTo>
                  <a:pt x="3429673" y="355600"/>
                </a:lnTo>
                <a:lnTo>
                  <a:pt x="3483140" y="381000"/>
                </a:lnTo>
                <a:lnTo>
                  <a:pt x="3534829" y="419100"/>
                </a:lnTo>
                <a:lnTo>
                  <a:pt x="3584486" y="444500"/>
                </a:lnTo>
                <a:lnTo>
                  <a:pt x="3632111" y="482600"/>
                </a:lnTo>
                <a:lnTo>
                  <a:pt x="3677704" y="508000"/>
                </a:lnTo>
                <a:lnTo>
                  <a:pt x="3721138" y="546100"/>
                </a:lnTo>
                <a:lnTo>
                  <a:pt x="3762413" y="584200"/>
                </a:lnTo>
                <a:lnTo>
                  <a:pt x="3801275" y="622300"/>
                </a:lnTo>
                <a:lnTo>
                  <a:pt x="3837978" y="660400"/>
                </a:lnTo>
                <a:lnTo>
                  <a:pt x="3872268" y="698500"/>
                </a:lnTo>
                <a:lnTo>
                  <a:pt x="3904145" y="736600"/>
                </a:lnTo>
                <a:lnTo>
                  <a:pt x="3933609" y="774700"/>
                </a:lnTo>
                <a:lnTo>
                  <a:pt x="3960533" y="812800"/>
                </a:lnTo>
                <a:lnTo>
                  <a:pt x="3985044" y="850900"/>
                </a:lnTo>
                <a:lnTo>
                  <a:pt x="4006888" y="889000"/>
                </a:lnTo>
                <a:lnTo>
                  <a:pt x="4025938" y="939800"/>
                </a:lnTo>
                <a:lnTo>
                  <a:pt x="4049052" y="990600"/>
                </a:lnTo>
                <a:lnTo>
                  <a:pt x="6341085" y="1182534"/>
                </a:lnTo>
                <a:lnTo>
                  <a:pt x="6407134" y="1176333"/>
                </a:lnTo>
                <a:lnTo>
                  <a:pt x="4056799" y="990600"/>
                </a:lnTo>
                <a:lnTo>
                  <a:pt x="4036098" y="927100"/>
                </a:lnTo>
                <a:lnTo>
                  <a:pt x="4016667" y="889000"/>
                </a:lnTo>
                <a:lnTo>
                  <a:pt x="3994696" y="850900"/>
                </a:lnTo>
                <a:lnTo>
                  <a:pt x="3969804" y="800100"/>
                </a:lnTo>
                <a:lnTo>
                  <a:pt x="3942626" y="762000"/>
                </a:lnTo>
                <a:lnTo>
                  <a:pt x="3912781" y="723900"/>
                </a:lnTo>
                <a:lnTo>
                  <a:pt x="3880650" y="685800"/>
                </a:lnTo>
                <a:lnTo>
                  <a:pt x="3845979" y="647700"/>
                </a:lnTo>
                <a:lnTo>
                  <a:pt x="3808895" y="609600"/>
                </a:lnTo>
                <a:lnTo>
                  <a:pt x="3769652" y="571500"/>
                </a:lnTo>
                <a:lnTo>
                  <a:pt x="3728123" y="533400"/>
                </a:lnTo>
                <a:lnTo>
                  <a:pt x="3684435" y="508000"/>
                </a:lnTo>
                <a:lnTo>
                  <a:pt x="3638461" y="469900"/>
                </a:lnTo>
                <a:lnTo>
                  <a:pt x="3590582" y="444500"/>
                </a:lnTo>
                <a:lnTo>
                  <a:pt x="3540544" y="406400"/>
                </a:lnTo>
                <a:lnTo>
                  <a:pt x="3488601" y="381000"/>
                </a:lnTo>
                <a:lnTo>
                  <a:pt x="3434753" y="342900"/>
                </a:lnTo>
                <a:lnTo>
                  <a:pt x="3379000" y="317500"/>
                </a:lnTo>
                <a:lnTo>
                  <a:pt x="3321469" y="292100"/>
                </a:lnTo>
                <a:lnTo>
                  <a:pt x="3262160" y="266700"/>
                </a:lnTo>
                <a:lnTo>
                  <a:pt x="3201327" y="241300"/>
                </a:lnTo>
                <a:lnTo>
                  <a:pt x="3074454" y="190500"/>
                </a:lnTo>
                <a:lnTo>
                  <a:pt x="3008795" y="177800"/>
                </a:lnTo>
                <a:lnTo>
                  <a:pt x="2873032" y="139700"/>
                </a:lnTo>
                <a:lnTo>
                  <a:pt x="2731808" y="101600"/>
                </a:lnTo>
                <a:lnTo>
                  <a:pt x="2510955" y="63500"/>
                </a:lnTo>
                <a:lnTo>
                  <a:pt x="2435136" y="63500"/>
                </a:lnTo>
                <a:lnTo>
                  <a:pt x="2228888" y="38100"/>
                </a:lnTo>
                <a:close/>
              </a:path>
              <a:path w="6849109" h="2413000">
                <a:moveTo>
                  <a:pt x="6481169" y="1169382"/>
                </a:moveTo>
                <a:lnTo>
                  <a:pt x="6407134" y="1176333"/>
                </a:lnTo>
                <a:lnTo>
                  <a:pt x="6481351" y="1182197"/>
                </a:lnTo>
                <a:lnTo>
                  <a:pt x="6555186" y="1175246"/>
                </a:lnTo>
                <a:lnTo>
                  <a:pt x="6481169" y="1169382"/>
                </a:lnTo>
                <a:close/>
              </a:path>
              <a:path w="6849109" h="2413000">
                <a:moveTo>
                  <a:pt x="6628930" y="1168400"/>
                </a:moveTo>
                <a:lnTo>
                  <a:pt x="6628058" y="1168486"/>
                </a:lnTo>
                <a:lnTo>
                  <a:pt x="6628040" y="1181019"/>
                </a:lnTo>
                <a:lnTo>
                  <a:pt x="6629057" y="1181100"/>
                </a:lnTo>
                <a:lnTo>
                  <a:pt x="6628930" y="1168400"/>
                </a:lnTo>
                <a:close/>
              </a:path>
              <a:path w="6849109" h="2413000">
                <a:moveTo>
                  <a:pt x="6627915" y="1168500"/>
                </a:moveTo>
                <a:lnTo>
                  <a:pt x="6626994" y="1168592"/>
                </a:lnTo>
                <a:lnTo>
                  <a:pt x="6627087" y="1180943"/>
                </a:lnTo>
                <a:lnTo>
                  <a:pt x="6628040" y="1181019"/>
                </a:lnTo>
                <a:lnTo>
                  <a:pt x="6627915" y="1168500"/>
                </a:lnTo>
                <a:close/>
              </a:path>
              <a:path w="6849109" h="2413000">
                <a:moveTo>
                  <a:pt x="6626994" y="1168592"/>
                </a:moveTo>
                <a:lnTo>
                  <a:pt x="6557877" y="1175460"/>
                </a:lnTo>
                <a:lnTo>
                  <a:pt x="6627087" y="1180943"/>
                </a:lnTo>
                <a:lnTo>
                  <a:pt x="6626994" y="1168592"/>
                </a:lnTo>
                <a:close/>
              </a:path>
              <a:path w="6849109" h="2413000">
                <a:moveTo>
                  <a:pt x="6626993" y="1168486"/>
                </a:moveTo>
                <a:lnTo>
                  <a:pt x="6555186" y="1175246"/>
                </a:lnTo>
                <a:lnTo>
                  <a:pt x="6557877" y="1175460"/>
                </a:lnTo>
                <a:lnTo>
                  <a:pt x="6626994" y="1168592"/>
                </a:lnTo>
                <a:close/>
              </a:path>
              <a:path w="6849109" h="2413000">
                <a:moveTo>
                  <a:pt x="6626898" y="1155700"/>
                </a:moveTo>
                <a:lnTo>
                  <a:pt x="6481169" y="1169382"/>
                </a:lnTo>
                <a:lnTo>
                  <a:pt x="6555186" y="1175246"/>
                </a:lnTo>
                <a:lnTo>
                  <a:pt x="6626993" y="1168486"/>
                </a:lnTo>
                <a:lnTo>
                  <a:pt x="6626898" y="1155700"/>
                </a:lnTo>
                <a:close/>
              </a:path>
              <a:path w="6849109" h="2413000">
                <a:moveTo>
                  <a:pt x="2516543" y="25400"/>
                </a:moveTo>
                <a:lnTo>
                  <a:pt x="2126780" y="25400"/>
                </a:lnTo>
                <a:lnTo>
                  <a:pt x="2229396" y="38100"/>
                </a:lnTo>
                <a:lnTo>
                  <a:pt x="2332647" y="38100"/>
                </a:lnTo>
                <a:lnTo>
                  <a:pt x="2436279" y="50800"/>
                </a:lnTo>
                <a:lnTo>
                  <a:pt x="2512352" y="63500"/>
                </a:lnTo>
                <a:lnTo>
                  <a:pt x="2587409" y="63500"/>
                </a:lnTo>
                <a:lnTo>
                  <a:pt x="2733967" y="88900"/>
                </a:lnTo>
                <a:lnTo>
                  <a:pt x="2875699" y="127000"/>
                </a:lnTo>
                <a:lnTo>
                  <a:pt x="3011970" y="165100"/>
                </a:lnTo>
                <a:lnTo>
                  <a:pt x="3077883" y="190500"/>
                </a:lnTo>
                <a:lnTo>
                  <a:pt x="3142399" y="203200"/>
                </a:lnTo>
                <a:lnTo>
                  <a:pt x="3205264" y="228600"/>
                </a:lnTo>
                <a:lnTo>
                  <a:pt x="3266478" y="254000"/>
                </a:lnTo>
                <a:lnTo>
                  <a:pt x="3326041" y="279400"/>
                </a:lnTo>
                <a:lnTo>
                  <a:pt x="3383826" y="304800"/>
                </a:lnTo>
                <a:lnTo>
                  <a:pt x="3439833" y="342900"/>
                </a:lnTo>
                <a:lnTo>
                  <a:pt x="3494062" y="368300"/>
                </a:lnTo>
                <a:lnTo>
                  <a:pt x="3546259" y="393700"/>
                </a:lnTo>
                <a:lnTo>
                  <a:pt x="3596551" y="431800"/>
                </a:lnTo>
                <a:lnTo>
                  <a:pt x="3644811" y="457200"/>
                </a:lnTo>
                <a:lnTo>
                  <a:pt x="3691039" y="495300"/>
                </a:lnTo>
                <a:lnTo>
                  <a:pt x="3735108" y="533400"/>
                </a:lnTo>
                <a:lnTo>
                  <a:pt x="3777018" y="571500"/>
                </a:lnTo>
                <a:lnTo>
                  <a:pt x="3816515" y="609600"/>
                </a:lnTo>
                <a:lnTo>
                  <a:pt x="3853980" y="635000"/>
                </a:lnTo>
                <a:lnTo>
                  <a:pt x="3888905" y="685800"/>
                </a:lnTo>
                <a:lnTo>
                  <a:pt x="3921417" y="723900"/>
                </a:lnTo>
                <a:lnTo>
                  <a:pt x="3951516" y="762000"/>
                </a:lnTo>
                <a:lnTo>
                  <a:pt x="3979075" y="800100"/>
                </a:lnTo>
                <a:lnTo>
                  <a:pt x="4004221" y="838200"/>
                </a:lnTo>
                <a:lnTo>
                  <a:pt x="4026573" y="889000"/>
                </a:lnTo>
                <a:lnTo>
                  <a:pt x="4046258" y="927100"/>
                </a:lnTo>
                <a:lnTo>
                  <a:pt x="4064546" y="977900"/>
                </a:lnTo>
                <a:lnTo>
                  <a:pt x="6481169" y="1169382"/>
                </a:lnTo>
                <a:lnTo>
                  <a:pt x="6626898" y="1155700"/>
                </a:lnTo>
                <a:lnTo>
                  <a:pt x="6695379" y="1155700"/>
                </a:lnTo>
                <a:lnTo>
                  <a:pt x="4087787" y="939800"/>
                </a:lnTo>
                <a:lnTo>
                  <a:pt x="4076611" y="914400"/>
                </a:lnTo>
                <a:lnTo>
                  <a:pt x="4056037" y="876300"/>
                </a:lnTo>
                <a:lnTo>
                  <a:pt x="4032923" y="825500"/>
                </a:lnTo>
                <a:lnTo>
                  <a:pt x="4006888" y="787400"/>
                </a:lnTo>
                <a:lnTo>
                  <a:pt x="3978440" y="736600"/>
                </a:lnTo>
                <a:lnTo>
                  <a:pt x="3947325" y="698500"/>
                </a:lnTo>
                <a:lnTo>
                  <a:pt x="3913797" y="660400"/>
                </a:lnTo>
                <a:lnTo>
                  <a:pt x="3877856" y="622300"/>
                </a:lnTo>
                <a:lnTo>
                  <a:pt x="3839502" y="584200"/>
                </a:lnTo>
                <a:lnTo>
                  <a:pt x="3798989" y="546100"/>
                </a:lnTo>
                <a:lnTo>
                  <a:pt x="3756063" y="508000"/>
                </a:lnTo>
                <a:lnTo>
                  <a:pt x="3710978" y="469900"/>
                </a:lnTo>
                <a:lnTo>
                  <a:pt x="3663861" y="431800"/>
                </a:lnTo>
                <a:lnTo>
                  <a:pt x="3614712" y="406400"/>
                </a:lnTo>
                <a:lnTo>
                  <a:pt x="3563404" y="368300"/>
                </a:lnTo>
                <a:lnTo>
                  <a:pt x="3510318" y="342900"/>
                </a:lnTo>
                <a:lnTo>
                  <a:pt x="3455200" y="304800"/>
                </a:lnTo>
                <a:lnTo>
                  <a:pt x="3398304" y="279400"/>
                </a:lnTo>
                <a:lnTo>
                  <a:pt x="3339630" y="254000"/>
                </a:lnTo>
                <a:lnTo>
                  <a:pt x="3279305" y="228600"/>
                </a:lnTo>
                <a:lnTo>
                  <a:pt x="3217202" y="203200"/>
                </a:lnTo>
                <a:lnTo>
                  <a:pt x="3088297" y="152400"/>
                </a:lnTo>
                <a:lnTo>
                  <a:pt x="3021368" y="127000"/>
                </a:lnTo>
                <a:lnTo>
                  <a:pt x="2883700" y="88900"/>
                </a:lnTo>
                <a:lnTo>
                  <a:pt x="2516543" y="25400"/>
                </a:lnTo>
                <a:close/>
              </a:path>
              <a:path w="6849109" h="2413000">
                <a:moveTo>
                  <a:pt x="6628930" y="1168400"/>
                </a:moveTo>
                <a:lnTo>
                  <a:pt x="6627914" y="1168400"/>
                </a:lnTo>
                <a:lnTo>
                  <a:pt x="6628930" y="1168400"/>
                </a:lnTo>
                <a:close/>
              </a:path>
              <a:path w="6849109" h="2413000">
                <a:moveTo>
                  <a:pt x="6695379" y="1155700"/>
                </a:moveTo>
                <a:lnTo>
                  <a:pt x="6626898" y="1155700"/>
                </a:lnTo>
                <a:lnTo>
                  <a:pt x="6626993" y="1168486"/>
                </a:lnTo>
                <a:lnTo>
                  <a:pt x="6627914" y="1168400"/>
                </a:lnTo>
                <a:lnTo>
                  <a:pt x="6848767" y="1168400"/>
                </a:lnTo>
                <a:lnTo>
                  <a:pt x="6695379" y="1155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14680" y="957148"/>
            <a:ext cx="4119879" cy="262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NÉT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750">
              <a:latin typeface="Arial"/>
              <a:cs typeface="Arial"/>
            </a:endParaRPr>
          </a:p>
          <a:p>
            <a:pPr marL="1400175" marR="5080" algn="just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1979,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Mặt </a:t>
            </a:r>
            <a:r>
              <a:rPr sz="20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trận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Xanđinô </a:t>
            </a:r>
            <a:r>
              <a:rPr sz="20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lãnh</a:t>
            </a:r>
            <a:r>
              <a:rPr sz="2000" spc="5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đạo</a:t>
            </a:r>
            <a:r>
              <a:rPr sz="2000" spc="50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nhân</a:t>
            </a:r>
            <a:r>
              <a:rPr sz="2000" spc="5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dân </a:t>
            </a:r>
            <a:r>
              <a:rPr sz="2000" spc="-5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Nicaragoa </a:t>
            </a:r>
            <a:r>
              <a:rPr sz="20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lật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đổ chế độ </a:t>
            </a:r>
            <a:r>
              <a:rPr sz="2000" spc="-5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độc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tài thân </a:t>
            </a:r>
            <a:r>
              <a:rPr sz="2000" spc="50" dirty="0">
                <a:solidFill>
                  <a:srgbClr val="005A82"/>
                </a:solidFill>
                <a:latin typeface="Microsoft Sans Serif"/>
                <a:cs typeface="Microsoft Sans Serif"/>
              </a:rPr>
              <a:t>Mĩ </a:t>
            </a:r>
            <a:r>
              <a:rPr sz="2000" spc="75" dirty="0">
                <a:solidFill>
                  <a:srgbClr val="005A82"/>
                </a:solidFill>
                <a:latin typeface="Microsoft Sans Serif"/>
                <a:cs typeface="Microsoft Sans Serif"/>
              </a:rPr>
              <a:t>đưa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đất </a:t>
            </a:r>
            <a:r>
              <a:rPr sz="20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105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</a:t>
            </a:r>
            <a:r>
              <a:rPr sz="2000" spc="1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phát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triển</a:t>
            </a:r>
            <a:r>
              <a:rPr sz="2000" spc="5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theo </a:t>
            </a:r>
            <a:r>
              <a:rPr sz="2000" spc="-5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con </a:t>
            </a:r>
            <a:r>
              <a:rPr sz="2000" spc="85" dirty="0">
                <a:solidFill>
                  <a:srgbClr val="005A82"/>
                </a:solidFill>
                <a:latin typeface="Microsoft Sans Serif"/>
                <a:cs typeface="Microsoft Sans Serif"/>
              </a:rPr>
              <a:t>đường</a:t>
            </a:r>
            <a:r>
              <a:rPr sz="2000" spc="-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dân chủ.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752588" y="1796795"/>
            <a:ext cx="2280285" cy="3340735"/>
            <a:chOff x="7752588" y="1796795"/>
            <a:chExt cx="2280285" cy="334073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84108" y="1796795"/>
              <a:ext cx="381000" cy="28041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37192" y="4765547"/>
              <a:ext cx="495300" cy="3718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04988" y="2247899"/>
              <a:ext cx="463296" cy="3398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3124" y="2662427"/>
              <a:ext cx="152400" cy="3429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2588" y="2295143"/>
              <a:ext cx="152400" cy="3429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079" y="805941"/>
            <a:ext cx="3321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NÉT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9496" y="1211452"/>
            <a:ext cx="7465059" cy="5662295"/>
            <a:chOff x="39496" y="1211452"/>
            <a:chExt cx="7465059" cy="56622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101" y="1226057"/>
              <a:ext cx="7435596" cy="563270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4101" y="1226057"/>
              <a:ext cx="7435850" cy="5633085"/>
            </a:xfrm>
            <a:custGeom>
              <a:avLst/>
              <a:gdLst/>
              <a:ahLst/>
              <a:cxnLst/>
              <a:rect l="l" t="t" r="r" b="b"/>
              <a:pathLst>
                <a:path w="7435850" h="5633084">
                  <a:moveTo>
                    <a:pt x="0" y="5632704"/>
                  </a:moveTo>
                  <a:lnTo>
                    <a:pt x="7435596" y="5632704"/>
                  </a:lnTo>
                  <a:lnTo>
                    <a:pt x="7435596" y="0"/>
                  </a:lnTo>
                  <a:lnTo>
                    <a:pt x="0" y="0"/>
                  </a:lnTo>
                  <a:lnTo>
                    <a:pt x="0" y="5632704"/>
                  </a:lnTo>
                  <a:close/>
                </a:path>
              </a:pathLst>
            </a:custGeom>
            <a:ln w="28956">
              <a:solidFill>
                <a:srgbClr val="125A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32079" y="1251026"/>
            <a:ext cx="7224395" cy="5513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spc="-5" dirty="0">
                <a:latin typeface="Arial"/>
                <a:cs typeface="Arial"/>
              </a:rPr>
              <a:t>Công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cuộc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xây</a:t>
            </a:r>
            <a:r>
              <a:rPr sz="2400" b="1" dirty="0">
                <a:latin typeface="Arial"/>
                <a:cs typeface="Arial"/>
              </a:rPr>
              <a:t> dựng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và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phát </a:t>
            </a:r>
            <a:r>
              <a:rPr sz="2400" b="1" dirty="0">
                <a:latin typeface="Arial"/>
                <a:cs typeface="Arial"/>
              </a:rPr>
              <a:t>triển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đất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nước:</a:t>
            </a:r>
            <a:endParaRPr sz="2400">
              <a:latin typeface="Arial"/>
              <a:cs typeface="Arial"/>
            </a:endParaRPr>
          </a:p>
          <a:p>
            <a:pPr marL="12700" marR="108585" algn="just">
              <a:lnSpc>
                <a:spcPct val="100000"/>
              </a:lnSpc>
              <a:spcBef>
                <a:spcPts val="5"/>
              </a:spcBef>
              <a:buChar char="-"/>
              <a:tabLst>
                <a:tab pos="193040" algn="l"/>
              </a:tabLst>
            </a:pP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Thu </a:t>
            </a:r>
            <a:r>
              <a:rPr sz="2400" spc="120" dirty="0">
                <a:solidFill>
                  <a:srgbClr val="005A82"/>
                </a:solidFill>
                <a:latin typeface="Microsoft Sans Serif"/>
                <a:cs typeface="Microsoft Sans Serif"/>
              </a:rPr>
              <a:t>được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nhiều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thành </a:t>
            </a:r>
            <a:r>
              <a:rPr sz="2400" spc="90" dirty="0">
                <a:solidFill>
                  <a:srgbClr val="005A82"/>
                </a:solidFill>
                <a:latin typeface="Microsoft Sans Serif"/>
                <a:cs typeface="Microsoft Sans Serif"/>
              </a:rPr>
              <a:t>tựu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quan trọng: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củng cố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độc </a:t>
            </a:r>
            <a:r>
              <a:rPr sz="2400" spc="-6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lập,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dân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chủ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hóa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sinh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hoạt 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chính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trị, thành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lập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các </a:t>
            </a:r>
            <a:r>
              <a:rPr sz="24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tổ </a:t>
            </a:r>
            <a:r>
              <a:rPr sz="2400" spc="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65" dirty="0">
                <a:solidFill>
                  <a:srgbClr val="005A82"/>
                </a:solidFill>
                <a:latin typeface="Microsoft Sans Serif"/>
                <a:cs typeface="Microsoft Sans Serif"/>
              </a:rPr>
              <a:t>chức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liên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minh khu </a:t>
            </a:r>
            <a:r>
              <a:rPr sz="2400" spc="90" dirty="0">
                <a:solidFill>
                  <a:srgbClr val="005A82"/>
                </a:solidFill>
                <a:latin typeface="Microsoft Sans Serif"/>
                <a:cs typeface="Microsoft Sans Serif"/>
              </a:rPr>
              <a:t>vực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về </a:t>
            </a:r>
            <a:r>
              <a:rPr sz="2400" spc="75" dirty="0">
                <a:solidFill>
                  <a:srgbClr val="005A82"/>
                </a:solidFill>
                <a:latin typeface="Microsoft Sans Serif"/>
                <a:cs typeface="Microsoft Sans Serif"/>
              </a:rPr>
              <a:t>hợp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tác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và phát triển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kinh </a:t>
            </a:r>
            <a:r>
              <a:rPr sz="2400" spc="-6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tế.</a:t>
            </a:r>
            <a:endParaRPr sz="24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93040" algn="l"/>
              </a:tabLst>
            </a:pPr>
            <a:r>
              <a:rPr sz="2400" spc="130" dirty="0">
                <a:solidFill>
                  <a:srgbClr val="005A82"/>
                </a:solidFill>
                <a:latin typeface="Microsoft Sans Serif"/>
                <a:cs typeface="Microsoft Sans Serif"/>
              </a:rPr>
              <a:t>Từ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50" dirty="0">
                <a:solidFill>
                  <a:srgbClr val="005A82"/>
                </a:solidFill>
                <a:latin typeface="Microsoft Sans Serif"/>
                <a:cs typeface="Microsoft Sans Serif"/>
              </a:rPr>
              <a:t>những</a:t>
            </a:r>
            <a:r>
              <a:rPr sz="24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năm</a:t>
            </a:r>
            <a:r>
              <a:rPr sz="24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90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của</a:t>
            </a:r>
            <a:r>
              <a:rPr sz="2400" spc="-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TK</a:t>
            </a:r>
            <a:r>
              <a:rPr sz="2400" spc="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XX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đến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0" dirty="0">
                <a:solidFill>
                  <a:srgbClr val="005A82"/>
                </a:solidFill>
                <a:latin typeface="Microsoft Sans Serif"/>
                <a:cs typeface="Microsoft Sans Serif"/>
              </a:rPr>
              <a:t>nay,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do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nhiều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 nguyên</a:t>
            </a:r>
            <a:r>
              <a:rPr sz="2400" spc="4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nhân</a:t>
            </a:r>
            <a:r>
              <a:rPr sz="2400" spc="6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tình</a:t>
            </a:r>
            <a:r>
              <a:rPr sz="2400" spc="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hình</a:t>
            </a:r>
            <a:r>
              <a:rPr sz="24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kinh</a:t>
            </a:r>
            <a:r>
              <a:rPr sz="24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tế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-</a:t>
            </a:r>
            <a:r>
              <a:rPr sz="24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chính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trị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235" dirty="0">
                <a:solidFill>
                  <a:srgbClr val="005A82"/>
                </a:solidFill>
                <a:latin typeface="Microsoft Sans Serif"/>
                <a:cs typeface="Microsoft Sans Serif"/>
              </a:rPr>
              <a:t>ở</a:t>
            </a:r>
            <a:r>
              <a:rPr sz="24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nhiều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120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60" dirty="0">
                <a:solidFill>
                  <a:srgbClr val="005A82"/>
                </a:solidFill>
                <a:latin typeface="Microsoft Sans Serif"/>
                <a:cs typeface="Microsoft Sans Serif"/>
              </a:rPr>
              <a:t>Mĩ</a:t>
            </a:r>
            <a:r>
              <a:rPr sz="2400" spc="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La </a:t>
            </a:r>
            <a:r>
              <a:rPr sz="2400" spc="-30" dirty="0">
                <a:solidFill>
                  <a:srgbClr val="005A82"/>
                </a:solidFill>
                <a:latin typeface="Microsoft Sans Serif"/>
                <a:cs typeface="Microsoft Sans Serif"/>
              </a:rPr>
              <a:t>Tinh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gặp</a:t>
            </a:r>
            <a:r>
              <a:rPr sz="24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nhiều</a:t>
            </a:r>
            <a:r>
              <a:rPr sz="24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khó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khăn,</a:t>
            </a:r>
            <a:r>
              <a:rPr sz="24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thậm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chí</a:t>
            </a:r>
            <a:r>
              <a:rPr sz="2400" spc="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có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lúc </a:t>
            </a:r>
            <a:r>
              <a:rPr sz="2400" spc="-6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căn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thẳng:</a:t>
            </a:r>
            <a:endParaRPr sz="2400">
              <a:latin typeface="Microsoft Sans Serif"/>
              <a:cs typeface="Microsoft Sans Serif"/>
            </a:endParaRPr>
          </a:p>
          <a:p>
            <a:pPr marL="12700" marR="38735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+</a:t>
            </a:r>
            <a:r>
              <a:rPr sz="2400" spc="-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Tốc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độ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tăng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80" dirty="0">
                <a:solidFill>
                  <a:srgbClr val="005A82"/>
                </a:solidFill>
                <a:latin typeface="Microsoft Sans Serif"/>
                <a:cs typeface="Microsoft Sans Serif"/>
              </a:rPr>
              <a:t>trưởng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kinh</a:t>
            </a:r>
            <a:r>
              <a:rPr sz="2400" spc="4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tế</a:t>
            </a:r>
            <a:r>
              <a:rPr sz="2400" spc="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giảm</a:t>
            </a:r>
            <a:r>
              <a:rPr sz="2400" spc="4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sút,</a:t>
            </a:r>
            <a:r>
              <a:rPr sz="2400" spc="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114" dirty="0">
                <a:solidFill>
                  <a:srgbClr val="005A82"/>
                </a:solidFill>
                <a:latin typeface="Microsoft Sans Serif"/>
                <a:cs typeface="Microsoft Sans Serif"/>
              </a:rPr>
              <a:t>nợ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120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 </a:t>
            </a:r>
            <a:r>
              <a:rPr sz="2400" spc="1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ngoài</a:t>
            </a:r>
            <a:r>
              <a:rPr sz="2400" spc="5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tăng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lên,</a:t>
            </a:r>
            <a:r>
              <a:rPr sz="24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tình</a:t>
            </a:r>
            <a:r>
              <a:rPr sz="24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hình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chính</a:t>
            </a:r>
            <a:r>
              <a:rPr sz="24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trị</a:t>
            </a:r>
            <a:r>
              <a:rPr sz="2400" spc="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một</a:t>
            </a:r>
            <a:r>
              <a:rPr sz="2400" spc="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số</a:t>
            </a:r>
            <a:r>
              <a:rPr sz="24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120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không </a:t>
            </a:r>
            <a:r>
              <a:rPr sz="2400" spc="-6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ổn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định, 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chính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phủ </a:t>
            </a:r>
            <a:r>
              <a:rPr sz="2400" spc="235" dirty="0">
                <a:solidFill>
                  <a:srgbClr val="005A82"/>
                </a:solidFill>
                <a:latin typeface="Microsoft Sans Serif"/>
                <a:cs typeface="Microsoft Sans Serif"/>
              </a:rPr>
              <a:t>ở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một số </a:t>
            </a:r>
            <a:r>
              <a:rPr sz="2400" spc="120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không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thể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kiểm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soát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125" dirty="0">
                <a:solidFill>
                  <a:srgbClr val="005A82"/>
                </a:solidFill>
                <a:latin typeface="Microsoft Sans Serif"/>
                <a:cs typeface="Microsoft Sans Serif"/>
              </a:rPr>
              <a:t>được</a:t>
            </a:r>
            <a:r>
              <a:rPr sz="24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tình</a:t>
            </a:r>
            <a:r>
              <a:rPr sz="24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hình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trong</a:t>
            </a:r>
            <a:r>
              <a:rPr sz="2400" spc="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305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nước…</a:t>
            </a:r>
            <a:endParaRPr sz="2400">
              <a:latin typeface="Microsoft Sans Serif"/>
              <a:cs typeface="Microsoft Sans Serif"/>
            </a:endParaRPr>
          </a:p>
          <a:p>
            <a:pPr marL="12700" marR="34925">
              <a:lnSpc>
                <a:spcPct val="100000"/>
              </a:lnSpc>
            </a:pP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+ </a:t>
            </a:r>
            <a:r>
              <a:rPr sz="2400" spc="-30" dirty="0">
                <a:solidFill>
                  <a:srgbClr val="005A82"/>
                </a:solidFill>
                <a:latin typeface="Microsoft Sans Serif"/>
                <a:cs typeface="Microsoft Sans Serif"/>
              </a:rPr>
              <a:t>Tuy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nhiên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cũng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có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một số </a:t>
            </a:r>
            <a:r>
              <a:rPr sz="2400" spc="120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 </a:t>
            </a:r>
            <a:r>
              <a:rPr sz="2400" spc="125" dirty="0">
                <a:solidFill>
                  <a:srgbClr val="005A82"/>
                </a:solidFill>
                <a:latin typeface="Microsoft Sans Serif"/>
                <a:cs typeface="Microsoft Sans Serif"/>
              </a:rPr>
              <a:t>vươn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lên </a:t>
            </a:r>
            <a:r>
              <a:rPr sz="2400" spc="80" dirty="0">
                <a:solidFill>
                  <a:srgbClr val="005A82"/>
                </a:solidFill>
                <a:latin typeface="Microsoft Sans Serif"/>
                <a:cs typeface="Microsoft Sans Serif"/>
              </a:rPr>
              <a:t>trở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thành </a:t>
            </a:r>
            <a:r>
              <a:rPr sz="2400" spc="-6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50" dirty="0">
                <a:solidFill>
                  <a:srgbClr val="005A82"/>
                </a:solidFill>
                <a:latin typeface="Microsoft Sans Serif"/>
                <a:cs typeface="Microsoft Sans Serif"/>
              </a:rPr>
              <a:t>những</a:t>
            </a:r>
            <a:r>
              <a:rPr sz="24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120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</a:t>
            </a:r>
            <a:r>
              <a:rPr sz="24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công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nghiệp</a:t>
            </a:r>
            <a:r>
              <a:rPr sz="2400" spc="6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75" dirty="0">
                <a:solidFill>
                  <a:srgbClr val="005A82"/>
                </a:solidFill>
                <a:latin typeface="Microsoft Sans Serif"/>
                <a:cs typeface="Microsoft Sans Serif"/>
              </a:rPr>
              <a:t>mới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(NIC):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Brazin,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Mêhicô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31607" y="1011936"/>
            <a:ext cx="4660392" cy="523341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531607" y="6245352"/>
            <a:ext cx="4660900" cy="39941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40"/>
              </a:spcBef>
            </a:pPr>
            <a:r>
              <a:rPr sz="2000" i="1" spc="-5" dirty="0">
                <a:solidFill>
                  <a:srgbClr val="FF0000"/>
                </a:solidFill>
                <a:latin typeface="Calibri"/>
                <a:cs typeface="Calibri"/>
              </a:rPr>
              <a:t>Lược</a:t>
            </a:r>
            <a:r>
              <a:rPr sz="20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FF0000"/>
                </a:solidFill>
                <a:latin typeface="Calibri"/>
                <a:cs typeface="Calibri"/>
              </a:rPr>
              <a:t>đồ</a:t>
            </a:r>
            <a:r>
              <a:rPr sz="20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FF0000"/>
                </a:solidFill>
                <a:latin typeface="Calibri"/>
                <a:cs typeface="Calibri"/>
              </a:rPr>
              <a:t>khu</a:t>
            </a:r>
            <a:r>
              <a:rPr sz="20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FF0000"/>
                </a:solidFill>
                <a:latin typeface="Calibri"/>
                <a:cs typeface="Calibri"/>
              </a:rPr>
              <a:t>vực</a:t>
            </a:r>
            <a:r>
              <a:rPr sz="2000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FF0000"/>
                </a:solidFill>
                <a:latin typeface="Calibri"/>
                <a:cs typeface="Calibri"/>
              </a:rPr>
              <a:t>Mĩ</a:t>
            </a:r>
            <a:r>
              <a:rPr sz="20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Calibri"/>
                <a:cs typeface="Calibri"/>
              </a:rPr>
              <a:t>La</a:t>
            </a:r>
            <a:r>
              <a:rPr sz="20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FF0000"/>
                </a:solidFill>
                <a:latin typeface="Calibri"/>
                <a:cs typeface="Calibri"/>
              </a:rPr>
              <a:t>tinh</a:t>
            </a:r>
            <a:r>
              <a:rPr sz="2000" i="1" spc="-5" dirty="0">
                <a:solidFill>
                  <a:srgbClr val="FF0000"/>
                </a:solidFill>
                <a:latin typeface="Calibri"/>
                <a:cs typeface="Calibri"/>
              </a:rPr>
              <a:t> sau</a:t>
            </a:r>
            <a:r>
              <a:rPr sz="20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FF0000"/>
                </a:solidFill>
                <a:latin typeface="Calibri"/>
                <a:cs typeface="Calibri"/>
              </a:rPr>
              <a:t>năm</a:t>
            </a:r>
            <a:r>
              <a:rPr sz="20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FF0000"/>
                </a:solidFill>
                <a:latin typeface="Calibri"/>
                <a:cs typeface="Calibri"/>
              </a:rPr>
              <a:t>1945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52984" y="1514855"/>
            <a:ext cx="11558270" cy="4559935"/>
            <a:chOff x="252984" y="1514855"/>
            <a:chExt cx="11558270" cy="45599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6606" y="1538477"/>
              <a:ext cx="11510772" cy="45125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6606" y="1538477"/>
              <a:ext cx="11511280" cy="4512945"/>
            </a:xfrm>
            <a:custGeom>
              <a:avLst/>
              <a:gdLst/>
              <a:ahLst/>
              <a:cxnLst/>
              <a:rect l="l" t="t" r="r" b="b"/>
              <a:pathLst>
                <a:path w="11511280" h="4512945">
                  <a:moveTo>
                    <a:pt x="0" y="4512564"/>
                  </a:moveTo>
                  <a:lnTo>
                    <a:pt x="11510772" y="4512564"/>
                  </a:lnTo>
                  <a:lnTo>
                    <a:pt x="11510772" y="0"/>
                  </a:lnTo>
                  <a:lnTo>
                    <a:pt x="0" y="0"/>
                  </a:lnTo>
                  <a:lnTo>
                    <a:pt x="0" y="4512564"/>
                  </a:lnTo>
                  <a:close/>
                </a:path>
              </a:pathLst>
            </a:custGeom>
            <a:ln w="472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9407" y="805941"/>
            <a:ext cx="11619230" cy="5118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 indent="-253365">
              <a:lnSpc>
                <a:spcPct val="100000"/>
              </a:lnSpc>
              <a:spcBef>
                <a:spcPts val="100"/>
              </a:spcBef>
              <a:buAutoNum type="romanUcPeriod"/>
              <a:tabLst>
                <a:tab pos="266065" algn="l"/>
              </a:tabLst>
            </a:pP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 NÉT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CHUNG</a:t>
            </a:r>
            <a:r>
              <a:rPr sz="2400" b="1" spc="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(Nội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dung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ghi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bài)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1F5F"/>
              </a:buClr>
              <a:buFont typeface="Arial"/>
              <a:buAutoNum type="romanUcPeriod"/>
            </a:pPr>
            <a:endParaRPr sz="2350" dirty="0">
              <a:latin typeface="Arial"/>
              <a:cs typeface="Arial"/>
            </a:endParaRPr>
          </a:p>
          <a:p>
            <a:pPr marL="278130" marR="5080" lvl="1" algn="just">
              <a:lnSpc>
                <a:spcPct val="114100"/>
              </a:lnSpc>
              <a:buChar char="-"/>
              <a:tabLst>
                <a:tab pos="525780" algn="l"/>
              </a:tabLst>
            </a:pPr>
            <a:r>
              <a:rPr lang="en-US" sz="2800" spc="15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150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Từ</a:t>
            </a:r>
            <a:r>
              <a:rPr sz="2800" spc="15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lang="en-US" sz="2800" spc="60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đầu</a:t>
            </a:r>
            <a:r>
              <a:rPr lang="en-US" sz="2800" spc="6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thế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kỉ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XIX, </a:t>
            </a:r>
            <a:r>
              <a:rPr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nhiều </a:t>
            </a:r>
            <a:r>
              <a:rPr sz="2800" spc="145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 </a:t>
            </a:r>
            <a:r>
              <a:rPr sz="2800" spc="275" dirty="0">
                <a:solidFill>
                  <a:srgbClr val="005A82"/>
                </a:solidFill>
                <a:latin typeface="Microsoft Sans Serif"/>
                <a:cs typeface="Microsoft Sans Serif"/>
              </a:rPr>
              <a:t>ở </a:t>
            </a:r>
            <a:r>
              <a:rPr sz="2800" spc="65" dirty="0">
                <a:solidFill>
                  <a:srgbClr val="005A82"/>
                </a:solidFill>
                <a:latin typeface="Microsoft Sans Serif"/>
                <a:cs typeface="Microsoft Sans Serif"/>
              </a:rPr>
              <a:t>Mĩ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La-tinh </a:t>
            </a:r>
            <a:r>
              <a:rPr sz="2800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đã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giành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145" dirty="0">
                <a:solidFill>
                  <a:srgbClr val="005A82"/>
                </a:solidFill>
                <a:latin typeface="Microsoft Sans Serif"/>
                <a:cs typeface="Microsoft Sans Serif"/>
              </a:rPr>
              <a:t>được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độc </a:t>
            </a:r>
            <a:r>
              <a:rPr sz="2800" spc="-15" dirty="0">
                <a:solidFill>
                  <a:srgbClr val="005A82"/>
                </a:solidFill>
                <a:latin typeface="Microsoft Sans Serif"/>
                <a:cs typeface="Microsoft Sans Serif"/>
              </a:rPr>
              <a:t>lập </a:t>
            </a:r>
            <a:r>
              <a:rPr sz="28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nhưng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sau đó </a:t>
            </a:r>
            <a:r>
              <a:rPr sz="2800" spc="-15" dirty="0">
                <a:solidFill>
                  <a:srgbClr val="005A82"/>
                </a:solidFill>
                <a:latin typeface="Microsoft Sans Serif"/>
                <a:cs typeface="Microsoft Sans Serif"/>
              </a:rPr>
              <a:t>lại </a:t>
            </a:r>
            <a:r>
              <a:rPr sz="2800" spc="85" dirty="0">
                <a:solidFill>
                  <a:srgbClr val="005A82"/>
                </a:solidFill>
                <a:latin typeface="Microsoft Sans Serif"/>
                <a:cs typeface="Microsoft Sans Serif"/>
              </a:rPr>
              <a:t>rơi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vào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vòng </a:t>
            </a:r>
            <a:r>
              <a:rPr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lệ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thuộc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và </a:t>
            </a:r>
            <a:r>
              <a:rPr sz="2800" spc="90" dirty="0">
                <a:solidFill>
                  <a:srgbClr val="005A82"/>
                </a:solidFill>
                <a:latin typeface="Microsoft Sans Serif"/>
                <a:cs typeface="Microsoft Sans Serif"/>
              </a:rPr>
              <a:t>trở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thành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“sân</a:t>
            </a:r>
            <a:r>
              <a:rPr sz="28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sau”</a:t>
            </a:r>
            <a:r>
              <a:rPr sz="28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của</a:t>
            </a:r>
            <a:r>
              <a:rPr sz="28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đế</a:t>
            </a:r>
            <a:r>
              <a:rPr sz="28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quốc</a:t>
            </a:r>
            <a:r>
              <a:rPr sz="28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Mĩ.</a:t>
            </a:r>
            <a:endParaRPr sz="2800" dirty="0">
              <a:latin typeface="Microsoft Sans Serif"/>
              <a:cs typeface="Microsoft Sans Serif"/>
            </a:endParaRPr>
          </a:p>
          <a:p>
            <a:pPr marL="278130" marR="5715" lvl="1" algn="just">
              <a:lnSpc>
                <a:spcPct val="113900"/>
              </a:lnSpc>
              <a:spcBef>
                <a:spcPts val="5"/>
              </a:spcBef>
              <a:buChar char="-"/>
              <a:tabLst>
                <a:tab pos="510540" algn="l"/>
              </a:tabLst>
            </a:pPr>
            <a:r>
              <a:rPr lang="en-US" sz="2800" spc="15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150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Từ</a:t>
            </a:r>
            <a:r>
              <a:rPr sz="2800" spc="15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sau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CTTG II,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nhất </a:t>
            </a:r>
            <a:r>
              <a:rPr sz="2800" spc="-15" dirty="0">
                <a:solidFill>
                  <a:srgbClr val="005A82"/>
                </a:solidFill>
                <a:latin typeface="Microsoft Sans Serif"/>
                <a:cs typeface="Microsoft Sans Serif"/>
              </a:rPr>
              <a:t>là </a:t>
            </a:r>
            <a:r>
              <a:rPr sz="2800" spc="155" dirty="0">
                <a:solidFill>
                  <a:srgbClr val="005A82"/>
                </a:solidFill>
                <a:latin typeface="Microsoft Sans Serif"/>
                <a:cs typeface="Microsoft Sans Serif"/>
              </a:rPr>
              <a:t>từ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đầu </a:t>
            </a:r>
            <a:r>
              <a:rPr sz="28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những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năm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60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của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TK </a:t>
            </a:r>
            <a:r>
              <a:rPr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XX,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1 cao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trào </a:t>
            </a:r>
            <a:r>
              <a:rPr sz="28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đấu tranh </a:t>
            </a:r>
            <a:r>
              <a:rPr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diễn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ra </a:t>
            </a:r>
            <a:r>
              <a:rPr sz="2800" spc="-5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mạnh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mẽ</a:t>
            </a:r>
            <a:r>
              <a:rPr lang="en-US"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,</a:t>
            </a:r>
            <a:r>
              <a:rPr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lang="en-US"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ví </a:t>
            </a:r>
            <a:r>
              <a:rPr lang="en-US" sz="2800" spc="-10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như</a:t>
            </a:r>
            <a:r>
              <a:rPr lang="en-US"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“</a:t>
            </a:r>
            <a:r>
              <a:rPr sz="2800" b="1" i="1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Lục</a:t>
            </a:r>
            <a:r>
              <a:rPr sz="2800" b="1" i="1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b="1" i="1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địa </a:t>
            </a:r>
            <a:r>
              <a:rPr sz="2800" b="1" i="1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bùng</a:t>
            </a:r>
            <a:r>
              <a:rPr sz="2800" b="1" i="1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b="1" i="1" spc="-40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cháy</a:t>
            </a:r>
            <a:r>
              <a:rPr lang="en-US" sz="2800" spc="-40" dirty="0">
                <a:solidFill>
                  <a:srgbClr val="005A82"/>
                </a:solidFill>
                <a:latin typeface="Microsoft Sans Serif"/>
                <a:cs typeface="Microsoft Sans Serif"/>
              </a:rPr>
              <a:t>“ </a:t>
            </a:r>
            <a:r>
              <a:rPr lang="en-US" sz="2800" spc="-40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của</a:t>
            </a:r>
            <a:r>
              <a:rPr lang="en-US" sz="2800" spc="-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lang="en-US" sz="2800" spc="-40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phong</a:t>
            </a:r>
            <a:r>
              <a:rPr lang="en-US" sz="2800" spc="-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lang="en-US" sz="2800" spc="-40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trào</a:t>
            </a:r>
            <a:r>
              <a:rPr lang="en-US" sz="2800" spc="-40" dirty="0">
                <a:solidFill>
                  <a:srgbClr val="005A82"/>
                </a:solidFill>
                <a:latin typeface="Microsoft Sans Serif"/>
                <a:cs typeface="Microsoft Sans Serif"/>
              </a:rPr>
              <a:t> CM</a:t>
            </a:r>
            <a:r>
              <a:rPr sz="2800" spc="-40" dirty="0">
                <a:solidFill>
                  <a:srgbClr val="005A82"/>
                </a:solidFill>
                <a:latin typeface="Microsoft Sans Serif"/>
                <a:cs typeface="Microsoft Sans Serif"/>
              </a:rPr>
              <a:t>. </a:t>
            </a:r>
            <a:r>
              <a:rPr sz="2800" spc="-35" dirty="0">
                <a:solidFill>
                  <a:srgbClr val="005A82"/>
                </a:solidFill>
                <a:latin typeface="Microsoft Sans Serif"/>
                <a:cs typeface="Microsoft Sans Serif"/>
              </a:rPr>
              <a:t>Tiêu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biểu: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cuộc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CM </a:t>
            </a:r>
            <a:r>
              <a:rPr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Cu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Ba</a:t>
            </a:r>
            <a:r>
              <a:rPr sz="28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(1959)</a:t>
            </a:r>
            <a:endParaRPr sz="2800" dirty="0">
              <a:latin typeface="Microsoft Sans Serif"/>
              <a:cs typeface="Microsoft Sans Serif"/>
            </a:endParaRPr>
          </a:p>
          <a:p>
            <a:pPr marL="278130" marR="5080" lvl="1" algn="just">
              <a:lnSpc>
                <a:spcPct val="113900"/>
              </a:lnSpc>
              <a:spcBef>
                <a:spcPts val="15"/>
              </a:spcBef>
              <a:buChar char="-"/>
              <a:tabLst>
                <a:tab pos="522605" algn="l"/>
              </a:tabLst>
            </a:pPr>
            <a:r>
              <a:rPr lang="en-US"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Hiện</a:t>
            </a:r>
            <a:r>
              <a:rPr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0" dirty="0">
                <a:solidFill>
                  <a:srgbClr val="005A82"/>
                </a:solidFill>
                <a:latin typeface="Microsoft Sans Serif"/>
                <a:cs typeface="Microsoft Sans Serif"/>
              </a:rPr>
              <a:t>nay,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các </a:t>
            </a:r>
            <a:r>
              <a:rPr sz="2800" spc="145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đã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thu </a:t>
            </a:r>
            <a:r>
              <a:rPr sz="2800" spc="145" dirty="0">
                <a:solidFill>
                  <a:srgbClr val="005A82"/>
                </a:solidFill>
                <a:latin typeface="Microsoft Sans Serif"/>
                <a:cs typeface="Microsoft Sans Serif"/>
              </a:rPr>
              <a:t>được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nhiều thành </a:t>
            </a:r>
            <a:r>
              <a:rPr sz="2800" spc="100" dirty="0">
                <a:solidFill>
                  <a:srgbClr val="005A82"/>
                </a:solidFill>
                <a:latin typeface="Microsoft Sans Serif"/>
                <a:cs typeface="Microsoft Sans Serif"/>
              </a:rPr>
              <a:t>tựu </a:t>
            </a:r>
            <a:r>
              <a:rPr sz="2800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trong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lang="en-US" sz="2800" spc="-5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x</a:t>
            </a:r>
            <a:r>
              <a:rPr sz="2800" spc="-5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ây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75" dirty="0">
                <a:solidFill>
                  <a:srgbClr val="005A82"/>
                </a:solidFill>
                <a:latin typeface="Microsoft Sans Serif"/>
                <a:cs typeface="Microsoft Sans Serif"/>
              </a:rPr>
              <a:t>dựng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và </a:t>
            </a:r>
            <a:r>
              <a:rPr sz="28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phát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triển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đất </a:t>
            </a:r>
            <a:r>
              <a:rPr sz="2800" spc="140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 </a:t>
            </a:r>
            <a:r>
              <a:rPr sz="28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nhưng </a:t>
            </a:r>
            <a:r>
              <a:rPr sz="2800" spc="275" dirty="0">
                <a:solidFill>
                  <a:srgbClr val="005A82"/>
                </a:solidFill>
                <a:latin typeface="Microsoft Sans Serif"/>
                <a:cs typeface="Microsoft Sans Serif"/>
              </a:rPr>
              <a:t>ở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1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số </a:t>
            </a:r>
            <a:r>
              <a:rPr sz="2800" spc="140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đã </a:t>
            </a:r>
            <a:r>
              <a:rPr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gặp </a:t>
            </a:r>
            <a:r>
              <a:rPr sz="28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những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khó khăn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: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tăng </a:t>
            </a:r>
            <a:r>
              <a:rPr sz="28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95" dirty="0">
                <a:solidFill>
                  <a:srgbClr val="005A82"/>
                </a:solidFill>
                <a:latin typeface="Microsoft Sans Serif"/>
                <a:cs typeface="Microsoft Sans Serif"/>
              </a:rPr>
              <a:t>trưởng</a:t>
            </a:r>
            <a:r>
              <a:rPr sz="28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kinh</a:t>
            </a:r>
            <a:r>
              <a:rPr sz="28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tế</a:t>
            </a:r>
            <a:r>
              <a:rPr sz="28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chậm,</a:t>
            </a:r>
            <a:r>
              <a:rPr sz="28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chính</a:t>
            </a:r>
            <a:r>
              <a:rPr sz="2800" spc="5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trị</a:t>
            </a:r>
            <a:r>
              <a:rPr sz="28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không</a:t>
            </a:r>
            <a:r>
              <a:rPr sz="28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ổn</a:t>
            </a:r>
            <a:r>
              <a:rPr sz="28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định...</a:t>
            </a:r>
            <a:endParaRPr sz="28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7284" y="1388363"/>
            <a:ext cx="8936990" cy="5234940"/>
            <a:chOff x="367284" y="1388363"/>
            <a:chExt cx="8936990" cy="5234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284" y="1392935"/>
              <a:ext cx="4468368" cy="26548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9348" y="1388363"/>
              <a:ext cx="4614672" cy="26532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284" y="4047743"/>
              <a:ext cx="8936736" cy="257556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9378695" y="1450847"/>
            <a:ext cx="2714625" cy="5196840"/>
            <a:chOff x="9378695" y="1450847"/>
            <a:chExt cx="2714625" cy="519684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91649" y="1463801"/>
              <a:ext cx="2688336" cy="517093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391649" y="1463801"/>
              <a:ext cx="2688590" cy="5171440"/>
            </a:xfrm>
            <a:custGeom>
              <a:avLst/>
              <a:gdLst/>
              <a:ahLst/>
              <a:cxnLst/>
              <a:rect l="l" t="t" r="r" b="b"/>
              <a:pathLst>
                <a:path w="2688590" h="5171440">
                  <a:moveTo>
                    <a:pt x="0" y="5170932"/>
                  </a:moveTo>
                  <a:lnTo>
                    <a:pt x="2688336" y="5170932"/>
                  </a:lnTo>
                  <a:lnTo>
                    <a:pt x="2688336" y="0"/>
                  </a:lnTo>
                  <a:lnTo>
                    <a:pt x="0" y="0"/>
                  </a:lnTo>
                  <a:lnTo>
                    <a:pt x="0" y="5170932"/>
                  </a:lnTo>
                  <a:close/>
                </a:path>
              </a:pathLst>
            </a:custGeom>
            <a:ln w="25908">
              <a:solidFill>
                <a:srgbClr val="125A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482963" y="1488440"/>
            <a:ext cx="2518410" cy="3043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Quá </a:t>
            </a:r>
            <a:r>
              <a:rPr sz="22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trình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đô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thị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hóa </a:t>
            </a:r>
            <a:r>
              <a:rPr sz="2200" spc="-5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diễn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ra </a:t>
            </a:r>
            <a:r>
              <a:rPr sz="2200" spc="120" dirty="0">
                <a:solidFill>
                  <a:srgbClr val="001F5F"/>
                </a:solidFill>
                <a:latin typeface="Microsoft Sans Serif"/>
                <a:cs typeface="Microsoft Sans Serif"/>
              </a:rPr>
              <a:t>tự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phát </a:t>
            </a:r>
            <a:r>
              <a:rPr sz="2200" spc="65" dirty="0">
                <a:solidFill>
                  <a:srgbClr val="001F5F"/>
                </a:solidFill>
                <a:latin typeface="Microsoft Sans Serif"/>
                <a:cs typeface="Microsoft Sans Serif"/>
              </a:rPr>
              <a:t>với </a:t>
            </a:r>
            <a:r>
              <a:rPr sz="2200" spc="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tốc độ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nhanh trong </a:t>
            </a:r>
            <a:r>
              <a:rPr sz="22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khi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nền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kinh</a:t>
            </a:r>
            <a:r>
              <a:rPr sz="2200" spc="5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tế </a:t>
            </a:r>
            <a:r>
              <a:rPr sz="2200" spc="-5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chậm phát triển dẫn </a:t>
            </a:r>
            <a:r>
              <a:rPr sz="2200" spc="-5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đến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nhiều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hậu quả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nghiêm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 trọng,</a:t>
            </a:r>
            <a:r>
              <a:rPr sz="22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gây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ảnh </a:t>
            </a:r>
            <a:r>
              <a:rPr sz="2200" spc="90" dirty="0">
                <a:solidFill>
                  <a:srgbClr val="001F5F"/>
                </a:solidFill>
                <a:latin typeface="Microsoft Sans Serif"/>
                <a:cs typeface="Microsoft Sans Serif"/>
              </a:rPr>
              <a:t>hưởng </a:t>
            </a:r>
            <a:r>
              <a:rPr sz="2200" spc="60" dirty="0">
                <a:solidFill>
                  <a:srgbClr val="001F5F"/>
                </a:solidFill>
                <a:latin typeface="Microsoft Sans Serif"/>
                <a:cs typeface="Microsoft Sans Serif"/>
              </a:rPr>
              <a:t>lớn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đến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nền</a:t>
            </a:r>
            <a:r>
              <a:rPr sz="2200" spc="2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kinh</a:t>
            </a:r>
            <a:r>
              <a:rPr sz="2200" spc="2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tế</a:t>
            </a:r>
            <a:r>
              <a:rPr sz="2200" spc="229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-</a:t>
            </a:r>
            <a:r>
              <a:rPr sz="2200" spc="2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xã</a:t>
            </a:r>
            <a:r>
              <a:rPr sz="2200" spc="2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hội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82963" y="4506595"/>
            <a:ext cx="71183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(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th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i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ếu  thiếu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27843" y="4506595"/>
            <a:ext cx="157162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144780">
              <a:lnSpc>
                <a:spcPct val="100000"/>
              </a:lnSpc>
              <a:spcBef>
                <a:spcPts val="95"/>
              </a:spcBef>
              <a:tabLst>
                <a:tab pos="804545" algn="l"/>
                <a:tab pos="1031240" algn="l"/>
                <a:tab pos="1403350" algn="l"/>
              </a:tabLst>
            </a:pP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việc		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làm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,  nhà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200" spc="135" dirty="0">
                <a:solidFill>
                  <a:srgbClr val="001F5F"/>
                </a:solidFill>
                <a:latin typeface="Microsoft Sans Serif"/>
                <a:cs typeface="Microsoft Sans Serif"/>
              </a:rPr>
              <a:t>ở</a:t>
            </a:r>
            <a:r>
              <a:rPr sz="2200" spc="70" dirty="0">
                <a:solidFill>
                  <a:srgbClr val="001F5F"/>
                </a:solidFill>
                <a:latin typeface="Microsoft Sans Serif"/>
                <a:cs typeface="Microsoft Sans Serif"/>
              </a:rPr>
              <a:t>,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ô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82963" y="5177154"/>
            <a:ext cx="251841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nhiễm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môi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65" dirty="0">
                <a:solidFill>
                  <a:srgbClr val="001F5F"/>
                </a:solidFill>
                <a:latin typeface="Microsoft Sans Serif"/>
                <a:cs typeface="Microsoft Sans Serif"/>
              </a:rPr>
              <a:t>trường, </a:t>
            </a:r>
            <a:r>
              <a:rPr sz="2200" spc="-5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tệ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nạn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xã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hội,</a:t>
            </a:r>
            <a:r>
              <a:rPr sz="2200" spc="5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quá </a:t>
            </a:r>
            <a:r>
              <a:rPr sz="2200" spc="-5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tải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các vấn đề y tế,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giáo</a:t>
            </a:r>
            <a:r>
              <a:rPr sz="22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dục....)</a:t>
            </a:r>
            <a:endParaRPr sz="22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1523" y="711708"/>
            <a:ext cx="847725" cy="82550"/>
            <a:chOff x="-1523" y="711708"/>
            <a:chExt cx="847725" cy="82550"/>
          </a:xfrm>
        </p:grpSpPr>
        <p:sp>
          <p:nvSpPr>
            <p:cNvPr id="14" name="object 14"/>
            <p:cNvSpPr/>
            <p:nvPr/>
          </p:nvSpPr>
          <p:spPr>
            <a:xfrm>
              <a:off x="11429" y="724662"/>
              <a:ext cx="821690" cy="56515"/>
            </a:xfrm>
            <a:custGeom>
              <a:avLst/>
              <a:gdLst/>
              <a:ahLst/>
              <a:cxnLst/>
              <a:rect l="l" t="t" r="r" b="b"/>
              <a:pathLst>
                <a:path w="821690" h="56515">
                  <a:moveTo>
                    <a:pt x="821436" y="0"/>
                  </a:moveTo>
                  <a:lnTo>
                    <a:pt x="0" y="0"/>
                  </a:lnTo>
                  <a:lnTo>
                    <a:pt x="0" y="56387"/>
                  </a:lnTo>
                  <a:lnTo>
                    <a:pt x="821436" y="56387"/>
                  </a:lnTo>
                  <a:lnTo>
                    <a:pt x="82143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429" y="724662"/>
              <a:ext cx="821690" cy="56515"/>
            </a:xfrm>
            <a:custGeom>
              <a:avLst/>
              <a:gdLst/>
              <a:ahLst/>
              <a:cxnLst/>
              <a:rect l="l" t="t" r="r" b="b"/>
              <a:pathLst>
                <a:path w="821690" h="56515">
                  <a:moveTo>
                    <a:pt x="0" y="56387"/>
                  </a:moveTo>
                  <a:lnTo>
                    <a:pt x="821436" y="56387"/>
                  </a:lnTo>
                  <a:lnTo>
                    <a:pt x="821436" y="0"/>
                  </a:lnTo>
                  <a:lnTo>
                    <a:pt x="0" y="0"/>
                  </a:lnTo>
                  <a:lnTo>
                    <a:pt x="0" y="56387"/>
                  </a:lnTo>
                  <a:close/>
                </a:path>
              </a:pathLst>
            </a:custGeom>
            <a:ln w="25908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917447" y="711708"/>
            <a:ext cx="11287760" cy="82550"/>
            <a:chOff x="917447" y="711708"/>
            <a:chExt cx="11287760" cy="82550"/>
          </a:xfrm>
        </p:grpSpPr>
        <p:sp>
          <p:nvSpPr>
            <p:cNvPr id="17" name="object 17"/>
            <p:cNvSpPr/>
            <p:nvPr/>
          </p:nvSpPr>
          <p:spPr>
            <a:xfrm>
              <a:off x="930401" y="724662"/>
              <a:ext cx="11261725" cy="56515"/>
            </a:xfrm>
            <a:custGeom>
              <a:avLst/>
              <a:gdLst/>
              <a:ahLst/>
              <a:cxnLst/>
              <a:rect l="l" t="t" r="r" b="b"/>
              <a:pathLst>
                <a:path w="11261725" h="56515">
                  <a:moveTo>
                    <a:pt x="0" y="56387"/>
                  </a:moveTo>
                  <a:lnTo>
                    <a:pt x="11261598" y="56387"/>
                  </a:lnTo>
                  <a:lnTo>
                    <a:pt x="11261598" y="0"/>
                  </a:lnTo>
                  <a:lnTo>
                    <a:pt x="0" y="0"/>
                  </a:lnTo>
                  <a:lnTo>
                    <a:pt x="0" y="56387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0401" y="768096"/>
              <a:ext cx="11261725" cy="26034"/>
            </a:xfrm>
            <a:custGeom>
              <a:avLst/>
              <a:gdLst/>
              <a:ahLst/>
              <a:cxnLst/>
              <a:rect l="l" t="t" r="r" b="b"/>
              <a:pathLst>
                <a:path w="11261725" h="26034">
                  <a:moveTo>
                    <a:pt x="0" y="25907"/>
                  </a:moveTo>
                  <a:lnTo>
                    <a:pt x="11261598" y="25907"/>
                  </a:lnTo>
                  <a:lnTo>
                    <a:pt x="11261598" y="0"/>
                  </a:lnTo>
                  <a:lnTo>
                    <a:pt x="0" y="0"/>
                  </a:lnTo>
                  <a:lnTo>
                    <a:pt x="0" y="25907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30401" y="724662"/>
              <a:ext cx="11261725" cy="56515"/>
            </a:xfrm>
            <a:custGeom>
              <a:avLst/>
              <a:gdLst/>
              <a:ahLst/>
              <a:cxnLst/>
              <a:rect l="l" t="t" r="r" b="b"/>
              <a:pathLst>
                <a:path w="11261725" h="56515">
                  <a:moveTo>
                    <a:pt x="11261598" y="0"/>
                  </a:moveTo>
                  <a:lnTo>
                    <a:pt x="0" y="0"/>
                  </a:lnTo>
                  <a:lnTo>
                    <a:pt x="0" y="56387"/>
                  </a:lnTo>
                </a:path>
              </a:pathLst>
            </a:custGeom>
            <a:ln w="25908">
              <a:solidFill>
                <a:srgbClr val="94B3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14680" y="994917"/>
            <a:ext cx="5796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 NÉT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r>
              <a:rPr sz="2400" b="1" spc="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(Đọc tham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khảo)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680" y="922401"/>
            <a:ext cx="3321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NÉT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</a:t>
            </a:r>
            <a:r>
              <a:rPr dirty="0"/>
              <a:t>7:</a:t>
            </a:r>
            <a:r>
              <a:rPr spc="-15" dirty="0"/>
              <a:t> </a:t>
            </a:r>
            <a:r>
              <a:rPr spc="-10" dirty="0"/>
              <a:t>CÁC</a:t>
            </a:r>
            <a:r>
              <a:rPr spc="15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45708" y="1357883"/>
            <a:ext cx="5908547" cy="28956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94805" y="845565"/>
            <a:ext cx="5644515" cy="9937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just">
              <a:lnSpc>
                <a:spcPct val="98900"/>
              </a:lnSpc>
              <a:spcBef>
                <a:spcPts val="130"/>
              </a:spcBef>
            </a:pPr>
            <a:r>
              <a:rPr sz="2400" spc="55" dirty="0">
                <a:solidFill>
                  <a:srgbClr val="FF0000"/>
                </a:solidFill>
                <a:latin typeface="Microsoft Sans Serif"/>
                <a:cs typeface="Microsoft Sans Serif"/>
              </a:rPr>
              <a:t>"</a:t>
            </a:r>
            <a:r>
              <a:rPr sz="2000" spc="55" dirty="0">
                <a:solidFill>
                  <a:srgbClr val="FF0000"/>
                </a:solidFill>
                <a:latin typeface="Microsoft Sans Serif"/>
                <a:cs typeface="Microsoft Sans Serif"/>
              </a:rPr>
              <a:t>Bức </a:t>
            </a:r>
            <a:r>
              <a:rPr sz="2000" spc="85" dirty="0">
                <a:solidFill>
                  <a:srgbClr val="FF0000"/>
                </a:solidFill>
                <a:latin typeface="Microsoft Sans Serif"/>
                <a:cs typeface="Microsoft Sans Serif"/>
              </a:rPr>
              <a:t>tường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xấu hổ" xây </a:t>
            </a:r>
            <a:r>
              <a:rPr sz="2000" spc="55" dirty="0">
                <a:solidFill>
                  <a:srgbClr val="FF0000"/>
                </a:solidFill>
                <a:latin typeface="Microsoft Sans Serif"/>
                <a:cs typeface="Microsoft Sans Serif"/>
              </a:rPr>
              <a:t>dựng </a:t>
            </a:r>
            <a:r>
              <a:rPr sz="2000" spc="200" dirty="0">
                <a:solidFill>
                  <a:srgbClr val="FF0000"/>
                </a:solidFill>
                <a:latin typeface="Microsoft Sans Serif"/>
                <a:cs typeface="Microsoft Sans Serif"/>
              </a:rPr>
              <a:t>ở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thủ đô 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Lima,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 Peru,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60" dirty="0">
                <a:solidFill>
                  <a:srgbClr val="FF0000"/>
                </a:solidFill>
                <a:latin typeface="Microsoft Sans Serif"/>
                <a:cs typeface="Microsoft Sans Serif"/>
              </a:rPr>
              <a:t>với 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mục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20" dirty="0">
                <a:solidFill>
                  <a:srgbClr val="FF0000"/>
                </a:solidFill>
                <a:latin typeface="Microsoft Sans Serif"/>
                <a:cs typeface="Microsoft Sans Serif"/>
              </a:rPr>
              <a:t>đích</a:t>
            </a:r>
            <a:r>
              <a:rPr sz="2000" spc="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"đẩy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lùi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20" dirty="0">
                <a:solidFill>
                  <a:srgbClr val="FF0000"/>
                </a:solidFill>
                <a:latin typeface="Microsoft Sans Serif"/>
                <a:cs typeface="Microsoft Sans Serif"/>
              </a:rPr>
              <a:t>tình</a:t>
            </a:r>
            <a:r>
              <a:rPr sz="2000" spc="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trạng</a:t>
            </a:r>
            <a:r>
              <a:rPr sz="2000" spc="5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ăn</a:t>
            </a:r>
            <a:r>
              <a:rPr sz="2000" spc="5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cắp 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đang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hoành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hành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trên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khắp thành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phố"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45708" y="3880103"/>
            <a:ext cx="5908675" cy="2978150"/>
            <a:chOff x="6045708" y="3880103"/>
            <a:chExt cx="5908675" cy="29781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5708" y="3880103"/>
              <a:ext cx="5908547" cy="29778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40852" y="6304787"/>
              <a:ext cx="3412236" cy="43129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340852" y="6304788"/>
            <a:ext cx="3412490" cy="431800"/>
          </a:xfrm>
          <a:prstGeom prst="rect">
            <a:avLst/>
          </a:prstGeom>
          <a:ln w="6096">
            <a:solidFill>
              <a:srgbClr val="FFC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2200" i="1" spc="-5" dirty="0">
                <a:latin typeface="Arial"/>
                <a:cs typeface="Arial"/>
              </a:rPr>
              <a:t>Một</a:t>
            </a:r>
            <a:r>
              <a:rPr sz="2200" i="1" spc="5" dirty="0">
                <a:latin typeface="Arial"/>
                <a:cs typeface="Arial"/>
              </a:rPr>
              <a:t> </a:t>
            </a:r>
            <a:r>
              <a:rPr sz="2200" i="1" spc="-5" dirty="0">
                <a:latin typeface="Arial"/>
                <a:cs typeface="Arial"/>
              </a:rPr>
              <a:t>khu ổ chuột</a:t>
            </a:r>
            <a:r>
              <a:rPr sz="2200" i="1" dirty="0">
                <a:latin typeface="Arial"/>
                <a:cs typeface="Arial"/>
              </a:rPr>
              <a:t> </a:t>
            </a:r>
            <a:r>
              <a:rPr sz="2200" i="1" spc="-5" dirty="0">
                <a:latin typeface="Arial"/>
                <a:cs typeface="Arial"/>
              </a:rPr>
              <a:t>tại </a:t>
            </a:r>
            <a:r>
              <a:rPr sz="2200" i="1" dirty="0">
                <a:latin typeface="Arial"/>
                <a:cs typeface="Arial"/>
              </a:rPr>
              <a:t>Brazil</a:t>
            </a:r>
            <a:r>
              <a:rPr sz="1800" i="1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14884" y="1357883"/>
            <a:ext cx="5820410" cy="5503545"/>
            <a:chOff x="214884" y="1357883"/>
            <a:chExt cx="5820410" cy="550354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884" y="1357883"/>
              <a:ext cx="5820156" cy="55001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1228" y="6426707"/>
              <a:ext cx="4888992" cy="43129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1228" y="6426707"/>
              <a:ext cx="4889500" cy="431800"/>
            </a:xfrm>
            <a:custGeom>
              <a:avLst/>
              <a:gdLst/>
              <a:ahLst/>
              <a:cxnLst/>
              <a:rect l="l" t="t" r="r" b="b"/>
              <a:pathLst>
                <a:path w="4889500" h="431800">
                  <a:moveTo>
                    <a:pt x="0" y="431291"/>
                  </a:moveTo>
                  <a:lnTo>
                    <a:pt x="4888992" y="431291"/>
                  </a:lnTo>
                  <a:lnTo>
                    <a:pt x="4888992" y="0"/>
                  </a:lnTo>
                  <a:lnTo>
                    <a:pt x="0" y="0"/>
                  </a:lnTo>
                  <a:lnTo>
                    <a:pt x="0" y="431291"/>
                  </a:lnTo>
                  <a:close/>
                </a:path>
              </a:pathLst>
            </a:custGeom>
            <a:ln w="6096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239113" y="6444792"/>
            <a:ext cx="377380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i="1" spc="-10" dirty="0">
                <a:latin typeface="Calibri"/>
                <a:cs typeface="Calibri"/>
              </a:rPr>
              <a:t>Thành</a:t>
            </a:r>
            <a:r>
              <a:rPr sz="2200" i="1" spc="-2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phố </a:t>
            </a:r>
            <a:r>
              <a:rPr sz="2200" i="1" spc="-5" dirty="0">
                <a:latin typeface="Calibri"/>
                <a:cs typeface="Calibri"/>
              </a:rPr>
              <a:t>Rio de</a:t>
            </a:r>
            <a:r>
              <a:rPr sz="2200" i="1" spc="-15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Janeiro - Brazil.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680" y="957148"/>
            <a:ext cx="33216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NÉT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92608" y="1392936"/>
            <a:ext cx="11650980" cy="4852670"/>
            <a:chOff x="292608" y="1392936"/>
            <a:chExt cx="11650980" cy="48526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2608" y="1392936"/>
              <a:ext cx="5635752" cy="48524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28360" y="1440180"/>
              <a:ext cx="6015228" cy="480517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08989" y="6334455"/>
            <a:ext cx="33058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Microsoft Sans Serif"/>
                <a:cs typeface="Microsoft Sans Serif"/>
              </a:rPr>
              <a:t>Bu-ê-nôt</a:t>
            </a:r>
            <a:r>
              <a:rPr sz="2200" spc="-10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Ai-ret</a:t>
            </a:r>
            <a:r>
              <a:rPr sz="2200" spc="2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-</a:t>
            </a:r>
            <a:r>
              <a:rPr sz="2200" spc="-11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Achentina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57870" y="6334455"/>
            <a:ext cx="25273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722120" algn="l"/>
              </a:tabLst>
            </a:pPr>
            <a:r>
              <a:rPr sz="2200" spc="-20" dirty="0">
                <a:latin typeface="Microsoft Sans Serif"/>
                <a:cs typeface="Microsoft Sans Serif"/>
              </a:rPr>
              <a:t>X</a:t>
            </a:r>
            <a:r>
              <a:rPr sz="2200" spc="-5" dirty="0">
                <a:latin typeface="Microsoft Sans Serif"/>
                <a:cs typeface="Microsoft Sans Serif"/>
              </a:rPr>
              <a:t>ao</a:t>
            </a:r>
            <a:r>
              <a:rPr sz="2200" spc="4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Pa</a:t>
            </a:r>
            <a:r>
              <a:rPr sz="2200" dirty="0">
                <a:latin typeface="Microsoft Sans Serif"/>
                <a:cs typeface="Microsoft Sans Serif"/>
              </a:rPr>
              <a:t>o</a:t>
            </a:r>
            <a:r>
              <a:rPr sz="2200" spc="-5" dirty="0">
                <a:latin typeface="Microsoft Sans Serif"/>
                <a:cs typeface="Microsoft Sans Serif"/>
              </a:rPr>
              <a:t>-</a:t>
            </a:r>
            <a:r>
              <a:rPr sz="2200" spc="-10" dirty="0">
                <a:latin typeface="Microsoft Sans Serif"/>
                <a:cs typeface="Microsoft Sans Serif"/>
              </a:rPr>
              <a:t>lô</a:t>
            </a:r>
            <a:r>
              <a:rPr sz="2200" spc="3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-</a:t>
            </a:r>
            <a:r>
              <a:rPr sz="2200" dirty="0">
                <a:latin typeface="Microsoft Sans Serif"/>
                <a:cs typeface="Microsoft Sans Serif"/>
              </a:rPr>
              <a:t>	</a:t>
            </a:r>
            <a:r>
              <a:rPr sz="2200" spc="-5" dirty="0">
                <a:latin typeface="Microsoft Sans Serif"/>
                <a:cs typeface="Microsoft Sans Serif"/>
              </a:rPr>
              <a:t>Bra</a:t>
            </a:r>
            <a:r>
              <a:rPr sz="2200" dirty="0">
                <a:latin typeface="Microsoft Sans Serif"/>
                <a:cs typeface="Microsoft Sans Serif"/>
              </a:rPr>
              <a:t>z</a:t>
            </a:r>
            <a:r>
              <a:rPr sz="2200" spc="-10" dirty="0">
                <a:latin typeface="Microsoft Sans Serif"/>
                <a:cs typeface="Microsoft Sans Serif"/>
              </a:rPr>
              <a:t>in</a:t>
            </a:r>
            <a:endParaRPr sz="2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680" y="769402"/>
            <a:ext cx="11537950" cy="1597660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8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NÉT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940"/>
              </a:lnSpc>
              <a:spcBef>
                <a:spcPts val="2165"/>
              </a:spcBef>
            </a:pP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Ngành</a:t>
            </a:r>
            <a:r>
              <a:rPr sz="2800" spc="27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vận</a:t>
            </a:r>
            <a:r>
              <a:rPr sz="2800" spc="26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tải</a:t>
            </a:r>
            <a:r>
              <a:rPr sz="2800" spc="27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biển</a:t>
            </a:r>
            <a:r>
              <a:rPr sz="2800" spc="28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đem</a:t>
            </a:r>
            <a:r>
              <a:rPr sz="2800" spc="26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lại</a:t>
            </a:r>
            <a:r>
              <a:rPr sz="2800" spc="28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doanh</a:t>
            </a:r>
            <a:r>
              <a:rPr sz="2800" spc="27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thu</a:t>
            </a:r>
            <a:r>
              <a:rPr sz="2800" spc="27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60" dirty="0">
                <a:solidFill>
                  <a:srgbClr val="FF0000"/>
                </a:solidFill>
                <a:latin typeface="Microsoft Sans Serif"/>
                <a:cs typeface="Microsoft Sans Serif"/>
              </a:rPr>
              <a:t>lớn,</a:t>
            </a:r>
            <a:r>
              <a:rPr sz="2800" spc="27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đặc</a:t>
            </a:r>
            <a:r>
              <a:rPr sz="2800" spc="27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biệt</a:t>
            </a:r>
            <a:r>
              <a:rPr sz="2800" spc="27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là</a:t>
            </a:r>
            <a:r>
              <a:rPr sz="2800" spc="27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“con</a:t>
            </a:r>
            <a:r>
              <a:rPr sz="2800" spc="28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gà</a:t>
            </a:r>
            <a:r>
              <a:rPr sz="2800" spc="26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đẻ</a:t>
            </a:r>
            <a:r>
              <a:rPr sz="2800" spc="26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60" dirty="0">
                <a:solidFill>
                  <a:srgbClr val="FF0000"/>
                </a:solidFill>
                <a:latin typeface="Microsoft Sans Serif"/>
                <a:cs typeface="Microsoft Sans Serif"/>
              </a:rPr>
              <a:t>trứng </a:t>
            </a:r>
            <a:r>
              <a:rPr sz="2800" spc="-7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vàng”</a:t>
            </a:r>
            <a:r>
              <a:rPr sz="2800" spc="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730" dirty="0">
                <a:solidFill>
                  <a:srgbClr val="FF0000"/>
                </a:solidFill>
                <a:latin typeface="Microsoft Sans Serif"/>
                <a:cs typeface="Microsoft Sans Serif"/>
              </a:rPr>
              <a:t>–</a:t>
            </a:r>
            <a:r>
              <a:rPr sz="2800" spc="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kênh</a:t>
            </a:r>
            <a:r>
              <a:rPr sz="2800" spc="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đào</a:t>
            </a:r>
            <a:r>
              <a:rPr sz="2800" spc="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Panama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636" y="2570988"/>
            <a:ext cx="11785092" cy="405231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680" y="957148"/>
            <a:ext cx="33216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NÉT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44184" y="1392936"/>
            <a:ext cx="5798820" cy="344271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19277" y="4836414"/>
            <a:ext cx="5547360" cy="573405"/>
          </a:xfrm>
          <a:prstGeom prst="rect">
            <a:avLst/>
          </a:prstGeom>
          <a:ln w="28955">
            <a:solidFill>
              <a:srgbClr val="FF0066"/>
            </a:solidFill>
          </a:ln>
        </p:spPr>
        <p:txBody>
          <a:bodyPr vert="horz" wrap="square" lIns="0" tIns="10287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810"/>
              </a:spcBef>
            </a:pPr>
            <a:r>
              <a:rPr sz="22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Sông</a:t>
            </a:r>
            <a:r>
              <a:rPr sz="2200" spc="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băng</a:t>
            </a:r>
            <a:r>
              <a:rPr sz="2200" spc="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Perito</a:t>
            </a:r>
            <a:r>
              <a:rPr sz="2200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Mareno</a:t>
            </a:r>
            <a:r>
              <a:rPr sz="2200" spc="-6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(Argentina)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44946" y="4909565"/>
            <a:ext cx="5798820" cy="571500"/>
          </a:xfrm>
          <a:prstGeom prst="rect">
            <a:avLst/>
          </a:prstGeom>
          <a:ln w="28955">
            <a:solidFill>
              <a:srgbClr val="FF0066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805"/>
              </a:spcBef>
            </a:pPr>
            <a:r>
              <a:rPr sz="2200" spc="90" dirty="0">
                <a:solidFill>
                  <a:srgbClr val="FF0000"/>
                </a:solidFill>
                <a:latin typeface="Microsoft Sans Serif"/>
                <a:cs typeface="Microsoft Sans Serif"/>
              </a:rPr>
              <a:t>Tượng</a:t>
            </a:r>
            <a:r>
              <a:rPr sz="2200" spc="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22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húa</a:t>
            </a:r>
            <a:r>
              <a:rPr sz="2200" spc="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200" spc="80" dirty="0">
                <a:solidFill>
                  <a:srgbClr val="FF0000"/>
                </a:solidFill>
                <a:latin typeface="Microsoft Sans Serif"/>
                <a:cs typeface="Microsoft Sans Serif"/>
              </a:rPr>
              <a:t>cứu</a:t>
            </a:r>
            <a:r>
              <a:rPr sz="22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thế</a:t>
            </a:r>
            <a:r>
              <a:rPr sz="2200" spc="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Cristo</a:t>
            </a:r>
            <a:r>
              <a:rPr sz="2200" spc="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Redentor</a:t>
            </a:r>
            <a:r>
              <a:rPr sz="22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(Brazil)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4500" y="5482538"/>
            <a:ext cx="114896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Dịch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vụ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tiêu dùng: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Dịch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vụ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du </a:t>
            </a:r>
            <a:r>
              <a:rPr sz="24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lịch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khu </a:t>
            </a:r>
            <a:r>
              <a:rPr sz="2400" spc="90" dirty="0">
                <a:solidFill>
                  <a:srgbClr val="001F5F"/>
                </a:solidFill>
                <a:latin typeface="Microsoft Sans Serif"/>
                <a:cs typeface="Microsoft Sans Serif"/>
              </a:rPr>
              <a:t>vực </a:t>
            </a:r>
            <a:r>
              <a:rPr sz="24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Trung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và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Nam </a:t>
            </a:r>
            <a:r>
              <a:rPr sz="2400" spc="55" dirty="0">
                <a:solidFill>
                  <a:srgbClr val="001F5F"/>
                </a:solidFill>
                <a:latin typeface="Microsoft Sans Serif"/>
                <a:cs typeface="Microsoft Sans Serif"/>
              </a:rPr>
              <a:t>Mĩ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–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Carribe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mỗi năm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đã thu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hút hàng triệu </a:t>
            </a:r>
            <a:r>
              <a:rPr sz="2400" spc="120" dirty="0">
                <a:solidFill>
                  <a:srgbClr val="001F5F"/>
                </a:solidFill>
                <a:latin typeface="Microsoft Sans Serif"/>
                <a:cs typeface="Microsoft Sans Serif"/>
              </a:rPr>
              <a:t>lượt </a:t>
            </a:r>
            <a:r>
              <a:rPr sz="2400" spc="95" dirty="0">
                <a:solidFill>
                  <a:srgbClr val="001F5F"/>
                </a:solidFill>
                <a:latin typeface="Microsoft Sans Serif"/>
                <a:cs typeface="Microsoft Sans Serif"/>
              </a:rPr>
              <a:t>người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trên thế </a:t>
            </a:r>
            <a:r>
              <a:rPr sz="2400" spc="50" dirty="0">
                <a:solidFill>
                  <a:srgbClr val="001F5F"/>
                </a:solidFill>
                <a:latin typeface="Microsoft Sans Serif"/>
                <a:cs typeface="Microsoft Sans Serif"/>
              </a:rPr>
              <a:t>giới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đến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tham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quan,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tạo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nguồn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thu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nhập </a:t>
            </a:r>
            <a:r>
              <a:rPr sz="2400" spc="70" dirty="0">
                <a:solidFill>
                  <a:srgbClr val="001F5F"/>
                </a:solidFill>
                <a:latin typeface="Microsoft Sans Serif"/>
                <a:cs typeface="Microsoft Sans Serif"/>
              </a:rPr>
              <a:t>lớn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cho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một</a:t>
            </a:r>
            <a:r>
              <a:rPr sz="24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số</a:t>
            </a:r>
            <a:r>
              <a:rPr sz="24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120" dirty="0">
                <a:solidFill>
                  <a:srgbClr val="001F5F"/>
                </a:solidFill>
                <a:latin typeface="Microsoft Sans Serif"/>
                <a:cs typeface="Microsoft Sans Serif"/>
              </a:rPr>
              <a:t>nước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Trung</a:t>
            </a:r>
            <a:r>
              <a:rPr sz="24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và</a:t>
            </a:r>
            <a:r>
              <a:rPr sz="2400" spc="11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Nam</a:t>
            </a:r>
            <a:r>
              <a:rPr sz="24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55" dirty="0">
                <a:solidFill>
                  <a:srgbClr val="001F5F"/>
                </a:solidFill>
                <a:latin typeface="Microsoft Sans Serif"/>
                <a:cs typeface="Microsoft Sans Serif"/>
              </a:rPr>
              <a:t>Mĩ</a:t>
            </a:r>
            <a:r>
              <a:rPr sz="2400" spc="-10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–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Carribe.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175" y="1392936"/>
            <a:ext cx="5600700" cy="33573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680" y="957148"/>
            <a:ext cx="33216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NÉT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803148" y="1363980"/>
            <a:ext cx="11172825" cy="5382895"/>
            <a:chOff x="803148" y="1363980"/>
            <a:chExt cx="11172825" cy="53828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2104" y="1392936"/>
              <a:ext cx="5196840" cy="277825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7626" y="1378458"/>
              <a:ext cx="5226050" cy="2807335"/>
            </a:xfrm>
            <a:custGeom>
              <a:avLst/>
              <a:gdLst/>
              <a:ahLst/>
              <a:cxnLst/>
              <a:rect l="l" t="t" r="r" b="b"/>
              <a:pathLst>
                <a:path w="5226050" h="2807335">
                  <a:moveTo>
                    <a:pt x="0" y="2807208"/>
                  </a:moveTo>
                  <a:lnTo>
                    <a:pt x="5225796" y="2807208"/>
                  </a:lnTo>
                  <a:lnTo>
                    <a:pt x="5225796" y="0"/>
                  </a:lnTo>
                  <a:lnTo>
                    <a:pt x="0" y="0"/>
                  </a:lnTo>
                  <a:lnTo>
                    <a:pt x="0" y="2807208"/>
                  </a:lnTo>
                  <a:close/>
                </a:path>
              </a:pathLst>
            </a:custGeom>
            <a:ln w="28956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104" y="4171187"/>
              <a:ext cx="5196840" cy="24262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17626" y="4156709"/>
              <a:ext cx="5226050" cy="2455545"/>
            </a:xfrm>
            <a:custGeom>
              <a:avLst/>
              <a:gdLst/>
              <a:ahLst/>
              <a:cxnLst/>
              <a:rect l="l" t="t" r="r" b="b"/>
              <a:pathLst>
                <a:path w="5226050" h="2455545">
                  <a:moveTo>
                    <a:pt x="0" y="2455164"/>
                  </a:moveTo>
                  <a:lnTo>
                    <a:pt x="5225796" y="2455164"/>
                  </a:lnTo>
                  <a:lnTo>
                    <a:pt x="5225796" y="0"/>
                  </a:lnTo>
                  <a:lnTo>
                    <a:pt x="0" y="0"/>
                  </a:lnTo>
                  <a:lnTo>
                    <a:pt x="0" y="2455164"/>
                  </a:lnTo>
                  <a:close/>
                </a:path>
              </a:pathLst>
            </a:custGeom>
            <a:ln w="28956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31051" y="1392936"/>
              <a:ext cx="5699759" cy="27051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16574" y="1378458"/>
              <a:ext cx="5728970" cy="2734310"/>
            </a:xfrm>
            <a:custGeom>
              <a:avLst/>
              <a:gdLst/>
              <a:ahLst/>
              <a:cxnLst/>
              <a:rect l="l" t="t" r="r" b="b"/>
              <a:pathLst>
                <a:path w="5728970" h="2734310">
                  <a:moveTo>
                    <a:pt x="0" y="2734056"/>
                  </a:moveTo>
                  <a:lnTo>
                    <a:pt x="5728716" y="2734056"/>
                  </a:lnTo>
                  <a:lnTo>
                    <a:pt x="5728716" y="0"/>
                  </a:lnTo>
                  <a:lnTo>
                    <a:pt x="0" y="0"/>
                  </a:lnTo>
                  <a:lnTo>
                    <a:pt x="0" y="2734056"/>
                  </a:lnTo>
                  <a:close/>
                </a:path>
              </a:pathLst>
            </a:custGeom>
            <a:ln w="28955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31813" y="4196334"/>
              <a:ext cx="5823203" cy="25298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131813" y="4196334"/>
              <a:ext cx="5823585" cy="2529840"/>
            </a:xfrm>
            <a:custGeom>
              <a:avLst/>
              <a:gdLst/>
              <a:ahLst/>
              <a:cxnLst/>
              <a:rect l="l" t="t" r="r" b="b"/>
              <a:pathLst>
                <a:path w="5823584" h="2529840">
                  <a:moveTo>
                    <a:pt x="0" y="2529840"/>
                  </a:moveTo>
                  <a:lnTo>
                    <a:pt x="5823203" y="2529840"/>
                  </a:lnTo>
                  <a:lnTo>
                    <a:pt x="5823203" y="0"/>
                  </a:lnTo>
                  <a:lnTo>
                    <a:pt x="0" y="0"/>
                  </a:lnTo>
                  <a:lnTo>
                    <a:pt x="0" y="2529840"/>
                  </a:lnTo>
                  <a:close/>
                </a:path>
              </a:pathLst>
            </a:custGeom>
            <a:ln w="41148">
              <a:solidFill>
                <a:srgbClr val="125A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211061" y="4251197"/>
            <a:ext cx="5666740" cy="2404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Dịch</a:t>
            </a:r>
            <a:r>
              <a:rPr sz="26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1F5F"/>
                </a:solidFill>
                <a:latin typeface="Microsoft Sans Serif"/>
                <a:cs typeface="Microsoft Sans Serif"/>
              </a:rPr>
              <a:t>vụ</a:t>
            </a:r>
            <a:r>
              <a:rPr sz="26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6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kinh</a:t>
            </a:r>
            <a:r>
              <a:rPr sz="2600" dirty="0">
                <a:solidFill>
                  <a:srgbClr val="001F5F"/>
                </a:solidFill>
                <a:latin typeface="Microsoft Sans Serif"/>
                <a:cs typeface="Microsoft Sans Serif"/>
              </a:rPr>
              <a:t> doanh:</a:t>
            </a:r>
            <a:r>
              <a:rPr sz="26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6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Dịch</a:t>
            </a:r>
            <a:r>
              <a:rPr sz="2600" dirty="0">
                <a:solidFill>
                  <a:srgbClr val="001F5F"/>
                </a:solidFill>
                <a:latin typeface="Microsoft Sans Serif"/>
                <a:cs typeface="Microsoft Sans Serif"/>
              </a:rPr>
              <a:t> vụ</a:t>
            </a:r>
            <a:r>
              <a:rPr sz="2600" spc="6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6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giao </a:t>
            </a:r>
            <a:r>
              <a:rPr sz="2600" dirty="0">
                <a:solidFill>
                  <a:srgbClr val="001F5F"/>
                </a:solidFill>
                <a:latin typeface="Microsoft Sans Serif"/>
                <a:cs typeface="Microsoft Sans Serif"/>
              </a:rPr>
              <a:t> thông vận </a:t>
            </a:r>
            <a:r>
              <a:rPr sz="26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tải </a:t>
            </a:r>
            <a:r>
              <a:rPr sz="2600" dirty="0">
                <a:solidFill>
                  <a:srgbClr val="001F5F"/>
                </a:solidFill>
                <a:latin typeface="Microsoft Sans Serif"/>
                <a:cs typeface="Microsoft Sans Serif"/>
              </a:rPr>
              <a:t>khu </a:t>
            </a:r>
            <a:r>
              <a:rPr sz="2600" spc="95" dirty="0">
                <a:solidFill>
                  <a:srgbClr val="001F5F"/>
                </a:solidFill>
                <a:latin typeface="Microsoft Sans Serif"/>
                <a:cs typeface="Microsoft Sans Serif"/>
              </a:rPr>
              <a:t>vực </a:t>
            </a:r>
            <a:r>
              <a:rPr sz="26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Trung </a:t>
            </a:r>
            <a:r>
              <a:rPr sz="2600" spc="-20" dirty="0">
                <a:solidFill>
                  <a:srgbClr val="001F5F"/>
                </a:solidFill>
                <a:latin typeface="Calibri"/>
                <a:cs typeface="Calibri"/>
              </a:rPr>
              <a:t>và</a:t>
            </a:r>
            <a:r>
              <a:rPr sz="2600" spc="5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1F5F"/>
                </a:solidFill>
                <a:latin typeface="Microsoft Sans Serif"/>
                <a:cs typeface="Microsoft Sans Serif"/>
              </a:rPr>
              <a:t>Nam </a:t>
            </a:r>
            <a:r>
              <a:rPr sz="26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600" spc="65" dirty="0">
                <a:solidFill>
                  <a:srgbClr val="001F5F"/>
                </a:solidFill>
                <a:latin typeface="Microsoft Sans Serif"/>
                <a:cs typeface="Microsoft Sans Serif"/>
              </a:rPr>
              <a:t>Mĩ </a:t>
            </a:r>
            <a:r>
              <a:rPr sz="2600" dirty="0">
                <a:solidFill>
                  <a:srgbClr val="001F5F"/>
                </a:solidFill>
                <a:latin typeface="Calibri"/>
                <a:cs typeface="Calibri"/>
              </a:rPr>
              <a:t>– Carribe </a:t>
            </a:r>
            <a:r>
              <a:rPr sz="26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mỗi năm </a:t>
            </a:r>
            <a:r>
              <a:rPr sz="2600" dirty="0">
                <a:solidFill>
                  <a:srgbClr val="001F5F"/>
                </a:solidFill>
                <a:latin typeface="Microsoft Sans Serif"/>
                <a:cs typeface="Microsoft Sans Serif"/>
              </a:rPr>
              <a:t>đã vận </a:t>
            </a:r>
            <a:r>
              <a:rPr sz="26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chuyển </a:t>
            </a:r>
            <a:r>
              <a:rPr sz="2600" dirty="0">
                <a:solidFill>
                  <a:srgbClr val="001F5F"/>
                </a:solidFill>
                <a:latin typeface="Microsoft Sans Serif"/>
                <a:cs typeface="Microsoft Sans Serif"/>
              </a:rPr>
              <a:t> hàng</a:t>
            </a:r>
            <a:r>
              <a:rPr sz="26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1F5F"/>
                </a:solidFill>
                <a:latin typeface="Microsoft Sans Serif"/>
                <a:cs typeface="Microsoft Sans Serif"/>
              </a:rPr>
              <a:t>vạn</a:t>
            </a:r>
            <a:r>
              <a:rPr sz="26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1F5F"/>
                </a:solidFill>
                <a:latin typeface="Microsoft Sans Serif"/>
                <a:cs typeface="Microsoft Sans Serif"/>
              </a:rPr>
              <a:t>tấn</a:t>
            </a:r>
            <a:r>
              <a:rPr sz="26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hàng</a:t>
            </a:r>
            <a:r>
              <a:rPr sz="2600" spc="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1F5F"/>
                </a:solidFill>
                <a:latin typeface="Microsoft Sans Serif"/>
                <a:cs typeface="Microsoft Sans Serif"/>
              </a:rPr>
              <a:t>hóa,</a:t>
            </a:r>
            <a:r>
              <a:rPr sz="26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hàng  </a:t>
            </a:r>
            <a:r>
              <a:rPr sz="2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triệu </a:t>
            </a:r>
            <a:r>
              <a:rPr sz="26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600" spc="130" dirty="0">
                <a:solidFill>
                  <a:srgbClr val="001F5F"/>
                </a:solidFill>
                <a:latin typeface="Microsoft Sans Serif"/>
                <a:cs typeface="Microsoft Sans Serif"/>
              </a:rPr>
              <a:t>lượt </a:t>
            </a:r>
            <a:r>
              <a:rPr sz="2600" dirty="0">
                <a:solidFill>
                  <a:srgbClr val="001F5F"/>
                </a:solidFill>
                <a:latin typeface="Microsoft Sans Serif"/>
                <a:cs typeface="Microsoft Sans Serif"/>
              </a:rPr>
              <a:t>khách </a:t>
            </a:r>
            <a:r>
              <a:rPr sz="2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đi </a:t>
            </a:r>
            <a:r>
              <a:rPr sz="2600" dirty="0">
                <a:solidFill>
                  <a:srgbClr val="001F5F"/>
                </a:solidFill>
                <a:latin typeface="Microsoft Sans Serif"/>
                <a:cs typeface="Microsoft Sans Serif"/>
              </a:rPr>
              <a:t>và đến trong </a:t>
            </a:r>
            <a:r>
              <a:rPr sz="2600" spc="135" dirty="0">
                <a:solidFill>
                  <a:srgbClr val="001F5F"/>
                </a:solidFill>
                <a:latin typeface="Microsoft Sans Serif"/>
                <a:cs typeface="Microsoft Sans Serif"/>
              </a:rPr>
              <a:t>nước </a:t>
            </a:r>
            <a:r>
              <a:rPr sz="2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và </a:t>
            </a:r>
            <a:r>
              <a:rPr sz="26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1F5F"/>
                </a:solidFill>
                <a:latin typeface="Microsoft Sans Serif"/>
                <a:cs typeface="Microsoft Sans Serif"/>
              </a:rPr>
              <a:t>trên</a:t>
            </a:r>
            <a:r>
              <a:rPr sz="26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1F5F"/>
                </a:solidFill>
                <a:latin typeface="Microsoft Sans Serif"/>
                <a:cs typeface="Microsoft Sans Serif"/>
              </a:rPr>
              <a:t>thế</a:t>
            </a:r>
            <a:r>
              <a:rPr sz="2600" spc="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6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giới...</a:t>
            </a:r>
            <a:endParaRPr sz="2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07658" y="5702909"/>
            <a:ext cx="5207000" cy="6280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014094" marR="5080" indent="-1002030">
              <a:lnSpc>
                <a:spcPts val="2340"/>
              </a:lnSpc>
              <a:spcBef>
                <a:spcPts val="229"/>
              </a:spcBef>
              <a:tabLst>
                <a:tab pos="1798955" algn="l"/>
              </a:tabLst>
            </a:pP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Hàng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triệu</a:t>
            </a:r>
            <a:r>
              <a:rPr sz="20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người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nghèo</a:t>
            </a:r>
            <a:r>
              <a:rPr sz="2000" i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và</a:t>
            </a:r>
            <a:r>
              <a:rPr sz="20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thất</a:t>
            </a:r>
            <a:r>
              <a:rPr sz="2000" i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nghiệp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ở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vùng </a:t>
            </a:r>
            <a:r>
              <a:rPr sz="2000" i="1" spc="-5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30" dirty="0">
                <a:solidFill>
                  <a:srgbClr val="FF0000"/>
                </a:solidFill>
                <a:latin typeface="Arial"/>
                <a:cs typeface="Arial"/>
              </a:rPr>
              <a:t>Trung	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và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Nam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Mĩ</a:t>
            </a:r>
            <a:r>
              <a:rPr sz="2000" i="1" spc="43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z="2000" i="1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Car</a:t>
            </a:r>
            <a:r>
              <a:rPr sz="2000" i="1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ibe.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5468" y="1392936"/>
            <a:ext cx="11462385" cy="4953000"/>
            <a:chOff x="315468" y="1392936"/>
            <a:chExt cx="11462385" cy="4953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35979" y="1392936"/>
              <a:ext cx="5841491" cy="41635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5468" y="2167127"/>
              <a:ext cx="5620512" cy="417880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8739" y="896824"/>
            <a:ext cx="5520055" cy="120713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48590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NÉT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590"/>
              </a:lnSpc>
              <a:spcBef>
                <a:spcPts val="805"/>
              </a:spcBef>
            </a:pPr>
            <a:r>
              <a:rPr sz="2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Hiện</a:t>
            </a:r>
            <a:r>
              <a:rPr sz="2400" spc="6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tại,</a:t>
            </a:r>
            <a:r>
              <a:rPr sz="2400" spc="7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dịch</a:t>
            </a:r>
            <a:r>
              <a:rPr sz="2400" spc="6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Covid-19</a:t>
            </a:r>
            <a:r>
              <a:rPr sz="2400" spc="6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khiến</a:t>
            </a:r>
            <a:r>
              <a:rPr sz="2400" spc="6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nền</a:t>
            </a:r>
            <a:r>
              <a:rPr sz="2400" spc="7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kinh</a:t>
            </a:r>
            <a:r>
              <a:rPr sz="2400" spc="6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tế </a:t>
            </a:r>
            <a:r>
              <a:rPr sz="2400" spc="-6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khu</a:t>
            </a:r>
            <a:r>
              <a:rPr sz="2400" spc="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90" dirty="0">
                <a:solidFill>
                  <a:srgbClr val="FF0000"/>
                </a:solidFill>
                <a:latin typeface="Microsoft Sans Serif"/>
                <a:cs typeface="Microsoft Sans Serif"/>
              </a:rPr>
              <a:t>vực</a:t>
            </a:r>
            <a:r>
              <a:rPr sz="2400" spc="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bị</a:t>
            </a:r>
            <a:r>
              <a:rPr sz="2400" spc="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ảnh</a:t>
            </a:r>
            <a:r>
              <a:rPr sz="2400" spc="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95" dirty="0">
                <a:solidFill>
                  <a:srgbClr val="FF0000"/>
                </a:solidFill>
                <a:latin typeface="Microsoft Sans Serif"/>
                <a:cs typeface="Microsoft Sans Serif"/>
              </a:rPr>
              <a:t>hưởng</a:t>
            </a:r>
            <a:r>
              <a:rPr sz="2400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nặng</a:t>
            </a:r>
            <a:r>
              <a:rPr sz="2400" spc="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nề.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-1523" y="711708"/>
            <a:ext cx="847725" cy="82550"/>
            <a:chOff x="-1523" y="711708"/>
            <a:chExt cx="847725" cy="82550"/>
          </a:xfrm>
        </p:grpSpPr>
        <p:sp>
          <p:nvSpPr>
            <p:cNvPr id="8" name="object 8"/>
            <p:cNvSpPr/>
            <p:nvPr/>
          </p:nvSpPr>
          <p:spPr>
            <a:xfrm>
              <a:off x="11429" y="724662"/>
              <a:ext cx="821690" cy="56515"/>
            </a:xfrm>
            <a:custGeom>
              <a:avLst/>
              <a:gdLst/>
              <a:ahLst/>
              <a:cxnLst/>
              <a:rect l="l" t="t" r="r" b="b"/>
              <a:pathLst>
                <a:path w="821690" h="56515">
                  <a:moveTo>
                    <a:pt x="821436" y="0"/>
                  </a:moveTo>
                  <a:lnTo>
                    <a:pt x="0" y="0"/>
                  </a:lnTo>
                  <a:lnTo>
                    <a:pt x="0" y="56387"/>
                  </a:lnTo>
                  <a:lnTo>
                    <a:pt x="821436" y="56387"/>
                  </a:lnTo>
                  <a:lnTo>
                    <a:pt x="82143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29" y="724662"/>
              <a:ext cx="821690" cy="56515"/>
            </a:xfrm>
            <a:custGeom>
              <a:avLst/>
              <a:gdLst/>
              <a:ahLst/>
              <a:cxnLst/>
              <a:rect l="l" t="t" r="r" b="b"/>
              <a:pathLst>
                <a:path w="821690" h="56515">
                  <a:moveTo>
                    <a:pt x="0" y="56387"/>
                  </a:moveTo>
                  <a:lnTo>
                    <a:pt x="821436" y="56387"/>
                  </a:lnTo>
                  <a:lnTo>
                    <a:pt x="821436" y="0"/>
                  </a:lnTo>
                  <a:lnTo>
                    <a:pt x="0" y="0"/>
                  </a:lnTo>
                  <a:lnTo>
                    <a:pt x="0" y="56387"/>
                  </a:lnTo>
                  <a:close/>
                </a:path>
              </a:pathLst>
            </a:custGeom>
            <a:ln w="25908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917447" y="711708"/>
            <a:ext cx="11287760" cy="82550"/>
            <a:chOff x="917447" y="711708"/>
            <a:chExt cx="11287760" cy="82550"/>
          </a:xfrm>
        </p:grpSpPr>
        <p:sp>
          <p:nvSpPr>
            <p:cNvPr id="11" name="object 11"/>
            <p:cNvSpPr/>
            <p:nvPr/>
          </p:nvSpPr>
          <p:spPr>
            <a:xfrm>
              <a:off x="930401" y="724662"/>
              <a:ext cx="11261725" cy="56515"/>
            </a:xfrm>
            <a:custGeom>
              <a:avLst/>
              <a:gdLst/>
              <a:ahLst/>
              <a:cxnLst/>
              <a:rect l="l" t="t" r="r" b="b"/>
              <a:pathLst>
                <a:path w="11261725" h="56515">
                  <a:moveTo>
                    <a:pt x="0" y="56387"/>
                  </a:moveTo>
                  <a:lnTo>
                    <a:pt x="11261598" y="56387"/>
                  </a:lnTo>
                  <a:lnTo>
                    <a:pt x="11261598" y="0"/>
                  </a:lnTo>
                  <a:lnTo>
                    <a:pt x="0" y="0"/>
                  </a:lnTo>
                  <a:lnTo>
                    <a:pt x="0" y="56387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30401" y="768096"/>
              <a:ext cx="11261725" cy="26034"/>
            </a:xfrm>
            <a:custGeom>
              <a:avLst/>
              <a:gdLst/>
              <a:ahLst/>
              <a:cxnLst/>
              <a:rect l="l" t="t" r="r" b="b"/>
              <a:pathLst>
                <a:path w="11261725" h="26034">
                  <a:moveTo>
                    <a:pt x="0" y="25907"/>
                  </a:moveTo>
                  <a:lnTo>
                    <a:pt x="11261598" y="25907"/>
                  </a:lnTo>
                  <a:lnTo>
                    <a:pt x="11261598" y="0"/>
                  </a:lnTo>
                  <a:lnTo>
                    <a:pt x="0" y="0"/>
                  </a:lnTo>
                  <a:lnTo>
                    <a:pt x="0" y="25907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30401" y="724662"/>
              <a:ext cx="11261725" cy="56515"/>
            </a:xfrm>
            <a:custGeom>
              <a:avLst/>
              <a:gdLst/>
              <a:ahLst/>
              <a:cxnLst/>
              <a:rect l="l" t="t" r="r" b="b"/>
              <a:pathLst>
                <a:path w="11261725" h="56515">
                  <a:moveTo>
                    <a:pt x="11261598" y="0"/>
                  </a:moveTo>
                  <a:lnTo>
                    <a:pt x="0" y="0"/>
                  </a:lnTo>
                  <a:lnTo>
                    <a:pt x="0" y="56387"/>
                  </a:lnTo>
                </a:path>
              </a:pathLst>
            </a:custGeom>
            <a:ln w="25908">
              <a:solidFill>
                <a:srgbClr val="94B3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191" y="781812"/>
            <a:ext cx="847725" cy="81280"/>
            <a:chOff x="-12191" y="781812"/>
            <a:chExt cx="847725" cy="81280"/>
          </a:xfrm>
        </p:grpSpPr>
        <p:sp>
          <p:nvSpPr>
            <p:cNvPr id="3" name="object 3"/>
            <p:cNvSpPr/>
            <p:nvPr/>
          </p:nvSpPr>
          <p:spPr>
            <a:xfrm>
              <a:off x="762" y="794766"/>
              <a:ext cx="821690" cy="55244"/>
            </a:xfrm>
            <a:custGeom>
              <a:avLst/>
              <a:gdLst/>
              <a:ahLst/>
              <a:cxnLst/>
              <a:rect l="l" t="t" r="r" b="b"/>
              <a:pathLst>
                <a:path w="821690" h="55244">
                  <a:moveTo>
                    <a:pt x="821436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821436" y="54863"/>
                  </a:lnTo>
                  <a:lnTo>
                    <a:pt x="82143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2" y="794766"/>
              <a:ext cx="821690" cy="55244"/>
            </a:xfrm>
            <a:custGeom>
              <a:avLst/>
              <a:gdLst/>
              <a:ahLst/>
              <a:cxnLst/>
              <a:rect l="l" t="t" r="r" b="b"/>
              <a:pathLst>
                <a:path w="821690" h="55244">
                  <a:moveTo>
                    <a:pt x="0" y="54863"/>
                  </a:moveTo>
                  <a:lnTo>
                    <a:pt x="821436" y="54863"/>
                  </a:lnTo>
                  <a:lnTo>
                    <a:pt x="821436" y="0"/>
                  </a:lnTo>
                  <a:lnTo>
                    <a:pt x="0" y="0"/>
                  </a:lnTo>
                  <a:lnTo>
                    <a:pt x="0" y="54863"/>
                  </a:lnTo>
                  <a:close/>
                </a:path>
              </a:pathLst>
            </a:custGeom>
            <a:ln w="25908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906780" y="781812"/>
            <a:ext cx="11299190" cy="81280"/>
            <a:chOff x="906780" y="781812"/>
            <a:chExt cx="11299190" cy="81280"/>
          </a:xfrm>
        </p:grpSpPr>
        <p:sp>
          <p:nvSpPr>
            <p:cNvPr id="6" name="object 6"/>
            <p:cNvSpPr/>
            <p:nvPr/>
          </p:nvSpPr>
          <p:spPr>
            <a:xfrm>
              <a:off x="919734" y="794766"/>
              <a:ext cx="11273155" cy="55244"/>
            </a:xfrm>
            <a:custGeom>
              <a:avLst/>
              <a:gdLst/>
              <a:ahLst/>
              <a:cxnLst/>
              <a:rect l="l" t="t" r="r" b="b"/>
              <a:pathLst>
                <a:path w="11273155" h="55244">
                  <a:moveTo>
                    <a:pt x="11273028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11273028" y="54863"/>
                  </a:lnTo>
                  <a:lnTo>
                    <a:pt x="11273028" y="0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19734" y="794766"/>
              <a:ext cx="11273155" cy="55244"/>
            </a:xfrm>
            <a:custGeom>
              <a:avLst/>
              <a:gdLst/>
              <a:ahLst/>
              <a:cxnLst/>
              <a:rect l="l" t="t" r="r" b="b"/>
              <a:pathLst>
                <a:path w="11273155" h="55244">
                  <a:moveTo>
                    <a:pt x="0" y="54863"/>
                  </a:moveTo>
                  <a:lnTo>
                    <a:pt x="11273028" y="54863"/>
                  </a:lnTo>
                  <a:lnTo>
                    <a:pt x="11273028" y="0"/>
                  </a:lnTo>
                  <a:lnTo>
                    <a:pt x="0" y="0"/>
                  </a:lnTo>
                  <a:lnTo>
                    <a:pt x="0" y="54863"/>
                  </a:lnTo>
                  <a:close/>
                </a:path>
              </a:pathLst>
            </a:custGeom>
            <a:ln w="25907">
              <a:solidFill>
                <a:srgbClr val="94B3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818001" y="220472"/>
            <a:ext cx="5054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Bài</a:t>
            </a:r>
            <a:r>
              <a:rPr sz="28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7: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 CÁC</a:t>
            </a:r>
            <a:r>
              <a:rPr sz="28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NƯỚC</a:t>
            </a:r>
            <a:r>
              <a:rPr sz="2800" b="1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Arial"/>
                <a:cs typeface="Arial"/>
              </a:rPr>
              <a:t>MĨ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Arial"/>
                <a:cs typeface="Arial"/>
              </a:rPr>
              <a:t>LA</a:t>
            </a:r>
            <a:r>
              <a:rPr sz="2800" b="1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Arial"/>
                <a:cs typeface="Arial"/>
              </a:rPr>
              <a:t>TINH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3074" y="1569027"/>
            <a:ext cx="10753725" cy="3512820"/>
          </a:xfrm>
          <a:custGeom>
            <a:avLst/>
            <a:gdLst/>
            <a:ahLst/>
            <a:cxnLst/>
            <a:rect l="l" t="t" r="r" b="b"/>
            <a:pathLst>
              <a:path w="10753725" h="3512820">
                <a:moveTo>
                  <a:pt x="0" y="293427"/>
                </a:moveTo>
                <a:lnTo>
                  <a:pt x="1144" y="249455"/>
                </a:lnTo>
                <a:lnTo>
                  <a:pt x="4676" y="210079"/>
                </a:lnTo>
                <a:lnTo>
                  <a:pt x="19481" y="144112"/>
                </a:lnTo>
                <a:lnTo>
                  <a:pt x="45583" y="93514"/>
                </a:lnTo>
                <a:lnTo>
                  <a:pt x="84145" y="56274"/>
                </a:lnTo>
                <a:lnTo>
                  <a:pt x="136335" y="30378"/>
                </a:lnTo>
                <a:lnTo>
                  <a:pt x="203319" y="13815"/>
                </a:lnTo>
                <a:lnTo>
                  <a:pt x="242722" y="8405"/>
                </a:lnTo>
                <a:lnTo>
                  <a:pt x="286261" y="4573"/>
                </a:lnTo>
                <a:lnTo>
                  <a:pt x="334082" y="2068"/>
                </a:lnTo>
                <a:lnTo>
                  <a:pt x="386329" y="638"/>
                </a:lnTo>
                <a:lnTo>
                  <a:pt x="443149" y="33"/>
                </a:lnTo>
                <a:lnTo>
                  <a:pt x="504688" y="0"/>
                </a:lnTo>
                <a:lnTo>
                  <a:pt x="571091" y="287"/>
                </a:lnTo>
                <a:lnTo>
                  <a:pt x="642505" y="644"/>
                </a:lnTo>
                <a:lnTo>
                  <a:pt x="719074" y="819"/>
                </a:lnTo>
                <a:lnTo>
                  <a:pt x="9990455" y="819"/>
                </a:lnTo>
                <a:lnTo>
                  <a:pt x="10067022" y="1067"/>
                </a:lnTo>
                <a:lnTo>
                  <a:pt x="10138434" y="1922"/>
                </a:lnTo>
                <a:lnTo>
                  <a:pt x="10204836" y="3552"/>
                </a:lnTo>
                <a:lnTo>
                  <a:pt x="10266374" y="6127"/>
                </a:lnTo>
                <a:lnTo>
                  <a:pt x="10323194" y="9814"/>
                </a:lnTo>
                <a:lnTo>
                  <a:pt x="10375441" y="14783"/>
                </a:lnTo>
                <a:lnTo>
                  <a:pt x="10423261" y="21200"/>
                </a:lnTo>
                <a:lnTo>
                  <a:pt x="10466800" y="29236"/>
                </a:lnTo>
                <a:lnTo>
                  <a:pt x="10506204" y="39058"/>
                </a:lnTo>
                <a:lnTo>
                  <a:pt x="10573188" y="64735"/>
                </a:lnTo>
                <a:lnTo>
                  <a:pt x="10625379" y="99578"/>
                </a:lnTo>
                <a:lnTo>
                  <a:pt x="10663943" y="144935"/>
                </a:lnTo>
                <a:lnTo>
                  <a:pt x="10690046" y="202153"/>
                </a:lnTo>
                <a:lnTo>
                  <a:pt x="10704852" y="272579"/>
                </a:lnTo>
                <a:lnTo>
                  <a:pt x="10708384" y="313167"/>
                </a:lnTo>
                <a:lnTo>
                  <a:pt x="10709529" y="357562"/>
                </a:lnTo>
                <a:lnTo>
                  <a:pt x="10709571" y="400722"/>
                </a:lnTo>
                <a:lnTo>
                  <a:pt x="10709698" y="444740"/>
                </a:lnTo>
                <a:lnTo>
                  <a:pt x="10709905" y="489583"/>
                </a:lnTo>
                <a:lnTo>
                  <a:pt x="10710190" y="535219"/>
                </a:lnTo>
                <a:lnTo>
                  <a:pt x="10710549" y="581615"/>
                </a:lnTo>
                <a:lnTo>
                  <a:pt x="10710979" y="628740"/>
                </a:lnTo>
                <a:lnTo>
                  <a:pt x="10711477" y="676560"/>
                </a:lnTo>
                <a:lnTo>
                  <a:pt x="10712040" y="725044"/>
                </a:lnTo>
                <a:lnTo>
                  <a:pt x="10712664" y="774159"/>
                </a:lnTo>
                <a:lnTo>
                  <a:pt x="10713347" y="823872"/>
                </a:lnTo>
                <a:lnTo>
                  <a:pt x="10714085" y="874153"/>
                </a:lnTo>
                <a:lnTo>
                  <a:pt x="10714876" y="924967"/>
                </a:lnTo>
                <a:lnTo>
                  <a:pt x="10715715" y="976282"/>
                </a:lnTo>
                <a:lnTo>
                  <a:pt x="10716600" y="1028067"/>
                </a:lnTo>
                <a:lnTo>
                  <a:pt x="10717528" y="1080289"/>
                </a:lnTo>
                <a:lnTo>
                  <a:pt x="10718495" y="1132916"/>
                </a:lnTo>
                <a:lnTo>
                  <a:pt x="10719499" y="1185915"/>
                </a:lnTo>
                <a:lnTo>
                  <a:pt x="10720536" y="1239254"/>
                </a:lnTo>
                <a:lnTo>
                  <a:pt x="10721602" y="1292900"/>
                </a:lnTo>
                <a:lnTo>
                  <a:pt x="10722696" y="1346821"/>
                </a:lnTo>
                <a:lnTo>
                  <a:pt x="10723813" y="1400986"/>
                </a:lnTo>
                <a:lnTo>
                  <a:pt x="10724951" y="1455360"/>
                </a:lnTo>
                <a:lnTo>
                  <a:pt x="10726107" y="1509913"/>
                </a:lnTo>
                <a:lnTo>
                  <a:pt x="10727276" y="1564612"/>
                </a:lnTo>
                <a:lnTo>
                  <a:pt x="10728457" y="1619424"/>
                </a:lnTo>
                <a:lnTo>
                  <a:pt x="10729645" y="1674317"/>
                </a:lnTo>
                <a:lnTo>
                  <a:pt x="10730839" y="1729258"/>
                </a:lnTo>
                <a:lnTo>
                  <a:pt x="10732033" y="1784216"/>
                </a:lnTo>
                <a:lnTo>
                  <a:pt x="10733227" y="1839158"/>
                </a:lnTo>
                <a:lnTo>
                  <a:pt x="10734415" y="1894051"/>
                </a:lnTo>
                <a:lnTo>
                  <a:pt x="10735596" y="1948864"/>
                </a:lnTo>
                <a:lnTo>
                  <a:pt x="10736765" y="2003564"/>
                </a:lnTo>
                <a:lnTo>
                  <a:pt x="10737921" y="2058118"/>
                </a:lnTo>
                <a:lnTo>
                  <a:pt x="10739059" y="2112494"/>
                </a:lnTo>
                <a:lnTo>
                  <a:pt x="10740176" y="2166660"/>
                </a:lnTo>
                <a:lnTo>
                  <a:pt x="10741270" y="2220583"/>
                </a:lnTo>
                <a:lnTo>
                  <a:pt x="10742336" y="2274232"/>
                </a:lnTo>
                <a:lnTo>
                  <a:pt x="10743373" y="2327573"/>
                </a:lnTo>
                <a:lnTo>
                  <a:pt x="10744377" y="2380575"/>
                </a:lnTo>
                <a:lnTo>
                  <a:pt x="10745344" y="2433204"/>
                </a:lnTo>
                <a:lnTo>
                  <a:pt x="10746272" y="2485430"/>
                </a:lnTo>
                <a:lnTo>
                  <a:pt x="10747157" y="2537218"/>
                </a:lnTo>
                <a:lnTo>
                  <a:pt x="10747996" y="2588538"/>
                </a:lnTo>
                <a:lnTo>
                  <a:pt x="10748787" y="2639356"/>
                </a:lnTo>
                <a:lnTo>
                  <a:pt x="10749525" y="2689640"/>
                </a:lnTo>
                <a:lnTo>
                  <a:pt x="10750208" y="2739359"/>
                </a:lnTo>
                <a:lnTo>
                  <a:pt x="10750832" y="2788478"/>
                </a:lnTo>
                <a:lnTo>
                  <a:pt x="10751395" y="2836967"/>
                </a:lnTo>
                <a:lnTo>
                  <a:pt x="10751893" y="2884793"/>
                </a:lnTo>
                <a:lnTo>
                  <a:pt x="10752323" y="2931923"/>
                </a:lnTo>
                <a:lnTo>
                  <a:pt x="10752682" y="2978325"/>
                </a:lnTo>
                <a:lnTo>
                  <a:pt x="10752967" y="3023967"/>
                </a:lnTo>
                <a:lnTo>
                  <a:pt x="10753174" y="3068816"/>
                </a:lnTo>
                <a:lnTo>
                  <a:pt x="10753301" y="3112840"/>
                </a:lnTo>
                <a:lnTo>
                  <a:pt x="10753344" y="3156007"/>
                </a:lnTo>
                <a:lnTo>
                  <a:pt x="10751910" y="3200402"/>
                </a:lnTo>
                <a:lnTo>
                  <a:pt x="10747551" y="3240990"/>
                </a:lnTo>
                <a:lnTo>
                  <a:pt x="10729697" y="3311417"/>
                </a:lnTo>
                <a:lnTo>
                  <a:pt x="10699072" y="3368635"/>
                </a:lnTo>
                <a:lnTo>
                  <a:pt x="10654963" y="3413992"/>
                </a:lnTo>
                <a:lnTo>
                  <a:pt x="10596659" y="3448835"/>
                </a:lnTo>
                <a:lnTo>
                  <a:pt x="10523449" y="3474511"/>
                </a:lnTo>
                <a:lnTo>
                  <a:pt x="10481032" y="3484333"/>
                </a:lnTo>
                <a:lnTo>
                  <a:pt x="10434621" y="3492369"/>
                </a:lnTo>
                <a:lnTo>
                  <a:pt x="10384127" y="3498787"/>
                </a:lnTo>
                <a:lnTo>
                  <a:pt x="10329462" y="3503755"/>
                </a:lnTo>
                <a:lnTo>
                  <a:pt x="10270537" y="3507443"/>
                </a:lnTo>
                <a:lnTo>
                  <a:pt x="10207263" y="3510017"/>
                </a:lnTo>
                <a:lnTo>
                  <a:pt x="10139550" y="3511648"/>
                </a:lnTo>
                <a:lnTo>
                  <a:pt x="10067310" y="3512503"/>
                </a:lnTo>
                <a:lnTo>
                  <a:pt x="9990455" y="3512750"/>
                </a:lnTo>
                <a:lnTo>
                  <a:pt x="521969" y="3512750"/>
                </a:lnTo>
                <a:lnTo>
                  <a:pt x="443455" y="3511825"/>
                </a:lnTo>
                <a:lnTo>
                  <a:pt x="373869" y="3509008"/>
                </a:lnTo>
                <a:lnTo>
                  <a:pt x="312682" y="3504241"/>
                </a:lnTo>
                <a:lnTo>
                  <a:pt x="259363" y="3497461"/>
                </a:lnTo>
                <a:lnTo>
                  <a:pt x="213382" y="3488610"/>
                </a:lnTo>
                <a:lnTo>
                  <a:pt x="174209" y="3477627"/>
                </a:lnTo>
                <a:lnTo>
                  <a:pt x="114168" y="3449023"/>
                </a:lnTo>
                <a:lnTo>
                  <a:pt x="74998" y="3411166"/>
                </a:lnTo>
                <a:lnTo>
                  <a:pt x="52459" y="3363575"/>
                </a:lnTo>
                <a:lnTo>
                  <a:pt x="42311" y="3305767"/>
                </a:lnTo>
                <a:lnTo>
                  <a:pt x="40312" y="3237260"/>
                </a:lnTo>
                <a:lnTo>
                  <a:pt x="41044" y="3198843"/>
                </a:lnTo>
                <a:lnTo>
                  <a:pt x="42223" y="3157571"/>
                </a:lnTo>
                <a:lnTo>
                  <a:pt x="43319" y="3113383"/>
                </a:lnTo>
                <a:lnTo>
                  <a:pt x="43802" y="3066218"/>
                </a:lnTo>
                <a:lnTo>
                  <a:pt x="0" y="293427"/>
                </a:lnTo>
                <a:close/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93952" y="2478715"/>
            <a:ext cx="6388735" cy="1489710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2025"/>
              </a:spcBef>
              <a:buAutoNum type="romanUcPeriod"/>
              <a:tabLst>
                <a:tab pos="527685" algn="l"/>
                <a:tab pos="528320" algn="l"/>
              </a:tabLst>
            </a:pPr>
            <a:r>
              <a:rPr sz="3200" b="1" dirty="0">
                <a:solidFill>
                  <a:srgbClr val="162C89"/>
                </a:solidFill>
                <a:latin typeface="Arial"/>
                <a:cs typeface="Arial"/>
              </a:rPr>
              <a:t>NHỮNG</a:t>
            </a:r>
            <a:r>
              <a:rPr sz="3200" b="1" spc="-60" dirty="0">
                <a:solidFill>
                  <a:srgbClr val="162C89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62C89"/>
                </a:solidFill>
                <a:latin typeface="Arial"/>
                <a:cs typeface="Arial"/>
              </a:rPr>
              <a:t>NÉT</a:t>
            </a:r>
            <a:r>
              <a:rPr sz="3200" b="1" spc="-20" dirty="0">
                <a:solidFill>
                  <a:srgbClr val="162C89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162C89"/>
                </a:solidFill>
                <a:latin typeface="Arial"/>
                <a:cs typeface="Arial"/>
              </a:rPr>
              <a:t>CHUNG</a:t>
            </a:r>
            <a:endParaRPr sz="32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1920"/>
              </a:spcBef>
              <a:buAutoNum type="romanUcPeriod"/>
              <a:tabLst>
                <a:tab pos="527685" algn="l"/>
                <a:tab pos="528320" algn="l"/>
              </a:tabLst>
            </a:pPr>
            <a:r>
              <a:rPr sz="3200" b="1" dirty="0">
                <a:solidFill>
                  <a:srgbClr val="162C89"/>
                </a:solidFill>
                <a:latin typeface="Arial"/>
                <a:cs typeface="Arial"/>
              </a:rPr>
              <a:t>CUBA</a:t>
            </a:r>
            <a:r>
              <a:rPr sz="3200" b="1" spc="-25" dirty="0">
                <a:solidFill>
                  <a:srgbClr val="162C89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62C89"/>
                </a:solidFill>
                <a:latin typeface="Arial"/>
                <a:cs typeface="Arial"/>
              </a:rPr>
              <a:t>–</a:t>
            </a:r>
            <a:r>
              <a:rPr sz="3200" b="1" spc="-15" dirty="0">
                <a:solidFill>
                  <a:srgbClr val="162C89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162C89"/>
                </a:solidFill>
                <a:latin typeface="Arial"/>
                <a:cs typeface="Arial"/>
              </a:rPr>
              <a:t>HÒN</a:t>
            </a:r>
            <a:r>
              <a:rPr sz="3200" b="1" spc="-30" dirty="0">
                <a:solidFill>
                  <a:srgbClr val="162C89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162C89"/>
                </a:solidFill>
                <a:latin typeface="Arial"/>
                <a:cs typeface="Arial"/>
              </a:rPr>
              <a:t>ĐẢO ANH</a:t>
            </a:r>
            <a:r>
              <a:rPr sz="3200" b="1" spc="-20" dirty="0">
                <a:solidFill>
                  <a:srgbClr val="162C89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162C89"/>
                </a:solidFill>
                <a:latin typeface="Arial"/>
                <a:cs typeface="Arial"/>
              </a:rPr>
              <a:t>HÙNG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726179" y="1341119"/>
            <a:ext cx="5038725" cy="547370"/>
            <a:chOff x="3726179" y="1341119"/>
            <a:chExt cx="5038725" cy="547370"/>
          </a:xfrm>
        </p:grpSpPr>
        <p:sp>
          <p:nvSpPr>
            <p:cNvPr id="12" name="object 12"/>
            <p:cNvSpPr/>
            <p:nvPr/>
          </p:nvSpPr>
          <p:spPr>
            <a:xfrm>
              <a:off x="3739133" y="1354073"/>
              <a:ext cx="5012690" cy="521334"/>
            </a:xfrm>
            <a:custGeom>
              <a:avLst/>
              <a:gdLst/>
              <a:ahLst/>
              <a:cxnLst/>
              <a:rect l="l" t="t" r="r" b="b"/>
              <a:pathLst>
                <a:path w="5012690" h="521335">
                  <a:moveTo>
                    <a:pt x="5012436" y="0"/>
                  </a:moveTo>
                  <a:lnTo>
                    <a:pt x="0" y="0"/>
                  </a:lnTo>
                  <a:lnTo>
                    <a:pt x="0" y="521208"/>
                  </a:lnTo>
                  <a:lnTo>
                    <a:pt x="5012436" y="521208"/>
                  </a:lnTo>
                  <a:lnTo>
                    <a:pt x="50124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739133" y="1354073"/>
              <a:ext cx="5012690" cy="521334"/>
            </a:xfrm>
            <a:custGeom>
              <a:avLst/>
              <a:gdLst/>
              <a:ahLst/>
              <a:cxnLst/>
              <a:rect l="l" t="t" r="r" b="b"/>
              <a:pathLst>
                <a:path w="5012690" h="521335">
                  <a:moveTo>
                    <a:pt x="0" y="521208"/>
                  </a:moveTo>
                  <a:lnTo>
                    <a:pt x="5012436" y="521208"/>
                  </a:lnTo>
                  <a:lnTo>
                    <a:pt x="5012436" y="0"/>
                  </a:lnTo>
                  <a:lnTo>
                    <a:pt x="0" y="0"/>
                  </a:lnTo>
                  <a:lnTo>
                    <a:pt x="0" y="52120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301744" y="1315339"/>
            <a:ext cx="38836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NỘI</a:t>
            </a:r>
            <a:r>
              <a:rPr sz="3600" spc="-45" dirty="0"/>
              <a:t> </a:t>
            </a:r>
            <a:r>
              <a:rPr sz="3600" spc="-5" dirty="0"/>
              <a:t>DUNG</a:t>
            </a:r>
            <a:r>
              <a:rPr sz="3600" spc="-55" dirty="0"/>
              <a:t> </a:t>
            </a:r>
            <a:r>
              <a:rPr sz="3600" spc="-5" dirty="0"/>
              <a:t>CHÍNH</a:t>
            </a:r>
            <a:endParaRPr sz="3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680" y="957148"/>
            <a:ext cx="47491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II.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HÒN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ANH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HÙNG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</a:t>
            </a:r>
            <a:r>
              <a:rPr dirty="0"/>
              <a:t>7:</a:t>
            </a:r>
            <a:r>
              <a:rPr spc="-15" dirty="0"/>
              <a:t> </a:t>
            </a:r>
            <a:r>
              <a:rPr spc="-10" dirty="0"/>
              <a:t>CÁC</a:t>
            </a:r>
            <a:r>
              <a:rPr spc="15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71766" y="2585466"/>
            <a:ext cx="4660391" cy="237743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71766" y="2585466"/>
            <a:ext cx="4660900" cy="2377440"/>
          </a:xfrm>
          <a:prstGeom prst="rect">
            <a:avLst/>
          </a:prstGeom>
          <a:ln w="35051">
            <a:solidFill>
              <a:srgbClr val="125A82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 marL="319405" marR="82550" indent="-228600" algn="just">
              <a:lnSpc>
                <a:spcPct val="113999"/>
              </a:lnSpc>
              <a:spcBef>
                <a:spcPts val="20"/>
              </a:spcBef>
              <a:buChar char="•"/>
              <a:tabLst>
                <a:tab pos="320040" algn="l"/>
              </a:tabLst>
            </a:pP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Cuba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có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hình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dạng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85" dirty="0">
                <a:solidFill>
                  <a:srgbClr val="005A82"/>
                </a:solidFill>
                <a:latin typeface="Microsoft Sans Serif"/>
                <a:cs typeface="Microsoft Sans Serif"/>
              </a:rPr>
              <a:t>như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một </a:t>
            </a:r>
            <a:r>
              <a:rPr sz="24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con cá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sấu </a:t>
            </a:r>
            <a:r>
              <a:rPr sz="2400" spc="125" dirty="0">
                <a:solidFill>
                  <a:srgbClr val="005A82"/>
                </a:solidFill>
                <a:latin typeface="Microsoft Sans Serif"/>
                <a:cs typeface="Microsoft Sans Serif"/>
              </a:rPr>
              <a:t>vươn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dài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trên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vùng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biển</a:t>
            </a:r>
            <a:r>
              <a:rPr sz="24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Caribe.</a:t>
            </a:r>
            <a:endParaRPr sz="2400">
              <a:latin typeface="Microsoft Sans Serif"/>
              <a:cs typeface="Microsoft Sans Serif"/>
            </a:endParaRPr>
          </a:p>
          <a:p>
            <a:pPr marL="319405" indent="-229235" algn="just">
              <a:lnSpc>
                <a:spcPct val="100000"/>
              </a:lnSpc>
              <a:spcBef>
                <a:spcPts val="409"/>
              </a:spcBef>
              <a:buChar char="•"/>
              <a:tabLst>
                <a:tab pos="320040" algn="l"/>
              </a:tabLst>
            </a:pP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Diện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tích:</a:t>
            </a:r>
            <a:r>
              <a:rPr sz="2400" spc="-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30" dirty="0">
                <a:solidFill>
                  <a:srgbClr val="005A82"/>
                </a:solidFill>
                <a:latin typeface="Microsoft Sans Serif"/>
                <a:cs typeface="Microsoft Sans Serif"/>
              </a:rPr>
              <a:t>110.000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km2</a:t>
            </a:r>
            <a:endParaRPr sz="2400">
              <a:latin typeface="Microsoft Sans Serif"/>
              <a:cs typeface="Microsoft Sans Serif"/>
            </a:endParaRPr>
          </a:p>
          <a:p>
            <a:pPr marL="319405" indent="-229235" algn="just">
              <a:lnSpc>
                <a:spcPct val="100000"/>
              </a:lnSpc>
              <a:spcBef>
                <a:spcPts val="405"/>
              </a:spcBef>
              <a:buChar char="•"/>
              <a:tabLst>
                <a:tab pos="320040" algn="l"/>
              </a:tabLst>
            </a:pP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Dân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số:</a:t>
            </a:r>
            <a:r>
              <a:rPr sz="2400" spc="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0" dirty="0">
                <a:solidFill>
                  <a:srgbClr val="005A82"/>
                </a:solidFill>
                <a:latin typeface="Microsoft Sans Serif"/>
                <a:cs typeface="Microsoft Sans Serif"/>
              </a:rPr>
              <a:t>11.3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triệu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95" dirty="0">
                <a:solidFill>
                  <a:srgbClr val="005A82"/>
                </a:solidFill>
                <a:latin typeface="Microsoft Sans Serif"/>
                <a:cs typeface="Microsoft Sans Serif"/>
              </a:rPr>
              <a:t>người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(2002)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9936" y="1545336"/>
            <a:ext cx="6742176" cy="482193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8001" y="220472"/>
            <a:ext cx="5054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Bài</a:t>
            </a:r>
            <a:r>
              <a:rPr spc="-15" dirty="0"/>
              <a:t> </a:t>
            </a:r>
            <a:r>
              <a:rPr dirty="0"/>
              <a:t>7:</a:t>
            </a:r>
            <a:r>
              <a:rPr spc="-10" dirty="0"/>
              <a:t> CÁC</a:t>
            </a:r>
            <a:r>
              <a:rPr spc="15" dirty="0"/>
              <a:t> </a:t>
            </a:r>
            <a:r>
              <a:rPr spc="-10" dirty="0"/>
              <a:t>NƯỚC</a:t>
            </a:r>
            <a:r>
              <a:rPr spc="10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71209" y="2177033"/>
            <a:ext cx="5721095" cy="34457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501639" y="1828800"/>
            <a:ext cx="6460233" cy="2952731"/>
          </a:xfrm>
          <a:prstGeom prst="rect">
            <a:avLst/>
          </a:prstGeom>
          <a:ln w="44196">
            <a:solidFill>
              <a:srgbClr val="000000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425"/>
              </a:spcBef>
            </a:pP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-</a:t>
            </a:r>
            <a:r>
              <a:rPr sz="25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Tháng</a:t>
            </a:r>
            <a:r>
              <a:rPr sz="25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3-1952</a:t>
            </a:r>
            <a:r>
              <a:rPr sz="25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100" dirty="0">
                <a:solidFill>
                  <a:srgbClr val="001F5F"/>
                </a:solidFill>
                <a:latin typeface="Microsoft Sans Serif"/>
                <a:cs typeface="Microsoft Sans Serif"/>
              </a:rPr>
              <a:t>Tướng</a:t>
            </a:r>
            <a:r>
              <a:rPr sz="2500" spc="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Ba-ti-xta</a:t>
            </a:r>
            <a:r>
              <a:rPr sz="2500" spc="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làm</a:t>
            </a:r>
            <a:endParaRPr sz="2500" dirty="0">
              <a:latin typeface="Microsoft Sans Serif"/>
              <a:cs typeface="Microsoft Sans Serif"/>
            </a:endParaRPr>
          </a:p>
          <a:p>
            <a:pPr marL="92075" marR="165735">
              <a:lnSpc>
                <a:spcPts val="3420"/>
              </a:lnSpc>
              <a:spcBef>
                <a:spcPts val="185"/>
              </a:spcBef>
            </a:pP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đảo</a:t>
            </a:r>
            <a:r>
              <a:rPr sz="25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 chính</a:t>
            </a:r>
            <a:r>
              <a:rPr sz="25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thiết</a:t>
            </a:r>
            <a:r>
              <a:rPr sz="25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lập</a:t>
            </a:r>
            <a:r>
              <a:rPr sz="25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chế</a:t>
            </a:r>
            <a:r>
              <a:rPr sz="25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độ</a:t>
            </a:r>
            <a:r>
              <a:rPr sz="25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độc</a:t>
            </a:r>
            <a:r>
              <a:rPr sz="25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tài</a:t>
            </a:r>
            <a:r>
              <a:rPr sz="25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quân </a:t>
            </a:r>
            <a:r>
              <a:rPr sz="2500" spc="-6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90" dirty="0">
                <a:solidFill>
                  <a:srgbClr val="001F5F"/>
                </a:solidFill>
                <a:latin typeface="Microsoft Sans Serif"/>
                <a:cs typeface="Microsoft Sans Serif"/>
              </a:rPr>
              <a:t>sự:</a:t>
            </a:r>
            <a:endParaRPr sz="2500" dirty="0">
              <a:latin typeface="Microsoft Sans Serif"/>
              <a:cs typeface="Microsoft Sans Serif"/>
            </a:endParaRPr>
          </a:p>
          <a:p>
            <a:pPr marL="91440">
              <a:lnSpc>
                <a:spcPct val="100000"/>
              </a:lnSpc>
              <a:spcBef>
                <a:spcPts val="235"/>
              </a:spcBef>
              <a:tabLst>
                <a:tab pos="321310" algn="l"/>
              </a:tabLst>
            </a:pPr>
            <a:r>
              <a:rPr lang="en-US" sz="25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+ </a:t>
            </a:r>
            <a:r>
              <a:rPr sz="2500" spc="-1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Xoá</a:t>
            </a:r>
            <a:r>
              <a:rPr sz="25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bỏ</a:t>
            </a:r>
            <a:r>
              <a:rPr sz="2500" spc="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Hiến</a:t>
            </a:r>
            <a:r>
              <a:rPr sz="25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pháp</a:t>
            </a:r>
            <a:endParaRPr sz="2500" dirty="0">
              <a:latin typeface="Microsoft Sans Serif"/>
              <a:cs typeface="Microsoft Sans Serif"/>
            </a:endParaRPr>
          </a:p>
          <a:p>
            <a:pPr marL="91440">
              <a:lnSpc>
                <a:spcPct val="100000"/>
              </a:lnSpc>
              <a:spcBef>
                <a:spcPts val="420"/>
              </a:spcBef>
              <a:tabLst>
                <a:tab pos="321310" algn="l"/>
              </a:tabLst>
            </a:pPr>
            <a:r>
              <a:rPr lang="en-US" sz="25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+ </a:t>
            </a:r>
            <a:r>
              <a:rPr sz="2500" spc="-1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Cấm</a:t>
            </a:r>
            <a:r>
              <a:rPr sz="25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các</a:t>
            </a:r>
            <a:r>
              <a:rPr sz="25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đảng</a:t>
            </a:r>
            <a:r>
              <a:rPr sz="25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phái</a:t>
            </a:r>
            <a:r>
              <a:rPr sz="2500" spc="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chính</a:t>
            </a:r>
            <a:r>
              <a:rPr sz="25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trị</a:t>
            </a:r>
            <a:r>
              <a:rPr sz="25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hoạt</a:t>
            </a:r>
            <a:r>
              <a:rPr lang="en-US" sz="2500" dirty="0">
                <a:latin typeface="Microsoft Sans Serif"/>
                <a:cs typeface="Microsoft Sans Serif"/>
              </a:rPr>
              <a:t> </a:t>
            </a:r>
            <a:r>
              <a:rPr sz="2500" spc="-5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động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,</a:t>
            </a:r>
            <a:r>
              <a:rPr sz="2500" spc="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bắt</a:t>
            </a:r>
            <a:r>
              <a:rPr sz="25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giam</a:t>
            </a:r>
            <a:r>
              <a:rPr sz="25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dirty="0">
                <a:solidFill>
                  <a:srgbClr val="001F5F"/>
                </a:solidFill>
                <a:latin typeface="Microsoft Sans Serif"/>
                <a:cs typeface="Microsoft Sans Serif"/>
              </a:rPr>
              <a:t>hàng</a:t>
            </a:r>
            <a:r>
              <a:rPr sz="2500" spc="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chục</a:t>
            </a:r>
            <a:r>
              <a:rPr sz="25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vạn</a:t>
            </a:r>
            <a:r>
              <a:rPr sz="25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95" dirty="0">
                <a:solidFill>
                  <a:srgbClr val="001F5F"/>
                </a:solidFill>
                <a:latin typeface="Microsoft Sans Serif"/>
                <a:cs typeface="Microsoft Sans Serif"/>
              </a:rPr>
              <a:t>người </a:t>
            </a:r>
            <a:r>
              <a:rPr sz="2500" spc="-6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yêu</a:t>
            </a:r>
            <a:r>
              <a:rPr sz="25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500" spc="10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nước</a:t>
            </a:r>
            <a:r>
              <a:rPr sz="2500" spc="100" dirty="0">
                <a:solidFill>
                  <a:srgbClr val="001F5F"/>
                </a:solidFill>
                <a:latin typeface="Microsoft Sans Serif"/>
                <a:cs typeface="Microsoft Sans Serif"/>
              </a:rPr>
              <a:t>.</a:t>
            </a:r>
            <a:endParaRPr lang="en-US" sz="2500" spc="100" dirty="0">
              <a:solidFill>
                <a:srgbClr val="001F5F"/>
              </a:solidFill>
              <a:latin typeface="Microsoft Sans Serif"/>
              <a:cs typeface="Microsoft Sans Serif"/>
            </a:endParaRPr>
          </a:p>
          <a:p>
            <a:pPr marL="91440" algn="just">
              <a:lnSpc>
                <a:spcPct val="100000"/>
              </a:lnSpc>
              <a:spcBef>
                <a:spcPts val="420"/>
              </a:spcBef>
              <a:tabLst>
                <a:tab pos="321310" algn="l"/>
              </a:tabLst>
            </a:pPr>
            <a:r>
              <a:rPr lang="en-US" sz="2500" spc="100" dirty="0">
                <a:solidFill>
                  <a:srgbClr val="001F5F"/>
                </a:solidFill>
                <a:latin typeface="Microsoft Sans Serif"/>
                <a:cs typeface="Microsoft Sans Serif"/>
              </a:rPr>
              <a:t>=&gt; </a:t>
            </a:r>
            <a:r>
              <a:rPr lang="en-US" sz="2500" spc="10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Nhân</a:t>
            </a:r>
            <a:r>
              <a:rPr lang="en-US" sz="2500" spc="1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en-US" sz="2500" spc="10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dân</a:t>
            </a:r>
            <a:r>
              <a:rPr lang="en-US" sz="2500" spc="100" dirty="0">
                <a:solidFill>
                  <a:srgbClr val="001F5F"/>
                </a:solidFill>
                <a:latin typeface="Microsoft Sans Serif"/>
                <a:cs typeface="Microsoft Sans Serif"/>
              </a:rPr>
              <a:t> Cu-</a:t>
            </a:r>
            <a:r>
              <a:rPr lang="en-US" sz="2500" spc="10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ba</a:t>
            </a:r>
            <a:r>
              <a:rPr lang="en-US" sz="2500" spc="1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en-US" sz="2500" spc="10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đấu</a:t>
            </a:r>
            <a:r>
              <a:rPr lang="en-US" sz="2500" spc="1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en-US" sz="2500" spc="10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tranh</a:t>
            </a:r>
            <a:r>
              <a:rPr lang="en-US" sz="2500" spc="1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en-US" sz="2500" spc="10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giành</a:t>
            </a:r>
            <a:r>
              <a:rPr lang="en-US" sz="2500" spc="1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en-US" sz="2500" spc="10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chính</a:t>
            </a:r>
            <a:r>
              <a:rPr lang="en-US" sz="2500" spc="1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en-US" sz="2500" spc="10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quyền</a:t>
            </a:r>
            <a:r>
              <a:rPr lang="en-US" sz="2500" spc="100" dirty="0">
                <a:solidFill>
                  <a:srgbClr val="001F5F"/>
                </a:solidFill>
                <a:latin typeface="Microsoft Sans Serif"/>
                <a:cs typeface="Microsoft Sans Serif"/>
              </a:rPr>
              <a:t>,</a:t>
            </a:r>
            <a:endParaRPr sz="2500" dirty="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231" y="1685544"/>
            <a:ext cx="5108448" cy="442722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58495" y="6238138"/>
            <a:ext cx="44107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FF0066"/>
                </a:solidFill>
                <a:latin typeface="Microsoft Sans Serif"/>
                <a:cs typeface="Microsoft Sans Serif"/>
              </a:rPr>
              <a:t>Tổng</a:t>
            </a:r>
            <a:r>
              <a:rPr sz="2200" spc="35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FF0066"/>
                </a:solidFill>
                <a:latin typeface="Microsoft Sans Serif"/>
                <a:cs typeface="Microsoft Sans Serif"/>
              </a:rPr>
              <a:t>thống</a:t>
            </a:r>
            <a:r>
              <a:rPr sz="2200" spc="20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FF0066"/>
                </a:solidFill>
                <a:latin typeface="Microsoft Sans Serif"/>
                <a:cs typeface="Microsoft Sans Serif"/>
              </a:rPr>
              <a:t>Cuba</a:t>
            </a:r>
            <a:r>
              <a:rPr sz="2200" spc="25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FF0066"/>
                </a:solidFill>
                <a:latin typeface="Microsoft Sans Serif"/>
                <a:cs typeface="Microsoft Sans Serif"/>
              </a:rPr>
              <a:t>Fulgencio</a:t>
            </a:r>
            <a:r>
              <a:rPr sz="2200" spc="20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FF0066"/>
                </a:solidFill>
                <a:latin typeface="Microsoft Sans Serif"/>
                <a:cs typeface="Microsoft Sans Serif"/>
              </a:rPr>
              <a:t>Batista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4680" y="957148"/>
            <a:ext cx="47491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II.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HÒN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ANH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HÙNG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8001" y="220472"/>
            <a:ext cx="5054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Bài</a:t>
            </a:r>
            <a:r>
              <a:rPr spc="-15" dirty="0"/>
              <a:t> </a:t>
            </a:r>
            <a:r>
              <a:rPr dirty="0"/>
              <a:t>7:</a:t>
            </a:r>
            <a:r>
              <a:rPr spc="-10" dirty="0"/>
              <a:t> CÁC</a:t>
            </a:r>
            <a:r>
              <a:rPr spc="15" dirty="0"/>
              <a:t> </a:t>
            </a:r>
            <a:r>
              <a:rPr spc="-10" dirty="0"/>
              <a:t>NƯỚC</a:t>
            </a:r>
            <a:r>
              <a:rPr spc="10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2124" y="1392936"/>
            <a:ext cx="10290048" cy="43891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0278" y="5959855"/>
            <a:ext cx="108540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50" dirty="0">
                <a:solidFill>
                  <a:srgbClr val="005A82"/>
                </a:solidFill>
                <a:latin typeface="Microsoft Sans Serif"/>
                <a:cs typeface="Microsoft Sans Serif"/>
              </a:rPr>
              <a:t>Khởi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đầu</a:t>
            </a:r>
            <a:r>
              <a:rPr sz="24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là</a:t>
            </a:r>
            <a:r>
              <a:rPr sz="2400" spc="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cuộc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tấn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công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pháo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đài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Môn-ca-đa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của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135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thanh</a:t>
            </a:r>
            <a:r>
              <a:rPr sz="24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niên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yêu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120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do </a:t>
            </a:r>
            <a:r>
              <a:rPr sz="2400" spc="-6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Phi-đen</a:t>
            </a:r>
            <a:r>
              <a:rPr sz="2400" spc="4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Ca-xtơ-rô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lãnh</a:t>
            </a:r>
            <a:r>
              <a:rPr sz="2400" spc="5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đạo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(26-7-1953)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680" y="957148"/>
            <a:ext cx="47491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II.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HÒN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ANH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HÙNG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8001" y="220472"/>
            <a:ext cx="5054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Bài</a:t>
            </a:r>
            <a:r>
              <a:rPr spc="-15" dirty="0"/>
              <a:t> </a:t>
            </a:r>
            <a:r>
              <a:rPr dirty="0"/>
              <a:t>7:</a:t>
            </a:r>
            <a:r>
              <a:rPr spc="-10" dirty="0"/>
              <a:t> CÁC</a:t>
            </a:r>
            <a:r>
              <a:rPr spc="15" dirty="0"/>
              <a:t> </a:t>
            </a:r>
            <a:r>
              <a:rPr spc="-10" dirty="0"/>
              <a:t>NƯỚC</a:t>
            </a:r>
            <a:r>
              <a:rPr spc="10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9559" y="1911095"/>
            <a:ext cx="5074920" cy="41376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04722" y="6131153"/>
            <a:ext cx="32740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Nhà lãnh đạo</a:t>
            </a:r>
            <a:r>
              <a:rPr sz="22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Fidel Castro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86044" y="931163"/>
            <a:ext cx="6123432" cy="330555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14680" y="957148"/>
            <a:ext cx="47491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II.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HÒN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ANH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HÙNG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19394" y="4415790"/>
            <a:ext cx="5991225" cy="212598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89535" marR="83185" algn="just">
              <a:lnSpc>
                <a:spcPct val="100000"/>
              </a:lnSpc>
              <a:spcBef>
                <a:spcPts val="310"/>
              </a:spcBef>
            </a:pP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Phi-đen </a:t>
            </a:r>
            <a:r>
              <a:rPr sz="22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Ca-xtơ-rô,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sinh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năm 1927-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nhà hoạt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động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Đảng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và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Nhà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114" dirty="0">
                <a:solidFill>
                  <a:srgbClr val="001F5F"/>
                </a:solidFill>
                <a:latin typeface="Microsoft Sans Serif"/>
                <a:cs typeface="Microsoft Sans Serif"/>
              </a:rPr>
              <a:t>nước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Cu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Ba.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Xuất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thân </a:t>
            </a:r>
            <a:r>
              <a:rPr sz="2200" spc="-5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trong một gia </a:t>
            </a:r>
            <a:r>
              <a:rPr sz="22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đình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điền chủ </a:t>
            </a:r>
            <a:r>
              <a:rPr sz="2200" spc="215" dirty="0">
                <a:solidFill>
                  <a:srgbClr val="001F5F"/>
                </a:solidFill>
                <a:latin typeface="Microsoft Sans Serif"/>
                <a:cs typeface="Microsoft Sans Serif"/>
              </a:rPr>
              <a:t>ở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Ô-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ri-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en-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tê; </a:t>
            </a:r>
            <a:r>
              <a:rPr sz="22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1945, học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luật </a:t>
            </a:r>
            <a:r>
              <a:rPr sz="2200" spc="215" dirty="0">
                <a:solidFill>
                  <a:srgbClr val="001F5F"/>
                </a:solidFill>
                <a:latin typeface="Microsoft Sans Serif"/>
                <a:cs typeface="Microsoft Sans Serif"/>
              </a:rPr>
              <a:t>ở </a:t>
            </a:r>
            <a:r>
              <a:rPr sz="2200" spc="75" dirty="0">
                <a:solidFill>
                  <a:srgbClr val="001F5F"/>
                </a:solidFill>
                <a:latin typeface="Microsoft Sans Serif"/>
                <a:cs typeface="Microsoft Sans Serif"/>
              </a:rPr>
              <a:t>trường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Đại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học La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Ha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bana, </a:t>
            </a:r>
            <a:r>
              <a:rPr sz="22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năm 1948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tham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gia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phong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trào chống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55" dirty="0">
                <a:solidFill>
                  <a:srgbClr val="001F5F"/>
                </a:solidFill>
                <a:latin typeface="Microsoft Sans Serif"/>
                <a:cs typeface="Microsoft Sans Serif"/>
              </a:rPr>
              <a:t>Mĩ </a:t>
            </a:r>
            <a:r>
              <a:rPr sz="2200" spc="215" dirty="0">
                <a:solidFill>
                  <a:srgbClr val="001F5F"/>
                </a:solidFill>
                <a:latin typeface="Microsoft Sans Serif"/>
                <a:cs typeface="Microsoft Sans Serif"/>
              </a:rPr>
              <a:t>ở </a:t>
            </a:r>
            <a:r>
              <a:rPr sz="2200" spc="2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Cô-lôm-bi-a;</a:t>
            </a:r>
            <a:r>
              <a:rPr sz="2200" spc="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1950</a:t>
            </a:r>
            <a:r>
              <a:rPr sz="22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đỗ</a:t>
            </a:r>
            <a:r>
              <a:rPr sz="22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tiến</a:t>
            </a:r>
            <a:r>
              <a:rPr sz="22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55" dirty="0">
                <a:solidFill>
                  <a:srgbClr val="001F5F"/>
                </a:solidFill>
                <a:latin typeface="Microsoft Sans Serif"/>
                <a:cs typeface="Microsoft Sans Serif"/>
              </a:rPr>
              <a:t>sĩ</a:t>
            </a:r>
            <a:r>
              <a:rPr sz="22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Luật</a:t>
            </a:r>
            <a:r>
              <a:rPr sz="22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học.</a:t>
            </a:r>
            <a:endParaRPr sz="2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8001" y="220472"/>
            <a:ext cx="5054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Bài</a:t>
            </a:r>
            <a:r>
              <a:rPr spc="-15" dirty="0"/>
              <a:t> </a:t>
            </a:r>
            <a:r>
              <a:rPr dirty="0"/>
              <a:t>7:</a:t>
            </a:r>
            <a:r>
              <a:rPr spc="-10" dirty="0"/>
              <a:t> CÁC</a:t>
            </a:r>
            <a:r>
              <a:rPr spc="15" dirty="0"/>
              <a:t> </a:t>
            </a:r>
            <a:r>
              <a:rPr spc="-10" dirty="0"/>
              <a:t>NƯỚC</a:t>
            </a:r>
            <a:r>
              <a:rPr spc="10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6740" y="5779008"/>
            <a:ext cx="4188460" cy="431800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061720">
              <a:lnSpc>
                <a:spcPct val="100000"/>
              </a:lnSpc>
              <a:spcBef>
                <a:spcPts val="300"/>
              </a:spcBef>
            </a:pP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Con</a:t>
            </a:r>
            <a:r>
              <a:rPr sz="22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tàu</a:t>
            </a:r>
            <a:r>
              <a:rPr sz="22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10" dirty="0">
                <a:solidFill>
                  <a:srgbClr val="FF0000"/>
                </a:solidFill>
                <a:latin typeface="Arial"/>
                <a:cs typeface="Arial"/>
              </a:rPr>
              <a:t>Granma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0" y="1737360"/>
            <a:ext cx="5801867" cy="397154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656" y="1737360"/>
            <a:ext cx="5602224" cy="397154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397752" y="5824728"/>
            <a:ext cx="5242560" cy="769620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1704975" marR="379095" indent="-1316990">
              <a:lnSpc>
                <a:spcPct val="100000"/>
              </a:lnSpc>
              <a:spcBef>
                <a:spcPts val="305"/>
              </a:spcBef>
            </a:pP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Chiến</a:t>
            </a:r>
            <a:r>
              <a:rPr sz="22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tranh</a:t>
            </a:r>
            <a:r>
              <a:rPr sz="2200" i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du</a:t>
            </a:r>
            <a:r>
              <a:rPr sz="22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kích</a:t>
            </a:r>
            <a:r>
              <a:rPr sz="2200" i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ở</a:t>
            </a:r>
            <a:r>
              <a:rPr sz="22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vùng</a:t>
            </a:r>
            <a:r>
              <a:rPr sz="22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rừng</a:t>
            </a:r>
            <a:r>
              <a:rPr sz="2200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núi </a:t>
            </a:r>
            <a:r>
              <a:rPr sz="2200" i="1" spc="-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Serria</a:t>
            </a:r>
            <a:r>
              <a:rPr sz="2200" i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Maestra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4680" y="957148"/>
            <a:ext cx="47491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II.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HÒN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ANH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HÙNG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8001" y="218948"/>
            <a:ext cx="50088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latin typeface="Ebrima"/>
                <a:cs typeface="Ebrima"/>
              </a:rPr>
              <a:t>Bài</a:t>
            </a:r>
            <a:r>
              <a:rPr spc="15" dirty="0">
                <a:latin typeface="Ebrima"/>
                <a:cs typeface="Ebrima"/>
              </a:rPr>
              <a:t> </a:t>
            </a:r>
            <a:r>
              <a:rPr spc="-5" dirty="0">
                <a:latin typeface="Ebrima"/>
                <a:cs typeface="Ebrima"/>
              </a:rPr>
              <a:t>7:</a:t>
            </a:r>
            <a:r>
              <a:rPr spc="15" dirty="0">
                <a:latin typeface="Ebrima"/>
                <a:cs typeface="Ebrima"/>
              </a:rPr>
              <a:t> </a:t>
            </a:r>
            <a:r>
              <a:rPr spc="-10" dirty="0"/>
              <a:t>CÁC</a:t>
            </a:r>
            <a:r>
              <a:rPr spc="5" dirty="0"/>
              <a:t> </a:t>
            </a:r>
            <a:r>
              <a:rPr spc="-10" dirty="0"/>
              <a:t>NƯỚC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95" dirty="0"/>
              <a:t> </a:t>
            </a:r>
            <a:r>
              <a:rPr spc="-5" dirty="0"/>
              <a:t>TINH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84757" y="5827572"/>
            <a:ext cx="8976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Ngày</a:t>
            </a:r>
            <a:r>
              <a:rPr sz="2400" spc="10" dirty="0">
                <a:solidFill>
                  <a:srgbClr val="005A82"/>
                </a:solidFill>
                <a:latin typeface="Ebrima"/>
                <a:cs typeface="Ebrima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1-1-1959,</a:t>
            </a:r>
            <a:r>
              <a:rPr sz="2400" spc="40" dirty="0">
                <a:solidFill>
                  <a:srgbClr val="005A82"/>
                </a:solidFill>
                <a:latin typeface="Ebrima"/>
                <a:cs typeface="Ebrima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ch</a:t>
            </a:r>
            <a:r>
              <a:rPr sz="2400" spc="-5" dirty="0">
                <a:solidFill>
                  <a:srgbClr val="005A82"/>
                </a:solidFill>
                <a:latin typeface="Cambria"/>
                <a:cs typeface="Cambria"/>
              </a:rPr>
              <a:t>ế</a:t>
            </a:r>
            <a:r>
              <a:rPr sz="2400" spc="160" dirty="0">
                <a:solidFill>
                  <a:srgbClr val="005A82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005A82"/>
                </a:solidFill>
                <a:latin typeface="Ebrima"/>
                <a:cs typeface="Ebrima"/>
              </a:rPr>
              <a:t>đ</a:t>
            </a:r>
            <a:r>
              <a:rPr sz="2400" dirty="0">
                <a:solidFill>
                  <a:srgbClr val="005A82"/>
                </a:solidFill>
                <a:latin typeface="Cambria"/>
                <a:cs typeface="Cambria"/>
              </a:rPr>
              <a:t>ộ</a:t>
            </a:r>
            <a:r>
              <a:rPr sz="2400" spc="130" dirty="0">
                <a:solidFill>
                  <a:srgbClr val="005A82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đ</a:t>
            </a:r>
            <a:r>
              <a:rPr sz="2400" spc="-5" dirty="0">
                <a:solidFill>
                  <a:srgbClr val="005A82"/>
                </a:solidFill>
                <a:latin typeface="Cambria"/>
                <a:cs typeface="Cambria"/>
              </a:rPr>
              <a:t>ộ</a:t>
            </a: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c</a:t>
            </a:r>
            <a:r>
              <a:rPr sz="2400" spc="10" dirty="0">
                <a:solidFill>
                  <a:srgbClr val="005A82"/>
                </a:solidFill>
                <a:latin typeface="Ebrima"/>
                <a:cs typeface="Ebrima"/>
              </a:rPr>
              <a:t> </a:t>
            </a:r>
            <a:r>
              <a:rPr sz="2400" dirty="0">
                <a:solidFill>
                  <a:srgbClr val="005A82"/>
                </a:solidFill>
                <a:latin typeface="Ebrima"/>
                <a:cs typeface="Ebrima"/>
              </a:rPr>
              <a:t>tài</a:t>
            </a:r>
            <a:r>
              <a:rPr sz="2400" spc="5" dirty="0">
                <a:solidFill>
                  <a:srgbClr val="005A82"/>
                </a:solidFill>
                <a:latin typeface="Ebrima"/>
                <a:cs typeface="Ebrima"/>
              </a:rPr>
              <a:t> </a:t>
            </a:r>
            <a:r>
              <a:rPr sz="2400" dirty="0">
                <a:solidFill>
                  <a:srgbClr val="005A82"/>
                </a:solidFill>
                <a:latin typeface="Ebrima"/>
                <a:cs typeface="Ebrima"/>
              </a:rPr>
              <a:t>bị</a:t>
            </a:r>
            <a:r>
              <a:rPr sz="2400" spc="10" dirty="0">
                <a:solidFill>
                  <a:srgbClr val="005A82"/>
                </a:solidFill>
                <a:latin typeface="Ebrima"/>
                <a:cs typeface="Ebrima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l</a:t>
            </a:r>
            <a:r>
              <a:rPr sz="2400" spc="-5" dirty="0">
                <a:solidFill>
                  <a:srgbClr val="005A82"/>
                </a:solidFill>
                <a:latin typeface="Cambria"/>
                <a:cs typeface="Cambria"/>
              </a:rPr>
              <a:t>ậ</a:t>
            </a: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t</a:t>
            </a:r>
            <a:r>
              <a:rPr sz="2400" spc="5" dirty="0">
                <a:solidFill>
                  <a:srgbClr val="005A82"/>
                </a:solidFill>
                <a:latin typeface="Ebrima"/>
                <a:cs typeface="Ebrima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đ</a:t>
            </a:r>
            <a:r>
              <a:rPr sz="2400" spc="-5" dirty="0">
                <a:solidFill>
                  <a:srgbClr val="005A82"/>
                </a:solidFill>
                <a:latin typeface="Cambria"/>
                <a:cs typeface="Cambria"/>
              </a:rPr>
              <a:t>ổ</a:t>
            </a: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.</a:t>
            </a:r>
            <a:r>
              <a:rPr sz="2400" spc="10" dirty="0">
                <a:solidFill>
                  <a:srgbClr val="005A82"/>
                </a:solidFill>
                <a:latin typeface="Ebrima"/>
                <a:cs typeface="Ebrima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Cách</a:t>
            </a:r>
            <a:r>
              <a:rPr sz="2400" spc="30" dirty="0">
                <a:solidFill>
                  <a:srgbClr val="005A82"/>
                </a:solidFill>
                <a:latin typeface="Ebrima"/>
                <a:cs typeface="Ebrima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mạng</a:t>
            </a:r>
            <a:r>
              <a:rPr sz="2400" spc="5" dirty="0">
                <a:solidFill>
                  <a:srgbClr val="005A82"/>
                </a:solidFill>
                <a:latin typeface="Ebrima"/>
                <a:cs typeface="Ebrima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Cuba</a:t>
            </a:r>
            <a:r>
              <a:rPr sz="2400" spc="25" dirty="0">
                <a:solidFill>
                  <a:srgbClr val="005A82"/>
                </a:solidFill>
                <a:latin typeface="Ebrima"/>
                <a:cs typeface="Ebrima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th</a:t>
            </a:r>
            <a:r>
              <a:rPr sz="2400" spc="-5" dirty="0">
                <a:solidFill>
                  <a:srgbClr val="005A82"/>
                </a:solidFill>
                <a:latin typeface="Cambria"/>
                <a:cs typeface="Cambria"/>
              </a:rPr>
              <a:t>ắ</a:t>
            </a: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ng</a:t>
            </a:r>
            <a:r>
              <a:rPr sz="2400" spc="5" dirty="0">
                <a:solidFill>
                  <a:srgbClr val="005A82"/>
                </a:solidFill>
                <a:latin typeface="Ebrima"/>
                <a:cs typeface="Ebrima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l</a:t>
            </a:r>
            <a:r>
              <a:rPr sz="2400" spc="-5" dirty="0">
                <a:solidFill>
                  <a:srgbClr val="005A82"/>
                </a:solidFill>
                <a:latin typeface="Cambria"/>
                <a:cs typeface="Cambria"/>
              </a:rPr>
              <a:t>ợ</a:t>
            </a:r>
            <a:r>
              <a:rPr sz="2400" spc="-5" dirty="0">
                <a:solidFill>
                  <a:srgbClr val="005A82"/>
                </a:solidFill>
                <a:latin typeface="Ebrima"/>
                <a:cs typeface="Ebrima"/>
              </a:rPr>
              <a:t>i</a:t>
            </a:r>
            <a:endParaRPr sz="2400">
              <a:latin typeface="Ebrima"/>
              <a:cs typeface="Ebri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1303" y="1886711"/>
            <a:ext cx="5245608" cy="36576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30936" y="1930907"/>
            <a:ext cx="4820920" cy="3592195"/>
            <a:chOff x="630936" y="1930907"/>
            <a:chExt cx="4820920" cy="359219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036" y="1969007"/>
              <a:ext cx="4744211" cy="351586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9986" y="1949957"/>
              <a:ext cx="4782820" cy="3554095"/>
            </a:xfrm>
            <a:custGeom>
              <a:avLst/>
              <a:gdLst/>
              <a:ahLst/>
              <a:cxnLst/>
              <a:rect l="l" t="t" r="r" b="b"/>
              <a:pathLst>
                <a:path w="4782820" h="3554095">
                  <a:moveTo>
                    <a:pt x="0" y="3553967"/>
                  </a:moveTo>
                  <a:lnTo>
                    <a:pt x="4782312" y="3553967"/>
                  </a:lnTo>
                  <a:lnTo>
                    <a:pt x="4782312" y="0"/>
                  </a:lnTo>
                  <a:lnTo>
                    <a:pt x="0" y="0"/>
                  </a:lnTo>
                  <a:lnTo>
                    <a:pt x="0" y="3553967"/>
                  </a:lnTo>
                  <a:close/>
                </a:path>
              </a:pathLst>
            </a:custGeom>
            <a:ln w="38100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14680" y="957148"/>
            <a:ext cx="47491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II.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HÒN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ANH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HÙNG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8001" y="220472"/>
            <a:ext cx="5054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Bài</a:t>
            </a:r>
            <a:r>
              <a:rPr spc="-15" dirty="0"/>
              <a:t> </a:t>
            </a:r>
            <a:r>
              <a:rPr dirty="0"/>
              <a:t>7:</a:t>
            </a:r>
            <a:r>
              <a:rPr spc="-10" dirty="0"/>
              <a:t> CÁC</a:t>
            </a:r>
            <a:r>
              <a:rPr spc="15" dirty="0"/>
              <a:t> </a:t>
            </a:r>
            <a:r>
              <a:rPr spc="-10" dirty="0"/>
              <a:t>NƯỚC</a:t>
            </a:r>
            <a:r>
              <a:rPr spc="10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636" y="1761744"/>
            <a:ext cx="5606796" cy="459486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902452" y="2468879"/>
            <a:ext cx="5759450" cy="3121660"/>
            <a:chOff x="5902452" y="2468879"/>
            <a:chExt cx="5759450" cy="31216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21502" y="2487929"/>
              <a:ext cx="5721096" cy="308305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921502" y="2487929"/>
              <a:ext cx="5721350" cy="3083560"/>
            </a:xfrm>
            <a:custGeom>
              <a:avLst/>
              <a:gdLst/>
              <a:ahLst/>
              <a:cxnLst/>
              <a:rect l="l" t="t" r="r" b="b"/>
              <a:pathLst>
                <a:path w="5721350" h="3083560">
                  <a:moveTo>
                    <a:pt x="0" y="290703"/>
                  </a:moveTo>
                  <a:lnTo>
                    <a:pt x="3805" y="243555"/>
                  </a:lnTo>
                  <a:lnTo>
                    <a:pt x="14822" y="198827"/>
                  </a:lnTo>
                  <a:lnTo>
                    <a:pt x="32452" y="157118"/>
                  </a:lnTo>
                  <a:lnTo>
                    <a:pt x="56095" y="119027"/>
                  </a:lnTo>
                  <a:lnTo>
                    <a:pt x="85153" y="85153"/>
                  </a:lnTo>
                  <a:lnTo>
                    <a:pt x="119027" y="56095"/>
                  </a:lnTo>
                  <a:lnTo>
                    <a:pt x="157118" y="32452"/>
                  </a:lnTo>
                  <a:lnTo>
                    <a:pt x="198827" y="14822"/>
                  </a:lnTo>
                  <a:lnTo>
                    <a:pt x="243555" y="3805"/>
                  </a:lnTo>
                  <a:lnTo>
                    <a:pt x="290702" y="0"/>
                  </a:lnTo>
                  <a:lnTo>
                    <a:pt x="5430393" y="0"/>
                  </a:lnTo>
                  <a:lnTo>
                    <a:pt x="5477540" y="3805"/>
                  </a:lnTo>
                  <a:lnTo>
                    <a:pt x="5522268" y="14822"/>
                  </a:lnTo>
                  <a:lnTo>
                    <a:pt x="5563977" y="32452"/>
                  </a:lnTo>
                  <a:lnTo>
                    <a:pt x="5602068" y="56095"/>
                  </a:lnTo>
                  <a:lnTo>
                    <a:pt x="5635942" y="85153"/>
                  </a:lnTo>
                  <a:lnTo>
                    <a:pt x="5665000" y="119027"/>
                  </a:lnTo>
                  <a:lnTo>
                    <a:pt x="5688643" y="157118"/>
                  </a:lnTo>
                  <a:lnTo>
                    <a:pt x="5706273" y="198827"/>
                  </a:lnTo>
                  <a:lnTo>
                    <a:pt x="5717290" y="243555"/>
                  </a:lnTo>
                  <a:lnTo>
                    <a:pt x="5721096" y="290703"/>
                  </a:lnTo>
                  <a:lnTo>
                    <a:pt x="5721096" y="2792349"/>
                  </a:lnTo>
                  <a:lnTo>
                    <a:pt x="5717290" y="2839496"/>
                  </a:lnTo>
                  <a:lnTo>
                    <a:pt x="5706273" y="2884224"/>
                  </a:lnTo>
                  <a:lnTo>
                    <a:pt x="5688643" y="2925933"/>
                  </a:lnTo>
                  <a:lnTo>
                    <a:pt x="5665000" y="2964024"/>
                  </a:lnTo>
                  <a:lnTo>
                    <a:pt x="5635942" y="2997898"/>
                  </a:lnTo>
                  <a:lnTo>
                    <a:pt x="5602068" y="3026956"/>
                  </a:lnTo>
                  <a:lnTo>
                    <a:pt x="5563977" y="3050599"/>
                  </a:lnTo>
                  <a:lnTo>
                    <a:pt x="5522268" y="3068229"/>
                  </a:lnTo>
                  <a:lnTo>
                    <a:pt x="5477540" y="3079246"/>
                  </a:lnTo>
                  <a:lnTo>
                    <a:pt x="5430393" y="3083052"/>
                  </a:lnTo>
                  <a:lnTo>
                    <a:pt x="290702" y="3083052"/>
                  </a:lnTo>
                  <a:lnTo>
                    <a:pt x="243555" y="3079246"/>
                  </a:lnTo>
                  <a:lnTo>
                    <a:pt x="198827" y="3068229"/>
                  </a:lnTo>
                  <a:lnTo>
                    <a:pt x="157118" y="3050599"/>
                  </a:lnTo>
                  <a:lnTo>
                    <a:pt x="119027" y="3026956"/>
                  </a:lnTo>
                  <a:lnTo>
                    <a:pt x="85153" y="2997898"/>
                  </a:lnTo>
                  <a:lnTo>
                    <a:pt x="56095" y="2964024"/>
                  </a:lnTo>
                  <a:lnTo>
                    <a:pt x="32452" y="2925933"/>
                  </a:lnTo>
                  <a:lnTo>
                    <a:pt x="14822" y="2884224"/>
                  </a:lnTo>
                  <a:lnTo>
                    <a:pt x="3805" y="2839496"/>
                  </a:lnTo>
                  <a:lnTo>
                    <a:pt x="0" y="2792349"/>
                  </a:lnTo>
                  <a:lnTo>
                    <a:pt x="0" y="290703"/>
                  </a:lnTo>
                  <a:close/>
                </a:path>
              </a:pathLst>
            </a:custGeom>
            <a:ln w="38100">
              <a:solidFill>
                <a:srgbClr val="3C40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085459" y="2545460"/>
            <a:ext cx="5083810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755" indent="-186690">
              <a:lnSpc>
                <a:spcPct val="100000"/>
              </a:lnSpc>
              <a:spcBef>
                <a:spcPts val="100"/>
              </a:spcBef>
              <a:buChar char="-"/>
              <a:tabLst>
                <a:tab pos="199390" algn="l"/>
              </a:tabLst>
            </a:pPr>
            <a:r>
              <a:rPr sz="2400" b="1" dirty="0">
                <a:solidFill>
                  <a:srgbClr val="005A82"/>
                </a:solidFill>
                <a:latin typeface="Arial"/>
                <a:cs typeface="Arial"/>
              </a:rPr>
              <a:t>Tiến</a:t>
            </a:r>
            <a:r>
              <a:rPr sz="2400" b="1" spc="-40" dirty="0">
                <a:solidFill>
                  <a:srgbClr val="005A82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5A82"/>
                </a:solidFill>
                <a:latin typeface="Arial"/>
                <a:cs typeface="Arial"/>
              </a:rPr>
              <a:t>hành</a:t>
            </a:r>
            <a:r>
              <a:rPr sz="2400" b="1" spc="-10" dirty="0">
                <a:solidFill>
                  <a:srgbClr val="005A82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5A82"/>
                </a:solidFill>
                <a:latin typeface="Arial"/>
                <a:cs typeface="Arial"/>
              </a:rPr>
              <a:t>cuộc</a:t>
            </a:r>
            <a:r>
              <a:rPr sz="2400" b="1" spc="-10" dirty="0">
                <a:solidFill>
                  <a:srgbClr val="005A82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5A82"/>
                </a:solidFill>
                <a:latin typeface="Arial"/>
                <a:cs typeface="Arial"/>
              </a:rPr>
              <a:t>cải</a:t>
            </a:r>
            <a:r>
              <a:rPr sz="2400" b="1" spc="-15" dirty="0">
                <a:solidFill>
                  <a:srgbClr val="005A82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5A82"/>
                </a:solidFill>
                <a:latin typeface="Arial"/>
                <a:cs typeface="Arial"/>
              </a:rPr>
              <a:t>cách</a:t>
            </a:r>
            <a:r>
              <a:rPr sz="2400" b="1" spc="-10" dirty="0">
                <a:solidFill>
                  <a:srgbClr val="005A82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5A82"/>
                </a:solidFill>
                <a:latin typeface="Arial"/>
                <a:cs typeface="Arial"/>
              </a:rPr>
              <a:t>dân</a:t>
            </a:r>
            <a:r>
              <a:rPr sz="2400" b="1" spc="-10" dirty="0">
                <a:solidFill>
                  <a:srgbClr val="005A82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5A82"/>
                </a:solidFill>
                <a:latin typeface="Arial"/>
                <a:cs typeface="Arial"/>
              </a:rPr>
              <a:t>chủ:</a:t>
            </a:r>
            <a:endParaRPr sz="2400">
              <a:latin typeface="Arial"/>
              <a:cs typeface="Arial"/>
            </a:endParaRPr>
          </a:p>
          <a:p>
            <a:pPr marL="640715" lvl="1" indent="-229235">
              <a:lnSpc>
                <a:spcPct val="100000"/>
              </a:lnSpc>
              <a:buClr>
                <a:srgbClr val="000000"/>
              </a:buClr>
              <a:buChar char="•"/>
              <a:tabLst>
                <a:tab pos="641350" algn="l"/>
              </a:tabLst>
            </a:pP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Cải</a:t>
            </a:r>
            <a:r>
              <a:rPr sz="2400" spc="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cách</a:t>
            </a:r>
            <a:r>
              <a:rPr sz="24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ruộng</a:t>
            </a:r>
            <a:r>
              <a:rPr sz="2400" spc="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đất</a:t>
            </a:r>
            <a:endParaRPr sz="2400">
              <a:latin typeface="Microsoft Sans Serif"/>
              <a:cs typeface="Microsoft Sans Serif"/>
            </a:endParaRPr>
          </a:p>
          <a:p>
            <a:pPr marL="640715" marR="27940" lvl="1" indent="-228600">
              <a:lnSpc>
                <a:spcPct val="100000"/>
              </a:lnSpc>
              <a:buClr>
                <a:srgbClr val="000000"/>
              </a:buClr>
              <a:buChar char="•"/>
              <a:tabLst>
                <a:tab pos="641350" algn="l"/>
              </a:tabLst>
            </a:pP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Quốc</a:t>
            </a:r>
            <a:r>
              <a:rPr sz="24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85" dirty="0">
                <a:solidFill>
                  <a:srgbClr val="005A82"/>
                </a:solidFill>
                <a:latin typeface="Microsoft Sans Serif"/>
                <a:cs typeface="Microsoft Sans Serif"/>
              </a:rPr>
              <a:t>hữu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hóa</a:t>
            </a:r>
            <a:r>
              <a:rPr sz="2400" spc="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các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50" dirty="0">
                <a:solidFill>
                  <a:srgbClr val="005A82"/>
                </a:solidFill>
                <a:latin typeface="Microsoft Sans Serif"/>
                <a:cs typeface="Microsoft Sans Serif"/>
              </a:rPr>
              <a:t>xí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nghiệp</a:t>
            </a:r>
            <a:r>
              <a:rPr sz="24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của </a:t>
            </a:r>
            <a:r>
              <a:rPr sz="2400" spc="-6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135" dirty="0">
                <a:solidFill>
                  <a:srgbClr val="005A82"/>
                </a:solidFill>
                <a:latin typeface="Microsoft Sans Serif"/>
                <a:cs typeface="Microsoft Sans Serif"/>
              </a:rPr>
              <a:t>tư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bản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125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</a:t>
            </a:r>
            <a:r>
              <a:rPr sz="24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ngoài</a:t>
            </a:r>
            <a:endParaRPr sz="2400">
              <a:latin typeface="Microsoft Sans Serif"/>
              <a:cs typeface="Microsoft Sans Serif"/>
            </a:endParaRPr>
          </a:p>
          <a:p>
            <a:pPr marL="640715" lvl="1" indent="-229235">
              <a:lnSpc>
                <a:spcPct val="100000"/>
              </a:lnSpc>
              <a:buClr>
                <a:srgbClr val="000000"/>
              </a:buClr>
              <a:buChar char="•"/>
              <a:tabLst>
                <a:tab pos="641350" algn="l"/>
              </a:tabLst>
            </a:pP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Xây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60" dirty="0">
                <a:solidFill>
                  <a:srgbClr val="005A82"/>
                </a:solidFill>
                <a:latin typeface="Microsoft Sans Serif"/>
                <a:cs typeface="Microsoft Sans Serif"/>
              </a:rPr>
              <a:t>dựng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chính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quyền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CM</a:t>
            </a:r>
            <a:endParaRPr sz="2400">
              <a:latin typeface="Microsoft Sans Serif"/>
              <a:cs typeface="Microsoft Sans Serif"/>
            </a:endParaRPr>
          </a:p>
          <a:p>
            <a:pPr marL="640715" lvl="1" indent="-229235">
              <a:lnSpc>
                <a:spcPct val="100000"/>
              </a:lnSpc>
              <a:buClr>
                <a:srgbClr val="000000"/>
              </a:buClr>
              <a:buChar char="•"/>
              <a:tabLst>
                <a:tab pos="641350" algn="l"/>
              </a:tabLst>
            </a:pP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Thanh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toán</a:t>
            </a:r>
            <a:r>
              <a:rPr sz="2400" spc="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mù</a:t>
            </a:r>
            <a:r>
              <a:rPr sz="2400" spc="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90" dirty="0">
                <a:solidFill>
                  <a:srgbClr val="005A82"/>
                </a:solidFill>
                <a:latin typeface="Microsoft Sans Serif"/>
                <a:cs typeface="Microsoft Sans Serif"/>
              </a:rPr>
              <a:t>chữ</a:t>
            </a:r>
            <a:endParaRPr sz="2400">
              <a:latin typeface="Microsoft Sans Serif"/>
              <a:cs typeface="Microsoft Sans Serif"/>
            </a:endParaRPr>
          </a:p>
          <a:p>
            <a:pPr marL="640715" lvl="1" indent="-229235">
              <a:lnSpc>
                <a:spcPct val="100000"/>
              </a:lnSpc>
              <a:buClr>
                <a:srgbClr val="000000"/>
              </a:buClr>
              <a:buChar char="•"/>
              <a:tabLst>
                <a:tab pos="641350" algn="l"/>
              </a:tabLst>
            </a:pP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Phát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triển</a:t>
            </a:r>
            <a:r>
              <a:rPr sz="24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giáo</a:t>
            </a:r>
            <a:r>
              <a:rPr sz="24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dục,</a:t>
            </a:r>
            <a:r>
              <a:rPr sz="2400" spc="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y</a:t>
            </a:r>
            <a:r>
              <a:rPr sz="2400" spc="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tế...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4680" y="957148"/>
            <a:ext cx="47491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II.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HÒN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ANH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HÙNG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7447" y="711708"/>
            <a:ext cx="11287760" cy="6166485"/>
            <a:chOff x="917447" y="711708"/>
            <a:chExt cx="11287760" cy="61664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47509" y="857249"/>
              <a:ext cx="5271515" cy="60015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47509" y="857249"/>
              <a:ext cx="5271770" cy="6002020"/>
            </a:xfrm>
            <a:custGeom>
              <a:avLst/>
              <a:gdLst/>
              <a:ahLst/>
              <a:cxnLst/>
              <a:rect l="l" t="t" r="r" b="b"/>
              <a:pathLst>
                <a:path w="5271770" h="6002020">
                  <a:moveTo>
                    <a:pt x="0" y="6001512"/>
                  </a:moveTo>
                  <a:lnTo>
                    <a:pt x="5271515" y="6001512"/>
                  </a:lnTo>
                  <a:lnTo>
                    <a:pt x="5271515" y="0"/>
                  </a:lnTo>
                  <a:lnTo>
                    <a:pt x="0" y="0"/>
                  </a:lnTo>
                  <a:lnTo>
                    <a:pt x="0" y="6001512"/>
                  </a:lnTo>
                  <a:close/>
                </a:path>
              </a:pathLst>
            </a:custGeom>
            <a:ln w="38100">
              <a:solidFill>
                <a:srgbClr val="125A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4424" y="1469136"/>
            <a:ext cx="6181344" cy="505358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14680" y="957148"/>
            <a:ext cx="47491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II.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HÒN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ANH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HÙNG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5374" y="1450086"/>
            <a:ext cx="6219825" cy="5092065"/>
          </a:xfrm>
          <a:prstGeom prst="rect">
            <a:avLst/>
          </a:prstGeom>
          <a:ln w="38100">
            <a:solidFill>
              <a:srgbClr val="33339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 marL="528955">
              <a:lnSpc>
                <a:spcPct val="100000"/>
              </a:lnSpc>
              <a:spcBef>
                <a:spcPts val="2335"/>
              </a:spcBef>
            </a:pPr>
            <a:r>
              <a:rPr sz="2400" b="1" i="1" spc="-5" dirty="0">
                <a:solidFill>
                  <a:srgbClr val="FF0066"/>
                </a:solidFill>
                <a:latin typeface="Arial"/>
                <a:cs typeface="Arial"/>
              </a:rPr>
              <a:t>Sự</a:t>
            </a:r>
            <a:r>
              <a:rPr sz="2400" b="1" i="1" spc="-25" dirty="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400" b="1" i="1" spc="-5" dirty="0">
                <a:solidFill>
                  <a:srgbClr val="FF0066"/>
                </a:solidFill>
                <a:latin typeface="Arial"/>
                <a:cs typeface="Arial"/>
              </a:rPr>
              <a:t>kiện</a:t>
            </a:r>
            <a:r>
              <a:rPr sz="2400" b="1" i="1" spc="-25" dirty="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0066"/>
                </a:solidFill>
                <a:latin typeface="Arial"/>
                <a:cs typeface="Arial"/>
              </a:rPr>
              <a:t>Vịnh</a:t>
            </a:r>
            <a:r>
              <a:rPr sz="2400" b="1" i="1" spc="-30" dirty="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400" b="1" i="1" spc="-5" dirty="0">
                <a:solidFill>
                  <a:srgbClr val="FF0066"/>
                </a:solidFill>
                <a:latin typeface="Arial"/>
                <a:cs typeface="Arial"/>
              </a:rPr>
              <a:t>Con</a:t>
            </a:r>
            <a:r>
              <a:rPr sz="2400" b="1" i="1" spc="-15" dirty="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400" b="1" i="1" spc="-5" dirty="0">
                <a:solidFill>
                  <a:srgbClr val="FF0066"/>
                </a:solidFill>
                <a:latin typeface="Arial"/>
                <a:cs typeface="Arial"/>
              </a:rPr>
              <a:t>Heo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26122" y="881583"/>
            <a:ext cx="5114925" cy="5879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60" dirty="0">
                <a:solidFill>
                  <a:srgbClr val="001F5F"/>
                </a:solidFill>
                <a:latin typeface="Microsoft Sans Serif"/>
                <a:cs typeface="Microsoft Sans Serif"/>
              </a:rPr>
              <a:t>Mĩ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thấy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Cu Ba </a:t>
            </a:r>
            <a:r>
              <a:rPr sz="24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là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“cái họa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sát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nách”,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cho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nên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chính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phủ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Ken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114" dirty="0">
                <a:solidFill>
                  <a:srgbClr val="001F5F"/>
                </a:solidFill>
                <a:latin typeface="Microsoft Sans Serif"/>
                <a:cs typeface="Microsoft Sans Serif"/>
              </a:rPr>
              <a:t>nơ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đi</a:t>
            </a:r>
            <a:r>
              <a:rPr sz="2400" spc="6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định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bóp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chết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cuộc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cách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mạng </a:t>
            </a:r>
            <a:r>
              <a:rPr sz="2400" spc="235" dirty="0">
                <a:solidFill>
                  <a:srgbClr val="001F5F"/>
                </a:solidFill>
                <a:latin typeface="Microsoft Sans Serif"/>
                <a:cs typeface="Microsoft Sans Serif"/>
              </a:rPr>
              <a:t>ở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Cu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Ba.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Tháng 10/1960, </a:t>
            </a:r>
            <a:r>
              <a:rPr sz="2400" spc="55" dirty="0">
                <a:solidFill>
                  <a:srgbClr val="001F5F"/>
                </a:solidFill>
                <a:latin typeface="Microsoft Sans Serif"/>
                <a:cs typeface="Microsoft Sans Serif"/>
              </a:rPr>
              <a:t>Mĩ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tuyên bố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cấm vận </a:t>
            </a:r>
            <a:r>
              <a:rPr sz="2400" spc="-6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75" dirty="0">
                <a:solidFill>
                  <a:srgbClr val="001F5F"/>
                </a:solidFill>
                <a:latin typeface="Microsoft Sans Serif"/>
                <a:cs typeface="Microsoft Sans Serif"/>
              </a:rPr>
              <a:t>với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Cu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Ba. Tháng 1/1961, </a:t>
            </a:r>
            <a:r>
              <a:rPr sz="2400" spc="60" dirty="0">
                <a:solidFill>
                  <a:srgbClr val="001F5F"/>
                </a:solidFill>
                <a:latin typeface="Microsoft Sans Serif"/>
                <a:cs typeface="Microsoft Sans Serif"/>
              </a:rPr>
              <a:t>Mĩ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đoạn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giao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75" dirty="0">
                <a:solidFill>
                  <a:srgbClr val="001F5F"/>
                </a:solidFill>
                <a:latin typeface="Microsoft Sans Serif"/>
                <a:cs typeface="Microsoft Sans Serif"/>
              </a:rPr>
              <a:t>với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Cu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Ba. Đến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tháng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4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cùng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năm, </a:t>
            </a:r>
            <a:r>
              <a:rPr sz="24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lại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xảy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ra </a:t>
            </a:r>
            <a:r>
              <a:rPr sz="2400" spc="90" dirty="0">
                <a:solidFill>
                  <a:srgbClr val="001F5F"/>
                </a:solidFill>
                <a:latin typeface="Microsoft Sans Serif"/>
                <a:cs typeface="Microsoft Sans Serif"/>
              </a:rPr>
              <a:t>“sự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kiện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xâm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nhập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Ciron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Beach” </a:t>
            </a:r>
            <a:r>
              <a:rPr sz="24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(Mĩ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gọi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là </a:t>
            </a:r>
            <a:r>
              <a:rPr sz="2400" spc="135" dirty="0">
                <a:solidFill>
                  <a:srgbClr val="001F5F"/>
                </a:solidFill>
                <a:latin typeface="Microsoft Sans Serif"/>
                <a:cs typeface="Microsoft Sans Serif"/>
              </a:rPr>
              <a:t>sự </a:t>
            </a:r>
            <a:r>
              <a:rPr sz="2400" spc="-5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kiện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en-US"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"</a:t>
            </a:r>
            <a:r>
              <a:rPr sz="2400" spc="-5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vịnh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Con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Heo”). Đồng </a:t>
            </a:r>
            <a:r>
              <a:rPr sz="2400" spc="45" dirty="0">
                <a:solidFill>
                  <a:srgbClr val="001F5F"/>
                </a:solidFill>
                <a:latin typeface="Microsoft Sans Serif"/>
                <a:cs typeface="Microsoft Sans Serif"/>
              </a:rPr>
              <a:t>thời, </a:t>
            </a:r>
            <a:r>
              <a:rPr sz="2400" spc="60" dirty="0">
                <a:solidFill>
                  <a:srgbClr val="001F5F"/>
                </a:solidFill>
                <a:latin typeface="Microsoft Sans Serif"/>
                <a:cs typeface="Microsoft Sans Serif"/>
              </a:rPr>
              <a:t>Mĩ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thông qua </a:t>
            </a:r>
            <a:r>
              <a:rPr sz="24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cuộc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Hội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nghị ngoại </a:t>
            </a:r>
            <a:r>
              <a:rPr sz="2400" spc="85" dirty="0">
                <a:solidFill>
                  <a:srgbClr val="001F5F"/>
                </a:solidFill>
                <a:latin typeface="Microsoft Sans Serif"/>
                <a:cs typeface="Microsoft Sans Serif"/>
              </a:rPr>
              <a:t>trưởng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của các </a:t>
            </a:r>
            <a:r>
              <a:rPr sz="24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120" dirty="0">
                <a:solidFill>
                  <a:srgbClr val="001F5F"/>
                </a:solidFill>
                <a:latin typeface="Microsoft Sans Serif"/>
                <a:cs typeface="Microsoft Sans Serif"/>
              </a:rPr>
              <a:t>nước</a:t>
            </a:r>
            <a:r>
              <a:rPr sz="2400" spc="1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55" dirty="0">
                <a:solidFill>
                  <a:srgbClr val="001F5F"/>
                </a:solidFill>
                <a:latin typeface="Microsoft Sans Serif"/>
                <a:cs typeface="Microsoft Sans Serif"/>
              </a:rPr>
              <a:t>Mĩ</a:t>
            </a:r>
            <a:r>
              <a:rPr sz="2400" spc="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La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tinh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đã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áp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dụng</a:t>
            </a:r>
            <a:r>
              <a:rPr sz="2400" spc="6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một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chính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sách cô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lập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và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cấm vận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đối </a:t>
            </a:r>
            <a:r>
              <a:rPr sz="2400" spc="75" dirty="0">
                <a:solidFill>
                  <a:srgbClr val="001F5F"/>
                </a:solidFill>
                <a:latin typeface="Microsoft Sans Serif"/>
                <a:cs typeface="Microsoft Sans Serif"/>
              </a:rPr>
              <a:t>với </a:t>
            </a:r>
            <a:r>
              <a:rPr sz="2400" spc="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Cu </a:t>
            </a:r>
            <a:r>
              <a:rPr sz="2400" spc="345" dirty="0">
                <a:solidFill>
                  <a:srgbClr val="001F5F"/>
                </a:solidFill>
                <a:latin typeface="Microsoft Sans Serif"/>
                <a:cs typeface="Microsoft Sans Serif"/>
              </a:rPr>
              <a:t>Ba…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Ngày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22/10/1962, Ken </a:t>
            </a:r>
            <a:r>
              <a:rPr sz="2400" spc="114" dirty="0">
                <a:solidFill>
                  <a:srgbClr val="001F5F"/>
                </a:solidFill>
                <a:latin typeface="Microsoft Sans Serif"/>
                <a:cs typeface="Microsoft Sans Serif"/>
              </a:rPr>
              <a:t>nơ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đi </a:t>
            </a:r>
            <a:r>
              <a:rPr sz="2400" spc="-6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tuyên bố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phong tỏa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vũ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trang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đối </a:t>
            </a:r>
            <a:r>
              <a:rPr sz="2400" spc="75" dirty="0">
                <a:solidFill>
                  <a:srgbClr val="001F5F"/>
                </a:solidFill>
                <a:latin typeface="Microsoft Sans Serif"/>
                <a:cs typeface="Microsoft Sans Serif"/>
              </a:rPr>
              <a:t>với </a:t>
            </a:r>
            <a:r>
              <a:rPr sz="2400" spc="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Cu</a:t>
            </a:r>
            <a:r>
              <a:rPr sz="2400" spc="3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Ba</a:t>
            </a:r>
            <a:r>
              <a:rPr sz="2400" spc="3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và</a:t>
            </a:r>
            <a:r>
              <a:rPr sz="2400" spc="3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ngăn</a:t>
            </a:r>
            <a:r>
              <a:rPr sz="2400" spc="3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chặn</a:t>
            </a:r>
            <a:r>
              <a:rPr sz="2400" spc="39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không</a:t>
            </a:r>
            <a:r>
              <a:rPr sz="2400" spc="3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cho</a:t>
            </a:r>
            <a:r>
              <a:rPr sz="2400" spc="3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tàu </a:t>
            </a:r>
            <a:r>
              <a:rPr sz="2400" spc="-6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bè</a:t>
            </a:r>
            <a:r>
              <a:rPr sz="24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Liên</a:t>
            </a:r>
            <a:r>
              <a:rPr sz="24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Xô</a:t>
            </a:r>
            <a:r>
              <a:rPr sz="24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đi</a:t>
            </a:r>
            <a:r>
              <a:rPr sz="24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vào</a:t>
            </a:r>
            <a:r>
              <a:rPr sz="24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200" dirty="0">
                <a:solidFill>
                  <a:srgbClr val="001F5F"/>
                </a:solidFill>
                <a:latin typeface="Microsoft Sans Serif"/>
                <a:cs typeface="Microsoft Sans Serif"/>
              </a:rPr>
              <a:t>CuBa…</a:t>
            </a:r>
            <a:endParaRPr sz="24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900" y="861440"/>
            <a:ext cx="47478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II.</a:t>
            </a:r>
            <a:r>
              <a:rPr sz="24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HÒN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 ANH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HÙNG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4572" y="1545336"/>
            <a:ext cx="6611620" cy="5257800"/>
            <a:chOff x="-4572" y="1545336"/>
            <a:chExt cx="6611620" cy="52578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8" y="1545336"/>
              <a:ext cx="6591300" cy="405231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5597650"/>
              <a:ext cx="6602095" cy="1201420"/>
            </a:xfrm>
            <a:custGeom>
              <a:avLst/>
              <a:gdLst/>
              <a:ahLst/>
              <a:cxnLst/>
              <a:rect l="l" t="t" r="r" b="b"/>
              <a:pathLst>
                <a:path w="6602095" h="1201420">
                  <a:moveTo>
                    <a:pt x="0" y="1200911"/>
                  </a:moveTo>
                  <a:lnTo>
                    <a:pt x="6601967" y="1200911"/>
                  </a:lnTo>
                  <a:lnTo>
                    <a:pt x="6601967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9900" y="5626100"/>
            <a:ext cx="6350000" cy="1116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2560">
              <a:lnSpc>
                <a:spcPct val="100000"/>
              </a:lnSpc>
              <a:spcBef>
                <a:spcPts val="100"/>
              </a:spcBef>
            </a:pP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Các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tài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liệu được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Mỹ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giải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mật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cho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biết, tháng 4-1960, CIA bắt </a:t>
            </a:r>
            <a:r>
              <a:rPr sz="1800" i="1" spc="-4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đầu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tuyển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mộ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các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phần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tử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 Cuba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lưu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vong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ở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Miami,</a:t>
            </a:r>
            <a:r>
              <a:rPr sz="1800" i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bang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2110"/>
              </a:lnSpc>
              <a:spcBef>
                <a:spcPts val="110"/>
              </a:spcBef>
            </a:pP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Florida,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Mỹ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để huấn luyện;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trả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lương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cho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mỗi phần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tử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lưu vong </a:t>
            </a:r>
            <a:r>
              <a:rPr sz="1800" i="1" spc="-4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này lên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tới</a:t>
            </a:r>
            <a:r>
              <a:rPr sz="18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400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USD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mỗi</a:t>
            </a:r>
            <a:r>
              <a:rPr sz="1800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tháng.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(Nguồn:</a:t>
            </a:r>
            <a:r>
              <a:rPr sz="1800" i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History)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78752" y="1545336"/>
            <a:ext cx="5152644" cy="45872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418831" y="6280403"/>
            <a:ext cx="3874135" cy="401320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0"/>
              </a:spcBef>
            </a:pP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Tổng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thống</a:t>
            </a:r>
            <a:r>
              <a:rPr sz="2000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Mỹ</a:t>
            </a:r>
            <a:r>
              <a:rPr sz="2000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John</a:t>
            </a:r>
            <a:r>
              <a:rPr sz="20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254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2000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Kennedy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8001" y="220472"/>
            <a:ext cx="5054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Bài</a:t>
            </a:r>
            <a:r>
              <a:rPr spc="-15" dirty="0"/>
              <a:t> </a:t>
            </a:r>
            <a:r>
              <a:rPr dirty="0"/>
              <a:t>7:</a:t>
            </a:r>
            <a:r>
              <a:rPr spc="-10" dirty="0"/>
              <a:t> CÁC</a:t>
            </a:r>
            <a:r>
              <a:rPr spc="15" dirty="0"/>
              <a:t> </a:t>
            </a:r>
            <a:r>
              <a:rPr spc="-10" dirty="0"/>
              <a:t>NƯỚC</a:t>
            </a:r>
            <a:r>
              <a:rPr spc="10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4680" y="957148"/>
            <a:ext cx="47491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II.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HÒN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ANH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HÙNG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168" y="1392936"/>
            <a:ext cx="5375148" cy="341833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5636" y="4962144"/>
            <a:ext cx="5440680" cy="1754505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1440" marR="82550" algn="just">
              <a:lnSpc>
                <a:spcPct val="99600"/>
              </a:lnSpc>
              <a:spcBef>
                <a:spcPts val="330"/>
              </a:spcBef>
            </a:pP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Quân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đội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Cuba sớm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đã biết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về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cuộc đổ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bộ,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nên 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bố </a:t>
            </a:r>
            <a:r>
              <a:rPr sz="1800" i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trí sẵn trận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địa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đón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lõng và đã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chủ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động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tấn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công.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Hai sà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lan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đổ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bộ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và hai tàu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vận tải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đã bị đánh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chìm, 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gồm chiếc Houston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với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một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tiểu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đoàn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bộ binh trên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tàu và chiếc Rio Escondido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mang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hầu hết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vũ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khí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hạng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nặng</a:t>
            </a:r>
            <a:r>
              <a:rPr sz="1800" i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và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đạn</a:t>
            </a:r>
            <a:r>
              <a:rPr sz="1800" i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dược.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Ảnh: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Pinterest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40323" y="1362455"/>
            <a:ext cx="6190487" cy="344881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734811" y="4962144"/>
            <a:ext cx="6096000" cy="1477010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2710" marR="224790">
              <a:lnSpc>
                <a:spcPct val="99500"/>
              </a:lnSpc>
              <a:spcBef>
                <a:spcPts val="330"/>
              </a:spcBef>
            </a:pP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Liên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Xô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công khai bảo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vệ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Cuba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trước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mối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đe dọa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Mỹ và 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đã bố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trí các tên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lửa lên hòn đảo này khiến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Mỹ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phản ứng </a:t>
            </a:r>
            <a:r>
              <a:rPr sz="1800" i="1" spc="-4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dữ dội.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Sau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đó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Mỹ và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Liên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Xô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đã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ký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một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thỏa thuận, theo </a:t>
            </a:r>
            <a:r>
              <a:rPr sz="1800" i="1" spc="-4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đó Liên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Xô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đồng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ý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loại bỏ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tên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lửa hạt nhân khỏi Cuba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và 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Mỹ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 phải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bảo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đảm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tự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do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cho</a:t>
            </a:r>
            <a:r>
              <a:rPr sz="18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hòn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đảo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40" dirty="0">
                <a:solidFill>
                  <a:srgbClr val="FF0000"/>
                </a:solidFill>
                <a:latin typeface="Arial"/>
                <a:cs typeface="Arial"/>
              </a:rPr>
              <a:t>này.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Ảnh: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Pinterest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44540" y="1392936"/>
            <a:ext cx="6225540" cy="516483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1523" y="711708"/>
            <a:ext cx="847725" cy="82550"/>
            <a:chOff x="-1523" y="711708"/>
            <a:chExt cx="847725" cy="82550"/>
          </a:xfrm>
        </p:grpSpPr>
        <p:sp>
          <p:nvSpPr>
            <p:cNvPr id="4" name="object 4"/>
            <p:cNvSpPr/>
            <p:nvPr/>
          </p:nvSpPr>
          <p:spPr>
            <a:xfrm>
              <a:off x="11429" y="724662"/>
              <a:ext cx="821690" cy="56515"/>
            </a:xfrm>
            <a:custGeom>
              <a:avLst/>
              <a:gdLst/>
              <a:ahLst/>
              <a:cxnLst/>
              <a:rect l="l" t="t" r="r" b="b"/>
              <a:pathLst>
                <a:path w="821690" h="56515">
                  <a:moveTo>
                    <a:pt x="821436" y="0"/>
                  </a:moveTo>
                  <a:lnTo>
                    <a:pt x="0" y="0"/>
                  </a:lnTo>
                  <a:lnTo>
                    <a:pt x="0" y="56387"/>
                  </a:lnTo>
                  <a:lnTo>
                    <a:pt x="821436" y="56387"/>
                  </a:lnTo>
                  <a:lnTo>
                    <a:pt x="82143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29" y="724662"/>
              <a:ext cx="821690" cy="56515"/>
            </a:xfrm>
            <a:custGeom>
              <a:avLst/>
              <a:gdLst/>
              <a:ahLst/>
              <a:cxnLst/>
              <a:rect l="l" t="t" r="r" b="b"/>
              <a:pathLst>
                <a:path w="821690" h="56515">
                  <a:moveTo>
                    <a:pt x="0" y="56387"/>
                  </a:moveTo>
                  <a:lnTo>
                    <a:pt x="821436" y="56387"/>
                  </a:lnTo>
                  <a:lnTo>
                    <a:pt x="821436" y="0"/>
                  </a:lnTo>
                  <a:lnTo>
                    <a:pt x="0" y="0"/>
                  </a:lnTo>
                  <a:lnTo>
                    <a:pt x="0" y="56387"/>
                  </a:lnTo>
                  <a:close/>
                </a:path>
              </a:pathLst>
            </a:custGeom>
            <a:ln w="25908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917447" y="711708"/>
            <a:ext cx="11287760" cy="82550"/>
            <a:chOff x="917447" y="711708"/>
            <a:chExt cx="11287760" cy="82550"/>
          </a:xfrm>
        </p:grpSpPr>
        <p:sp>
          <p:nvSpPr>
            <p:cNvPr id="7" name="object 7"/>
            <p:cNvSpPr/>
            <p:nvPr/>
          </p:nvSpPr>
          <p:spPr>
            <a:xfrm>
              <a:off x="930401" y="724662"/>
              <a:ext cx="11261725" cy="56515"/>
            </a:xfrm>
            <a:custGeom>
              <a:avLst/>
              <a:gdLst/>
              <a:ahLst/>
              <a:cxnLst/>
              <a:rect l="l" t="t" r="r" b="b"/>
              <a:pathLst>
                <a:path w="11261725" h="56515">
                  <a:moveTo>
                    <a:pt x="0" y="56387"/>
                  </a:moveTo>
                  <a:lnTo>
                    <a:pt x="11261598" y="56387"/>
                  </a:lnTo>
                  <a:lnTo>
                    <a:pt x="11261598" y="0"/>
                  </a:lnTo>
                  <a:lnTo>
                    <a:pt x="0" y="0"/>
                  </a:lnTo>
                  <a:lnTo>
                    <a:pt x="0" y="56387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0401" y="768096"/>
              <a:ext cx="11261725" cy="26034"/>
            </a:xfrm>
            <a:custGeom>
              <a:avLst/>
              <a:gdLst/>
              <a:ahLst/>
              <a:cxnLst/>
              <a:rect l="l" t="t" r="r" b="b"/>
              <a:pathLst>
                <a:path w="11261725" h="26034">
                  <a:moveTo>
                    <a:pt x="0" y="25907"/>
                  </a:moveTo>
                  <a:lnTo>
                    <a:pt x="11261598" y="25907"/>
                  </a:lnTo>
                  <a:lnTo>
                    <a:pt x="11261598" y="0"/>
                  </a:lnTo>
                  <a:lnTo>
                    <a:pt x="0" y="0"/>
                  </a:lnTo>
                  <a:lnTo>
                    <a:pt x="0" y="25907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0401" y="724662"/>
              <a:ext cx="11261725" cy="56515"/>
            </a:xfrm>
            <a:custGeom>
              <a:avLst/>
              <a:gdLst/>
              <a:ahLst/>
              <a:cxnLst/>
              <a:rect l="l" t="t" r="r" b="b"/>
              <a:pathLst>
                <a:path w="11261725" h="56515">
                  <a:moveTo>
                    <a:pt x="11261598" y="0"/>
                  </a:moveTo>
                  <a:lnTo>
                    <a:pt x="0" y="0"/>
                  </a:lnTo>
                  <a:lnTo>
                    <a:pt x="0" y="56387"/>
                  </a:lnTo>
                </a:path>
              </a:pathLst>
            </a:custGeom>
            <a:ln w="25908">
              <a:solidFill>
                <a:srgbClr val="94B3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14680" y="957148"/>
            <a:ext cx="33216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NÉT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5636" y="1392936"/>
            <a:ext cx="5585460" cy="268681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29639" y="4099559"/>
            <a:ext cx="3736975" cy="370840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5"/>
              </a:spcBef>
            </a:pP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Chân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dung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Christopher</a:t>
            </a:r>
            <a:r>
              <a:rPr sz="1800" i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Columbus</a:t>
            </a:r>
            <a:r>
              <a:rPr sz="1800" i="1" spc="-1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34867" y="4695444"/>
            <a:ext cx="2586228" cy="173888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36397" y="4696205"/>
            <a:ext cx="2875915" cy="1744980"/>
          </a:xfrm>
          <a:prstGeom prst="rect">
            <a:avLst/>
          </a:prstGeom>
          <a:ln w="38100">
            <a:solidFill>
              <a:srgbClr val="136695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51435" marR="221615">
              <a:lnSpc>
                <a:spcPct val="100000"/>
              </a:lnSpc>
              <a:spcBef>
                <a:spcPts val="145"/>
              </a:spcBef>
            </a:pP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Châu</a:t>
            </a:r>
            <a:r>
              <a:rPr sz="22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45" dirty="0">
                <a:solidFill>
                  <a:srgbClr val="005A82"/>
                </a:solidFill>
                <a:latin typeface="Microsoft Sans Serif"/>
                <a:cs typeface="Microsoft Sans Serif"/>
              </a:rPr>
              <a:t>Mĩ</a:t>
            </a:r>
            <a:r>
              <a:rPr sz="22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Latinh</a:t>
            </a:r>
            <a:r>
              <a:rPr sz="22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gắn </a:t>
            </a:r>
            <a:r>
              <a:rPr sz="22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liền</a:t>
            </a:r>
            <a:r>
              <a:rPr sz="22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65" dirty="0">
                <a:solidFill>
                  <a:srgbClr val="005A82"/>
                </a:solidFill>
                <a:latin typeface="Microsoft Sans Serif"/>
                <a:cs typeface="Microsoft Sans Serif"/>
              </a:rPr>
              <a:t>với</a:t>
            </a:r>
            <a:r>
              <a:rPr sz="22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tên</a:t>
            </a:r>
            <a:r>
              <a:rPr sz="22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tuổi</a:t>
            </a:r>
            <a:r>
              <a:rPr sz="22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nhà </a:t>
            </a:r>
            <a:r>
              <a:rPr sz="22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hàng</a:t>
            </a:r>
            <a:r>
              <a:rPr sz="22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hải</a:t>
            </a:r>
            <a:r>
              <a:rPr sz="22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Christopher </a:t>
            </a:r>
            <a:r>
              <a:rPr sz="2200" spc="-57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Columbus</a:t>
            </a:r>
            <a:r>
              <a:rPr sz="22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và</a:t>
            </a:r>
            <a:r>
              <a:rPr sz="22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chiếc </a:t>
            </a:r>
            <a:r>
              <a:rPr sz="22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tàu</a:t>
            </a:r>
            <a:r>
              <a:rPr sz="22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Santa</a:t>
            </a:r>
            <a:r>
              <a:rPr sz="2200" spc="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Maria</a:t>
            </a:r>
            <a:endParaRPr sz="2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4680" y="957148"/>
            <a:ext cx="47491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II.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HÒN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ANH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HÙNG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792468" y="1720595"/>
            <a:ext cx="5092065" cy="4008120"/>
            <a:chOff x="6792468" y="1720595"/>
            <a:chExt cx="5092065" cy="40081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11518" y="1739645"/>
              <a:ext cx="5053583" cy="39700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11518" y="1739645"/>
              <a:ext cx="5053965" cy="3970020"/>
            </a:xfrm>
            <a:custGeom>
              <a:avLst/>
              <a:gdLst/>
              <a:ahLst/>
              <a:cxnLst/>
              <a:rect l="l" t="t" r="r" b="b"/>
              <a:pathLst>
                <a:path w="5053965" h="3970020">
                  <a:moveTo>
                    <a:pt x="0" y="3970020"/>
                  </a:moveTo>
                  <a:lnTo>
                    <a:pt x="5053583" y="3970020"/>
                  </a:lnTo>
                  <a:lnTo>
                    <a:pt x="5053583" y="0"/>
                  </a:lnTo>
                  <a:lnTo>
                    <a:pt x="0" y="0"/>
                  </a:lnTo>
                  <a:lnTo>
                    <a:pt x="0" y="3970020"/>
                  </a:lnTo>
                  <a:close/>
                </a:path>
              </a:pathLst>
            </a:custGeom>
            <a:ln w="38100">
              <a:solidFill>
                <a:srgbClr val="125A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95"/>
              </a:spcBef>
            </a:pPr>
            <a:r>
              <a:rPr dirty="0"/>
              <a:t>4/1961,</a:t>
            </a:r>
            <a:r>
              <a:rPr spc="5" dirty="0"/>
              <a:t> </a:t>
            </a:r>
            <a:r>
              <a:rPr spc="-5" dirty="0"/>
              <a:t>quân</a:t>
            </a:r>
            <a:r>
              <a:rPr dirty="0"/>
              <a:t> dân</a:t>
            </a:r>
            <a:r>
              <a:rPr spc="5" dirty="0"/>
              <a:t> </a:t>
            </a:r>
            <a:r>
              <a:rPr spc="-5" dirty="0"/>
              <a:t>CuBa</a:t>
            </a:r>
            <a:r>
              <a:rPr spc="730" dirty="0"/>
              <a:t> </a:t>
            </a:r>
            <a:r>
              <a:rPr spc="-5" dirty="0"/>
              <a:t>đã </a:t>
            </a:r>
            <a:r>
              <a:rPr dirty="0"/>
              <a:t> </a:t>
            </a:r>
            <a:r>
              <a:rPr spc="-5" dirty="0"/>
              <a:t>tiêu </a:t>
            </a:r>
            <a:r>
              <a:rPr spc="-10" dirty="0"/>
              <a:t>diệt </a:t>
            </a:r>
            <a:r>
              <a:rPr dirty="0"/>
              <a:t>gọn cuộc đổ bộ 1300 </a:t>
            </a:r>
            <a:r>
              <a:rPr spc="5" dirty="0"/>
              <a:t> </a:t>
            </a:r>
            <a:r>
              <a:rPr spc="30" dirty="0"/>
              <a:t>lính</a:t>
            </a:r>
            <a:r>
              <a:rPr spc="35" dirty="0"/>
              <a:t> </a:t>
            </a:r>
            <a:r>
              <a:rPr dirty="0"/>
              <a:t>đánh</a:t>
            </a:r>
            <a:r>
              <a:rPr spc="5" dirty="0"/>
              <a:t> </a:t>
            </a:r>
            <a:r>
              <a:rPr dirty="0"/>
              <a:t>thuê</a:t>
            </a:r>
            <a:r>
              <a:rPr spc="5" dirty="0"/>
              <a:t> </a:t>
            </a:r>
            <a:r>
              <a:rPr dirty="0"/>
              <a:t>của</a:t>
            </a:r>
            <a:r>
              <a:rPr spc="5" dirty="0"/>
              <a:t> </a:t>
            </a:r>
            <a:r>
              <a:rPr spc="65" dirty="0"/>
              <a:t>Mĩ  </a:t>
            </a:r>
            <a:r>
              <a:rPr spc="-5" dirty="0"/>
              <a:t>chỉ </a:t>
            </a:r>
            <a:r>
              <a:rPr dirty="0"/>
              <a:t> trong</a:t>
            </a:r>
            <a:r>
              <a:rPr spc="5" dirty="0"/>
              <a:t> </a:t>
            </a:r>
            <a:r>
              <a:rPr spc="-5" dirty="0"/>
              <a:t>72</a:t>
            </a:r>
            <a:r>
              <a:rPr dirty="0"/>
              <a:t> </a:t>
            </a:r>
            <a:r>
              <a:rPr spc="80" dirty="0"/>
              <a:t>giờ </a:t>
            </a:r>
            <a:r>
              <a:rPr spc="-10" dirty="0"/>
              <a:t>tại</a:t>
            </a:r>
            <a:r>
              <a:rPr spc="-5" dirty="0"/>
              <a:t> bãi</a:t>
            </a:r>
            <a:r>
              <a:rPr dirty="0"/>
              <a:t> </a:t>
            </a:r>
            <a:r>
              <a:rPr spc="-10" dirty="0"/>
              <a:t>biển</a:t>
            </a:r>
            <a:r>
              <a:rPr spc="720" dirty="0"/>
              <a:t> </a:t>
            </a:r>
            <a:r>
              <a:rPr spc="-10" dirty="0"/>
              <a:t>Hi- </a:t>
            </a:r>
            <a:r>
              <a:rPr spc="-5" dirty="0"/>
              <a:t> rôn.</a:t>
            </a:r>
            <a:r>
              <a:rPr dirty="0"/>
              <a:t> </a:t>
            </a:r>
            <a:r>
              <a:rPr spc="25" dirty="0"/>
              <a:t>Chính</a:t>
            </a:r>
            <a:r>
              <a:rPr spc="30" dirty="0"/>
              <a:t> </a:t>
            </a:r>
            <a:r>
              <a:rPr dirty="0"/>
              <a:t>trong</a:t>
            </a:r>
            <a:r>
              <a:rPr spc="5" dirty="0"/>
              <a:t> </a:t>
            </a:r>
            <a:r>
              <a:rPr spc="55" dirty="0"/>
              <a:t>những</a:t>
            </a:r>
            <a:r>
              <a:rPr spc="60" dirty="0"/>
              <a:t> </a:t>
            </a:r>
            <a:r>
              <a:rPr spc="85" dirty="0"/>
              <a:t>giờ </a:t>
            </a:r>
            <a:r>
              <a:rPr spc="90" dirty="0"/>
              <a:t> </a:t>
            </a:r>
            <a:r>
              <a:rPr dirty="0"/>
              <a:t>phút</a:t>
            </a:r>
            <a:r>
              <a:rPr spc="305" dirty="0"/>
              <a:t> </a:t>
            </a:r>
            <a:r>
              <a:rPr dirty="0"/>
              <a:t>quyết</a:t>
            </a:r>
            <a:r>
              <a:rPr spc="310" dirty="0"/>
              <a:t> </a:t>
            </a:r>
            <a:r>
              <a:rPr spc="-15" dirty="0"/>
              <a:t>liệt</a:t>
            </a:r>
            <a:r>
              <a:rPr spc="305" dirty="0"/>
              <a:t> </a:t>
            </a:r>
            <a:r>
              <a:rPr spc="-5" dirty="0"/>
              <a:t>của</a:t>
            </a:r>
            <a:r>
              <a:rPr spc="310" dirty="0"/>
              <a:t> </a:t>
            </a:r>
            <a:r>
              <a:rPr dirty="0"/>
              <a:t>cuộc</a:t>
            </a:r>
            <a:r>
              <a:rPr spc="305" dirty="0"/>
              <a:t> </a:t>
            </a:r>
            <a:r>
              <a:rPr spc="-5" dirty="0"/>
              <a:t>chiến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902195" y="4324350"/>
            <a:ext cx="227774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  <a:tabLst>
                <a:tab pos="1037590" algn="l"/>
                <a:tab pos="1118235" algn="l"/>
                <a:tab pos="1761489" algn="l"/>
              </a:tabLst>
            </a:pP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đấu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,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Phi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-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đen 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tu</a:t>
            </a:r>
            <a:r>
              <a:rPr sz="28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y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ên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		b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ố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800" spc="85" dirty="0">
                <a:solidFill>
                  <a:srgbClr val="001F5F"/>
                </a:solidFill>
                <a:latin typeface="Microsoft Sans Serif"/>
                <a:cs typeface="Microsoft Sans Serif"/>
              </a:rPr>
              <a:t>với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01809" y="4324350"/>
            <a:ext cx="238442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109220">
              <a:lnSpc>
                <a:spcPct val="100000"/>
              </a:lnSpc>
              <a:spcBef>
                <a:spcPts val="95"/>
              </a:spcBef>
              <a:tabLst>
                <a:tab pos="940435" algn="l"/>
                <a:tab pos="1682750" algn="l"/>
                <a:tab pos="1973580" algn="l"/>
              </a:tabLst>
            </a:pP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C</a:t>
            </a:r>
            <a:r>
              <a:rPr sz="2800" spc="15" dirty="0">
                <a:solidFill>
                  <a:srgbClr val="001F5F"/>
                </a:solidFill>
                <a:latin typeface="Microsoft Sans Serif"/>
                <a:cs typeface="Microsoft Sans Serif"/>
              </a:rPr>
              <a:t>a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-x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t</a:t>
            </a:r>
            <a:r>
              <a:rPr sz="2800" spc="280" dirty="0">
                <a:solidFill>
                  <a:srgbClr val="001F5F"/>
                </a:solidFill>
                <a:latin typeface="Microsoft Sans Serif"/>
                <a:cs typeface="Microsoft Sans Serif"/>
              </a:rPr>
              <a:t>ơ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-rô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		đã 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to</a:t>
            </a:r>
            <a:r>
              <a:rPr sz="28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à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thế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g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i</a:t>
            </a:r>
            <a:r>
              <a:rPr sz="2800" spc="180" dirty="0">
                <a:solidFill>
                  <a:srgbClr val="001F5F"/>
                </a:solidFill>
                <a:latin typeface="Microsoft Sans Serif"/>
                <a:cs typeface="Microsoft Sans Serif"/>
              </a:rPr>
              <a:t>ớ</a:t>
            </a:r>
            <a:r>
              <a:rPr sz="2800" spc="80" dirty="0">
                <a:solidFill>
                  <a:srgbClr val="001F5F"/>
                </a:solidFill>
                <a:latin typeface="Microsoft Sans Serif"/>
                <a:cs typeface="Microsoft Sans Serif"/>
              </a:rPr>
              <a:t>i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: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02195" y="5178044"/>
            <a:ext cx="33159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Cuba</a:t>
            </a:r>
            <a:r>
              <a:rPr sz="28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tiến</a:t>
            </a:r>
            <a:r>
              <a:rPr sz="28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lên</a:t>
            </a:r>
            <a:r>
              <a:rPr sz="28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CNXH.</a:t>
            </a:r>
            <a:endParaRPr sz="2800">
              <a:latin typeface="Microsoft Sans Serif"/>
              <a:cs typeface="Microsoft Sans Serif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5636" y="1392936"/>
            <a:ext cx="6577583" cy="466191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40207" y="6158484"/>
            <a:ext cx="6573520" cy="646430"/>
          </a:xfrm>
          <a:prstGeom prst="rect">
            <a:avLst/>
          </a:prstGeom>
          <a:ln w="9144">
            <a:solidFill>
              <a:srgbClr val="FF0066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ts val="2135"/>
              </a:lnSpc>
              <a:spcBef>
                <a:spcPts val="320"/>
              </a:spcBef>
            </a:pP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Chủ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tịch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 Fidel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Castro</a:t>
            </a:r>
            <a:r>
              <a:rPr sz="1800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trò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chuyện</a:t>
            </a:r>
            <a:r>
              <a:rPr sz="1800" i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với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các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binh</a:t>
            </a:r>
            <a:r>
              <a:rPr sz="1800" i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sĩ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quân</a:t>
            </a:r>
            <a:r>
              <a:rPr sz="1800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đội</a:t>
            </a:r>
            <a:r>
              <a:rPr sz="1800" i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trong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ts val="2135"/>
              </a:lnSpc>
            </a:pP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sự</a:t>
            </a:r>
            <a:r>
              <a:rPr sz="18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kiện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Vịnh Con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Lợn. Ảnh: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Reuters.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4680" y="957148"/>
            <a:ext cx="47491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II.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HÒN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ANH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HÙNG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072" y="1392935"/>
            <a:ext cx="11320272" cy="546506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sp>
        <p:nvSpPr>
          <p:cNvPr id="3" name="object 3"/>
          <p:cNvSpPr/>
          <p:nvPr/>
        </p:nvSpPr>
        <p:spPr>
          <a:xfrm>
            <a:off x="135636" y="5504688"/>
            <a:ext cx="11920855" cy="1323340"/>
          </a:xfrm>
          <a:custGeom>
            <a:avLst/>
            <a:gdLst/>
            <a:ahLst/>
            <a:cxnLst/>
            <a:rect l="l" t="t" r="r" b="b"/>
            <a:pathLst>
              <a:path w="11920855" h="1323340">
                <a:moveTo>
                  <a:pt x="0" y="1322832"/>
                </a:moveTo>
                <a:lnTo>
                  <a:pt x="11920728" y="1322832"/>
                </a:lnTo>
                <a:lnTo>
                  <a:pt x="11920728" y="0"/>
                </a:lnTo>
                <a:lnTo>
                  <a:pt x="0" y="0"/>
                </a:lnTo>
                <a:lnTo>
                  <a:pt x="0" y="1322832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4680" y="5530697"/>
            <a:ext cx="11518265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Cuba đạt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nhiều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thành tựu trong quá trình phát triển đất nước: So với các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nước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châu Mỹ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la tinh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khác, </a:t>
            </a:r>
            <a:r>
              <a:rPr sz="20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Cuba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có 5 chỉ số kinh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tế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- xã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hội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tương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đối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cao.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Cuba dẫn đầu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các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nước này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về chỉ số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giáo dục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và tỉ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lệ </a:t>
            </a:r>
            <a:r>
              <a:rPr sz="2000" i="1" spc="-5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giảm</a:t>
            </a:r>
            <a:r>
              <a:rPr sz="20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thiểu</a:t>
            </a:r>
            <a:r>
              <a:rPr sz="20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trẻ</a:t>
            </a:r>
            <a:r>
              <a:rPr sz="20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sơ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sinh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tử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vong.</a:t>
            </a:r>
            <a:r>
              <a:rPr sz="2000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Thành</a:t>
            </a:r>
            <a:r>
              <a:rPr sz="20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công</a:t>
            </a:r>
            <a:r>
              <a:rPr sz="20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trong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giáo</a:t>
            </a:r>
            <a:r>
              <a:rPr sz="20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dục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và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2000" i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tế</a:t>
            </a:r>
            <a:r>
              <a:rPr sz="20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bắt</a:t>
            </a:r>
            <a:r>
              <a:rPr sz="20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nguồn</a:t>
            </a:r>
            <a:r>
              <a:rPr sz="2000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từ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chất</a:t>
            </a:r>
            <a:r>
              <a:rPr sz="20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lượng</a:t>
            </a:r>
            <a:r>
              <a:rPr sz="20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và số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lượng </a:t>
            </a:r>
            <a:r>
              <a:rPr sz="2000" i="1" spc="-5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hệ</a:t>
            </a:r>
            <a:r>
              <a:rPr sz="20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thống</a:t>
            </a:r>
            <a:r>
              <a:rPr sz="20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giáo</a:t>
            </a:r>
            <a:r>
              <a:rPr sz="20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dục</a:t>
            </a:r>
            <a:r>
              <a:rPr sz="20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xây</a:t>
            </a:r>
            <a:r>
              <a:rPr sz="2000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dựng</a:t>
            </a:r>
            <a:r>
              <a:rPr sz="2000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từ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năm</a:t>
            </a:r>
            <a:r>
              <a:rPr sz="20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1960-1990.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636" y="1545336"/>
            <a:ext cx="3689604" cy="380695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79164" y="1545336"/>
            <a:ext cx="4059936" cy="380695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01228" y="1545336"/>
            <a:ext cx="3755135" cy="380695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14680" y="957148"/>
            <a:ext cx="47491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II.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HÒN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ANH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HÙNG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4680" y="957148"/>
            <a:ext cx="47491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II.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HÒN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ANH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HÙNG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636" y="1664207"/>
            <a:ext cx="5888735" cy="42016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7815" y="1664207"/>
            <a:ext cx="5887211" cy="420166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22148" y="5958840"/>
            <a:ext cx="4899660" cy="707390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0805" marR="159385">
              <a:lnSpc>
                <a:spcPct val="100000"/>
              </a:lnSpc>
              <a:spcBef>
                <a:spcPts val="305"/>
              </a:spcBef>
            </a:pP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Bãi</a:t>
            </a:r>
            <a:r>
              <a:rPr sz="20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biển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Cayo</a:t>
            </a:r>
            <a:r>
              <a:rPr sz="2000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Coco</a:t>
            </a:r>
            <a:r>
              <a:rPr sz="20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thu</a:t>
            </a:r>
            <a:r>
              <a:rPr sz="2000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hút</a:t>
            </a:r>
            <a:r>
              <a:rPr sz="2000" i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hàng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triệu</a:t>
            </a:r>
            <a:r>
              <a:rPr sz="2000" i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du </a:t>
            </a:r>
            <a:r>
              <a:rPr sz="2000" i="1" spc="-5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khách</a:t>
            </a:r>
            <a:r>
              <a:rPr sz="2000" i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quốc</a:t>
            </a:r>
            <a:r>
              <a:rPr sz="2000" i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tế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đến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35" dirty="0">
                <a:solidFill>
                  <a:srgbClr val="FF0000"/>
                </a:solidFill>
                <a:latin typeface="Arial"/>
                <a:cs typeface="Arial"/>
              </a:rPr>
              <a:t>đây.</a:t>
            </a:r>
            <a:r>
              <a:rPr sz="2000" i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Nguồn:</a:t>
            </a:r>
            <a:r>
              <a:rPr sz="2000" i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Internet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66916" y="5958840"/>
            <a:ext cx="5140960" cy="707390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 marR="171450">
              <a:lnSpc>
                <a:spcPct val="100000"/>
              </a:lnSpc>
              <a:spcBef>
                <a:spcPts val="305"/>
              </a:spcBef>
            </a:pP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Công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ty</a:t>
            </a:r>
            <a:r>
              <a:rPr sz="20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BioCubaFarma</a:t>
            </a:r>
            <a:r>
              <a:rPr sz="2000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có</a:t>
            </a:r>
            <a:r>
              <a:rPr sz="2000" i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nhiều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 sản</a:t>
            </a:r>
            <a:r>
              <a:rPr sz="2000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phẩm </a:t>
            </a:r>
            <a:r>
              <a:rPr sz="2000" i="1" spc="-5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được</a:t>
            </a:r>
            <a:r>
              <a:rPr sz="2000" i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thế</a:t>
            </a:r>
            <a:r>
              <a:rPr sz="2000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giới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 sử</a:t>
            </a:r>
            <a:r>
              <a:rPr sz="2000" i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0000"/>
                </a:solidFill>
                <a:latin typeface="Arial"/>
                <a:cs typeface="Arial"/>
              </a:rPr>
              <a:t>dụng.</a:t>
            </a:r>
            <a:r>
              <a:rPr sz="2000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0000"/>
                </a:solidFill>
                <a:latin typeface="Arial"/>
                <a:cs typeface="Arial"/>
              </a:rPr>
              <a:t>Nguồn:baotintuc.vn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</a:t>
            </a:r>
            <a:r>
              <a:rPr dirty="0"/>
              <a:t>7:</a:t>
            </a:r>
            <a:r>
              <a:rPr spc="-15" dirty="0"/>
              <a:t> </a:t>
            </a:r>
            <a:r>
              <a:rPr spc="-10" dirty="0"/>
              <a:t>CÁC</a:t>
            </a:r>
            <a:r>
              <a:rPr spc="15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4680" y="826084"/>
            <a:ext cx="47491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II.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HÒN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ANH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HÙNG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5636" y="6134100"/>
            <a:ext cx="6784975" cy="429895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369570">
              <a:lnSpc>
                <a:spcPct val="100000"/>
              </a:lnSpc>
              <a:spcBef>
                <a:spcPts val="300"/>
              </a:spcBef>
            </a:pPr>
            <a:r>
              <a:rPr sz="2200" i="1" spc="-10" dirty="0">
                <a:solidFill>
                  <a:srgbClr val="FF0000"/>
                </a:solidFill>
                <a:latin typeface="Arial"/>
                <a:cs typeface="Arial"/>
              </a:rPr>
              <a:t>Chủ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tịch Fidel</a:t>
            </a:r>
            <a:r>
              <a:rPr sz="22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thăm</a:t>
            </a:r>
            <a:r>
              <a:rPr sz="22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Quảng</a:t>
            </a:r>
            <a:r>
              <a:rPr sz="2200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60" dirty="0">
                <a:solidFill>
                  <a:srgbClr val="FF0000"/>
                </a:solidFill>
                <a:latin typeface="Arial"/>
                <a:cs typeface="Arial"/>
              </a:rPr>
              <a:t>Trị</a:t>
            </a:r>
            <a:r>
              <a:rPr sz="2200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tháng</a:t>
            </a:r>
            <a:r>
              <a:rPr sz="2200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9</a:t>
            </a:r>
            <a:r>
              <a:rPr sz="22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năm</a:t>
            </a:r>
            <a:r>
              <a:rPr sz="22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1973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90613" y="4127119"/>
            <a:ext cx="453136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40" dirty="0">
                <a:solidFill>
                  <a:srgbClr val="FF0000"/>
                </a:solidFill>
                <a:latin typeface="Microsoft Sans Serif"/>
                <a:cs typeface="Microsoft Sans Serif"/>
              </a:rPr>
              <a:t>“Vì</a:t>
            </a:r>
            <a:r>
              <a:rPr sz="28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Việt</a:t>
            </a:r>
            <a:r>
              <a:rPr sz="2800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Nam,Cuba</a:t>
            </a:r>
            <a:r>
              <a:rPr sz="2800" spc="5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sẵn</a:t>
            </a:r>
            <a:r>
              <a:rPr sz="2800" spc="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sàng </a:t>
            </a:r>
            <a:r>
              <a:rPr sz="2800" spc="-7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hiến</a:t>
            </a:r>
            <a:r>
              <a:rPr sz="2800" spc="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dâng</a:t>
            </a:r>
            <a:r>
              <a:rPr sz="2800" spc="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đến</a:t>
            </a:r>
            <a:r>
              <a:rPr sz="2800" spc="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cả</a:t>
            </a:r>
            <a:r>
              <a:rPr sz="28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máu</a:t>
            </a:r>
            <a:r>
              <a:rPr sz="2800" spc="4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của </a:t>
            </a:r>
            <a:r>
              <a:rPr sz="28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25" dirty="0">
                <a:solidFill>
                  <a:srgbClr val="FF0000"/>
                </a:solidFill>
                <a:latin typeface="Microsoft Sans Serif"/>
                <a:cs typeface="Microsoft Sans Serif"/>
              </a:rPr>
              <a:t>mình”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96681" y="5834278"/>
            <a:ext cx="334835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Microsoft Sans Serif"/>
                <a:cs typeface="Microsoft Sans Serif"/>
              </a:rPr>
              <a:t>Chủ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tịch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Fidel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Castro</a:t>
            </a:r>
            <a:endParaRPr sz="28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636" y="1545336"/>
            <a:ext cx="6784848" cy="440740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0983" y="1501139"/>
            <a:ext cx="4895087" cy="248564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66060" y="6077711"/>
            <a:ext cx="7162800" cy="646430"/>
          </a:xfrm>
          <a:prstGeom prst="rect">
            <a:avLst/>
          </a:prstGeom>
          <a:ln w="9144">
            <a:solidFill>
              <a:srgbClr val="FF0066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728470" marR="322580" indent="-1399540">
              <a:lnSpc>
                <a:spcPct val="100000"/>
              </a:lnSpc>
              <a:spcBef>
                <a:spcPts val="325"/>
              </a:spcBef>
            </a:pP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Chủ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tịch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Cuba Fidel Castro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trò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chuyện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với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Đại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tướng Võ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Nguyên </a:t>
            </a:r>
            <a:r>
              <a:rPr sz="1800" i="1" spc="-4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Giáp.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Ảnh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tư</a:t>
            </a:r>
            <a:r>
              <a:rPr sz="18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liệu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lịch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sử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(Năm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1960)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8001" y="220472"/>
            <a:ext cx="5054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Bài</a:t>
            </a:r>
            <a:r>
              <a:rPr spc="-15" dirty="0"/>
              <a:t> </a:t>
            </a:r>
            <a:r>
              <a:rPr dirty="0"/>
              <a:t>7:</a:t>
            </a:r>
            <a:r>
              <a:rPr spc="-10" dirty="0"/>
              <a:t> CÁC</a:t>
            </a:r>
            <a:r>
              <a:rPr spc="15" dirty="0"/>
              <a:t> </a:t>
            </a:r>
            <a:r>
              <a:rPr spc="-10" dirty="0"/>
              <a:t>NƯỚC</a:t>
            </a:r>
            <a:r>
              <a:rPr spc="10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80415" y="1374647"/>
            <a:ext cx="11579860" cy="5062855"/>
            <a:chOff x="280415" y="1374647"/>
            <a:chExt cx="11579860" cy="50628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9371" y="1403603"/>
              <a:ext cx="11521440" cy="50048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9371" y="1403603"/>
              <a:ext cx="11521440" cy="5005070"/>
            </a:xfrm>
            <a:custGeom>
              <a:avLst/>
              <a:gdLst/>
              <a:ahLst/>
              <a:cxnLst/>
              <a:rect l="l" t="t" r="r" b="b"/>
              <a:pathLst>
                <a:path w="11521440" h="5005070">
                  <a:moveTo>
                    <a:pt x="0" y="5004816"/>
                  </a:moveTo>
                  <a:lnTo>
                    <a:pt x="11521440" y="5004816"/>
                  </a:lnTo>
                  <a:lnTo>
                    <a:pt x="11521440" y="0"/>
                  </a:lnTo>
                  <a:lnTo>
                    <a:pt x="0" y="0"/>
                  </a:lnTo>
                  <a:lnTo>
                    <a:pt x="0" y="5004816"/>
                  </a:lnTo>
                  <a:close/>
                </a:path>
              </a:pathLst>
            </a:custGeom>
            <a:ln w="579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9407" y="805941"/>
            <a:ext cx="11663045" cy="44871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8615" indent="-336550">
              <a:lnSpc>
                <a:spcPct val="100000"/>
              </a:lnSpc>
              <a:spcBef>
                <a:spcPts val="100"/>
              </a:spcBef>
              <a:buAutoNum type="romanUcPeriod" startAt="2"/>
              <a:tabLst>
                <a:tab pos="349250" algn="l"/>
              </a:tabLst>
            </a:pP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CUBA</a:t>
            </a:r>
            <a:r>
              <a:rPr sz="2400" b="1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HÒN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ĐẢO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ANH HÙNG</a:t>
            </a:r>
            <a:r>
              <a:rPr sz="2400" b="1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(Nội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dung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ghi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bài)</a:t>
            </a:r>
            <a:endParaRPr sz="2400" dirty="0">
              <a:latin typeface="Arial"/>
              <a:cs typeface="Arial"/>
            </a:endParaRPr>
          </a:p>
          <a:p>
            <a:pPr marL="311785" marR="5080" lvl="1" algn="just">
              <a:lnSpc>
                <a:spcPct val="114300"/>
              </a:lnSpc>
              <a:spcBef>
                <a:spcPts val="1670"/>
              </a:spcBef>
              <a:buChar char="-"/>
              <a:tabLst>
                <a:tab pos="568325" algn="l"/>
              </a:tabLst>
            </a:pPr>
            <a:r>
              <a:rPr lang="en-US"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Ngày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26/7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/1953, 135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thanh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niên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yêu </a:t>
            </a:r>
            <a:r>
              <a:rPr sz="2800" spc="145" dirty="0">
                <a:solidFill>
                  <a:srgbClr val="001F5F"/>
                </a:solidFill>
                <a:latin typeface="Microsoft Sans Serif"/>
                <a:cs typeface="Microsoft Sans Serif"/>
              </a:rPr>
              <a:t>nước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tấn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công pháo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đài Môn-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ca-đa</a:t>
            </a:r>
            <a:r>
              <a:rPr sz="28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Wingdings"/>
                <a:cs typeface="Wingdings"/>
              </a:rPr>
              <a:t></a:t>
            </a:r>
            <a:r>
              <a:rPr sz="2800" spc="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thất</a:t>
            </a:r>
            <a:r>
              <a:rPr sz="28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bại</a:t>
            </a:r>
            <a:endParaRPr sz="2800" dirty="0">
              <a:latin typeface="Microsoft Sans Serif"/>
              <a:cs typeface="Microsoft Sans Serif"/>
            </a:endParaRPr>
          </a:p>
          <a:p>
            <a:pPr marL="311785" marR="5080" lvl="1" algn="just">
              <a:lnSpc>
                <a:spcPct val="113900"/>
              </a:lnSpc>
              <a:spcBef>
                <a:spcPts val="5"/>
              </a:spcBef>
              <a:buChar char="-"/>
              <a:tabLst>
                <a:tab pos="544195" algn="l"/>
              </a:tabLst>
            </a:pPr>
            <a:r>
              <a:rPr lang="en-US"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Nhân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dân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Cu</a:t>
            </a:r>
            <a:r>
              <a:rPr lang="en-US"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b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a </a:t>
            </a:r>
            <a:r>
              <a:rPr sz="2800" spc="140" dirty="0">
                <a:solidFill>
                  <a:srgbClr val="001F5F"/>
                </a:solidFill>
                <a:latin typeface="Microsoft Sans Serif"/>
                <a:cs typeface="Microsoft Sans Serif"/>
              </a:rPr>
              <a:t>dưới </a:t>
            </a:r>
            <a:r>
              <a:rPr sz="2800" spc="155" dirty="0">
                <a:solidFill>
                  <a:srgbClr val="001F5F"/>
                </a:solidFill>
                <a:latin typeface="Microsoft Sans Serif"/>
                <a:cs typeface="Microsoft Sans Serif"/>
              </a:rPr>
              <a:t>sự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lãnh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đạo của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Phi </a:t>
            </a:r>
            <a:r>
              <a:rPr sz="2800" spc="730" dirty="0">
                <a:solidFill>
                  <a:srgbClr val="001F5F"/>
                </a:solidFill>
                <a:latin typeface="Microsoft Sans Serif"/>
                <a:cs typeface="Microsoft Sans Serif"/>
              </a:rPr>
              <a:t>–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đen </a:t>
            </a:r>
            <a:r>
              <a:rPr sz="28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Ca-</a:t>
            </a:r>
            <a:r>
              <a:rPr sz="2800" spc="3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xtơ</a:t>
            </a:r>
            <a:r>
              <a:rPr sz="28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-</a:t>
            </a:r>
            <a:r>
              <a:rPr sz="2800" spc="3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rô</a:t>
            </a:r>
            <a:r>
              <a:rPr sz="28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en-US" sz="2800" spc="3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đã</a:t>
            </a:r>
            <a:r>
              <a:rPr lang="en-US" sz="28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en-US" sz="2800" spc="3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giành</a:t>
            </a:r>
            <a:r>
              <a:rPr lang="en-US" sz="28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en-US" sz="2800" spc="3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thắng</a:t>
            </a:r>
            <a:r>
              <a:rPr lang="en-US" sz="28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en-US" sz="2800" spc="3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lợi</a:t>
            </a:r>
            <a:r>
              <a:rPr lang="en-US" sz="28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1/1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/1959</a:t>
            </a:r>
            <a:endParaRPr lang="en-US" sz="2800" dirty="0">
              <a:solidFill>
                <a:srgbClr val="001F5F"/>
              </a:solidFill>
              <a:latin typeface="Microsoft Sans Serif"/>
              <a:cs typeface="Microsoft Sans Serif"/>
            </a:endParaRPr>
          </a:p>
          <a:p>
            <a:pPr marL="311785" marR="5080" lvl="1" algn="just">
              <a:lnSpc>
                <a:spcPct val="113900"/>
              </a:lnSpc>
              <a:spcBef>
                <a:spcPts val="5"/>
              </a:spcBef>
              <a:buChar char="-"/>
              <a:tabLst>
                <a:tab pos="544195" algn="l"/>
              </a:tabLst>
            </a:pPr>
            <a:r>
              <a:rPr lang="en-US"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Cuba</a:t>
            </a:r>
            <a:r>
              <a:rPr sz="28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tiến</a:t>
            </a:r>
            <a:r>
              <a:rPr sz="28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hành</a:t>
            </a:r>
            <a:r>
              <a:rPr sz="28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cuộc</a:t>
            </a:r>
            <a:r>
              <a:rPr sz="28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cải</a:t>
            </a:r>
            <a:r>
              <a:rPr sz="28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cách</a:t>
            </a:r>
            <a:r>
              <a:rPr sz="28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dân</a:t>
            </a:r>
            <a:r>
              <a:rPr sz="28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chủ</a:t>
            </a:r>
            <a:r>
              <a:rPr sz="28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triệt</a:t>
            </a:r>
            <a:r>
              <a:rPr sz="28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để</a:t>
            </a:r>
            <a:r>
              <a:rPr lang="en-US"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en-US" sz="280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và</a:t>
            </a:r>
            <a:r>
              <a:rPr lang="en-US"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thu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145" dirty="0">
                <a:solidFill>
                  <a:srgbClr val="001F5F"/>
                </a:solidFill>
                <a:latin typeface="Microsoft Sans Serif"/>
                <a:cs typeface="Microsoft Sans Serif"/>
              </a:rPr>
              <a:t>được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nhiều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thành </a:t>
            </a:r>
            <a:r>
              <a:rPr sz="2800" spc="-7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100" dirty="0">
                <a:solidFill>
                  <a:srgbClr val="001F5F"/>
                </a:solidFill>
                <a:latin typeface="Microsoft Sans Serif"/>
                <a:cs typeface="Microsoft Sans Serif"/>
              </a:rPr>
              <a:t>tựu</a:t>
            </a:r>
            <a:r>
              <a:rPr sz="28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to</a:t>
            </a:r>
            <a:r>
              <a:rPr sz="28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80" dirty="0">
                <a:solidFill>
                  <a:srgbClr val="001F5F"/>
                </a:solidFill>
                <a:latin typeface="Microsoft Sans Serif"/>
                <a:cs typeface="Microsoft Sans Serif"/>
              </a:rPr>
              <a:t>lớn</a:t>
            </a:r>
            <a:r>
              <a:rPr sz="2800" spc="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về</a:t>
            </a:r>
            <a:r>
              <a:rPr sz="28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kinh</a:t>
            </a:r>
            <a:r>
              <a:rPr sz="2800" spc="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tế,</a:t>
            </a:r>
            <a:r>
              <a:rPr sz="28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giáo</a:t>
            </a:r>
            <a:r>
              <a:rPr sz="28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dục,</a:t>
            </a:r>
            <a:r>
              <a:rPr sz="28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y</a:t>
            </a:r>
            <a:r>
              <a:rPr sz="28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tế,</a:t>
            </a:r>
            <a:r>
              <a:rPr sz="28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thể</a:t>
            </a:r>
            <a:r>
              <a:rPr sz="2800" spc="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24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thao</a:t>
            </a:r>
            <a:r>
              <a:rPr sz="2800" spc="240" dirty="0">
                <a:solidFill>
                  <a:srgbClr val="001F5F"/>
                </a:solidFill>
                <a:latin typeface="Microsoft Sans Serif"/>
                <a:cs typeface="Microsoft Sans Serif"/>
              </a:rPr>
              <a:t>…</a:t>
            </a:r>
            <a:endParaRPr lang="en-US" sz="2800" spc="35" dirty="0">
              <a:solidFill>
                <a:srgbClr val="001F5F"/>
              </a:solidFill>
              <a:latin typeface="Microsoft Sans Serif"/>
              <a:cs typeface="Microsoft Sans Serif"/>
            </a:endParaRPr>
          </a:p>
          <a:p>
            <a:pPr marL="311785" marR="5080" lvl="1" algn="just">
              <a:lnSpc>
                <a:spcPct val="113900"/>
              </a:lnSpc>
              <a:spcBef>
                <a:spcPts val="5"/>
              </a:spcBef>
              <a:buChar char="-"/>
              <a:tabLst>
                <a:tab pos="544195" algn="l"/>
              </a:tabLst>
            </a:pPr>
            <a:r>
              <a:rPr sz="2800" spc="-10" dirty="0" err="1">
                <a:solidFill>
                  <a:srgbClr val="001F5F"/>
                </a:solidFill>
                <a:latin typeface="Microsoft Sans Serif"/>
                <a:cs typeface="Microsoft Sans Serif"/>
              </a:rPr>
              <a:t>Hiện</a:t>
            </a:r>
            <a:r>
              <a:rPr sz="28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nay</a:t>
            </a:r>
            <a:r>
              <a:rPr sz="2800" spc="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Cuba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vẫn </a:t>
            </a:r>
            <a:r>
              <a:rPr sz="2800" spc="75" dirty="0">
                <a:solidFill>
                  <a:srgbClr val="001F5F"/>
                </a:solidFill>
                <a:latin typeface="Microsoft Sans Serif"/>
                <a:cs typeface="Microsoft Sans Serif"/>
              </a:rPr>
              <a:t>vững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vàng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kiên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định đi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theo con </a:t>
            </a:r>
            <a:r>
              <a:rPr sz="2800" spc="110" dirty="0">
                <a:solidFill>
                  <a:srgbClr val="001F5F"/>
                </a:solidFill>
                <a:latin typeface="Microsoft Sans Serif"/>
                <a:cs typeface="Microsoft Sans Serif"/>
              </a:rPr>
              <a:t>đường </a:t>
            </a:r>
            <a:r>
              <a:rPr sz="2800" spc="-7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xã</a:t>
            </a:r>
            <a:r>
              <a:rPr sz="28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hội</a:t>
            </a:r>
            <a:r>
              <a:rPr sz="2800" spc="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chủ</a:t>
            </a:r>
            <a:r>
              <a:rPr sz="28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nghĩa.</a:t>
            </a:r>
            <a:endParaRPr sz="28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28" y="800100"/>
            <a:ext cx="12171680" cy="6057900"/>
            <a:chOff x="33528" y="800100"/>
            <a:chExt cx="12171680" cy="6057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087" y="867155"/>
              <a:ext cx="11654028" cy="59908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2567" y="955547"/>
              <a:ext cx="3091276" cy="7726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482" y="813053"/>
              <a:ext cx="821690" cy="55244"/>
            </a:xfrm>
            <a:custGeom>
              <a:avLst/>
              <a:gdLst/>
              <a:ahLst/>
              <a:cxnLst/>
              <a:rect l="l" t="t" r="r" b="b"/>
              <a:pathLst>
                <a:path w="821690" h="55244">
                  <a:moveTo>
                    <a:pt x="821436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821436" y="54863"/>
                  </a:lnTo>
                  <a:lnTo>
                    <a:pt x="82143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482" y="813053"/>
              <a:ext cx="821690" cy="55244"/>
            </a:xfrm>
            <a:custGeom>
              <a:avLst/>
              <a:gdLst/>
              <a:ahLst/>
              <a:cxnLst/>
              <a:rect l="l" t="t" r="r" b="b"/>
              <a:pathLst>
                <a:path w="821690" h="55244">
                  <a:moveTo>
                    <a:pt x="0" y="54863"/>
                  </a:moveTo>
                  <a:lnTo>
                    <a:pt x="821436" y="54863"/>
                  </a:lnTo>
                  <a:lnTo>
                    <a:pt x="821436" y="0"/>
                  </a:lnTo>
                  <a:lnTo>
                    <a:pt x="0" y="0"/>
                  </a:lnTo>
                  <a:lnTo>
                    <a:pt x="0" y="54863"/>
                  </a:lnTo>
                  <a:close/>
                </a:path>
              </a:pathLst>
            </a:custGeom>
            <a:ln w="25908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6978" y="813053"/>
              <a:ext cx="11225530" cy="55244"/>
            </a:xfrm>
            <a:custGeom>
              <a:avLst/>
              <a:gdLst/>
              <a:ahLst/>
              <a:cxnLst/>
              <a:rect l="l" t="t" r="r" b="b"/>
              <a:pathLst>
                <a:path w="11225530" h="55244">
                  <a:moveTo>
                    <a:pt x="0" y="54863"/>
                  </a:moveTo>
                  <a:lnTo>
                    <a:pt x="11225021" y="54863"/>
                  </a:lnTo>
                  <a:lnTo>
                    <a:pt x="11225021" y="0"/>
                  </a:lnTo>
                  <a:lnTo>
                    <a:pt x="0" y="0"/>
                  </a:lnTo>
                  <a:lnTo>
                    <a:pt x="0" y="54863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66978" y="854964"/>
              <a:ext cx="11225530" cy="26034"/>
            </a:xfrm>
            <a:custGeom>
              <a:avLst/>
              <a:gdLst/>
              <a:ahLst/>
              <a:cxnLst/>
              <a:rect l="l" t="t" r="r" b="b"/>
              <a:pathLst>
                <a:path w="11225530" h="26034">
                  <a:moveTo>
                    <a:pt x="0" y="25907"/>
                  </a:moveTo>
                  <a:lnTo>
                    <a:pt x="11225021" y="25907"/>
                  </a:lnTo>
                  <a:lnTo>
                    <a:pt x="11225021" y="0"/>
                  </a:lnTo>
                  <a:lnTo>
                    <a:pt x="0" y="0"/>
                  </a:lnTo>
                  <a:lnTo>
                    <a:pt x="0" y="25907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6978" y="813053"/>
              <a:ext cx="11225530" cy="55244"/>
            </a:xfrm>
            <a:custGeom>
              <a:avLst/>
              <a:gdLst/>
              <a:ahLst/>
              <a:cxnLst/>
              <a:rect l="l" t="t" r="r" b="b"/>
              <a:pathLst>
                <a:path w="11225530" h="55244">
                  <a:moveTo>
                    <a:pt x="11225021" y="0"/>
                  </a:moveTo>
                  <a:lnTo>
                    <a:pt x="0" y="0"/>
                  </a:lnTo>
                  <a:lnTo>
                    <a:pt x="0" y="54863"/>
                  </a:lnTo>
                </a:path>
              </a:pathLst>
            </a:custGeom>
            <a:ln w="25907">
              <a:solidFill>
                <a:srgbClr val="94B3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12135" y="167131"/>
            <a:ext cx="50552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9079" y="522731"/>
            <a:ext cx="3089910" cy="772795"/>
            <a:chOff x="519079" y="522731"/>
            <a:chExt cx="3089910" cy="772795"/>
          </a:xfrm>
        </p:grpSpPr>
        <p:sp>
          <p:nvSpPr>
            <p:cNvPr id="3" name="object 3"/>
            <p:cNvSpPr/>
            <p:nvPr/>
          </p:nvSpPr>
          <p:spPr>
            <a:xfrm>
              <a:off x="519074" y="891539"/>
              <a:ext cx="3005455" cy="291465"/>
            </a:xfrm>
            <a:custGeom>
              <a:avLst/>
              <a:gdLst/>
              <a:ahLst/>
              <a:cxnLst/>
              <a:rect l="l" t="t" r="r" b="b"/>
              <a:pathLst>
                <a:path w="3005454" h="291465">
                  <a:moveTo>
                    <a:pt x="3005023" y="259689"/>
                  </a:moveTo>
                  <a:lnTo>
                    <a:pt x="2945739" y="57404"/>
                  </a:lnTo>
                  <a:lnTo>
                    <a:pt x="2928924" y="21183"/>
                  </a:lnTo>
                  <a:lnTo>
                    <a:pt x="2907639" y="6096"/>
                  </a:lnTo>
                  <a:lnTo>
                    <a:pt x="2572613" y="6096"/>
                  </a:lnTo>
                  <a:lnTo>
                    <a:pt x="2564371" y="10160"/>
                  </a:lnTo>
                  <a:lnTo>
                    <a:pt x="2559735" y="21183"/>
                  </a:lnTo>
                  <a:lnTo>
                    <a:pt x="2559126" y="37503"/>
                  </a:lnTo>
                  <a:lnTo>
                    <a:pt x="2562961" y="57404"/>
                  </a:lnTo>
                  <a:lnTo>
                    <a:pt x="2583624" y="159562"/>
                  </a:lnTo>
                  <a:lnTo>
                    <a:pt x="2584056" y="175920"/>
                  </a:lnTo>
                  <a:lnTo>
                    <a:pt x="2577554" y="186956"/>
                  </a:lnTo>
                  <a:lnTo>
                    <a:pt x="2560675" y="191008"/>
                  </a:lnTo>
                  <a:lnTo>
                    <a:pt x="2208479" y="191008"/>
                  </a:lnTo>
                  <a:lnTo>
                    <a:pt x="2205583" y="184912"/>
                  </a:lnTo>
                  <a:lnTo>
                    <a:pt x="2200884" y="184912"/>
                  </a:lnTo>
                  <a:lnTo>
                    <a:pt x="444398" y="184912"/>
                  </a:lnTo>
                  <a:lnTo>
                    <a:pt x="427494" y="180860"/>
                  </a:lnTo>
                  <a:lnTo>
                    <a:pt x="420992" y="169824"/>
                  </a:lnTo>
                  <a:lnTo>
                    <a:pt x="421424" y="153466"/>
                  </a:lnTo>
                  <a:lnTo>
                    <a:pt x="445884" y="31407"/>
                  </a:lnTo>
                  <a:lnTo>
                    <a:pt x="445287" y="15087"/>
                  </a:lnTo>
                  <a:lnTo>
                    <a:pt x="440664" y="4064"/>
                  </a:lnTo>
                  <a:lnTo>
                    <a:pt x="432473" y="0"/>
                  </a:lnTo>
                  <a:lnTo>
                    <a:pt x="97396" y="0"/>
                  </a:lnTo>
                  <a:lnTo>
                    <a:pt x="66370" y="31407"/>
                  </a:lnTo>
                  <a:lnTo>
                    <a:pt x="3187" y="233680"/>
                  </a:lnTo>
                  <a:lnTo>
                    <a:pt x="0" y="253593"/>
                  </a:lnTo>
                  <a:lnTo>
                    <a:pt x="952" y="269913"/>
                  </a:lnTo>
                  <a:lnTo>
                    <a:pt x="5702" y="280936"/>
                  </a:lnTo>
                  <a:lnTo>
                    <a:pt x="13919" y="284988"/>
                  </a:lnTo>
                  <a:lnTo>
                    <a:pt x="796569" y="284988"/>
                  </a:lnTo>
                  <a:lnTo>
                    <a:pt x="799439" y="291084"/>
                  </a:lnTo>
                  <a:lnTo>
                    <a:pt x="2991078" y="291084"/>
                  </a:lnTo>
                  <a:lnTo>
                    <a:pt x="2999282" y="287032"/>
                  </a:lnTo>
                  <a:lnTo>
                    <a:pt x="3004045" y="276009"/>
                  </a:lnTo>
                  <a:lnTo>
                    <a:pt x="3005023" y="259689"/>
                  </a:lnTo>
                  <a:close/>
                </a:path>
              </a:pathLst>
            </a:custGeom>
            <a:solidFill>
              <a:srgbClr val="B8E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0560" y="522731"/>
              <a:ext cx="179831" cy="35051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62940" y="790955"/>
              <a:ext cx="196850" cy="321945"/>
            </a:xfrm>
            <a:custGeom>
              <a:avLst/>
              <a:gdLst/>
              <a:ahLst/>
              <a:cxnLst/>
              <a:rect l="l" t="t" r="r" b="b"/>
              <a:pathLst>
                <a:path w="196850" h="321944">
                  <a:moveTo>
                    <a:pt x="196596" y="0"/>
                  </a:moveTo>
                  <a:lnTo>
                    <a:pt x="179946" y="0"/>
                  </a:lnTo>
                  <a:lnTo>
                    <a:pt x="153162" y="25654"/>
                  </a:lnTo>
                  <a:lnTo>
                    <a:pt x="130314" y="59677"/>
                  </a:lnTo>
                  <a:lnTo>
                    <a:pt x="114388" y="89395"/>
                  </a:lnTo>
                  <a:lnTo>
                    <a:pt x="108419" y="102108"/>
                  </a:lnTo>
                  <a:lnTo>
                    <a:pt x="108140" y="102108"/>
                  </a:lnTo>
                  <a:lnTo>
                    <a:pt x="108204" y="100584"/>
                  </a:lnTo>
                  <a:lnTo>
                    <a:pt x="99060" y="100584"/>
                  </a:lnTo>
                  <a:lnTo>
                    <a:pt x="99060" y="102108"/>
                  </a:lnTo>
                  <a:lnTo>
                    <a:pt x="89357" y="102108"/>
                  </a:lnTo>
                  <a:lnTo>
                    <a:pt x="83400" y="89395"/>
                  </a:lnTo>
                  <a:lnTo>
                    <a:pt x="67614" y="59677"/>
                  </a:lnTo>
                  <a:lnTo>
                    <a:pt x="45123" y="25654"/>
                  </a:lnTo>
                  <a:lnTo>
                    <a:pt x="19062" y="0"/>
                  </a:lnTo>
                  <a:lnTo>
                    <a:pt x="0" y="0"/>
                  </a:lnTo>
                  <a:lnTo>
                    <a:pt x="1663" y="29044"/>
                  </a:lnTo>
                  <a:lnTo>
                    <a:pt x="5359" y="96354"/>
                  </a:lnTo>
                  <a:lnTo>
                    <a:pt x="9042" y="172262"/>
                  </a:lnTo>
                  <a:lnTo>
                    <a:pt x="10718" y="227076"/>
                  </a:lnTo>
                  <a:lnTo>
                    <a:pt x="20154" y="228930"/>
                  </a:lnTo>
                  <a:lnTo>
                    <a:pt x="37973" y="239890"/>
                  </a:lnTo>
                  <a:lnTo>
                    <a:pt x="61810" y="268071"/>
                  </a:lnTo>
                  <a:lnTo>
                    <a:pt x="89357" y="321564"/>
                  </a:lnTo>
                  <a:lnTo>
                    <a:pt x="99060" y="321564"/>
                  </a:lnTo>
                  <a:lnTo>
                    <a:pt x="108419" y="321564"/>
                  </a:lnTo>
                  <a:lnTo>
                    <a:pt x="108572" y="321564"/>
                  </a:lnTo>
                  <a:lnTo>
                    <a:pt x="135902" y="268071"/>
                  </a:lnTo>
                  <a:lnTo>
                    <a:pt x="159562" y="239890"/>
                  </a:lnTo>
                  <a:lnTo>
                    <a:pt x="177647" y="228930"/>
                  </a:lnTo>
                  <a:lnTo>
                    <a:pt x="188264" y="227076"/>
                  </a:lnTo>
                  <a:lnTo>
                    <a:pt x="189560" y="172262"/>
                  </a:lnTo>
                  <a:lnTo>
                    <a:pt x="192201" y="102108"/>
                  </a:lnTo>
                  <a:lnTo>
                    <a:pt x="192430" y="96354"/>
                  </a:lnTo>
                  <a:lnTo>
                    <a:pt x="195287" y="29044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247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29309" y="750061"/>
              <a:ext cx="822325" cy="254635"/>
            </a:xfrm>
            <a:custGeom>
              <a:avLst/>
              <a:gdLst/>
              <a:ahLst/>
              <a:cxnLst/>
              <a:rect l="l" t="t" r="r" b="b"/>
              <a:pathLst>
                <a:path w="822325" h="254634">
                  <a:moveTo>
                    <a:pt x="597509" y="219455"/>
                  </a:moveTo>
                  <a:lnTo>
                    <a:pt x="562584" y="219455"/>
                  </a:lnTo>
                  <a:lnTo>
                    <a:pt x="562584" y="254380"/>
                  </a:lnTo>
                  <a:lnTo>
                    <a:pt x="597509" y="254380"/>
                  </a:lnTo>
                  <a:lnTo>
                    <a:pt x="597509" y="219455"/>
                  </a:lnTo>
                  <a:close/>
                </a:path>
                <a:path w="822325" h="254634">
                  <a:moveTo>
                    <a:pt x="36791" y="23875"/>
                  </a:moveTo>
                  <a:lnTo>
                    <a:pt x="0" y="23875"/>
                  </a:lnTo>
                  <a:lnTo>
                    <a:pt x="0" y="204597"/>
                  </a:lnTo>
                  <a:lnTo>
                    <a:pt x="128257" y="204597"/>
                  </a:lnTo>
                  <a:lnTo>
                    <a:pt x="128257" y="173862"/>
                  </a:lnTo>
                  <a:lnTo>
                    <a:pt x="36791" y="173862"/>
                  </a:lnTo>
                  <a:lnTo>
                    <a:pt x="36791" y="23875"/>
                  </a:lnTo>
                  <a:close/>
                </a:path>
                <a:path w="822325" h="254634">
                  <a:moveTo>
                    <a:pt x="713333" y="22351"/>
                  </a:moveTo>
                  <a:lnTo>
                    <a:pt x="677519" y="22351"/>
                  </a:lnTo>
                  <a:lnTo>
                    <a:pt x="677519" y="204597"/>
                  </a:lnTo>
                  <a:lnTo>
                    <a:pt x="711682" y="204597"/>
                  </a:lnTo>
                  <a:lnTo>
                    <a:pt x="711682" y="85725"/>
                  </a:lnTo>
                  <a:lnTo>
                    <a:pt x="752164" y="85725"/>
                  </a:lnTo>
                  <a:lnTo>
                    <a:pt x="713333" y="22351"/>
                  </a:lnTo>
                  <a:close/>
                </a:path>
                <a:path w="822325" h="254634">
                  <a:moveTo>
                    <a:pt x="752164" y="85725"/>
                  </a:moveTo>
                  <a:lnTo>
                    <a:pt x="711682" y="85725"/>
                  </a:lnTo>
                  <a:lnTo>
                    <a:pt x="785215" y="204597"/>
                  </a:lnTo>
                  <a:lnTo>
                    <a:pt x="822045" y="204597"/>
                  </a:lnTo>
                  <a:lnTo>
                    <a:pt x="822045" y="144017"/>
                  </a:lnTo>
                  <a:lnTo>
                    <a:pt x="787882" y="144017"/>
                  </a:lnTo>
                  <a:lnTo>
                    <a:pt x="752164" y="85725"/>
                  </a:lnTo>
                  <a:close/>
                </a:path>
                <a:path w="822325" h="254634">
                  <a:moveTo>
                    <a:pt x="822045" y="22351"/>
                  </a:moveTo>
                  <a:lnTo>
                    <a:pt x="787882" y="22351"/>
                  </a:lnTo>
                  <a:lnTo>
                    <a:pt x="787882" y="144017"/>
                  </a:lnTo>
                  <a:lnTo>
                    <a:pt x="822045" y="144017"/>
                  </a:lnTo>
                  <a:lnTo>
                    <a:pt x="822045" y="22351"/>
                  </a:lnTo>
                  <a:close/>
                </a:path>
                <a:path w="822325" h="254634">
                  <a:moveTo>
                    <a:pt x="643102" y="22351"/>
                  </a:moveTo>
                  <a:lnTo>
                    <a:pt x="507974" y="22351"/>
                  </a:lnTo>
                  <a:lnTo>
                    <a:pt x="507974" y="204597"/>
                  </a:lnTo>
                  <a:lnTo>
                    <a:pt x="646531" y="204597"/>
                  </a:lnTo>
                  <a:lnTo>
                    <a:pt x="646531" y="173862"/>
                  </a:lnTo>
                  <a:lnTo>
                    <a:pt x="544804" y="173862"/>
                  </a:lnTo>
                  <a:lnTo>
                    <a:pt x="544804" y="124333"/>
                  </a:lnTo>
                  <a:lnTo>
                    <a:pt x="636244" y="124333"/>
                  </a:lnTo>
                  <a:lnTo>
                    <a:pt x="636244" y="93599"/>
                  </a:lnTo>
                  <a:lnTo>
                    <a:pt x="544804" y="93599"/>
                  </a:lnTo>
                  <a:lnTo>
                    <a:pt x="544804" y="53212"/>
                  </a:lnTo>
                  <a:lnTo>
                    <a:pt x="643102" y="53212"/>
                  </a:lnTo>
                  <a:lnTo>
                    <a:pt x="643102" y="22351"/>
                  </a:lnTo>
                  <a:close/>
                </a:path>
                <a:path w="822325" h="254634">
                  <a:moveTo>
                    <a:pt x="363067" y="22351"/>
                  </a:moveTo>
                  <a:lnTo>
                    <a:pt x="320014" y="22351"/>
                  </a:lnTo>
                  <a:lnTo>
                    <a:pt x="386689" y="127888"/>
                  </a:lnTo>
                  <a:lnTo>
                    <a:pt x="386689" y="204597"/>
                  </a:lnTo>
                  <a:lnTo>
                    <a:pt x="423392" y="204597"/>
                  </a:lnTo>
                  <a:lnTo>
                    <a:pt x="423392" y="128142"/>
                  </a:lnTo>
                  <a:lnTo>
                    <a:pt x="444684" y="94487"/>
                  </a:lnTo>
                  <a:lnTo>
                    <a:pt x="405993" y="94487"/>
                  </a:lnTo>
                  <a:lnTo>
                    <a:pt x="363067" y="22351"/>
                  </a:lnTo>
                  <a:close/>
                </a:path>
                <a:path w="822325" h="254634">
                  <a:moveTo>
                    <a:pt x="490321" y="22351"/>
                  </a:moveTo>
                  <a:lnTo>
                    <a:pt x="448030" y="22351"/>
                  </a:lnTo>
                  <a:lnTo>
                    <a:pt x="405993" y="94487"/>
                  </a:lnTo>
                  <a:lnTo>
                    <a:pt x="444684" y="94487"/>
                  </a:lnTo>
                  <a:lnTo>
                    <a:pt x="490321" y="22351"/>
                  </a:lnTo>
                  <a:close/>
                </a:path>
                <a:path w="822325" h="254634">
                  <a:moveTo>
                    <a:pt x="190982" y="22351"/>
                  </a:moveTo>
                  <a:lnTo>
                    <a:pt x="154152" y="22351"/>
                  </a:lnTo>
                  <a:lnTo>
                    <a:pt x="154211" y="123189"/>
                  </a:lnTo>
                  <a:lnTo>
                    <a:pt x="157835" y="165862"/>
                  </a:lnTo>
                  <a:lnTo>
                    <a:pt x="183053" y="198413"/>
                  </a:lnTo>
                  <a:lnTo>
                    <a:pt x="229082" y="207645"/>
                  </a:lnTo>
                  <a:lnTo>
                    <a:pt x="239343" y="207309"/>
                  </a:lnTo>
                  <a:lnTo>
                    <a:pt x="276120" y="195706"/>
                  </a:lnTo>
                  <a:lnTo>
                    <a:pt x="293137" y="176275"/>
                  </a:lnTo>
                  <a:lnTo>
                    <a:pt x="217652" y="176275"/>
                  </a:lnTo>
                  <a:lnTo>
                    <a:pt x="209524" y="173989"/>
                  </a:lnTo>
                  <a:lnTo>
                    <a:pt x="191347" y="140462"/>
                  </a:lnTo>
                  <a:lnTo>
                    <a:pt x="191075" y="131794"/>
                  </a:lnTo>
                  <a:lnTo>
                    <a:pt x="190982" y="22351"/>
                  </a:lnTo>
                  <a:close/>
                </a:path>
                <a:path w="822325" h="254634">
                  <a:moveTo>
                    <a:pt x="299440" y="22351"/>
                  </a:moveTo>
                  <a:lnTo>
                    <a:pt x="262737" y="22351"/>
                  </a:lnTo>
                  <a:lnTo>
                    <a:pt x="262639" y="131794"/>
                  </a:lnTo>
                  <a:lnTo>
                    <a:pt x="262596" y="133947"/>
                  </a:lnTo>
                  <a:lnTo>
                    <a:pt x="246227" y="174116"/>
                  </a:lnTo>
                  <a:lnTo>
                    <a:pt x="238353" y="176275"/>
                  </a:lnTo>
                  <a:lnTo>
                    <a:pt x="293137" y="176275"/>
                  </a:lnTo>
                  <a:lnTo>
                    <a:pt x="299223" y="133947"/>
                  </a:lnTo>
                  <a:lnTo>
                    <a:pt x="299377" y="123189"/>
                  </a:lnTo>
                  <a:lnTo>
                    <a:pt x="299440" y="22351"/>
                  </a:lnTo>
                  <a:close/>
                </a:path>
                <a:path w="822325" h="254634">
                  <a:moveTo>
                    <a:pt x="590397" y="0"/>
                  </a:moveTo>
                  <a:lnTo>
                    <a:pt x="568299" y="0"/>
                  </a:lnTo>
                  <a:lnTo>
                    <a:pt x="541248" y="16128"/>
                  </a:lnTo>
                  <a:lnTo>
                    <a:pt x="565632" y="16128"/>
                  </a:lnTo>
                  <a:lnTo>
                    <a:pt x="579348" y="6985"/>
                  </a:lnTo>
                  <a:lnTo>
                    <a:pt x="602112" y="6985"/>
                  </a:lnTo>
                  <a:lnTo>
                    <a:pt x="590397" y="0"/>
                  </a:lnTo>
                  <a:close/>
                </a:path>
                <a:path w="822325" h="254634">
                  <a:moveTo>
                    <a:pt x="602112" y="6985"/>
                  </a:moveTo>
                  <a:lnTo>
                    <a:pt x="579348" y="6985"/>
                  </a:lnTo>
                  <a:lnTo>
                    <a:pt x="593064" y="16128"/>
                  </a:lnTo>
                  <a:lnTo>
                    <a:pt x="617448" y="16128"/>
                  </a:lnTo>
                  <a:lnTo>
                    <a:pt x="602112" y="6985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29309" y="773938"/>
              <a:ext cx="597535" cy="230504"/>
            </a:xfrm>
            <a:custGeom>
              <a:avLst/>
              <a:gdLst/>
              <a:ahLst/>
              <a:cxnLst/>
              <a:rect l="l" t="t" r="r" b="b"/>
              <a:pathLst>
                <a:path w="597535" h="230505">
                  <a:moveTo>
                    <a:pt x="562584" y="195579"/>
                  </a:moveTo>
                  <a:lnTo>
                    <a:pt x="597509" y="195579"/>
                  </a:lnTo>
                  <a:lnTo>
                    <a:pt x="597509" y="230504"/>
                  </a:lnTo>
                  <a:lnTo>
                    <a:pt x="562584" y="230504"/>
                  </a:lnTo>
                  <a:lnTo>
                    <a:pt x="562584" y="195579"/>
                  </a:lnTo>
                  <a:close/>
                </a:path>
                <a:path w="597535" h="230505">
                  <a:moveTo>
                    <a:pt x="0" y="0"/>
                  </a:moveTo>
                  <a:lnTo>
                    <a:pt x="36791" y="0"/>
                  </a:lnTo>
                  <a:lnTo>
                    <a:pt x="36791" y="149987"/>
                  </a:lnTo>
                  <a:lnTo>
                    <a:pt x="128257" y="149987"/>
                  </a:lnTo>
                  <a:lnTo>
                    <a:pt x="128257" y="180721"/>
                  </a:lnTo>
                  <a:lnTo>
                    <a:pt x="0" y="18072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2257" y="767841"/>
              <a:ext cx="153670" cy="19138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83462" y="750061"/>
              <a:ext cx="492759" cy="207645"/>
            </a:xfrm>
            <a:custGeom>
              <a:avLst/>
              <a:gdLst/>
              <a:ahLst/>
              <a:cxnLst/>
              <a:rect l="l" t="t" r="r" b="b"/>
              <a:pathLst>
                <a:path w="492760" h="207644">
                  <a:moveTo>
                    <a:pt x="353821" y="22351"/>
                  </a:moveTo>
                  <a:lnTo>
                    <a:pt x="488950" y="22351"/>
                  </a:lnTo>
                  <a:lnTo>
                    <a:pt x="488950" y="53212"/>
                  </a:lnTo>
                  <a:lnTo>
                    <a:pt x="390651" y="53212"/>
                  </a:lnTo>
                  <a:lnTo>
                    <a:pt x="390651" y="93599"/>
                  </a:lnTo>
                  <a:lnTo>
                    <a:pt x="482092" y="93599"/>
                  </a:lnTo>
                  <a:lnTo>
                    <a:pt x="482092" y="124333"/>
                  </a:lnTo>
                  <a:lnTo>
                    <a:pt x="390651" y="124333"/>
                  </a:lnTo>
                  <a:lnTo>
                    <a:pt x="390651" y="173862"/>
                  </a:lnTo>
                  <a:lnTo>
                    <a:pt x="492379" y="173862"/>
                  </a:lnTo>
                  <a:lnTo>
                    <a:pt x="492379" y="204597"/>
                  </a:lnTo>
                  <a:lnTo>
                    <a:pt x="353821" y="204597"/>
                  </a:lnTo>
                  <a:lnTo>
                    <a:pt x="353821" y="22351"/>
                  </a:lnTo>
                  <a:close/>
                </a:path>
                <a:path w="492760" h="207644">
                  <a:moveTo>
                    <a:pt x="165862" y="22351"/>
                  </a:moveTo>
                  <a:lnTo>
                    <a:pt x="208915" y="22351"/>
                  </a:lnTo>
                  <a:lnTo>
                    <a:pt x="251840" y="94487"/>
                  </a:lnTo>
                  <a:lnTo>
                    <a:pt x="293878" y="22351"/>
                  </a:lnTo>
                  <a:lnTo>
                    <a:pt x="336169" y="22351"/>
                  </a:lnTo>
                  <a:lnTo>
                    <a:pt x="269240" y="128142"/>
                  </a:lnTo>
                  <a:lnTo>
                    <a:pt x="269240" y="204597"/>
                  </a:lnTo>
                  <a:lnTo>
                    <a:pt x="232537" y="204597"/>
                  </a:lnTo>
                  <a:lnTo>
                    <a:pt x="232537" y="127888"/>
                  </a:lnTo>
                  <a:lnTo>
                    <a:pt x="165862" y="22351"/>
                  </a:lnTo>
                  <a:close/>
                </a:path>
                <a:path w="492760" h="207644">
                  <a:moveTo>
                    <a:pt x="0" y="22351"/>
                  </a:moveTo>
                  <a:lnTo>
                    <a:pt x="36829" y="22351"/>
                  </a:lnTo>
                  <a:lnTo>
                    <a:pt x="36829" y="121030"/>
                  </a:lnTo>
                  <a:lnTo>
                    <a:pt x="36923" y="131794"/>
                  </a:lnTo>
                  <a:lnTo>
                    <a:pt x="49403" y="169417"/>
                  </a:lnTo>
                  <a:lnTo>
                    <a:pt x="55371" y="173989"/>
                  </a:lnTo>
                  <a:lnTo>
                    <a:pt x="63500" y="176275"/>
                  </a:lnTo>
                  <a:lnTo>
                    <a:pt x="73787" y="176275"/>
                  </a:lnTo>
                  <a:lnTo>
                    <a:pt x="84200" y="176275"/>
                  </a:lnTo>
                  <a:lnTo>
                    <a:pt x="92075" y="174116"/>
                  </a:lnTo>
                  <a:lnTo>
                    <a:pt x="97409" y="169799"/>
                  </a:lnTo>
                  <a:lnTo>
                    <a:pt x="102615" y="165608"/>
                  </a:lnTo>
                  <a:lnTo>
                    <a:pt x="108584" y="123189"/>
                  </a:lnTo>
                  <a:lnTo>
                    <a:pt x="108584" y="22351"/>
                  </a:lnTo>
                  <a:lnTo>
                    <a:pt x="145287" y="22351"/>
                  </a:lnTo>
                  <a:lnTo>
                    <a:pt x="145287" y="118110"/>
                  </a:lnTo>
                  <a:lnTo>
                    <a:pt x="145099" y="133300"/>
                  </a:lnTo>
                  <a:lnTo>
                    <a:pt x="140334" y="173482"/>
                  </a:lnTo>
                  <a:lnTo>
                    <a:pt x="109854" y="202184"/>
                  </a:lnTo>
                  <a:lnTo>
                    <a:pt x="74929" y="207645"/>
                  </a:lnTo>
                  <a:lnTo>
                    <a:pt x="62666" y="207283"/>
                  </a:lnTo>
                  <a:lnTo>
                    <a:pt x="23209" y="194722"/>
                  </a:lnTo>
                  <a:lnTo>
                    <a:pt x="2089" y="157049"/>
                  </a:lnTo>
                  <a:lnTo>
                    <a:pt x="0" y="119634"/>
                  </a:lnTo>
                  <a:lnTo>
                    <a:pt x="0" y="22351"/>
                  </a:lnTo>
                  <a:close/>
                </a:path>
                <a:path w="492760" h="207644">
                  <a:moveTo>
                    <a:pt x="414146" y="0"/>
                  </a:moveTo>
                  <a:lnTo>
                    <a:pt x="436244" y="0"/>
                  </a:lnTo>
                  <a:lnTo>
                    <a:pt x="463295" y="16128"/>
                  </a:lnTo>
                  <a:lnTo>
                    <a:pt x="438912" y="16128"/>
                  </a:lnTo>
                  <a:lnTo>
                    <a:pt x="425195" y="6985"/>
                  </a:lnTo>
                  <a:lnTo>
                    <a:pt x="411480" y="16128"/>
                  </a:lnTo>
                  <a:lnTo>
                    <a:pt x="387095" y="16128"/>
                  </a:lnTo>
                  <a:lnTo>
                    <a:pt x="414146" y="0"/>
                  </a:lnTo>
                  <a:close/>
                </a:path>
              </a:pathLst>
            </a:custGeom>
            <a:ln w="9144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48002" y="750061"/>
              <a:ext cx="492759" cy="254635"/>
            </a:xfrm>
            <a:custGeom>
              <a:avLst/>
              <a:gdLst/>
              <a:ahLst/>
              <a:cxnLst/>
              <a:rect l="l" t="t" r="r" b="b"/>
              <a:pathLst>
                <a:path w="492760" h="254634">
                  <a:moveTo>
                    <a:pt x="257937" y="219455"/>
                  </a:moveTo>
                  <a:lnTo>
                    <a:pt x="223012" y="219455"/>
                  </a:lnTo>
                  <a:lnTo>
                    <a:pt x="223012" y="254380"/>
                  </a:lnTo>
                  <a:lnTo>
                    <a:pt x="257937" y="254380"/>
                  </a:lnTo>
                  <a:lnTo>
                    <a:pt x="257937" y="219455"/>
                  </a:lnTo>
                  <a:close/>
                </a:path>
                <a:path w="492760" h="254634">
                  <a:moveTo>
                    <a:pt x="259842" y="22351"/>
                  </a:moveTo>
                  <a:lnTo>
                    <a:pt x="220853" y="22351"/>
                  </a:lnTo>
                  <a:lnTo>
                    <a:pt x="149987" y="204597"/>
                  </a:lnTo>
                  <a:lnTo>
                    <a:pt x="188975" y="204597"/>
                  </a:lnTo>
                  <a:lnTo>
                    <a:pt x="203962" y="163195"/>
                  </a:lnTo>
                  <a:lnTo>
                    <a:pt x="316179" y="163195"/>
                  </a:lnTo>
                  <a:lnTo>
                    <a:pt x="303885" y="132461"/>
                  </a:lnTo>
                  <a:lnTo>
                    <a:pt x="215265" y="132461"/>
                  </a:lnTo>
                  <a:lnTo>
                    <a:pt x="239903" y="64897"/>
                  </a:lnTo>
                  <a:lnTo>
                    <a:pt x="276860" y="64897"/>
                  </a:lnTo>
                  <a:lnTo>
                    <a:pt x="259842" y="22351"/>
                  </a:lnTo>
                  <a:close/>
                </a:path>
                <a:path w="492760" h="254634">
                  <a:moveTo>
                    <a:pt x="316179" y="163195"/>
                  </a:moveTo>
                  <a:lnTo>
                    <a:pt x="276860" y="163195"/>
                  </a:lnTo>
                  <a:lnTo>
                    <a:pt x="292735" y="204597"/>
                  </a:lnTo>
                  <a:lnTo>
                    <a:pt x="332740" y="204597"/>
                  </a:lnTo>
                  <a:lnTo>
                    <a:pt x="316179" y="163195"/>
                  </a:lnTo>
                  <a:close/>
                </a:path>
                <a:path w="492760" h="254634">
                  <a:moveTo>
                    <a:pt x="276860" y="64897"/>
                  </a:moveTo>
                  <a:lnTo>
                    <a:pt x="239903" y="64897"/>
                  </a:lnTo>
                  <a:lnTo>
                    <a:pt x="265049" y="132461"/>
                  </a:lnTo>
                  <a:lnTo>
                    <a:pt x="303885" y="132461"/>
                  </a:lnTo>
                  <a:lnTo>
                    <a:pt x="276860" y="64897"/>
                  </a:lnTo>
                  <a:close/>
                </a:path>
                <a:path w="492760" h="254634">
                  <a:moveTo>
                    <a:pt x="411861" y="22351"/>
                  </a:moveTo>
                  <a:lnTo>
                    <a:pt x="352806" y="22351"/>
                  </a:lnTo>
                  <a:lnTo>
                    <a:pt x="352806" y="204597"/>
                  </a:lnTo>
                  <a:lnTo>
                    <a:pt x="389636" y="204597"/>
                  </a:lnTo>
                  <a:lnTo>
                    <a:pt x="389636" y="135889"/>
                  </a:lnTo>
                  <a:lnTo>
                    <a:pt x="413639" y="135889"/>
                  </a:lnTo>
                  <a:lnTo>
                    <a:pt x="451739" y="133223"/>
                  </a:lnTo>
                  <a:lnTo>
                    <a:pt x="470789" y="124587"/>
                  </a:lnTo>
                  <a:lnTo>
                    <a:pt x="477139" y="120268"/>
                  </a:lnTo>
                  <a:lnTo>
                    <a:pt x="482219" y="114300"/>
                  </a:lnTo>
                  <a:lnTo>
                    <a:pt x="486283" y="106679"/>
                  </a:lnTo>
                  <a:lnTo>
                    <a:pt x="487067" y="104901"/>
                  </a:lnTo>
                  <a:lnTo>
                    <a:pt x="389636" y="104901"/>
                  </a:lnTo>
                  <a:lnTo>
                    <a:pt x="389636" y="53212"/>
                  </a:lnTo>
                  <a:lnTo>
                    <a:pt x="487624" y="53212"/>
                  </a:lnTo>
                  <a:lnTo>
                    <a:pt x="486485" y="50303"/>
                  </a:lnTo>
                  <a:lnTo>
                    <a:pt x="455675" y="25146"/>
                  </a:lnTo>
                  <a:lnTo>
                    <a:pt x="427172" y="22538"/>
                  </a:lnTo>
                  <a:lnTo>
                    <a:pt x="411861" y="22351"/>
                  </a:lnTo>
                  <a:close/>
                </a:path>
                <a:path w="492760" h="254634">
                  <a:moveTo>
                    <a:pt x="487624" y="53212"/>
                  </a:moveTo>
                  <a:lnTo>
                    <a:pt x="407416" y="53212"/>
                  </a:lnTo>
                  <a:lnTo>
                    <a:pt x="416508" y="53286"/>
                  </a:lnTo>
                  <a:lnTo>
                    <a:pt x="423957" y="53514"/>
                  </a:lnTo>
                  <a:lnTo>
                    <a:pt x="454533" y="72262"/>
                  </a:lnTo>
                  <a:lnTo>
                    <a:pt x="454533" y="84327"/>
                  </a:lnTo>
                  <a:lnTo>
                    <a:pt x="419784" y="104733"/>
                  </a:lnTo>
                  <a:lnTo>
                    <a:pt x="409829" y="104901"/>
                  </a:lnTo>
                  <a:lnTo>
                    <a:pt x="487067" y="104901"/>
                  </a:lnTo>
                  <a:lnTo>
                    <a:pt x="488950" y="100631"/>
                  </a:lnTo>
                  <a:lnTo>
                    <a:pt x="490855" y="93916"/>
                  </a:lnTo>
                  <a:lnTo>
                    <a:pt x="491998" y="86534"/>
                  </a:lnTo>
                  <a:lnTo>
                    <a:pt x="492379" y="78486"/>
                  </a:lnTo>
                  <a:lnTo>
                    <a:pt x="491732" y="68107"/>
                  </a:lnTo>
                  <a:lnTo>
                    <a:pt x="489775" y="58705"/>
                  </a:lnTo>
                  <a:lnTo>
                    <a:pt x="487624" y="53212"/>
                  </a:lnTo>
                  <a:close/>
                </a:path>
                <a:path w="492760" h="254634">
                  <a:moveTo>
                    <a:pt x="90805" y="53212"/>
                  </a:moveTo>
                  <a:lnTo>
                    <a:pt x="53975" y="53212"/>
                  </a:lnTo>
                  <a:lnTo>
                    <a:pt x="53975" y="204597"/>
                  </a:lnTo>
                  <a:lnTo>
                    <a:pt x="90805" y="204597"/>
                  </a:lnTo>
                  <a:lnTo>
                    <a:pt x="90805" y="53212"/>
                  </a:lnTo>
                  <a:close/>
                </a:path>
                <a:path w="492760" h="254634">
                  <a:moveTo>
                    <a:pt x="144780" y="22351"/>
                  </a:moveTo>
                  <a:lnTo>
                    <a:pt x="0" y="22351"/>
                  </a:lnTo>
                  <a:lnTo>
                    <a:pt x="0" y="53212"/>
                  </a:lnTo>
                  <a:lnTo>
                    <a:pt x="144780" y="53212"/>
                  </a:lnTo>
                  <a:lnTo>
                    <a:pt x="144780" y="22351"/>
                  </a:lnTo>
                  <a:close/>
                </a:path>
                <a:path w="492760" h="254634">
                  <a:moveTo>
                    <a:pt x="250825" y="0"/>
                  </a:moveTo>
                  <a:lnTo>
                    <a:pt x="228727" y="0"/>
                  </a:lnTo>
                  <a:lnTo>
                    <a:pt x="201675" y="16128"/>
                  </a:lnTo>
                  <a:lnTo>
                    <a:pt x="226060" y="16128"/>
                  </a:lnTo>
                  <a:lnTo>
                    <a:pt x="239775" y="6985"/>
                  </a:lnTo>
                  <a:lnTo>
                    <a:pt x="262540" y="6985"/>
                  </a:lnTo>
                  <a:lnTo>
                    <a:pt x="250825" y="0"/>
                  </a:lnTo>
                  <a:close/>
                </a:path>
                <a:path w="492760" h="254634">
                  <a:moveTo>
                    <a:pt x="262540" y="6985"/>
                  </a:moveTo>
                  <a:lnTo>
                    <a:pt x="239775" y="6985"/>
                  </a:lnTo>
                  <a:lnTo>
                    <a:pt x="253492" y="16128"/>
                  </a:lnTo>
                  <a:lnTo>
                    <a:pt x="277875" y="16128"/>
                  </a:lnTo>
                  <a:lnTo>
                    <a:pt x="262540" y="6985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3430" y="745490"/>
              <a:ext cx="501523" cy="2635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015233" y="820673"/>
              <a:ext cx="581025" cy="462280"/>
            </a:xfrm>
            <a:custGeom>
              <a:avLst/>
              <a:gdLst/>
              <a:ahLst/>
              <a:cxnLst/>
              <a:rect l="l" t="t" r="r" b="b"/>
              <a:pathLst>
                <a:path w="581025" h="462280">
                  <a:moveTo>
                    <a:pt x="580644" y="0"/>
                  </a:moveTo>
                  <a:lnTo>
                    <a:pt x="0" y="0"/>
                  </a:lnTo>
                  <a:lnTo>
                    <a:pt x="0" y="461772"/>
                  </a:lnTo>
                  <a:lnTo>
                    <a:pt x="580644" y="461772"/>
                  </a:lnTo>
                  <a:lnTo>
                    <a:pt x="5806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15233" y="820673"/>
              <a:ext cx="581025" cy="462280"/>
            </a:xfrm>
            <a:custGeom>
              <a:avLst/>
              <a:gdLst/>
              <a:ahLst/>
              <a:cxnLst/>
              <a:rect l="l" t="t" r="r" b="b"/>
              <a:pathLst>
                <a:path w="581025" h="462280">
                  <a:moveTo>
                    <a:pt x="0" y="461772"/>
                  </a:moveTo>
                  <a:lnTo>
                    <a:pt x="580644" y="461772"/>
                  </a:lnTo>
                  <a:lnTo>
                    <a:pt x="580644" y="0"/>
                  </a:lnTo>
                  <a:lnTo>
                    <a:pt x="0" y="0"/>
                  </a:lnTo>
                  <a:lnTo>
                    <a:pt x="0" y="46177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111754" y="164718"/>
            <a:ext cx="48920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6: </a:t>
            </a:r>
            <a:r>
              <a:rPr spc="-10" dirty="0"/>
              <a:t>CÁC</a:t>
            </a:r>
            <a:r>
              <a:rPr spc="5" dirty="0"/>
              <a:t> </a:t>
            </a:r>
            <a:r>
              <a:rPr spc="-10" dirty="0"/>
              <a:t>NƯỚC</a:t>
            </a:r>
            <a:r>
              <a:rPr spc="10" dirty="0"/>
              <a:t> </a:t>
            </a:r>
            <a:r>
              <a:rPr spc="-10" dirty="0"/>
              <a:t>CHÂU</a:t>
            </a:r>
            <a:r>
              <a:rPr dirty="0"/>
              <a:t> </a:t>
            </a:r>
            <a:r>
              <a:rPr spc="-5" dirty="0"/>
              <a:t>PHI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998467" y="838961"/>
            <a:ext cx="6627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So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sánh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phong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trào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GPDT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ở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châu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Á,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Phi,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60" dirty="0">
                <a:solidFill>
                  <a:srgbClr val="001F5F"/>
                </a:solidFill>
                <a:latin typeface="Arial"/>
                <a:cs typeface="Arial"/>
              </a:rPr>
              <a:t>MLT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656780" y="1353311"/>
          <a:ext cx="10939779" cy="51644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8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283845">
                        <a:lnSpc>
                          <a:spcPts val="2060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NỘI</a:t>
                      </a:r>
                      <a:r>
                        <a:rPr sz="18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DUNG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060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CHÂU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Á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68375">
                        <a:lnSpc>
                          <a:spcPts val="2060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CHÂU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PHI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82344">
                        <a:lnSpc>
                          <a:spcPts val="206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MĨ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LA</a:t>
                      </a:r>
                      <a:r>
                        <a:rPr sz="1800" b="1" spc="-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TINH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73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8580" marR="1333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Tổ</a:t>
                      </a:r>
                      <a:r>
                        <a:rPr sz="18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chức</a:t>
                      </a:r>
                      <a:r>
                        <a:rPr sz="18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lãnh </a:t>
                      </a:r>
                      <a:r>
                        <a:rPr sz="1800" b="1" spc="-48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đạo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182245">
                        <a:lnSpc>
                          <a:spcPts val="2160"/>
                        </a:lnSpc>
                        <a:spcBef>
                          <a:spcPts val="25"/>
                        </a:spcBef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-Thông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qua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các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chính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Đảng </a:t>
                      </a:r>
                      <a:r>
                        <a:rPr sz="1800" spc="-459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của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giai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cấp</a:t>
                      </a:r>
                      <a:r>
                        <a:rPr sz="1800" spc="-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TS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hoặc</a:t>
                      </a:r>
                      <a:r>
                        <a:rPr sz="1800" spc="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VS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  <a:p>
                      <a:pPr marL="68580">
                        <a:lnSpc>
                          <a:spcPts val="2090"/>
                        </a:lnSpc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-Lãnh</a:t>
                      </a:r>
                      <a:r>
                        <a:rPr sz="1800" spc="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đạo</a:t>
                      </a:r>
                      <a:r>
                        <a:rPr sz="1800" spc="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hầu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hết</a:t>
                      </a:r>
                      <a:r>
                        <a:rPr sz="1800" spc="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thuộc</a:t>
                      </a:r>
                      <a:r>
                        <a:rPr sz="1800" spc="3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giai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cấp</a:t>
                      </a:r>
                      <a:r>
                        <a:rPr sz="18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TS</a:t>
                      </a:r>
                      <a:r>
                        <a:rPr sz="1800" spc="-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dân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tộc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hoặc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VS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275590">
                        <a:lnSpc>
                          <a:spcPts val="2160"/>
                        </a:lnSpc>
                        <a:spcBef>
                          <a:spcPts val="25"/>
                        </a:spcBef>
                        <a:buChar char="-"/>
                        <a:tabLst>
                          <a:tab pos="205104" algn="l"/>
                        </a:tabLst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Thông qua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tổ </a:t>
                      </a:r>
                      <a:r>
                        <a:rPr sz="1800" spc="4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chức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thống </a:t>
                      </a:r>
                      <a:r>
                        <a:rPr sz="1800" spc="-46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nhất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châu</a:t>
                      </a:r>
                      <a:r>
                        <a:rPr sz="1800" spc="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Phi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  <a:p>
                      <a:pPr marL="68580" marR="207645">
                        <a:lnSpc>
                          <a:spcPts val="2160"/>
                        </a:lnSpc>
                        <a:buChar char="-"/>
                        <a:tabLst>
                          <a:tab pos="209550" algn="l"/>
                          <a:tab pos="2114550" algn="l"/>
                        </a:tabLst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Lãnh</a:t>
                      </a:r>
                      <a:r>
                        <a:rPr sz="1800" spc="4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đạo</a:t>
                      </a:r>
                      <a:r>
                        <a:rPr sz="1800" spc="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hầu</a:t>
                      </a:r>
                      <a:r>
                        <a:rPr sz="1800" spc="4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hết	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thuộc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về 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chính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Đảng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của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giai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cấp </a:t>
                      </a:r>
                      <a:r>
                        <a:rPr sz="1800" spc="-459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1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tư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sản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 marR="377825">
                        <a:lnSpc>
                          <a:spcPts val="2160"/>
                        </a:lnSpc>
                        <a:spcBef>
                          <a:spcPts val="25"/>
                        </a:spcBef>
                      </a:pPr>
                      <a:r>
                        <a:rPr sz="1800" spc="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Những </a:t>
                      </a:r>
                      <a:r>
                        <a:rPr sz="1800" spc="6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người </a:t>
                      </a:r>
                      <a:r>
                        <a:rPr sz="1800" spc="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trí </a:t>
                      </a:r>
                      <a:r>
                        <a:rPr sz="1800" spc="4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thức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yêu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8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nước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thuộc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tầng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lớp</a:t>
                      </a:r>
                      <a:r>
                        <a:rPr sz="18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TS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và </a:t>
                      </a:r>
                      <a:r>
                        <a:rPr sz="1800" spc="-459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Tiểu</a:t>
                      </a:r>
                      <a:r>
                        <a:rPr sz="18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TS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68580" marR="1708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Mục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tiêu</a:t>
                      </a:r>
                      <a:r>
                        <a:rPr sz="18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đấu </a:t>
                      </a:r>
                      <a:r>
                        <a:rPr sz="1800" b="1" spc="-48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tranh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115"/>
                        </a:lnSpc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Đấu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tranh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giành</a:t>
                      </a:r>
                      <a:r>
                        <a:rPr sz="1800" spc="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độc</a:t>
                      </a:r>
                      <a:r>
                        <a:rPr sz="1800" spc="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lập,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  <a:p>
                      <a:pPr marL="68580" marR="107314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chống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CNTD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cũ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(Anh,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Pháp, </a:t>
                      </a:r>
                      <a:r>
                        <a:rPr sz="1800" spc="-46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Hà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1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Lan…)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115"/>
                        </a:lnSpc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Đấu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tranh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giành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độc</a:t>
                      </a:r>
                      <a:r>
                        <a:rPr sz="1800" spc="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lập,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  <a:p>
                      <a:pPr marL="68580" marR="70485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chống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CNTD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cũ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(Anh,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Pháp, </a:t>
                      </a:r>
                      <a:r>
                        <a:rPr sz="1800" spc="-46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Hà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1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Lan…)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2115"/>
                        </a:lnSpc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Đấu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tranh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chống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chế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độ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độc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  <a:p>
                      <a:pPr marL="69215" marR="78740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tài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tay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sai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của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Mĩ,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chống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CNTD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5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mới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để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bảo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vệ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và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củng </a:t>
                      </a:r>
                      <a:r>
                        <a:rPr sz="1800" spc="-459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cố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nền</a:t>
                      </a:r>
                      <a:r>
                        <a:rPr sz="1800" spc="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độc</a:t>
                      </a:r>
                      <a:r>
                        <a:rPr sz="1800" spc="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lập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82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68580" marR="487045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Hình</a:t>
                      </a:r>
                      <a:r>
                        <a:rPr sz="1800" b="1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thức </a:t>
                      </a:r>
                      <a:r>
                        <a:rPr sz="1800" b="1" spc="-48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đấu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tranh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154305">
                        <a:lnSpc>
                          <a:spcPts val="2160"/>
                        </a:lnSpc>
                        <a:spcBef>
                          <a:spcPts val="30"/>
                        </a:spcBef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Đấu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tranh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chính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trị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kết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hợp </a:t>
                      </a:r>
                      <a:r>
                        <a:rPr sz="1800" spc="5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với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đấu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tranh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vũ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trang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(bãi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công,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nổi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4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dậy,</a:t>
                      </a:r>
                      <a:r>
                        <a:rPr sz="1800" spc="4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3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khởi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114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nghĩa…)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120"/>
                        </a:lnSpc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Đấu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tranh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chính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trị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4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hợp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pháp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 marR="295275">
                        <a:lnSpc>
                          <a:spcPts val="2160"/>
                        </a:lnSpc>
                        <a:spcBef>
                          <a:spcPts val="30"/>
                        </a:spcBef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Nhiều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hình</a:t>
                      </a:r>
                      <a:r>
                        <a:rPr sz="1800" spc="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3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thức: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Vũ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trang,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bãi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công,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nổi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4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dậy,</a:t>
                      </a:r>
                      <a:r>
                        <a:rPr sz="1800" spc="4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đấu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tranh </a:t>
                      </a:r>
                      <a:r>
                        <a:rPr sz="1800" spc="-46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nghị</a:t>
                      </a:r>
                      <a:r>
                        <a:rPr sz="1800" spc="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6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trường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254">
                <a:tc>
                  <a:txBody>
                    <a:bodyPr/>
                    <a:lstStyle/>
                    <a:p>
                      <a:pPr marL="68580" marR="146050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Sự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phát</a:t>
                      </a:r>
                      <a:r>
                        <a:rPr sz="18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triển </a:t>
                      </a:r>
                      <a:r>
                        <a:rPr sz="1800" b="1" spc="-48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kinh tế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sau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khi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độc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lập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120"/>
                        </a:lnSpc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Phát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triển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nhanh</a:t>
                      </a:r>
                      <a:r>
                        <a:rPr sz="1800" spc="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chóng,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nhiều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8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nước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đạt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1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sự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tăng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  <a:p>
                      <a:pPr marL="68580" marR="86360">
                        <a:lnSpc>
                          <a:spcPct val="100000"/>
                        </a:lnSpc>
                      </a:pPr>
                      <a:r>
                        <a:rPr sz="1800" spc="6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trưởng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cao‚</a:t>
                      </a:r>
                      <a:r>
                        <a:rPr sz="1800" spc="-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Thế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kỉ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XXI</a:t>
                      </a:r>
                      <a:r>
                        <a:rPr sz="1800" spc="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là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thế </a:t>
                      </a:r>
                      <a:r>
                        <a:rPr sz="1800" spc="-46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kỉ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của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châu</a:t>
                      </a:r>
                      <a:r>
                        <a:rPr sz="1800" spc="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Á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120"/>
                        </a:lnSpc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Không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đồng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đều.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Hiện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nay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  <a:p>
                      <a:pPr marL="68580" marR="365125">
                        <a:lnSpc>
                          <a:spcPct val="100000"/>
                        </a:lnSpc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nhiều </a:t>
                      </a:r>
                      <a:r>
                        <a:rPr sz="1800" spc="9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nước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vẫn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còn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đang </a:t>
                      </a:r>
                      <a:r>
                        <a:rPr sz="1800" spc="-46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khó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khăn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2120"/>
                        </a:lnSpc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Đạt</a:t>
                      </a:r>
                      <a:r>
                        <a:rPr sz="18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nhiều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thành</a:t>
                      </a:r>
                      <a:r>
                        <a:rPr sz="18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6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tựu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quan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  <a:p>
                      <a:pPr marL="69215" marR="230504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trọng, bộ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mặt các </a:t>
                      </a:r>
                      <a:r>
                        <a:rPr sz="1800" spc="8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nước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thay </a:t>
                      </a:r>
                      <a:r>
                        <a:rPr sz="1800" spc="-46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đổi,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một số </a:t>
                      </a:r>
                      <a:r>
                        <a:rPr sz="1800" spc="8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nước </a:t>
                      </a:r>
                      <a:r>
                        <a:rPr sz="1800" spc="5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trở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thành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8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nước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công</a:t>
                      </a:r>
                      <a:r>
                        <a:rPr sz="1800" spc="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nghiệp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5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mới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07463" y="1633982"/>
            <a:ext cx="9294876" cy="489049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7887" y="180780"/>
            <a:ext cx="10826496" cy="647311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90290" y="2849626"/>
            <a:ext cx="475742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Times New Roman"/>
                <a:cs typeface="Times New Roman"/>
              </a:rPr>
              <a:t>CẢM</a:t>
            </a:r>
            <a:r>
              <a:rPr sz="3000" spc="-45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ƠN</a:t>
            </a:r>
            <a:r>
              <a:rPr sz="3000" spc="-25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CÁC</a:t>
            </a:r>
            <a:r>
              <a:rPr sz="3000" spc="-45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EM!</a:t>
            </a:r>
            <a:endParaRPr sz="3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3000" spc="-5" dirty="0">
                <a:latin typeface="Times New Roman"/>
                <a:cs typeface="Times New Roman"/>
              </a:rPr>
              <a:t>CHÚC</a:t>
            </a:r>
            <a:r>
              <a:rPr sz="3000" spc="-35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CÁC</a:t>
            </a:r>
            <a:r>
              <a:rPr sz="3000" spc="-4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EM</a:t>
            </a:r>
            <a:r>
              <a:rPr sz="3000" spc="-15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HỌC</a:t>
            </a:r>
            <a:r>
              <a:rPr sz="3000" spc="-7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TỐT!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4415" y="719328"/>
            <a:ext cx="6358128" cy="49225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4680" y="957148"/>
            <a:ext cx="33216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NÉT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03" y="1665732"/>
            <a:ext cx="3329940" cy="321106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01168" y="5823203"/>
            <a:ext cx="11771630" cy="830580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0805" marR="86360">
              <a:lnSpc>
                <a:spcPct val="100000"/>
              </a:lnSpc>
              <a:spcBef>
                <a:spcPts val="305"/>
              </a:spcBef>
            </a:pP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Là</a:t>
            </a:r>
            <a:r>
              <a:rPr sz="2400" spc="2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một</a:t>
            </a:r>
            <a:r>
              <a:rPr sz="2400" spc="28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khu</a:t>
            </a:r>
            <a:r>
              <a:rPr sz="2400" spc="2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90" dirty="0">
                <a:solidFill>
                  <a:srgbClr val="001F5F"/>
                </a:solidFill>
                <a:latin typeface="Microsoft Sans Serif"/>
                <a:cs typeface="Microsoft Sans Serif"/>
              </a:rPr>
              <a:t>vực</a:t>
            </a:r>
            <a:r>
              <a:rPr sz="2400" spc="2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của</a:t>
            </a:r>
            <a:r>
              <a:rPr sz="2400" spc="2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châu</a:t>
            </a:r>
            <a:r>
              <a:rPr sz="2400" spc="2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65" dirty="0">
                <a:solidFill>
                  <a:srgbClr val="001F5F"/>
                </a:solidFill>
                <a:latin typeface="Microsoft Sans Serif"/>
                <a:cs typeface="Microsoft Sans Serif"/>
              </a:rPr>
              <a:t>Mĩ</a:t>
            </a:r>
            <a:r>
              <a:rPr sz="2400" spc="2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gồm</a:t>
            </a:r>
            <a:r>
              <a:rPr sz="2400" spc="2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33</a:t>
            </a:r>
            <a:r>
              <a:rPr sz="2400" spc="2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125" dirty="0">
                <a:solidFill>
                  <a:srgbClr val="001F5F"/>
                </a:solidFill>
                <a:latin typeface="Microsoft Sans Serif"/>
                <a:cs typeface="Microsoft Sans Serif"/>
              </a:rPr>
              <a:t>nước</a:t>
            </a:r>
            <a:r>
              <a:rPr sz="2400" spc="2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trải</a:t>
            </a:r>
            <a:r>
              <a:rPr sz="2400" spc="2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dài</a:t>
            </a:r>
            <a:r>
              <a:rPr sz="2400" spc="2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135" dirty="0">
                <a:solidFill>
                  <a:srgbClr val="001F5F"/>
                </a:solidFill>
                <a:latin typeface="Microsoft Sans Serif"/>
                <a:cs typeface="Microsoft Sans Serif"/>
              </a:rPr>
              <a:t>từ</a:t>
            </a:r>
            <a:r>
              <a:rPr sz="2400" spc="2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Mêhicô</a:t>
            </a:r>
            <a:r>
              <a:rPr sz="2400" spc="2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xuống</a:t>
            </a:r>
            <a:r>
              <a:rPr sz="2400" spc="2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Nam</a:t>
            </a:r>
            <a:r>
              <a:rPr sz="2400" spc="28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Mĩ;</a:t>
            </a:r>
            <a:r>
              <a:rPr sz="2400" spc="2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Diện </a:t>
            </a:r>
            <a:r>
              <a:rPr sz="2400" spc="-6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tích</a:t>
            </a:r>
            <a:r>
              <a:rPr sz="24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khoảng</a:t>
            </a:r>
            <a:r>
              <a:rPr sz="2400" spc="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21.069.500</a:t>
            </a:r>
            <a:r>
              <a:rPr sz="24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km</a:t>
            </a:r>
            <a:r>
              <a:rPr sz="2400" spc="-7" baseline="24305" dirty="0">
                <a:solidFill>
                  <a:srgbClr val="001F5F"/>
                </a:solidFill>
                <a:latin typeface="Microsoft Sans Serif"/>
                <a:cs typeface="Microsoft Sans Serif"/>
              </a:rPr>
              <a:t>2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;</a:t>
            </a:r>
            <a:r>
              <a:rPr sz="2400" spc="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Dân</a:t>
            </a:r>
            <a:r>
              <a:rPr sz="2400"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số</a:t>
            </a:r>
            <a:r>
              <a:rPr sz="24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660</a:t>
            </a:r>
            <a:r>
              <a:rPr sz="24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triệu</a:t>
            </a:r>
            <a:r>
              <a:rPr sz="24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95" dirty="0">
                <a:solidFill>
                  <a:srgbClr val="001F5F"/>
                </a:solidFill>
                <a:latin typeface="Microsoft Sans Serif"/>
                <a:cs typeface="Microsoft Sans Serif"/>
              </a:rPr>
              <a:t>người</a:t>
            </a:r>
            <a:r>
              <a:rPr sz="2400" spc="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(Năm</a:t>
            </a:r>
            <a:r>
              <a:rPr sz="24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2019)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977" y="815085"/>
            <a:ext cx="3321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NÉT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20395" y="1211580"/>
            <a:ext cx="6103620" cy="5500370"/>
            <a:chOff x="120395" y="1211580"/>
            <a:chExt cx="6103620" cy="55003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873" y="1226058"/>
              <a:ext cx="6074664" cy="547116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4873" y="1226058"/>
              <a:ext cx="6075045" cy="5471160"/>
            </a:xfrm>
            <a:custGeom>
              <a:avLst/>
              <a:gdLst/>
              <a:ahLst/>
              <a:cxnLst/>
              <a:rect l="l" t="t" r="r" b="b"/>
              <a:pathLst>
                <a:path w="6075045" h="5471159">
                  <a:moveTo>
                    <a:pt x="0" y="5471160"/>
                  </a:moveTo>
                  <a:lnTo>
                    <a:pt x="6074664" y="5471160"/>
                  </a:lnTo>
                  <a:lnTo>
                    <a:pt x="6074664" y="0"/>
                  </a:lnTo>
                  <a:lnTo>
                    <a:pt x="0" y="0"/>
                  </a:lnTo>
                  <a:lnTo>
                    <a:pt x="0" y="5471160"/>
                  </a:lnTo>
                  <a:close/>
                </a:path>
              </a:pathLst>
            </a:custGeom>
            <a:ln w="28956">
              <a:solidFill>
                <a:srgbClr val="125A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2852" y="1218082"/>
            <a:ext cx="5918200" cy="5377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100"/>
              </a:lnSpc>
              <a:spcBef>
                <a:spcPts val="100"/>
              </a:spcBef>
              <a:buFont typeface="Calibri"/>
              <a:buChar char="-"/>
              <a:tabLst>
                <a:tab pos="194310" algn="l"/>
              </a:tabLst>
            </a:pPr>
            <a:r>
              <a:rPr sz="22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Mĩ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La</a:t>
            </a:r>
            <a:r>
              <a:rPr sz="2200" spc="-5" dirty="0">
                <a:solidFill>
                  <a:srgbClr val="005A82"/>
                </a:solidFill>
                <a:latin typeface="Calibri"/>
                <a:cs typeface="Calibri"/>
              </a:rPr>
              <a:t>-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tinh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là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một khu </a:t>
            </a:r>
            <a:r>
              <a:rPr sz="2200" spc="80" dirty="0">
                <a:solidFill>
                  <a:srgbClr val="005A82"/>
                </a:solidFill>
                <a:latin typeface="Microsoft Sans Serif"/>
                <a:cs typeface="Microsoft Sans Serif"/>
              </a:rPr>
              <a:t>vực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rộng </a:t>
            </a:r>
            <a:r>
              <a:rPr sz="2200" spc="65" dirty="0">
                <a:solidFill>
                  <a:srgbClr val="005A82"/>
                </a:solidFill>
                <a:latin typeface="Microsoft Sans Serif"/>
                <a:cs typeface="Microsoft Sans Serif"/>
              </a:rPr>
              <a:t>lớn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trải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dài </a:t>
            </a:r>
            <a:r>
              <a:rPr sz="2200" spc="120" dirty="0">
                <a:solidFill>
                  <a:srgbClr val="005A82"/>
                </a:solidFill>
                <a:latin typeface="Microsoft Sans Serif"/>
                <a:cs typeface="Microsoft Sans Serif"/>
              </a:rPr>
              <a:t>từ </a:t>
            </a:r>
            <a:r>
              <a:rPr sz="2200" spc="1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Mê-hi-cô</a:t>
            </a:r>
            <a:r>
              <a:rPr sz="2200" spc="4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(Bắc</a:t>
            </a:r>
            <a:r>
              <a:rPr sz="22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Mĩ)</a:t>
            </a:r>
            <a:r>
              <a:rPr sz="2200" spc="5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toàn</a:t>
            </a:r>
            <a:r>
              <a:rPr sz="22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bộ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20" dirty="0">
                <a:solidFill>
                  <a:srgbClr val="005A82"/>
                </a:solidFill>
                <a:latin typeface="Microsoft Sans Serif"/>
                <a:cs typeface="Microsoft Sans Serif"/>
              </a:rPr>
              <a:t>Trung</a:t>
            </a:r>
            <a:r>
              <a:rPr sz="22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và</a:t>
            </a:r>
            <a:r>
              <a:rPr sz="22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Nam</a:t>
            </a:r>
            <a:r>
              <a:rPr sz="22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Mĩ.</a:t>
            </a:r>
            <a:endParaRPr sz="2200">
              <a:latin typeface="Microsoft Sans Serif"/>
              <a:cs typeface="Microsoft Sans Serif"/>
            </a:endParaRPr>
          </a:p>
          <a:p>
            <a:pPr marL="180340" indent="-167640" algn="just">
              <a:lnSpc>
                <a:spcPct val="100000"/>
              </a:lnSpc>
              <a:spcBef>
                <a:spcPts val="370"/>
              </a:spcBef>
              <a:buFont typeface="Calibri"/>
              <a:buChar char="-"/>
              <a:tabLst>
                <a:tab pos="180340" algn="l"/>
              </a:tabLst>
            </a:pP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Là</a:t>
            </a:r>
            <a:r>
              <a:rPr sz="2200" spc="7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vùng</a:t>
            </a:r>
            <a:r>
              <a:rPr sz="2200" spc="8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5A82"/>
                </a:solidFill>
                <a:latin typeface="Microsoft Sans Serif"/>
                <a:cs typeface="Microsoft Sans Serif"/>
              </a:rPr>
              <a:t>đất</a:t>
            </a:r>
            <a:r>
              <a:rPr sz="2200" spc="8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60" dirty="0">
                <a:solidFill>
                  <a:srgbClr val="005A82"/>
                </a:solidFill>
                <a:latin typeface="Microsoft Sans Serif"/>
                <a:cs typeface="Microsoft Sans Serif"/>
              </a:rPr>
              <a:t>mới</a:t>
            </a:r>
            <a:r>
              <a:rPr sz="2200" spc="6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110" dirty="0">
                <a:solidFill>
                  <a:srgbClr val="005A82"/>
                </a:solidFill>
                <a:latin typeface="Microsoft Sans Serif"/>
                <a:cs typeface="Microsoft Sans Serif"/>
              </a:rPr>
              <a:t>được</a:t>
            </a:r>
            <a:r>
              <a:rPr sz="2200" spc="6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phát</a:t>
            </a:r>
            <a:r>
              <a:rPr sz="2200" spc="6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hiện</a:t>
            </a:r>
            <a:r>
              <a:rPr sz="2200" spc="8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125" dirty="0">
                <a:solidFill>
                  <a:srgbClr val="005A82"/>
                </a:solidFill>
                <a:latin typeface="Microsoft Sans Serif"/>
                <a:cs typeface="Microsoft Sans Serif"/>
              </a:rPr>
              <a:t>từ</a:t>
            </a:r>
            <a:r>
              <a:rPr sz="2200" spc="7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cuối</a:t>
            </a:r>
            <a:r>
              <a:rPr sz="2200" spc="6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thể</a:t>
            </a:r>
            <a:r>
              <a:rPr sz="2200" spc="7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ki</a:t>
            </a:r>
            <a:endParaRPr sz="220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375"/>
              </a:spcBef>
            </a:pPr>
            <a:r>
              <a:rPr sz="2200" spc="-80" dirty="0">
                <a:solidFill>
                  <a:srgbClr val="005A82"/>
                </a:solidFill>
                <a:latin typeface="Microsoft Sans Serif"/>
                <a:cs typeface="Microsoft Sans Serif"/>
              </a:rPr>
              <a:t>XV,</a:t>
            </a:r>
            <a:r>
              <a:rPr sz="22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rất</a:t>
            </a:r>
            <a:r>
              <a:rPr sz="22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giàu</a:t>
            </a:r>
            <a:r>
              <a:rPr sz="22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về</a:t>
            </a:r>
            <a:r>
              <a:rPr sz="22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nông</a:t>
            </a:r>
            <a:r>
              <a:rPr sz="2200" spc="4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sản</a:t>
            </a:r>
            <a:r>
              <a:rPr sz="22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và</a:t>
            </a:r>
            <a:r>
              <a:rPr sz="22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khoáng</a:t>
            </a:r>
            <a:r>
              <a:rPr sz="2200" spc="5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sản.</a:t>
            </a:r>
            <a:endParaRPr sz="22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ts val="3010"/>
              </a:lnSpc>
              <a:spcBef>
                <a:spcPts val="150"/>
              </a:spcBef>
              <a:buFont typeface="Calibri"/>
              <a:buChar char="-"/>
              <a:tabLst>
                <a:tab pos="189865" algn="l"/>
              </a:tabLst>
            </a:pP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Thành phần dân </a:t>
            </a:r>
            <a:r>
              <a:rPr sz="2200" spc="120" dirty="0">
                <a:solidFill>
                  <a:srgbClr val="005A82"/>
                </a:solidFill>
                <a:latin typeface="Microsoft Sans Serif"/>
                <a:cs typeface="Microsoft Sans Serif"/>
              </a:rPr>
              <a:t>cư </a:t>
            </a:r>
            <a:r>
              <a:rPr sz="2200" spc="215" dirty="0">
                <a:solidFill>
                  <a:srgbClr val="005A82"/>
                </a:solidFill>
                <a:latin typeface="Microsoft Sans Serif"/>
                <a:cs typeface="Microsoft Sans Serif"/>
              </a:rPr>
              <a:t>ở </a:t>
            </a:r>
            <a:r>
              <a:rPr sz="22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Mĩ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La-tinh </a:t>
            </a:r>
            <a:r>
              <a:rPr sz="2200" dirty="0">
                <a:solidFill>
                  <a:srgbClr val="005A82"/>
                </a:solidFill>
                <a:latin typeface="Microsoft Sans Serif"/>
                <a:cs typeface="Microsoft Sans Serif"/>
              </a:rPr>
              <a:t>rất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đa dạng, </a:t>
            </a:r>
            <a:r>
              <a:rPr sz="22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bao</a:t>
            </a:r>
            <a:r>
              <a:rPr sz="2200" spc="3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gồm</a:t>
            </a:r>
            <a:r>
              <a:rPr sz="2200" spc="29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90" dirty="0">
                <a:solidFill>
                  <a:srgbClr val="005A82"/>
                </a:solidFill>
                <a:latin typeface="Microsoft Sans Serif"/>
                <a:cs typeface="Microsoft Sans Serif"/>
              </a:rPr>
              <a:t>người</a:t>
            </a:r>
            <a:r>
              <a:rPr sz="2200" spc="3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di</a:t>
            </a:r>
            <a:r>
              <a:rPr sz="2200" spc="29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120" dirty="0">
                <a:solidFill>
                  <a:srgbClr val="005A82"/>
                </a:solidFill>
                <a:latin typeface="Microsoft Sans Serif"/>
                <a:cs typeface="Microsoft Sans Serif"/>
              </a:rPr>
              <a:t>cư</a:t>
            </a:r>
            <a:r>
              <a:rPr sz="2200" spc="30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114" dirty="0">
                <a:solidFill>
                  <a:srgbClr val="005A82"/>
                </a:solidFill>
                <a:latin typeface="Microsoft Sans Serif"/>
                <a:cs typeface="Microsoft Sans Serif"/>
              </a:rPr>
              <a:t>từ</a:t>
            </a:r>
            <a:r>
              <a:rPr sz="2200" spc="3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châu</a:t>
            </a:r>
            <a:r>
              <a:rPr sz="2200" spc="30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Âu</a:t>
            </a:r>
            <a:r>
              <a:rPr sz="2200" spc="30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45" dirty="0">
                <a:solidFill>
                  <a:srgbClr val="005A82"/>
                </a:solidFill>
                <a:latin typeface="Microsoft Sans Serif"/>
                <a:cs typeface="Microsoft Sans Serif"/>
              </a:rPr>
              <a:t>tới,</a:t>
            </a:r>
            <a:r>
              <a:rPr sz="2200" spc="3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thổ</a:t>
            </a:r>
            <a:r>
              <a:rPr sz="2200" spc="30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dân </a:t>
            </a:r>
            <a:r>
              <a:rPr sz="2200" spc="-57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da</a:t>
            </a:r>
            <a:r>
              <a:rPr sz="2200" spc="4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đỏ,</a:t>
            </a:r>
            <a:r>
              <a:rPr sz="2200" spc="4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45" dirty="0">
                <a:solidFill>
                  <a:srgbClr val="005A82"/>
                </a:solidFill>
                <a:latin typeface="Microsoft Sans Serif"/>
                <a:cs typeface="Microsoft Sans Serif"/>
              </a:rPr>
              <a:t>những</a:t>
            </a:r>
            <a:r>
              <a:rPr sz="2200" spc="4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85" dirty="0">
                <a:solidFill>
                  <a:srgbClr val="005A82"/>
                </a:solidFill>
                <a:latin typeface="Microsoft Sans Serif"/>
                <a:cs typeface="Microsoft Sans Serif"/>
              </a:rPr>
              <a:t>người</a:t>
            </a:r>
            <a:r>
              <a:rPr sz="2200" spc="4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60" dirty="0">
                <a:solidFill>
                  <a:srgbClr val="005A82"/>
                </a:solidFill>
                <a:latin typeface="Microsoft Sans Serif"/>
                <a:cs typeface="Microsoft Sans Serif"/>
              </a:rPr>
              <a:t>từng</a:t>
            </a:r>
            <a:r>
              <a:rPr sz="2200" spc="4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là</a:t>
            </a:r>
            <a:r>
              <a:rPr sz="2200" spc="4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nô</a:t>
            </a:r>
            <a:r>
              <a:rPr sz="2200" spc="4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lệ</a:t>
            </a:r>
            <a:r>
              <a:rPr sz="2200" spc="4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110" dirty="0">
                <a:solidFill>
                  <a:srgbClr val="005A82"/>
                </a:solidFill>
                <a:latin typeface="Microsoft Sans Serif"/>
                <a:cs typeface="Microsoft Sans Serif"/>
              </a:rPr>
              <a:t>được</a:t>
            </a:r>
            <a:r>
              <a:rPr sz="2200" spc="4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80" dirty="0">
                <a:solidFill>
                  <a:srgbClr val="005A82"/>
                </a:solidFill>
                <a:latin typeface="Microsoft Sans Serif"/>
                <a:cs typeface="Microsoft Sans Serif"/>
              </a:rPr>
              <a:t>đưa</a:t>
            </a:r>
            <a:endParaRPr sz="220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220"/>
              </a:spcBef>
            </a:pP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đến</a:t>
            </a:r>
            <a:r>
              <a:rPr sz="2200" spc="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120" dirty="0">
                <a:solidFill>
                  <a:srgbClr val="005A82"/>
                </a:solidFill>
                <a:latin typeface="Microsoft Sans Serif"/>
                <a:cs typeface="Microsoft Sans Serif"/>
              </a:rPr>
              <a:t>từ</a:t>
            </a:r>
            <a:r>
              <a:rPr sz="2200" spc="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châu</a:t>
            </a:r>
            <a:r>
              <a:rPr sz="22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Phi.</a:t>
            </a:r>
            <a:endParaRPr sz="2200">
              <a:latin typeface="Microsoft Sans Serif"/>
              <a:cs typeface="Microsoft Sans Serif"/>
            </a:endParaRPr>
          </a:p>
          <a:p>
            <a:pPr marL="12700" marR="6985" algn="just">
              <a:lnSpc>
                <a:spcPts val="3010"/>
              </a:lnSpc>
              <a:spcBef>
                <a:spcPts val="150"/>
              </a:spcBef>
              <a:buFont typeface="Calibri"/>
              <a:buChar char="-"/>
              <a:tabLst>
                <a:tab pos="194310" algn="l"/>
              </a:tabLst>
            </a:pP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Đa </a:t>
            </a:r>
            <a:r>
              <a:rPr sz="2200" dirty="0">
                <a:solidFill>
                  <a:srgbClr val="005A82"/>
                </a:solidFill>
                <a:latin typeface="Microsoft Sans Serif"/>
                <a:cs typeface="Microsoft Sans Serif"/>
              </a:rPr>
              <a:t>số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nhân dân </a:t>
            </a:r>
            <a:r>
              <a:rPr sz="22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Mĩ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La-tinh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nói tiếng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Tây </a:t>
            </a:r>
            <a:r>
              <a:rPr sz="2200" dirty="0">
                <a:solidFill>
                  <a:srgbClr val="005A82"/>
                </a:solidFill>
                <a:latin typeface="Microsoft Sans Serif"/>
                <a:cs typeface="Microsoft Sans Serif"/>
              </a:rPr>
              <a:t>Ban </a:t>
            </a:r>
            <a:r>
              <a:rPr sz="22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Nha. </a:t>
            </a:r>
            <a:r>
              <a:rPr sz="22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Trừ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Bra-xin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nói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tiếng Bồ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Đào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Nha. </a:t>
            </a:r>
            <a:r>
              <a:rPr sz="2200" spc="-15" dirty="0">
                <a:solidFill>
                  <a:srgbClr val="005A82"/>
                </a:solidFill>
                <a:latin typeface="Microsoft Sans Serif"/>
                <a:cs typeface="Microsoft Sans Serif"/>
              </a:rPr>
              <a:t>Chịu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ảnh</a:t>
            </a:r>
            <a:r>
              <a:rPr sz="2200" spc="6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90" dirty="0">
                <a:solidFill>
                  <a:srgbClr val="005A82"/>
                </a:solidFill>
                <a:latin typeface="Microsoft Sans Serif"/>
                <a:cs typeface="Microsoft Sans Serif"/>
              </a:rPr>
              <a:t>hưởng</a:t>
            </a:r>
            <a:r>
              <a:rPr sz="2200" spc="6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văn</a:t>
            </a:r>
            <a:r>
              <a:rPr sz="2200" spc="6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hoá</a:t>
            </a:r>
            <a:r>
              <a:rPr sz="2200" spc="6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Tây</a:t>
            </a:r>
            <a:r>
              <a:rPr sz="2200" spc="6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Ban</a:t>
            </a:r>
            <a:r>
              <a:rPr sz="2200" spc="6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Nha</a:t>
            </a:r>
            <a:r>
              <a:rPr sz="2200" spc="6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và</a:t>
            </a:r>
            <a:r>
              <a:rPr sz="2200" spc="6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nhiều</a:t>
            </a:r>
            <a:endParaRPr sz="220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215"/>
              </a:spcBef>
            </a:pPr>
            <a:r>
              <a:rPr sz="2200" spc="110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</a:t>
            </a:r>
            <a:r>
              <a:rPr sz="2200" spc="8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châu</a:t>
            </a:r>
            <a:r>
              <a:rPr sz="2200" spc="8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Âu</a:t>
            </a:r>
            <a:r>
              <a:rPr sz="2200" spc="9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5A82"/>
                </a:solidFill>
                <a:latin typeface="Microsoft Sans Serif"/>
                <a:cs typeface="Microsoft Sans Serif"/>
              </a:rPr>
              <a:t>khác,</a:t>
            </a:r>
            <a:r>
              <a:rPr sz="2200" spc="9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cùng</a:t>
            </a:r>
            <a:r>
              <a:rPr sz="2200" spc="9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65" dirty="0">
                <a:solidFill>
                  <a:srgbClr val="005A82"/>
                </a:solidFill>
                <a:latin typeface="Microsoft Sans Serif"/>
                <a:cs typeface="Microsoft Sans Serif"/>
              </a:rPr>
              <a:t>với</a:t>
            </a:r>
            <a:r>
              <a:rPr sz="2200" spc="8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120" dirty="0">
                <a:solidFill>
                  <a:srgbClr val="005A82"/>
                </a:solidFill>
                <a:latin typeface="Microsoft Sans Serif"/>
                <a:cs typeface="Microsoft Sans Serif"/>
              </a:rPr>
              <a:t>sự</a:t>
            </a:r>
            <a:r>
              <a:rPr sz="2200" spc="9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hoà</a:t>
            </a:r>
            <a:r>
              <a:rPr sz="2200" spc="9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nhập</a:t>
            </a:r>
            <a:r>
              <a:rPr sz="2200" spc="9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các</a:t>
            </a:r>
            <a:endParaRPr sz="2200">
              <a:latin typeface="Microsoft Sans Serif"/>
              <a:cs typeface="Microsoft Sans Serif"/>
            </a:endParaRPr>
          </a:p>
          <a:p>
            <a:pPr marL="12700" marR="6350" algn="just">
              <a:lnSpc>
                <a:spcPct val="113599"/>
              </a:lnSpc>
              <a:spcBef>
                <a:spcPts val="15"/>
              </a:spcBef>
            </a:pP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nền văn </a:t>
            </a:r>
            <a:r>
              <a:rPr sz="2200" dirty="0">
                <a:solidFill>
                  <a:srgbClr val="005A82"/>
                </a:solidFill>
                <a:latin typeface="Microsoft Sans Serif"/>
                <a:cs typeface="Microsoft Sans Serif"/>
              </a:rPr>
              <a:t>hoá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châu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Phi và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thổ dân da đỏ. Tôn </a:t>
            </a:r>
            <a:r>
              <a:rPr sz="22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giáo</a:t>
            </a:r>
            <a:r>
              <a:rPr sz="22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215" dirty="0">
                <a:solidFill>
                  <a:srgbClr val="005A82"/>
                </a:solidFill>
                <a:latin typeface="Microsoft Sans Serif"/>
                <a:cs typeface="Microsoft Sans Serif"/>
              </a:rPr>
              <a:t>ở</a:t>
            </a:r>
            <a:r>
              <a:rPr sz="22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45" dirty="0">
                <a:solidFill>
                  <a:srgbClr val="005A82"/>
                </a:solidFill>
                <a:latin typeface="Microsoft Sans Serif"/>
                <a:cs typeface="Microsoft Sans Serif"/>
              </a:rPr>
              <a:t>Mĩ</a:t>
            </a:r>
            <a:r>
              <a:rPr sz="22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La-tinh</a:t>
            </a:r>
            <a:r>
              <a:rPr sz="22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chủ</a:t>
            </a:r>
            <a:r>
              <a:rPr sz="22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yếu</a:t>
            </a:r>
            <a:r>
              <a:rPr sz="22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là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Thiên</a:t>
            </a:r>
            <a:r>
              <a:rPr sz="22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Chúa</a:t>
            </a:r>
            <a:r>
              <a:rPr sz="2200" spc="3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giáo.</a:t>
            </a:r>
            <a:endParaRPr sz="2200">
              <a:latin typeface="Microsoft Sans Serif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342888" y="789431"/>
            <a:ext cx="5748655" cy="5006340"/>
            <a:chOff x="6342888" y="789431"/>
            <a:chExt cx="5748655" cy="50063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42888" y="789431"/>
              <a:ext cx="5748527" cy="50063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1196" y="4285487"/>
              <a:ext cx="1232916" cy="151028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136892" y="3343655"/>
              <a:ext cx="1815464" cy="1050290"/>
            </a:xfrm>
            <a:custGeom>
              <a:avLst/>
              <a:gdLst/>
              <a:ahLst/>
              <a:cxnLst/>
              <a:rect l="l" t="t" r="r" b="b"/>
              <a:pathLst>
                <a:path w="1815465" h="1050289">
                  <a:moveTo>
                    <a:pt x="756284" y="818388"/>
                  </a:moveTo>
                  <a:lnTo>
                    <a:pt x="302513" y="818388"/>
                  </a:lnTo>
                  <a:lnTo>
                    <a:pt x="212851" y="1050290"/>
                  </a:lnTo>
                  <a:lnTo>
                    <a:pt x="756284" y="818388"/>
                  </a:lnTo>
                  <a:close/>
                </a:path>
                <a:path w="1815465" h="1050289">
                  <a:moveTo>
                    <a:pt x="1678685" y="0"/>
                  </a:moveTo>
                  <a:lnTo>
                    <a:pt x="136398" y="0"/>
                  </a:lnTo>
                  <a:lnTo>
                    <a:pt x="93293" y="6955"/>
                  </a:lnTo>
                  <a:lnTo>
                    <a:pt x="55851" y="26322"/>
                  </a:lnTo>
                  <a:lnTo>
                    <a:pt x="26322" y="55851"/>
                  </a:lnTo>
                  <a:lnTo>
                    <a:pt x="6955" y="93293"/>
                  </a:lnTo>
                  <a:lnTo>
                    <a:pt x="0" y="136398"/>
                  </a:lnTo>
                  <a:lnTo>
                    <a:pt x="0" y="681990"/>
                  </a:lnTo>
                  <a:lnTo>
                    <a:pt x="6955" y="725094"/>
                  </a:lnTo>
                  <a:lnTo>
                    <a:pt x="26322" y="762536"/>
                  </a:lnTo>
                  <a:lnTo>
                    <a:pt x="55851" y="792065"/>
                  </a:lnTo>
                  <a:lnTo>
                    <a:pt x="93293" y="811432"/>
                  </a:lnTo>
                  <a:lnTo>
                    <a:pt x="136398" y="818388"/>
                  </a:lnTo>
                  <a:lnTo>
                    <a:pt x="1678685" y="818388"/>
                  </a:lnTo>
                  <a:lnTo>
                    <a:pt x="1721790" y="811432"/>
                  </a:lnTo>
                  <a:lnTo>
                    <a:pt x="1759232" y="792065"/>
                  </a:lnTo>
                  <a:lnTo>
                    <a:pt x="1788761" y="762536"/>
                  </a:lnTo>
                  <a:lnTo>
                    <a:pt x="1808128" y="725094"/>
                  </a:lnTo>
                  <a:lnTo>
                    <a:pt x="1815083" y="681990"/>
                  </a:lnTo>
                  <a:lnTo>
                    <a:pt x="1815083" y="136398"/>
                  </a:lnTo>
                  <a:lnTo>
                    <a:pt x="1808128" y="93293"/>
                  </a:lnTo>
                  <a:lnTo>
                    <a:pt x="1788761" y="55851"/>
                  </a:lnTo>
                  <a:lnTo>
                    <a:pt x="1759232" y="26322"/>
                  </a:lnTo>
                  <a:lnTo>
                    <a:pt x="1721790" y="6955"/>
                  </a:lnTo>
                  <a:lnTo>
                    <a:pt x="16786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136892" y="3343655"/>
              <a:ext cx="1815464" cy="1050290"/>
            </a:xfrm>
            <a:custGeom>
              <a:avLst/>
              <a:gdLst/>
              <a:ahLst/>
              <a:cxnLst/>
              <a:rect l="l" t="t" r="r" b="b"/>
              <a:pathLst>
                <a:path w="1815465" h="1050289">
                  <a:moveTo>
                    <a:pt x="0" y="136398"/>
                  </a:moveTo>
                  <a:lnTo>
                    <a:pt x="6955" y="93293"/>
                  </a:lnTo>
                  <a:lnTo>
                    <a:pt x="26322" y="55851"/>
                  </a:lnTo>
                  <a:lnTo>
                    <a:pt x="55851" y="26322"/>
                  </a:lnTo>
                  <a:lnTo>
                    <a:pt x="93293" y="6955"/>
                  </a:lnTo>
                  <a:lnTo>
                    <a:pt x="136398" y="0"/>
                  </a:lnTo>
                  <a:lnTo>
                    <a:pt x="302513" y="0"/>
                  </a:lnTo>
                  <a:lnTo>
                    <a:pt x="756284" y="0"/>
                  </a:lnTo>
                  <a:lnTo>
                    <a:pt x="1678685" y="0"/>
                  </a:lnTo>
                  <a:lnTo>
                    <a:pt x="1721790" y="6955"/>
                  </a:lnTo>
                  <a:lnTo>
                    <a:pt x="1759232" y="26322"/>
                  </a:lnTo>
                  <a:lnTo>
                    <a:pt x="1788761" y="55851"/>
                  </a:lnTo>
                  <a:lnTo>
                    <a:pt x="1808128" y="93293"/>
                  </a:lnTo>
                  <a:lnTo>
                    <a:pt x="1815083" y="136398"/>
                  </a:lnTo>
                  <a:lnTo>
                    <a:pt x="1815083" y="477393"/>
                  </a:lnTo>
                  <a:lnTo>
                    <a:pt x="1815083" y="681990"/>
                  </a:lnTo>
                  <a:lnTo>
                    <a:pt x="1808128" y="725094"/>
                  </a:lnTo>
                  <a:lnTo>
                    <a:pt x="1788761" y="762536"/>
                  </a:lnTo>
                  <a:lnTo>
                    <a:pt x="1759232" y="792065"/>
                  </a:lnTo>
                  <a:lnTo>
                    <a:pt x="1721790" y="811432"/>
                  </a:lnTo>
                  <a:lnTo>
                    <a:pt x="1678685" y="818388"/>
                  </a:lnTo>
                  <a:lnTo>
                    <a:pt x="756284" y="818388"/>
                  </a:lnTo>
                  <a:lnTo>
                    <a:pt x="212851" y="1050290"/>
                  </a:lnTo>
                  <a:lnTo>
                    <a:pt x="302513" y="818388"/>
                  </a:lnTo>
                  <a:lnTo>
                    <a:pt x="136398" y="818388"/>
                  </a:lnTo>
                  <a:lnTo>
                    <a:pt x="93293" y="811432"/>
                  </a:lnTo>
                  <a:lnTo>
                    <a:pt x="55851" y="792065"/>
                  </a:lnTo>
                  <a:lnTo>
                    <a:pt x="26322" y="762536"/>
                  </a:lnTo>
                  <a:lnTo>
                    <a:pt x="6955" y="725094"/>
                  </a:lnTo>
                  <a:lnTo>
                    <a:pt x="0" y="681990"/>
                  </a:lnTo>
                  <a:lnTo>
                    <a:pt x="0" y="477393"/>
                  </a:lnTo>
                  <a:lnTo>
                    <a:pt x="0" y="13639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86700" y="5870447"/>
            <a:ext cx="4209288" cy="93268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970646" y="5903163"/>
            <a:ext cx="40424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Bản đồ ngôn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ngữ Mỹ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Latinh.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Tiếng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Tây 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Ban Nha màu lục, tiếng Bồ Đào Nha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màu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cam,</a:t>
            </a:r>
            <a:r>
              <a:rPr sz="1800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và tiếng</a:t>
            </a:r>
            <a:r>
              <a:rPr sz="18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Pháp</a:t>
            </a:r>
            <a:r>
              <a:rPr sz="18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màu</a:t>
            </a:r>
            <a:r>
              <a:rPr sz="1800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lam.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77481" y="3428491"/>
            <a:ext cx="153543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Tại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sao</a:t>
            </a:r>
            <a:r>
              <a:rPr sz="2000" spc="-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gọi</a:t>
            </a:r>
            <a:r>
              <a:rPr sz="2000" spc="-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là </a:t>
            </a:r>
            <a:r>
              <a:rPr sz="2000" spc="-5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spc="45" dirty="0">
                <a:solidFill>
                  <a:srgbClr val="005A82"/>
                </a:solidFill>
                <a:latin typeface="Microsoft Sans Serif"/>
                <a:cs typeface="Microsoft Sans Serif"/>
              </a:rPr>
              <a:t>Mĩ</a:t>
            </a:r>
            <a:r>
              <a:rPr sz="2000" spc="-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5A82"/>
                </a:solidFill>
                <a:latin typeface="Microsoft Sans Serif"/>
                <a:cs typeface="Microsoft Sans Serif"/>
              </a:rPr>
              <a:t>Latinh?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680" y="957148"/>
            <a:ext cx="33216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NÉT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8001" y="220472"/>
            <a:ext cx="5054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Bài</a:t>
            </a:r>
            <a:r>
              <a:rPr spc="-15" dirty="0"/>
              <a:t> </a:t>
            </a:r>
            <a:r>
              <a:rPr dirty="0"/>
              <a:t>7:</a:t>
            </a:r>
            <a:r>
              <a:rPr spc="-10" dirty="0"/>
              <a:t> CÁC</a:t>
            </a:r>
            <a:r>
              <a:rPr spc="15" dirty="0"/>
              <a:t> </a:t>
            </a:r>
            <a:r>
              <a:rPr spc="-10" dirty="0"/>
              <a:t>NƯỚC</a:t>
            </a:r>
            <a:r>
              <a:rPr spc="10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83463" y="1799844"/>
            <a:ext cx="4864735" cy="4563110"/>
            <a:chOff x="283463" y="1799844"/>
            <a:chExt cx="4864735" cy="45631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678" y="1808988"/>
              <a:ext cx="4764179" cy="448542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88035" y="1804416"/>
              <a:ext cx="4855845" cy="4554220"/>
            </a:xfrm>
            <a:custGeom>
              <a:avLst/>
              <a:gdLst/>
              <a:ahLst/>
              <a:cxnLst/>
              <a:rect l="l" t="t" r="r" b="b"/>
              <a:pathLst>
                <a:path w="4855845" h="4554220">
                  <a:moveTo>
                    <a:pt x="0" y="4553712"/>
                  </a:moveTo>
                  <a:lnTo>
                    <a:pt x="4855464" y="4553712"/>
                  </a:lnTo>
                  <a:lnTo>
                    <a:pt x="4855464" y="0"/>
                  </a:lnTo>
                  <a:lnTo>
                    <a:pt x="0" y="0"/>
                  </a:lnTo>
                  <a:lnTo>
                    <a:pt x="0" y="455371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11898" y="1808988"/>
            <a:ext cx="5097375" cy="448537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247053" y="3823389"/>
            <a:ext cx="1375410" cy="807085"/>
            <a:chOff x="5247053" y="3823389"/>
            <a:chExt cx="1375410" cy="80708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7053" y="3823389"/>
              <a:ext cx="1374843" cy="8068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312663" y="3875531"/>
              <a:ext cx="1254760" cy="708660"/>
            </a:xfrm>
            <a:custGeom>
              <a:avLst/>
              <a:gdLst/>
              <a:ahLst/>
              <a:cxnLst/>
              <a:rect l="l" t="t" r="r" b="b"/>
              <a:pathLst>
                <a:path w="1254759" h="708660">
                  <a:moveTo>
                    <a:pt x="899922" y="0"/>
                  </a:moveTo>
                  <a:lnTo>
                    <a:pt x="899922" y="177165"/>
                  </a:lnTo>
                  <a:lnTo>
                    <a:pt x="0" y="177165"/>
                  </a:lnTo>
                  <a:lnTo>
                    <a:pt x="0" y="531495"/>
                  </a:lnTo>
                  <a:lnTo>
                    <a:pt x="899922" y="531495"/>
                  </a:lnTo>
                  <a:lnTo>
                    <a:pt x="899922" y="708660"/>
                  </a:lnTo>
                  <a:lnTo>
                    <a:pt x="1254252" y="354330"/>
                  </a:lnTo>
                  <a:lnTo>
                    <a:pt x="899922" y="0"/>
                  </a:lnTo>
                  <a:close/>
                </a:path>
              </a:pathLst>
            </a:custGeom>
            <a:solidFill>
              <a:srgbClr val="FF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312663" y="3875531"/>
              <a:ext cx="1254760" cy="708660"/>
            </a:xfrm>
            <a:custGeom>
              <a:avLst/>
              <a:gdLst/>
              <a:ahLst/>
              <a:cxnLst/>
              <a:rect l="l" t="t" r="r" b="b"/>
              <a:pathLst>
                <a:path w="1254759" h="708660">
                  <a:moveTo>
                    <a:pt x="0" y="177165"/>
                  </a:moveTo>
                  <a:lnTo>
                    <a:pt x="899922" y="177165"/>
                  </a:lnTo>
                  <a:lnTo>
                    <a:pt x="899922" y="0"/>
                  </a:lnTo>
                  <a:lnTo>
                    <a:pt x="1254252" y="354330"/>
                  </a:lnTo>
                  <a:lnTo>
                    <a:pt x="899922" y="708660"/>
                  </a:lnTo>
                  <a:lnTo>
                    <a:pt x="899922" y="531495"/>
                  </a:lnTo>
                  <a:lnTo>
                    <a:pt x="0" y="531495"/>
                  </a:lnTo>
                  <a:lnTo>
                    <a:pt x="0" y="17716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680" y="957148"/>
            <a:ext cx="10586085" cy="1106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NÉT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endParaRPr sz="2400">
              <a:latin typeface="Arial"/>
              <a:cs typeface="Arial"/>
            </a:endParaRPr>
          </a:p>
          <a:p>
            <a:pPr marL="802005">
              <a:lnSpc>
                <a:spcPct val="100000"/>
              </a:lnSpc>
              <a:spcBef>
                <a:spcPts val="2270"/>
              </a:spcBef>
            </a:pPr>
            <a:r>
              <a:rPr sz="2800" spc="65" dirty="0">
                <a:solidFill>
                  <a:srgbClr val="005A82"/>
                </a:solidFill>
                <a:latin typeface="Microsoft Sans Serif"/>
                <a:cs typeface="Microsoft Sans Serif"/>
              </a:rPr>
              <a:t>Mĩ</a:t>
            </a:r>
            <a:r>
              <a:rPr sz="28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La-tinh</a:t>
            </a:r>
            <a:r>
              <a:rPr sz="28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85" dirty="0">
                <a:solidFill>
                  <a:srgbClr val="005A82"/>
                </a:solidFill>
                <a:latin typeface="Microsoft Sans Serif"/>
                <a:cs typeface="Microsoft Sans Serif"/>
              </a:rPr>
              <a:t>rơi</a:t>
            </a:r>
            <a:r>
              <a:rPr sz="2800" spc="4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vào</a:t>
            </a:r>
            <a:r>
              <a:rPr sz="28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vòng</a:t>
            </a:r>
            <a:r>
              <a:rPr sz="28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lệ</a:t>
            </a:r>
            <a:r>
              <a:rPr sz="28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thuộc</a:t>
            </a:r>
            <a:r>
              <a:rPr sz="28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và</a:t>
            </a:r>
            <a:r>
              <a:rPr sz="28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90" dirty="0">
                <a:solidFill>
                  <a:srgbClr val="005A82"/>
                </a:solidFill>
                <a:latin typeface="Microsoft Sans Serif"/>
                <a:cs typeface="Microsoft Sans Serif"/>
              </a:rPr>
              <a:t>trở</a:t>
            </a:r>
            <a:r>
              <a:rPr sz="2800" spc="4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thành</a:t>
            </a:r>
            <a:r>
              <a:rPr sz="2800" spc="5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“sân</a:t>
            </a:r>
            <a:r>
              <a:rPr sz="28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sau”</a:t>
            </a:r>
            <a:r>
              <a:rPr sz="28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5A82"/>
                </a:solidFill>
                <a:latin typeface="Microsoft Sans Serif"/>
                <a:cs typeface="Microsoft Sans Serif"/>
              </a:rPr>
              <a:t>của</a:t>
            </a:r>
            <a:r>
              <a:rPr sz="28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800" spc="60" dirty="0">
                <a:solidFill>
                  <a:srgbClr val="005A82"/>
                </a:solidFill>
                <a:latin typeface="Microsoft Sans Serif"/>
                <a:cs typeface="Microsoft Sans Serif"/>
              </a:rPr>
              <a:t>Mĩ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8001" y="220472"/>
            <a:ext cx="5054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Bài</a:t>
            </a:r>
            <a:r>
              <a:rPr spc="-15" dirty="0"/>
              <a:t> </a:t>
            </a:r>
            <a:r>
              <a:rPr dirty="0"/>
              <a:t>7:</a:t>
            </a:r>
            <a:r>
              <a:rPr spc="-10" dirty="0"/>
              <a:t> CÁC</a:t>
            </a:r>
            <a:r>
              <a:rPr spc="15" dirty="0"/>
              <a:t> </a:t>
            </a:r>
            <a:r>
              <a:rPr spc="-10" dirty="0"/>
              <a:t>NƯỚC</a:t>
            </a:r>
            <a:r>
              <a:rPr spc="10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936" y="2439923"/>
            <a:ext cx="5175504" cy="36316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9492" y="2395727"/>
            <a:ext cx="5542427" cy="339394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89888" y="6210300"/>
            <a:ext cx="3116580" cy="431800"/>
          </a:xfrm>
          <a:prstGeom prst="rect">
            <a:avLst/>
          </a:prstGeom>
          <a:ln w="9144">
            <a:solidFill>
              <a:srgbClr val="FF0066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10"/>
              </a:spcBef>
            </a:pP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Chính</a:t>
            </a:r>
            <a:r>
              <a:rPr sz="22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sách</a:t>
            </a:r>
            <a:r>
              <a:rPr sz="22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Cái</a:t>
            </a:r>
            <a:r>
              <a:rPr sz="22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gậy lớn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97140" y="6210300"/>
            <a:ext cx="2837815" cy="431800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0"/>
              </a:spcBef>
            </a:pP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Chính</a:t>
            </a:r>
            <a:r>
              <a:rPr sz="2200" i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sách</a:t>
            </a:r>
            <a:r>
              <a:rPr sz="2200" i="1" spc="-10" dirty="0">
                <a:solidFill>
                  <a:srgbClr val="FF0000"/>
                </a:solidFill>
                <a:latin typeface="Arial"/>
                <a:cs typeface="Arial"/>
              </a:rPr>
              <a:t> Củ</a:t>
            </a:r>
            <a:r>
              <a:rPr sz="2200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dirty="0">
                <a:solidFill>
                  <a:srgbClr val="FF0000"/>
                </a:solidFill>
                <a:latin typeface="Arial"/>
                <a:cs typeface="Arial"/>
              </a:rPr>
              <a:t>cà</a:t>
            </a:r>
            <a:r>
              <a:rPr sz="22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rốt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680" y="957148"/>
            <a:ext cx="33216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NÉT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884" y="1392936"/>
            <a:ext cx="6045708" cy="504901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520433" y="1066038"/>
            <a:ext cx="5370830" cy="5633085"/>
          </a:xfrm>
          <a:custGeom>
            <a:avLst/>
            <a:gdLst/>
            <a:ahLst/>
            <a:cxnLst/>
            <a:rect l="l" t="t" r="r" b="b"/>
            <a:pathLst>
              <a:path w="5370830" h="5633084">
                <a:moveTo>
                  <a:pt x="0" y="5632704"/>
                </a:moveTo>
                <a:lnTo>
                  <a:pt x="5370576" y="5632704"/>
                </a:lnTo>
                <a:lnTo>
                  <a:pt x="5370576" y="0"/>
                </a:lnTo>
                <a:lnTo>
                  <a:pt x="0" y="0"/>
                </a:lnTo>
                <a:lnTo>
                  <a:pt x="0" y="5632704"/>
                </a:lnTo>
                <a:close/>
              </a:path>
            </a:pathLst>
          </a:custGeom>
          <a:ln w="41148">
            <a:solidFill>
              <a:srgbClr val="125A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99046" y="1090371"/>
            <a:ext cx="5213985" cy="258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spc="-5" dirty="0">
                <a:latin typeface="Arial"/>
                <a:cs typeface="Arial"/>
              </a:rPr>
              <a:t>Phong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trào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đấu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tranh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ở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Mĩ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La</a:t>
            </a:r>
            <a:endParaRPr sz="24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400" b="1" spc="-15" dirty="0">
                <a:latin typeface="Arial"/>
                <a:cs typeface="Arial"/>
              </a:rPr>
              <a:t>Tinh</a:t>
            </a:r>
            <a:endParaRPr sz="2400" dirty="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buChar char="-"/>
              <a:tabLst>
                <a:tab pos="231140" algn="l"/>
              </a:tabLst>
            </a:pPr>
            <a:r>
              <a:rPr lang="en-US"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 err="1">
                <a:solidFill>
                  <a:srgbClr val="005A82"/>
                </a:solidFill>
                <a:latin typeface="Microsoft Sans Serif"/>
                <a:cs typeface="Microsoft Sans Serif"/>
              </a:rPr>
              <a:t>Đầu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thế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ki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XIX,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nhân dân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các </a:t>
            </a:r>
            <a:r>
              <a:rPr sz="2400" spc="120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 </a:t>
            </a:r>
            <a:r>
              <a:rPr sz="2400" spc="1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Mĩ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La-tinh </a:t>
            </a:r>
            <a:r>
              <a:rPr sz="2400" spc="65" dirty="0">
                <a:solidFill>
                  <a:srgbClr val="005A82"/>
                </a:solidFill>
                <a:latin typeface="Microsoft Sans Serif"/>
                <a:cs typeface="Microsoft Sans Serif"/>
              </a:rPr>
              <a:t>đứng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lên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đấu tranh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chống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5" dirty="0">
                <a:solidFill>
                  <a:srgbClr val="005A82"/>
                </a:solidFill>
                <a:latin typeface="Microsoft Sans Serif"/>
                <a:cs typeface="Microsoft Sans Serif"/>
              </a:rPr>
              <a:t>lại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ách thống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trị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của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Tây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Ban Nha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và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giành</a:t>
            </a:r>
            <a:r>
              <a:rPr sz="2400" spc="4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120" dirty="0">
                <a:solidFill>
                  <a:srgbClr val="005A82"/>
                </a:solidFill>
                <a:latin typeface="Microsoft Sans Serif"/>
                <a:cs typeface="Microsoft Sans Serif"/>
              </a:rPr>
              <a:t>được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độc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lập.</a:t>
            </a:r>
            <a:endParaRPr sz="2400" dirty="0">
              <a:latin typeface="Microsoft Sans Serif"/>
              <a:cs typeface="Microsoft Sans Serif"/>
            </a:endParaRPr>
          </a:p>
          <a:p>
            <a:pPr marL="239395" indent="-227329" algn="just">
              <a:lnSpc>
                <a:spcPct val="100000"/>
              </a:lnSpc>
              <a:buChar char="-"/>
              <a:tabLst>
                <a:tab pos="240029" algn="l"/>
              </a:tabLst>
            </a:pPr>
            <a:r>
              <a:rPr sz="2400" spc="80" dirty="0">
                <a:solidFill>
                  <a:srgbClr val="005A82"/>
                </a:solidFill>
                <a:latin typeface="Microsoft Sans Serif"/>
                <a:cs typeface="Microsoft Sans Serif"/>
              </a:rPr>
              <a:t>Trước</a:t>
            </a:r>
            <a:r>
              <a:rPr sz="2400" spc="35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Chiến</a:t>
            </a:r>
            <a:r>
              <a:rPr sz="2400" spc="34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tranh</a:t>
            </a:r>
            <a:r>
              <a:rPr sz="2400" spc="34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thế</a:t>
            </a:r>
            <a:r>
              <a:rPr sz="2400" spc="34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50" dirty="0">
                <a:solidFill>
                  <a:srgbClr val="005A82"/>
                </a:solidFill>
                <a:latin typeface="Microsoft Sans Serif"/>
                <a:cs typeface="Microsoft Sans Serif"/>
              </a:rPr>
              <a:t>giới</a:t>
            </a:r>
            <a:r>
              <a:rPr sz="2400" spc="35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90" dirty="0">
                <a:solidFill>
                  <a:srgbClr val="005A82"/>
                </a:solidFill>
                <a:latin typeface="Microsoft Sans Serif"/>
                <a:cs typeface="Microsoft Sans Serif"/>
              </a:rPr>
              <a:t>thứ</a:t>
            </a:r>
            <a:r>
              <a:rPr sz="2400" spc="35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hai,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99046" y="3651630"/>
            <a:ext cx="5213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96595" algn="l"/>
                <a:tab pos="1633855" algn="l"/>
                <a:tab pos="2181225" algn="l"/>
                <a:tab pos="3324225" algn="l"/>
                <a:tab pos="3839845" algn="l"/>
                <a:tab pos="4437380" algn="l"/>
              </a:tabLst>
            </a:pP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các	</a:t>
            </a:r>
            <a:r>
              <a:rPr sz="2400" spc="125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</a:t>
            </a:r>
            <a:r>
              <a:rPr sz="2400" spc="114" dirty="0">
                <a:solidFill>
                  <a:srgbClr val="005A82"/>
                </a:solidFill>
                <a:latin typeface="Microsoft Sans Serif"/>
                <a:cs typeface="Microsoft Sans Serif"/>
              </a:rPr>
              <a:t>c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	</a:t>
            </a:r>
            <a:r>
              <a:rPr sz="24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Mĩ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	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La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-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tinh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	</a:t>
            </a:r>
            <a:r>
              <a:rPr sz="2400" spc="-20" dirty="0">
                <a:solidFill>
                  <a:srgbClr val="005A82"/>
                </a:solidFill>
                <a:latin typeface="Microsoft Sans Serif"/>
                <a:cs typeface="Microsoft Sans Serif"/>
              </a:rPr>
              <a:t>lạ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i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	</a:t>
            </a:r>
            <a:r>
              <a:rPr sz="2400" spc="65" dirty="0">
                <a:solidFill>
                  <a:srgbClr val="005A82"/>
                </a:solidFill>
                <a:latin typeface="Microsoft Sans Serif"/>
                <a:cs typeface="Microsoft Sans Serif"/>
              </a:rPr>
              <a:t>tr</a:t>
            </a:r>
            <a:r>
              <a:rPr sz="2400" spc="110" dirty="0">
                <a:solidFill>
                  <a:srgbClr val="005A82"/>
                </a:solidFill>
                <a:latin typeface="Microsoft Sans Serif"/>
                <a:cs typeface="Microsoft Sans Serif"/>
              </a:rPr>
              <a:t>ở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	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thành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99046" y="4017086"/>
            <a:ext cx="5217160" cy="258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thuộc</a:t>
            </a:r>
            <a:r>
              <a:rPr sz="2400" spc="7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địa</a:t>
            </a:r>
            <a:r>
              <a:rPr sz="2400" spc="7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kiểu</a:t>
            </a:r>
            <a:r>
              <a:rPr sz="2400" spc="71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75" dirty="0">
                <a:solidFill>
                  <a:srgbClr val="005A82"/>
                </a:solidFill>
                <a:latin typeface="Microsoft Sans Serif"/>
                <a:cs typeface="Microsoft Sans Serif"/>
              </a:rPr>
              <a:t>mới</a:t>
            </a:r>
            <a:r>
              <a:rPr sz="2400" spc="7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hoặc</a:t>
            </a:r>
            <a:r>
              <a:rPr sz="2400" spc="7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phụ</a:t>
            </a:r>
            <a:r>
              <a:rPr sz="2400" spc="7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thuộc</a:t>
            </a:r>
            <a:endParaRPr sz="2400" dirty="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vào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Mĩ,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-</a:t>
            </a:r>
            <a:r>
              <a:rPr sz="24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Sau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Chiến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 tranh</a:t>
            </a:r>
            <a:r>
              <a:rPr sz="24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thế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50" dirty="0">
                <a:solidFill>
                  <a:srgbClr val="005A82"/>
                </a:solidFill>
                <a:latin typeface="Microsoft Sans Serif"/>
                <a:cs typeface="Microsoft Sans Serif"/>
              </a:rPr>
              <a:t>giới</a:t>
            </a:r>
            <a:r>
              <a:rPr sz="24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90" dirty="0">
                <a:solidFill>
                  <a:srgbClr val="005A82"/>
                </a:solidFill>
                <a:latin typeface="Microsoft Sans Serif"/>
                <a:cs typeface="Microsoft Sans Serif"/>
              </a:rPr>
              <a:t>thứ</a:t>
            </a:r>
            <a:r>
              <a:rPr sz="2400" spc="9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5" dirty="0">
                <a:solidFill>
                  <a:srgbClr val="005A82"/>
                </a:solidFill>
                <a:latin typeface="Microsoft Sans Serif"/>
                <a:cs typeface="Microsoft Sans Serif"/>
              </a:rPr>
              <a:t>hai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phong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trào </a:t>
            </a:r>
            <a:r>
              <a:rPr sz="2400" spc="-15" dirty="0">
                <a:solidFill>
                  <a:srgbClr val="005A82"/>
                </a:solidFill>
                <a:latin typeface="Microsoft Sans Serif"/>
                <a:cs typeface="Microsoft Sans Serif"/>
              </a:rPr>
              <a:t>giải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phóng dân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tộc </a:t>
            </a:r>
            <a:r>
              <a:rPr sz="2400" spc="235" dirty="0">
                <a:solidFill>
                  <a:srgbClr val="005A82"/>
                </a:solidFill>
                <a:latin typeface="Microsoft Sans Serif"/>
                <a:cs typeface="Microsoft Sans Serif"/>
              </a:rPr>
              <a:t>ở </a:t>
            </a:r>
            <a:r>
              <a:rPr sz="24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Mĩ </a:t>
            </a:r>
            <a:r>
              <a:rPr sz="2400" spc="6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La-tinh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phát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triển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mạnh mẽ </a:t>
            </a:r>
            <a:r>
              <a:rPr sz="2400" spc="100" dirty="0">
                <a:solidFill>
                  <a:srgbClr val="005A82"/>
                </a:solidFill>
                <a:latin typeface="Microsoft Sans Serif"/>
                <a:cs typeface="Microsoft Sans Serif"/>
              </a:rPr>
              <a:t>(được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gọi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là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“Đại </a:t>
            </a:r>
            <a:r>
              <a:rPr sz="24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lục núi </a:t>
            </a:r>
            <a:r>
              <a:rPr sz="2400" spc="45" dirty="0">
                <a:solidFill>
                  <a:srgbClr val="005A82"/>
                </a:solidFill>
                <a:latin typeface="Microsoft Sans Serif"/>
                <a:cs typeface="Microsoft Sans Serif"/>
              </a:rPr>
              <a:t>lửa”, </a:t>
            </a:r>
            <a:r>
              <a:rPr sz="2400" spc="110" dirty="0">
                <a:solidFill>
                  <a:srgbClr val="005A82"/>
                </a:solidFill>
                <a:latin typeface="Microsoft Sans Serif"/>
                <a:cs typeface="Microsoft Sans Serif"/>
              </a:rPr>
              <a:t>mở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đầu bằng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cuộc </a:t>
            </a:r>
            <a:r>
              <a:rPr sz="2400" spc="-6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cách</a:t>
            </a:r>
            <a:r>
              <a:rPr sz="24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5A82"/>
                </a:solidFill>
                <a:latin typeface="Microsoft Sans Serif"/>
                <a:cs typeface="Microsoft Sans Serif"/>
              </a:rPr>
              <a:t>mạng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Cu</a:t>
            </a:r>
            <a:r>
              <a:rPr sz="2400" spc="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Ba</a:t>
            </a:r>
            <a:r>
              <a:rPr sz="24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1959.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9639" y="6441947"/>
            <a:ext cx="4188460" cy="370840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4"/>
              </a:spcBef>
            </a:pPr>
            <a:r>
              <a:rPr sz="1800" i="1" spc="-5" dirty="0">
                <a:solidFill>
                  <a:srgbClr val="FF0000"/>
                </a:solidFill>
                <a:latin typeface="Calibri"/>
                <a:cs typeface="Calibri"/>
              </a:rPr>
              <a:t>Lược</a:t>
            </a:r>
            <a:r>
              <a:rPr sz="18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"/>
                <a:cs typeface="Calibri"/>
              </a:rPr>
              <a:t>đồ</a:t>
            </a:r>
            <a:r>
              <a:rPr sz="1800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"/>
                <a:cs typeface="Calibri"/>
              </a:rPr>
              <a:t>khu</a:t>
            </a:r>
            <a:r>
              <a:rPr sz="18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"/>
                <a:cs typeface="Calibri"/>
              </a:rPr>
              <a:t>vực</a:t>
            </a:r>
            <a:r>
              <a:rPr sz="1800" i="1" spc="-5" dirty="0">
                <a:solidFill>
                  <a:srgbClr val="FF0000"/>
                </a:solidFill>
                <a:latin typeface="Calibri"/>
                <a:cs typeface="Calibri"/>
              </a:rPr>
              <a:t> Mĩ La</a:t>
            </a:r>
            <a:r>
              <a:rPr sz="18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Calibri"/>
                <a:cs typeface="Calibri"/>
              </a:rPr>
              <a:t>tinh</a:t>
            </a:r>
            <a:r>
              <a:rPr sz="18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Calibri"/>
                <a:cs typeface="Calibri"/>
              </a:rPr>
              <a:t>sau</a:t>
            </a:r>
            <a:r>
              <a:rPr sz="18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Calibri"/>
                <a:cs typeface="Calibri"/>
              </a:rPr>
              <a:t>năm 1945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058923" y="1563624"/>
            <a:ext cx="2072639" cy="3441700"/>
            <a:chOff x="2058923" y="1563624"/>
            <a:chExt cx="2072639" cy="34417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8372" y="2398776"/>
              <a:ext cx="260603" cy="5836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6975" y="2610612"/>
              <a:ext cx="260603" cy="5836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8831" y="4421124"/>
              <a:ext cx="259079" cy="5836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8923" y="2107692"/>
              <a:ext cx="259080" cy="5836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47187" y="1563624"/>
              <a:ext cx="260604" cy="5836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9" y="3435096"/>
              <a:ext cx="260603" cy="5852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7791" y="1827276"/>
              <a:ext cx="381000" cy="2804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680" y="957148"/>
            <a:ext cx="33216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24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NHỮNG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NÉT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CHUNG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Bài 7: </a:t>
            </a:r>
            <a:r>
              <a:rPr spc="-10" dirty="0"/>
              <a:t>CÁC</a:t>
            </a:r>
            <a:r>
              <a:rPr spc="10" dirty="0"/>
              <a:t> </a:t>
            </a:r>
            <a:r>
              <a:rPr spc="-10" dirty="0"/>
              <a:t>NƯỚC</a:t>
            </a:r>
            <a:r>
              <a:rPr spc="5" dirty="0"/>
              <a:t> </a:t>
            </a:r>
            <a:r>
              <a:rPr spc="-5" dirty="0"/>
              <a:t>MĨ</a:t>
            </a:r>
            <a:r>
              <a:rPr spc="-10" dirty="0"/>
              <a:t> </a:t>
            </a:r>
            <a:r>
              <a:rPr spc="-5" dirty="0"/>
              <a:t>LA</a:t>
            </a:r>
            <a:r>
              <a:rPr spc="-110" dirty="0"/>
              <a:t> </a:t>
            </a:r>
            <a:r>
              <a:rPr spc="-5" dirty="0"/>
              <a:t>TINH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14884" y="1392936"/>
            <a:ext cx="5615940" cy="4989830"/>
            <a:chOff x="214884" y="1392936"/>
            <a:chExt cx="5615940" cy="49898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84" y="1392936"/>
              <a:ext cx="5615940" cy="49895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9292" y="2488691"/>
              <a:ext cx="259079" cy="5836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5328" y="2720339"/>
              <a:ext cx="259079" cy="5852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90316" y="4379975"/>
              <a:ext cx="260603" cy="5836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8339" y="2147316"/>
              <a:ext cx="260604" cy="5836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9276" y="1648968"/>
              <a:ext cx="259080" cy="5836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5868" y="3462528"/>
              <a:ext cx="260603" cy="583692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6094476" y="883919"/>
            <a:ext cx="5899785" cy="5948680"/>
            <a:chOff x="6094476" y="883919"/>
            <a:chExt cx="5899785" cy="594868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3526" y="902969"/>
              <a:ext cx="5861304" cy="591007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113526" y="902969"/>
              <a:ext cx="5861685" cy="5910580"/>
            </a:xfrm>
            <a:custGeom>
              <a:avLst/>
              <a:gdLst/>
              <a:ahLst/>
              <a:cxnLst/>
              <a:rect l="l" t="t" r="r" b="b"/>
              <a:pathLst>
                <a:path w="5861684" h="5910580">
                  <a:moveTo>
                    <a:pt x="0" y="5910072"/>
                  </a:moveTo>
                  <a:lnTo>
                    <a:pt x="5861304" y="5910072"/>
                  </a:lnTo>
                  <a:lnTo>
                    <a:pt x="5861304" y="0"/>
                  </a:lnTo>
                  <a:lnTo>
                    <a:pt x="0" y="0"/>
                  </a:lnTo>
                  <a:lnTo>
                    <a:pt x="0" y="5910072"/>
                  </a:lnTo>
                  <a:close/>
                </a:path>
              </a:pathLst>
            </a:custGeom>
            <a:ln w="38100">
              <a:solidFill>
                <a:srgbClr val="125A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192773" y="925830"/>
            <a:ext cx="5704840" cy="5751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734695" indent="-342900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355600" algn="l"/>
              </a:tabLst>
            </a:pPr>
            <a:r>
              <a:rPr sz="2600" b="1" dirty="0">
                <a:latin typeface="Arial"/>
                <a:cs typeface="Arial"/>
              </a:rPr>
              <a:t>Phong</a:t>
            </a:r>
            <a:r>
              <a:rPr sz="2600" b="1" spc="-4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trào</a:t>
            </a:r>
            <a:r>
              <a:rPr sz="2600" b="1" dirty="0">
                <a:latin typeface="Arial"/>
                <a:cs typeface="Arial"/>
              </a:rPr>
              <a:t> </a:t>
            </a:r>
            <a:r>
              <a:rPr sz="2600" b="1" spc="5" dirty="0">
                <a:latin typeface="Arial"/>
                <a:cs typeface="Arial"/>
              </a:rPr>
              <a:t>đấu</a:t>
            </a:r>
            <a:r>
              <a:rPr sz="2600" b="1" spc="-2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tranh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ở</a:t>
            </a:r>
            <a:r>
              <a:rPr sz="2600" b="1" spc="-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Mĩ</a:t>
            </a:r>
            <a:r>
              <a:rPr sz="2600" b="1" spc="-10" dirty="0">
                <a:latin typeface="Arial"/>
                <a:cs typeface="Arial"/>
              </a:rPr>
              <a:t> </a:t>
            </a:r>
            <a:r>
              <a:rPr sz="2600" b="1" spc="5" dirty="0">
                <a:latin typeface="Arial"/>
                <a:cs typeface="Arial"/>
              </a:rPr>
              <a:t>La </a:t>
            </a:r>
            <a:r>
              <a:rPr sz="2600" b="1" spc="-710" dirty="0">
                <a:latin typeface="Arial"/>
                <a:cs typeface="Arial"/>
              </a:rPr>
              <a:t> </a:t>
            </a:r>
            <a:r>
              <a:rPr sz="2600" b="1" spc="-10" dirty="0">
                <a:latin typeface="Arial"/>
                <a:cs typeface="Arial"/>
              </a:rPr>
              <a:t>Tinh</a:t>
            </a:r>
            <a:endParaRPr sz="26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30"/>
              </a:spcBef>
            </a:pP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-</a:t>
            </a:r>
            <a:r>
              <a:rPr sz="2600" spc="54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spc="150" dirty="0">
                <a:solidFill>
                  <a:srgbClr val="005A82"/>
                </a:solidFill>
                <a:latin typeface="Microsoft Sans Serif"/>
                <a:cs typeface="Microsoft Sans Serif"/>
              </a:rPr>
              <a:t>Từ</a:t>
            </a:r>
            <a:r>
              <a:rPr sz="2600" spc="54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đầu</a:t>
            </a:r>
            <a:r>
              <a:rPr sz="2600" spc="54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những</a:t>
            </a:r>
            <a:r>
              <a:rPr sz="2600" spc="56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năm</a:t>
            </a:r>
            <a:r>
              <a:rPr sz="2600" spc="55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60</a:t>
            </a:r>
            <a:r>
              <a:rPr sz="2600" spc="55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đến</a:t>
            </a:r>
            <a:r>
              <a:rPr sz="2600" spc="55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spc="55" dirty="0">
                <a:solidFill>
                  <a:srgbClr val="005A82"/>
                </a:solidFill>
                <a:latin typeface="Microsoft Sans Serif"/>
                <a:cs typeface="Microsoft Sans Serif"/>
              </a:rPr>
              <a:t>những</a:t>
            </a:r>
            <a:endParaRPr sz="26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13999"/>
              </a:lnSpc>
              <a:spcBef>
                <a:spcPts val="10"/>
              </a:spcBef>
            </a:pP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năm 80 của </a:t>
            </a:r>
            <a:r>
              <a:rPr sz="26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XX: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1 cao trào </a:t>
            </a:r>
            <a:r>
              <a:rPr sz="26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đấu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tranh </a:t>
            </a:r>
            <a:r>
              <a:rPr sz="26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bùng nổ mạnh mẻ </a:t>
            </a:r>
            <a:r>
              <a:rPr sz="2600" spc="260" dirty="0">
                <a:solidFill>
                  <a:srgbClr val="005A82"/>
                </a:solidFill>
                <a:latin typeface="Microsoft Sans Serif"/>
                <a:cs typeface="Microsoft Sans Serif"/>
              </a:rPr>
              <a:t>ở </a:t>
            </a:r>
            <a:r>
              <a:rPr sz="2600" spc="-65" dirty="0">
                <a:solidFill>
                  <a:srgbClr val="005A82"/>
                </a:solidFill>
                <a:latin typeface="Microsoft Sans Serif"/>
                <a:cs typeface="Microsoft Sans Serif"/>
              </a:rPr>
              <a:t>MLT </a:t>
            </a:r>
            <a:r>
              <a:rPr sz="2600" spc="135" dirty="0">
                <a:solidFill>
                  <a:srgbClr val="005A82"/>
                </a:solidFill>
                <a:latin typeface="Microsoft Sans Serif"/>
                <a:cs typeface="Microsoft Sans Serif"/>
              </a:rPr>
              <a:t>được </a:t>
            </a:r>
            <a:r>
              <a:rPr sz="26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gọi </a:t>
            </a:r>
            <a:r>
              <a:rPr sz="2600" spc="-15" dirty="0">
                <a:solidFill>
                  <a:srgbClr val="005A82"/>
                </a:solidFill>
                <a:latin typeface="Microsoft Sans Serif"/>
                <a:cs typeface="Microsoft Sans Serif"/>
              </a:rPr>
              <a:t>là </a:t>
            </a:r>
            <a:r>
              <a:rPr sz="26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“lục</a:t>
            </a:r>
            <a:r>
              <a:rPr sz="2600" spc="6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địa</a:t>
            </a:r>
            <a:r>
              <a:rPr sz="2600" spc="60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bùng</a:t>
            </a:r>
            <a:r>
              <a:rPr sz="2600" spc="6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cháy”.</a:t>
            </a:r>
            <a:r>
              <a:rPr sz="2600" spc="59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Cuộc</a:t>
            </a:r>
            <a:r>
              <a:rPr sz="2600" spc="6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đấu</a:t>
            </a:r>
            <a:r>
              <a:rPr sz="2600" spc="6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tranh </a:t>
            </a:r>
            <a:r>
              <a:rPr sz="2600" spc="-68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vũ</a:t>
            </a:r>
            <a:r>
              <a:rPr sz="26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trang</a:t>
            </a:r>
            <a:r>
              <a:rPr sz="26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đã</a:t>
            </a:r>
            <a:r>
              <a:rPr sz="26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diển</a:t>
            </a:r>
            <a:r>
              <a:rPr sz="26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 ra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spc="260" dirty="0">
                <a:solidFill>
                  <a:srgbClr val="005A82"/>
                </a:solidFill>
                <a:latin typeface="Microsoft Sans Serif"/>
                <a:cs typeface="Microsoft Sans Serif"/>
              </a:rPr>
              <a:t>ở </a:t>
            </a:r>
            <a:r>
              <a:rPr sz="26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nhiều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spc="105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nước: </a:t>
            </a:r>
            <a:r>
              <a:rPr sz="2600" spc="11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Vênêxuêla,</a:t>
            </a:r>
            <a:r>
              <a:rPr sz="2600" spc="66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Côlômbia,</a:t>
            </a:r>
            <a:r>
              <a:rPr sz="2600" spc="65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spc="110" dirty="0">
                <a:solidFill>
                  <a:srgbClr val="005A82"/>
                </a:solidFill>
                <a:latin typeface="Microsoft Sans Serif"/>
                <a:cs typeface="Microsoft Sans Serif"/>
              </a:rPr>
              <a:t>Nicaragoa… </a:t>
            </a:r>
            <a:r>
              <a:rPr sz="2600" spc="-68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Kết quả </a:t>
            </a:r>
            <a:r>
              <a:rPr sz="26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là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chế độ độc </a:t>
            </a:r>
            <a:r>
              <a:rPr sz="26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tài phản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động </a:t>
            </a:r>
            <a:r>
              <a:rPr sz="26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nhiều </a:t>
            </a:r>
            <a:r>
              <a:rPr sz="2600" spc="135" dirty="0">
                <a:solidFill>
                  <a:srgbClr val="005A82"/>
                </a:solidFill>
                <a:latin typeface="Microsoft Sans Serif"/>
                <a:cs typeface="Microsoft Sans Serif"/>
              </a:rPr>
              <a:t>nước </a:t>
            </a:r>
            <a:r>
              <a:rPr sz="26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bị lật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đổ, </a:t>
            </a:r>
            <a:r>
              <a:rPr sz="2600" spc="25" dirty="0">
                <a:solidFill>
                  <a:srgbClr val="005A82"/>
                </a:solidFill>
                <a:latin typeface="Microsoft Sans Serif"/>
                <a:cs typeface="Microsoft Sans Serif"/>
              </a:rPr>
              <a:t>chính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phủ dân </a:t>
            </a:r>
            <a:r>
              <a:rPr sz="2600" spc="5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tộc- dân chủ </a:t>
            </a:r>
            <a:r>
              <a:rPr sz="2600" spc="135" dirty="0">
                <a:solidFill>
                  <a:srgbClr val="005A82"/>
                </a:solidFill>
                <a:latin typeface="Microsoft Sans Serif"/>
                <a:cs typeface="Microsoft Sans Serif"/>
              </a:rPr>
              <a:t>được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thành </a:t>
            </a:r>
            <a:r>
              <a:rPr sz="26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lập </a:t>
            </a:r>
            <a:r>
              <a:rPr sz="2600" spc="75" dirty="0">
                <a:solidFill>
                  <a:srgbClr val="005A82"/>
                </a:solidFill>
                <a:latin typeface="Microsoft Sans Serif"/>
                <a:cs typeface="Microsoft Sans Serif"/>
              </a:rPr>
              <a:t>thực </a:t>
            </a:r>
            <a:r>
              <a:rPr sz="2600" spc="-10" dirty="0">
                <a:solidFill>
                  <a:srgbClr val="005A82"/>
                </a:solidFill>
                <a:latin typeface="Microsoft Sans Serif"/>
                <a:cs typeface="Microsoft Sans Serif"/>
              </a:rPr>
              <a:t>hiện </a:t>
            </a:r>
            <a:r>
              <a:rPr sz="2600" spc="-68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nhiều cải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cách </a:t>
            </a:r>
            <a:r>
              <a:rPr sz="2600" spc="-5" dirty="0">
                <a:solidFill>
                  <a:srgbClr val="005A82"/>
                </a:solidFill>
                <a:latin typeface="Microsoft Sans Serif"/>
                <a:cs typeface="Microsoft Sans Serif"/>
              </a:rPr>
              <a:t>tiến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bộ, nâng cao </a:t>
            </a:r>
            <a:r>
              <a:rPr sz="2600" spc="75" dirty="0">
                <a:solidFill>
                  <a:srgbClr val="005A82"/>
                </a:solidFill>
                <a:latin typeface="Microsoft Sans Serif"/>
                <a:cs typeface="Microsoft Sans Serif"/>
              </a:rPr>
              <a:t>đời </a:t>
            </a:r>
            <a:r>
              <a:rPr sz="2600" spc="8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sống</a:t>
            </a:r>
            <a:r>
              <a:rPr sz="2600" spc="2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nhân</a:t>
            </a:r>
            <a:r>
              <a:rPr sz="2600" spc="30" dirty="0">
                <a:solidFill>
                  <a:srgbClr val="005A82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005A82"/>
                </a:solidFill>
                <a:latin typeface="Microsoft Sans Serif"/>
                <a:cs typeface="Microsoft Sans Serif"/>
              </a:rPr>
              <a:t>dân.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9639" y="6441947"/>
            <a:ext cx="4188460" cy="370840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4"/>
              </a:spcBef>
            </a:pPr>
            <a:r>
              <a:rPr sz="1800" i="1" spc="-5" dirty="0">
                <a:solidFill>
                  <a:srgbClr val="FF0000"/>
                </a:solidFill>
                <a:latin typeface="Calibri"/>
                <a:cs typeface="Calibri"/>
              </a:rPr>
              <a:t>Lược</a:t>
            </a:r>
            <a:r>
              <a:rPr sz="18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"/>
                <a:cs typeface="Calibri"/>
              </a:rPr>
              <a:t>đồ</a:t>
            </a:r>
            <a:r>
              <a:rPr sz="1800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"/>
                <a:cs typeface="Calibri"/>
              </a:rPr>
              <a:t>khu</a:t>
            </a:r>
            <a:r>
              <a:rPr sz="18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"/>
                <a:cs typeface="Calibri"/>
              </a:rPr>
              <a:t>vực</a:t>
            </a:r>
            <a:r>
              <a:rPr sz="1800" i="1" spc="-5" dirty="0">
                <a:solidFill>
                  <a:srgbClr val="FF0000"/>
                </a:solidFill>
                <a:latin typeface="Calibri"/>
                <a:cs typeface="Calibri"/>
              </a:rPr>
              <a:t> Mĩ La</a:t>
            </a:r>
            <a:r>
              <a:rPr sz="18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Calibri"/>
                <a:cs typeface="Calibri"/>
              </a:rPr>
              <a:t>tinh</a:t>
            </a:r>
            <a:r>
              <a:rPr sz="18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Calibri"/>
                <a:cs typeface="Calibri"/>
              </a:rPr>
              <a:t>sau</a:t>
            </a:r>
            <a:r>
              <a:rPr sz="18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FF0000"/>
                </a:solidFill>
                <a:latin typeface="Calibri"/>
                <a:cs typeface="Calibri"/>
              </a:rPr>
              <a:t>năm 1945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2904</Words>
  <Application>Microsoft Office PowerPoint</Application>
  <PresentationFormat>Widescreen</PresentationFormat>
  <Paragraphs>229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Cambria</vt:lpstr>
      <vt:lpstr>Ebrima</vt:lpstr>
      <vt:lpstr>Microsoft Sans Serif</vt:lpstr>
      <vt:lpstr>Segoe UI</vt:lpstr>
      <vt:lpstr>Times New Roman</vt:lpstr>
      <vt:lpstr>Wingdings</vt:lpstr>
      <vt:lpstr>Office Theme</vt:lpstr>
      <vt:lpstr>Chương II. CÁC NƯỚC Á – PHI VÀ MĨ LATINH (1945 – nay)</vt:lpstr>
      <vt:lpstr>NỘI DUNG CHÍNH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Bài 7: CÁC NƯỚC MĨ LA TINH</vt:lpstr>
      <vt:lpstr>PowerPoint Presentation</vt:lpstr>
      <vt:lpstr>Bài 7: CÁC NƯỚC MĨ LA TINH</vt:lpstr>
      <vt:lpstr>Bài 7: CÁC NƯỚC MĨ LA TINH</vt:lpstr>
      <vt:lpstr>Bài 6: CÁC NƯỚC CHÂU PHI</vt:lpstr>
      <vt:lpstr>CẢM ƠN CÁC EM!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Huỳnh Thanh Tuấn</dc:creator>
  <cp:lastModifiedBy>do cuc</cp:lastModifiedBy>
  <cp:revision>8</cp:revision>
  <dcterms:created xsi:type="dcterms:W3CDTF">2022-10-20T16:27:07Z</dcterms:created>
  <dcterms:modified xsi:type="dcterms:W3CDTF">2022-11-04T01:13:17Z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2021-10-22T00:00:00Z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2022-10-20T00:00:00Z</vt:filetime>
  </property>
</Properties>
</file>