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411" r:id="rId2"/>
    <p:sldId id="269" r:id="rId3"/>
    <p:sldId id="292" r:id="rId4"/>
    <p:sldId id="270" r:id="rId5"/>
    <p:sldId id="257" r:id="rId6"/>
    <p:sldId id="282" r:id="rId7"/>
    <p:sldId id="271" r:id="rId8"/>
    <p:sldId id="293" r:id="rId9"/>
    <p:sldId id="294" r:id="rId10"/>
    <p:sldId id="295" r:id="rId11"/>
    <p:sldId id="259" r:id="rId12"/>
    <p:sldId id="462" r:id="rId13"/>
    <p:sldId id="311" r:id="rId14"/>
    <p:sldId id="460" r:id="rId15"/>
    <p:sldId id="461" r:id="rId16"/>
    <p:sldId id="299" r:id="rId17"/>
    <p:sldId id="260" r:id="rId18"/>
    <p:sldId id="285" r:id="rId19"/>
    <p:sldId id="300" r:id="rId20"/>
    <p:sldId id="272" r:id="rId21"/>
    <p:sldId id="298" r:id="rId22"/>
    <p:sldId id="273" r:id="rId23"/>
    <p:sldId id="283" r:id="rId24"/>
    <p:sldId id="286" r:id="rId25"/>
    <p:sldId id="290" r:id="rId26"/>
    <p:sldId id="289" r:id="rId27"/>
    <p:sldId id="288" r:id="rId28"/>
    <p:sldId id="279" r:id="rId29"/>
    <p:sldId id="277" r:id="rId30"/>
    <p:sldId id="301" r:id="rId31"/>
    <p:sldId id="463" r:id="rId32"/>
    <p:sldId id="268" r:id="rId33"/>
    <p:sldId id="284" r:id="rId34"/>
    <p:sldId id="306" r:id="rId35"/>
    <p:sldId id="307" r:id="rId36"/>
    <p:sldId id="308" r:id="rId37"/>
    <p:sldId id="309" r:id="rId38"/>
    <p:sldId id="303"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 cuc" userId="641c28c5d13577cf" providerId="LiveId" clId="{9776FE46-EED8-4D52-87CC-81023D576C05}"/>
    <pc:docChg chg="modSld">
      <pc:chgData name="do cuc" userId="641c28c5d13577cf" providerId="LiveId" clId="{9776FE46-EED8-4D52-87CC-81023D576C05}" dt="2023-10-09T12:37:41.039" v="44" actId="255"/>
      <pc:docMkLst>
        <pc:docMk/>
      </pc:docMkLst>
      <pc:sldChg chg="modSp mod">
        <pc:chgData name="do cuc" userId="641c28c5d13577cf" providerId="LiveId" clId="{9776FE46-EED8-4D52-87CC-81023D576C05}" dt="2023-10-09T12:36:42.463" v="37" actId="1076"/>
        <pc:sldMkLst>
          <pc:docMk/>
          <pc:sldMk cId="0" sldId="285"/>
        </pc:sldMkLst>
        <pc:spChg chg="mod">
          <ac:chgData name="do cuc" userId="641c28c5d13577cf" providerId="LiveId" clId="{9776FE46-EED8-4D52-87CC-81023D576C05}" dt="2023-10-09T12:36:36.771" v="36" actId="20577"/>
          <ac:spMkLst>
            <pc:docMk/>
            <pc:sldMk cId="0" sldId="285"/>
            <ac:spMk id="2" creationId="{00000000-0000-0000-0000-000000000000}"/>
          </ac:spMkLst>
        </pc:spChg>
        <pc:spChg chg="mod">
          <ac:chgData name="do cuc" userId="641c28c5d13577cf" providerId="LiveId" clId="{9776FE46-EED8-4D52-87CC-81023D576C05}" dt="2023-10-09T12:36:42.463" v="37" actId="1076"/>
          <ac:spMkLst>
            <pc:docMk/>
            <pc:sldMk cId="0" sldId="285"/>
            <ac:spMk id="9" creationId="{00000000-0000-0000-0000-000000000000}"/>
          </ac:spMkLst>
        </pc:spChg>
        <pc:cxnChg chg="mod">
          <ac:chgData name="do cuc" userId="641c28c5d13577cf" providerId="LiveId" clId="{9776FE46-EED8-4D52-87CC-81023D576C05}" dt="2023-10-09T12:36:33.811" v="34" actId="20577"/>
          <ac:cxnSpMkLst>
            <pc:docMk/>
            <pc:sldMk cId="0" sldId="285"/>
            <ac:cxnSpMk id="10" creationId="{00000000-0000-0000-0000-000000000000}"/>
          </ac:cxnSpMkLst>
        </pc:cxnChg>
        <pc:cxnChg chg="mod">
          <ac:chgData name="do cuc" userId="641c28c5d13577cf" providerId="LiveId" clId="{9776FE46-EED8-4D52-87CC-81023D576C05}" dt="2023-10-09T12:36:42.463" v="37" actId="1076"/>
          <ac:cxnSpMkLst>
            <pc:docMk/>
            <pc:sldMk cId="0" sldId="285"/>
            <ac:cxnSpMk id="13" creationId="{00000000-0000-0000-0000-000000000000}"/>
          </ac:cxnSpMkLst>
        </pc:cxnChg>
      </pc:sldChg>
      <pc:sldChg chg="modSp mod">
        <pc:chgData name="do cuc" userId="641c28c5d13577cf" providerId="LiveId" clId="{9776FE46-EED8-4D52-87CC-81023D576C05}" dt="2023-10-09T12:37:41.039" v="44" actId="255"/>
        <pc:sldMkLst>
          <pc:docMk/>
          <pc:sldMk cId="0" sldId="298"/>
        </pc:sldMkLst>
        <pc:spChg chg="mod">
          <ac:chgData name="do cuc" userId="641c28c5d13577cf" providerId="LiveId" clId="{9776FE46-EED8-4D52-87CC-81023D576C05}" dt="2023-10-09T12:37:41.039" v="44" actId="255"/>
          <ac:spMkLst>
            <pc:docMk/>
            <pc:sldMk cId="0" sldId="298"/>
            <ac:spMk id="20494" creationId="{00000000-0000-0000-0000-000000000000}"/>
          </ac:spMkLst>
        </pc:spChg>
      </pc:sldChg>
      <pc:sldChg chg="modSp mod">
        <pc:chgData name="do cuc" userId="641c28c5d13577cf" providerId="LiveId" clId="{9776FE46-EED8-4D52-87CC-81023D576C05}" dt="2023-10-09T12:37:29.930" v="43" actId="1076"/>
        <pc:sldMkLst>
          <pc:docMk/>
          <pc:sldMk cId="0" sldId="300"/>
        </pc:sldMkLst>
        <pc:grpChg chg="mod">
          <ac:chgData name="do cuc" userId="641c28c5d13577cf" providerId="LiveId" clId="{9776FE46-EED8-4D52-87CC-81023D576C05}" dt="2023-10-09T12:37:29.930" v="43" actId="1076"/>
          <ac:grpSpMkLst>
            <pc:docMk/>
            <pc:sldMk cId="0" sldId="300"/>
            <ac:grpSpMk id="3" creationId="{00000000-0000-0000-0000-000000000000}"/>
          </ac:grpSpMkLst>
        </pc:grpChg>
        <pc:grpChg chg="mod">
          <ac:chgData name="do cuc" userId="641c28c5d13577cf" providerId="LiveId" clId="{9776FE46-EED8-4D52-87CC-81023D576C05}" dt="2023-10-09T12:37:19.671" v="40" actId="14100"/>
          <ac:grpSpMkLst>
            <pc:docMk/>
            <pc:sldMk cId="0" sldId="300"/>
            <ac:grpSpMk id="4" creationId="{00000000-0000-0000-0000-000000000000}"/>
          </ac:grpSpMkLst>
        </pc:grpChg>
        <pc:grpChg chg="mod">
          <ac:chgData name="do cuc" userId="641c28c5d13577cf" providerId="LiveId" clId="{9776FE46-EED8-4D52-87CC-81023D576C05}" dt="2023-10-09T12:37:14.450" v="39" actId="14100"/>
          <ac:grpSpMkLst>
            <pc:docMk/>
            <pc:sldMk cId="0" sldId="300"/>
            <ac:grpSpMk id="5" creationId="{00000000-0000-0000-0000-000000000000}"/>
          </ac:grpSpMkLst>
        </pc:grpChg>
        <pc:grpChg chg="mod">
          <ac:chgData name="do cuc" userId="641c28c5d13577cf" providerId="LiveId" clId="{9776FE46-EED8-4D52-87CC-81023D576C05}" dt="2023-10-09T12:37:08.984" v="38" actId="14100"/>
          <ac:grpSpMkLst>
            <pc:docMk/>
            <pc:sldMk cId="0" sldId="300"/>
            <ac:grpSpMk id="7" creationId="{00000000-0000-0000-0000-000000000000}"/>
          </ac:grpSpMkLst>
        </pc:grpChg>
        <pc:grpChg chg="mod">
          <ac:chgData name="do cuc" userId="641c28c5d13577cf" providerId="LiveId" clId="{9776FE46-EED8-4D52-87CC-81023D576C05}" dt="2023-10-09T12:37:23.189" v="41" actId="14100"/>
          <ac:grpSpMkLst>
            <pc:docMk/>
            <pc:sldMk cId="0" sldId="300"/>
            <ac:grpSpMk id="9" creationId="{00000000-0000-0000-0000-000000000000}"/>
          </ac:grpSpMkLst>
        </pc:grpChg>
      </pc:sldChg>
      <pc:sldChg chg="modSp mod">
        <pc:chgData name="do cuc" userId="641c28c5d13577cf" providerId="LiveId" clId="{9776FE46-EED8-4D52-87CC-81023D576C05}" dt="2023-10-09T12:36:16.471" v="33" actId="1038"/>
        <pc:sldMkLst>
          <pc:docMk/>
          <pc:sldMk cId="1706231692" sldId="460"/>
        </pc:sldMkLst>
        <pc:spChg chg="mod">
          <ac:chgData name="do cuc" userId="641c28c5d13577cf" providerId="LiveId" clId="{9776FE46-EED8-4D52-87CC-81023D576C05}" dt="2023-10-09T12:36:16.471" v="33" actId="1038"/>
          <ac:spMkLst>
            <pc:docMk/>
            <pc:sldMk cId="1706231692" sldId="460"/>
            <ac:spMk id="6" creationId="{F8EA785B-5F15-45A8-BB64-D56AC7E201CB}"/>
          </ac:spMkLst>
        </pc:spChg>
        <pc:picChg chg="mod">
          <ac:chgData name="do cuc" userId="641c28c5d13577cf" providerId="LiveId" clId="{9776FE46-EED8-4D52-87CC-81023D576C05}" dt="2023-10-09T12:36:06.725" v="27" actId="14100"/>
          <ac:picMkLst>
            <pc:docMk/>
            <pc:sldMk cId="1706231692" sldId="460"/>
            <ac:picMk id="1026" creationId="{0232842E-C245-4D36-8227-F868F21466A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02B4-2979-4F32-96A3-D77AF8EFB51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0E0B418-B824-4B91-8473-FEE557448A5A}">
      <dgm:prSet/>
      <dgm:spPr/>
      <dgm:t>
        <a:bodyPr/>
        <a:lstStyle/>
        <a:p>
          <a:r>
            <a:rPr lang="en-US" b="1"/>
            <a:t>Học bài cũ, trả lời câu hỏi trong SGK </a:t>
          </a:r>
          <a:endParaRPr lang="en-US"/>
        </a:p>
      </dgm:t>
    </dgm:pt>
    <dgm:pt modelId="{BB7AE231-8A18-41BE-A1C3-7BD9BA5DA739}" type="parTrans" cxnId="{0CE4C0BB-4ADA-474C-BE14-BAE7B2D205CD}">
      <dgm:prSet/>
      <dgm:spPr/>
      <dgm:t>
        <a:bodyPr/>
        <a:lstStyle/>
        <a:p>
          <a:endParaRPr lang="en-US"/>
        </a:p>
      </dgm:t>
    </dgm:pt>
    <dgm:pt modelId="{96E4A753-9DF0-4C4B-90C4-FF49A94EA074}" type="sibTrans" cxnId="{0CE4C0BB-4ADA-474C-BE14-BAE7B2D205CD}">
      <dgm:prSet/>
      <dgm:spPr/>
      <dgm:t>
        <a:bodyPr/>
        <a:lstStyle/>
        <a:p>
          <a:endParaRPr lang="en-US"/>
        </a:p>
      </dgm:t>
    </dgm:pt>
    <dgm:pt modelId="{0F269783-2234-44C3-9DDE-44FBB5A53B9A}">
      <dgm:prSet/>
      <dgm:spPr/>
      <dgm:t>
        <a:bodyPr/>
        <a:lstStyle/>
        <a:p>
          <a:r>
            <a:rPr lang="en-US" b="1"/>
            <a:t>- Đọc trước bài 6: Các nước Châu Phi</a:t>
          </a:r>
          <a:endParaRPr lang="en-US"/>
        </a:p>
      </dgm:t>
    </dgm:pt>
    <dgm:pt modelId="{D6ADF713-565C-4A70-9233-E36AA5BDF9AB}" type="parTrans" cxnId="{4CA7A59B-5B07-4BEE-8367-70E02775C6F8}">
      <dgm:prSet/>
      <dgm:spPr/>
      <dgm:t>
        <a:bodyPr/>
        <a:lstStyle/>
        <a:p>
          <a:endParaRPr lang="en-US"/>
        </a:p>
      </dgm:t>
    </dgm:pt>
    <dgm:pt modelId="{CE171AFA-597A-4C2A-A343-273852461CF0}" type="sibTrans" cxnId="{4CA7A59B-5B07-4BEE-8367-70E02775C6F8}">
      <dgm:prSet/>
      <dgm:spPr/>
      <dgm:t>
        <a:bodyPr/>
        <a:lstStyle/>
        <a:p>
          <a:endParaRPr lang="en-US"/>
        </a:p>
      </dgm:t>
    </dgm:pt>
    <dgm:pt modelId="{115C2F1E-26D7-4BAA-B642-F2AAF8B0B412}">
      <dgm:prSet/>
      <dgm:spPr/>
      <dgm:t>
        <a:bodyPr/>
        <a:lstStyle/>
        <a:p>
          <a:r>
            <a:rPr lang="en-US" b="1"/>
            <a:t>+ Tìm hiểu lược đồ H12: Các nước Châu Phi sau CTTG thứ hai.</a:t>
          </a:r>
          <a:endParaRPr lang="en-US"/>
        </a:p>
      </dgm:t>
    </dgm:pt>
    <dgm:pt modelId="{EBC017A1-ED9A-45C8-BB10-4277559D7E90}" type="parTrans" cxnId="{A599B86F-EA30-4CB4-B004-CC63B2CBB61A}">
      <dgm:prSet/>
      <dgm:spPr/>
      <dgm:t>
        <a:bodyPr/>
        <a:lstStyle/>
        <a:p>
          <a:endParaRPr lang="en-US"/>
        </a:p>
      </dgm:t>
    </dgm:pt>
    <dgm:pt modelId="{9203E803-00EA-4167-8750-49B4932A4FA5}" type="sibTrans" cxnId="{A599B86F-EA30-4CB4-B004-CC63B2CBB61A}">
      <dgm:prSet/>
      <dgm:spPr/>
      <dgm:t>
        <a:bodyPr/>
        <a:lstStyle/>
        <a:p>
          <a:endParaRPr lang="en-US"/>
        </a:p>
      </dgm:t>
    </dgm:pt>
    <dgm:pt modelId="{E2481DFF-18AA-4961-BFE3-FD7E55C5C135}">
      <dgm:prSet/>
      <dgm:spPr/>
      <dgm:t>
        <a:bodyPr/>
        <a:lstStyle/>
        <a:p>
          <a:r>
            <a:rPr lang="en-US" b="1"/>
            <a:t>+ Trả lời các câu hỏi có liên quan trong bài 6.</a:t>
          </a:r>
          <a:endParaRPr lang="en-US"/>
        </a:p>
      </dgm:t>
    </dgm:pt>
    <dgm:pt modelId="{B72F9D07-7831-4976-8BB8-96188D063121}" type="parTrans" cxnId="{A6029B95-1A9D-4486-8C19-B345761C30D0}">
      <dgm:prSet/>
      <dgm:spPr/>
      <dgm:t>
        <a:bodyPr/>
        <a:lstStyle/>
        <a:p>
          <a:endParaRPr lang="en-US"/>
        </a:p>
      </dgm:t>
    </dgm:pt>
    <dgm:pt modelId="{197EF0D2-D195-4840-B13E-6D59A513B29C}" type="sibTrans" cxnId="{A6029B95-1A9D-4486-8C19-B345761C30D0}">
      <dgm:prSet/>
      <dgm:spPr/>
      <dgm:t>
        <a:bodyPr/>
        <a:lstStyle/>
        <a:p>
          <a:endParaRPr lang="en-US"/>
        </a:p>
      </dgm:t>
    </dgm:pt>
    <dgm:pt modelId="{2EF0DADD-EAA9-41A0-AD41-8EDF3B8B4942}" type="pres">
      <dgm:prSet presAssocID="{20A702B4-2979-4F32-96A3-D77AF8EFB510}" presName="hierChild1" presStyleCnt="0">
        <dgm:presLayoutVars>
          <dgm:chPref val="1"/>
          <dgm:dir/>
          <dgm:animOne val="branch"/>
          <dgm:animLvl val="lvl"/>
          <dgm:resizeHandles/>
        </dgm:presLayoutVars>
      </dgm:prSet>
      <dgm:spPr/>
    </dgm:pt>
    <dgm:pt modelId="{35417550-22EE-4395-8E79-7AEE55F535B1}" type="pres">
      <dgm:prSet presAssocID="{90E0B418-B824-4B91-8473-FEE557448A5A}" presName="hierRoot1" presStyleCnt="0"/>
      <dgm:spPr/>
    </dgm:pt>
    <dgm:pt modelId="{50107062-6777-45F5-9867-1AD5AB63EF57}" type="pres">
      <dgm:prSet presAssocID="{90E0B418-B824-4B91-8473-FEE557448A5A}" presName="composite" presStyleCnt="0"/>
      <dgm:spPr/>
    </dgm:pt>
    <dgm:pt modelId="{3A73D1B5-2884-4250-9613-1058FECC98F4}" type="pres">
      <dgm:prSet presAssocID="{90E0B418-B824-4B91-8473-FEE557448A5A}" presName="background" presStyleLbl="node0" presStyleIdx="0" presStyleCnt="4"/>
      <dgm:spPr/>
    </dgm:pt>
    <dgm:pt modelId="{6AA429DE-2C0D-4490-91A4-30878B374B5C}" type="pres">
      <dgm:prSet presAssocID="{90E0B418-B824-4B91-8473-FEE557448A5A}" presName="text" presStyleLbl="fgAcc0" presStyleIdx="0" presStyleCnt="4">
        <dgm:presLayoutVars>
          <dgm:chPref val="3"/>
        </dgm:presLayoutVars>
      </dgm:prSet>
      <dgm:spPr/>
    </dgm:pt>
    <dgm:pt modelId="{C55B234B-AE0B-4177-8B00-F231AB6CBBCA}" type="pres">
      <dgm:prSet presAssocID="{90E0B418-B824-4B91-8473-FEE557448A5A}" presName="hierChild2" presStyleCnt="0"/>
      <dgm:spPr/>
    </dgm:pt>
    <dgm:pt modelId="{FAC0A55E-437D-43E1-9FE4-43A4091D57AD}" type="pres">
      <dgm:prSet presAssocID="{0F269783-2234-44C3-9DDE-44FBB5A53B9A}" presName="hierRoot1" presStyleCnt="0"/>
      <dgm:spPr/>
    </dgm:pt>
    <dgm:pt modelId="{523E7E35-74A2-446E-98C1-1F4B77084AB8}" type="pres">
      <dgm:prSet presAssocID="{0F269783-2234-44C3-9DDE-44FBB5A53B9A}" presName="composite" presStyleCnt="0"/>
      <dgm:spPr/>
    </dgm:pt>
    <dgm:pt modelId="{9F37F2D0-A707-4D65-A314-0208198DF527}" type="pres">
      <dgm:prSet presAssocID="{0F269783-2234-44C3-9DDE-44FBB5A53B9A}" presName="background" presStyleLbl="node0" presStyleIdx="1" presStyleCnt="4"/>
      <dgm:spPr/>
    </dgm:pt>
    <dgm:pt modelId="{072F0DC5-07FD-4B03-9E3A-8BA73010A7E4}" type="pres">
      <dgm:prSet presAssocID="{0F269783-2234-44C3-9DDE-44FBB5A53B9A}" presName="text" presStyleLbl="fgAcc0" presStyleIdx="1" presStyleCnt="4">
        <dgm:presLayoutVars>
          <dgm:chPref val="3"/>
        </dgm:presLayoutVars>
      </dgm:prSet>
      <dgm:spPr/>
    </dgm:pt>
    <dgm:pt modelId="{0A32D218-F6D2-4DD0-ACAC-A1C19BA9C230}" type="pres">
      <dgm:prSet presAssocID="{0F269783-2234-44C3-9DDE-44FBB5A53B9A}" presName="hierChild2" presStyleCnt="0"/>
      <dgm:spPr/>
    </dgm:pt>
    <dgm:pt modelId="{D5CEAC54-9A94-4108-B0AC-DC167152A447}" type="pres">
      <dgm:prSet presAssocID="{115C2F1E-26D7-4BAA-B642-F2AAF8B0B412}" presName="hierRoot1" presStyleCnt="0"/>
      <dgm:spPr/>
    </dgm:pt>
    <dgm:pt modelId="{E18988C4-0552-454F-B4D7-36804D96677A}" type="pres">
      <dgm:prSet presAssocID="{115C2F1E-26D7-4BAA-B642-F2AAF8B0B412}" presName="composite" presStyleCnt="0"/>
      <dgm:spPr/>
    </dgm:pt>
    <dgm:pt modelId="{695C06BD-680E-4A87-B29D-2A1868AF3BF1}" type="pres">
      <dgm:prSet presAssocID="{115C2F1E-26D7-4BAA-B642-F2AAF8B0B412}" presName="background" presStyleLbl="node0" presStyleIdx="2" presStyleCnt="4"/>
      <dgm:spPr/>
    </dgm:pt>
    <dgm:pt modelId="{046A51FF-6DEA-4E4F-A90A-F404F322344E}" type="pres">
      <dgm:prSet presAssocID="{115C2F1E-26D7-4BAA-B642-F2AAF8B0B412}" presName="text" presStyleLbl="fgAcc0" presStyleIdx="2" presStyleCnt="4">
        <dgm:presLayoutVars>
          <dgm:chPref val="3"/>
        </dgm:presLayoutVars>
      </dgm:prSet>
      <dgm:spPr/>
    </dgm:pt>
    <dgm:pt modelId="{7C15AF11-BF45-4B74-9041-A702E716529D}" type="pres">
      <dgm:prSet presAssocID="{115C2F1E-26D7-4BAA-B642-F2AAF8B0B412}" presName="hierChild2" presStyleCnt="0"/>
      <dgm:spPr/>
    </dgm:pt>
    <dgm:pt modelId="{8BD727A4-438E-45F8-9CD2-67E9ED3E911D}" type="pres">
      <dgm:prSet presAssocID="{E2481DFF-18AA-4961-BFE3-FD7E55C5C135}" presName="hierRoot1" presStyleCnt="0"/>
      <dgm:spPr/>
    </dgm:pt>
    <dgm:pt modelId="{698B665A-2709-43C3-BAD0-43DA5EF187A8}" type="pres">
      <dgm:prSet presAssocID="{E2481DFF-18AA-4961-BFE3-FD7E55C5C135}" presName="composite" presStyleCnt="0"/>
      <dgm:spPr/>
    </dgm:pt>
    <dgm:pt modelId="{1C83A2A6-A4F8-4DB7-B160-68456D94DBE7}" type="pres">
      <dgm:prSet presAssocID="{E2481DFF-18AA-4961-BFE3-FD7E55C5C135}" presName="background" presStyleLbl="node0" presStyleIdx="3" presStyleCnt="4"/>
      <dgm:spPr/>
    </dgm:pt>
    <dgm:pt modelId="{137C03BA-4348-4B0C-9A6C-2E5D15FDC62B}" type="pres">
      <dgm:prSet presAssocID="{E2481DFF-18AA-4961-BFE3-FD7E55C5C135}" presName="text" presStyleLbl="fgAcc0" presStyleIdx="3" presStyleCnt="4">
        <dgm:presLayoutVars>
          <dgm:chPref val="3"/>
        </dgm:presLayoutVars>
      </dgm:prSet>
      <dgm:spPr/>
    </dgm:pt>
    <dgm:pt modelId="{E1B8054F-68C8-4D93-B682-0AE921EC02B0}" type="pres">
      <dgm:prSet presAssocID="{E2481DFF-18AA-4961-BFE3-FD7E55C5C135}" presName="hierChild2" presStyleCnt="0"/>
      <dgm:spPr/>
    </dgm:pt>
  </dgm:ptLst>
  <dgm:cxnLst>
    <dgm:cxn modelId="{19CCA223-45D1-44CD-B666-0D2BF8E7C615}" type="presOf" srcId="{0F269783-2234-44C3-9DDE-44FBB5A53B9A}" destId="{072F0DC5-07FD-4B03-9E3A-8BA73010A7E4}" srcOrd="0" destOrd="0" presId="urn:microsoft.com/office/officeart/2005/8/layout/hierarchy1"/>
    <dgm:cxn modelId="{B9DE182E-7C23-4047-B729-F6587B29BB60}" type="presOf" srcId="{20A702B4-2979-4F32-96A3-D77AF8EFB510}" destId="{2EF0DADD-EAA9-41A0-AD41-8EDF3B8B4942}" srcOrd="0" destOrd="0" presId="urn:microsoft.com/office/officeart/2005/8/layout/hierarchy1"/>
    <dgm:cxn modelId="{29627362-B619-4C3D-86AF-73F05EA01F42}" type="presOf" srcId="{90E0B418-B824-4B91-8473-FEE557448A5A}" destId="{6AA429DE-2C0D-4490-91A4-30878B374B5C}" srcOrd="0" destOrd="0" presId="urn:microsoft.com/office/officeart/2005/8/layout/hierarchy1"/>
    <dgm:cxn modelId="{2AC45165-46FE-4895-81A0-0715B9A8C95B}" type="presOf" srcId="{115C2F1E-26D7-4BAA-B642-F2AAF8B0B412}" destId="{046A51FF-6DEA-4E4F-A90A-F404F322344E}" srcOrd="0" destOrd="0" presId="urn:microsoft.com/office/officeart/2005/8/layout/hierarchy1"/>
    <dgm:cxn modelId="{A599B86F-EA30-4CB4-B004-CC63B2CBB61A}" srcId="{20A702B4-2979-4F32-96A3-D77AF8EFB510}" destId="{115C2F1E-26D7-4BAA-B642-F2AAF8B0B412}" srcOrd="2" destOrd="0" parTransId="{EBC017A1-ED9A-45C8-BB10-4277559D7E90}" sibTransId="{9203E803-00EA-4167-8750-49B4932A4FA5}"/>
    <dgm:cxn modelId="{07ECD04F-CDA7-454C-8F84-4F45931E604A}" type="presOf" srcId="{E2481DFF-18AA-4961-BFE3-FD7E55C5C135}" destId="{137C03BA-4348-4B0C-9A6C-2E5D15FDC62B}" srcOrd="0" destOrd="0" presId="urn:microsoft.com/office/officeart/2005/8/layout/hierarchy1"/>
    <dgm:cxn modelId="{A6029B95-1A9D-4486-8C19-B345761C30D0}" srcId="{20A702B4-2979-4F32-96A3-D77AF8EFB510}" destId="{E2481DFF-18AA-4961-BFE3-FD7E55C5C135}" srcOrd="3" destOrd="0" parTransId="{B72F9D07-7831-4976-8BB8-96188D063121}" sibTransId="{197EF0D2-D195-4840-B13E-6D59A513B29C}"/>
    <dgm:cxn modelId="{4CA7A59B-5B07-4BEE-8367-70E02775C6F8}" srcId="{20A702B4-2979-4F32-96A3-D77AF8EFB510}" destId="{0F269783-2234-44C3-9DDE-44FBB5A53B9A}" srcOrd="1" destOrd="0" parTransId="{D6ADF713-565C-4A70-9233-E36AA5BDF9AB}" sibTransId="{CE171AFA-597A-4C2A-A343-273852461CF0}"/>
    <dgm:cxn modelId="{0CE4C0BB-4ADA-474C-BE14-BAE7B2D205CD}" srcId="{20A702B4-2979-4F32-96A3-D77AF8EFB510}" destId="{90E0B418-B824-4B91-8473-FEE557448A5A}" srcOrd="0" destOrd="0" parTransId="{BB7AE231-8A18-41BE-A1C3-7BD9BA5DA739}" sibTransId="{96E4A753-9DF0-4C4B-90C4-FF49A94EA074}"/>
    <dgm:cxn modelId="{A33EB7D4-20ED-4C49-B280-17DAE4B9C378}" type="presParOf" srcId="{2EF0DADD-EAA9-41A0-AD41-8EDF3B8B4942}" destId="{35417550-22EE-4395-8E79-7AEE55F535B1}" srcOrd="0" destOrd="0" presId="urn:microsoft.com/office/officeart/2005/8/layout/hierarchy1"/>
    <dgm:cxn modelId="{6005949B-636B-43B6-8862-5E0D4D304709}" type="presParOf" srcId="{35417550-22EE-4395-8E79-7AEE55F535B1}" destId="{50107062-6777-45F5-9867-1AD5AB63EF57}" srcOrd="0" destOrd="0" presId="urn:microsoft.com/office/officeart/2005/8/layout/hierarchy1"/>
    <dgm:cxn modelId="{55B9FD3A-119D-493E-BD0C-FC811163739A}" type="presParOf" srcId="{50107062-6777-45F5-9867-1AD5AB63EF57}" destId="{3A73D1B5-2884-4250-9613-1058FECC98F4}" srcOrd="0" destOrd="0" presId="urn:microsoft.com/office/officeart/2005/8/layout/hierarchy1"/>
    <dgm:cxn modelId="{87E9776B-C9F4-49C0-96AA-DBE75392C3C0}" type="presParOf" srcId="{50107062-6777-45F5-9867-1AD5AB63EF57}" destId="{6AA429DE-2C0D-4490-91A4-30878B374B5C}" srcOrd="1" destOrd="0" presId="urn:microsoft.com/office/officeart/2005/8/layout/hierarchy1"/>
    <dgm:cxn modelId="{9A3D0AF3-6893-4689-8A2F-52E05BE2DDA8}" type="presParOf" srcId="{35417550-22EE-4395-8E79-7AEE55F535B1}" destId="{C55B234B-AE0B-4177-8B00-F231AB6CBBCA}" srcOrd="1" destOrd="0" presId="urn:microsoft.com/office/officeart/2005/8/layout/hierarchy1"/>
    <dgm:cxn modelId="{2F8BADB6-F70A-4DF5-8AED-7EB86E2A7EFD}" type="presParOf" srcId="{2EF0DADD-EAA9-41A0-AD41-8EDF3B8B4942}" destId="{FAC0A55E-437D-43E1-9FE4-43A4091D57AD}" srcOrd="1" destOrd="0" presId="urn:microsoft.com/office/officeart/2005/8/layout/hierarchy1"/>
    <dgm:cxn modelId="{AB999603-CC90-40A5-B106-D4E50D64BA3E}" type="presParOf" srcId="{FAC0A55E-437D-43E1-9FE4-43A4091D57AD}" destId="{523E7E35-74A2-446E-98C1-1F4B77084AB8}" srcOrd="0" destOrd="0" presId="urn:microsoft.com/office/officeart/2005/8/layout/hierarchy1"/>
    <dgm:cxn modelId="{2DCC4EB2-584B-4202-BBD0-BA449D05EBBD}" type="presParOf" srcId="{523E7E35-74A2-446E-98C1-1F4B77084AB8}" destId="{9F37F2D0-A707-4D65-A314-0208198DF527}" srcOrd="0" destOrd="0" presId="urn:microsoft.com/office/officeart/2005/8/layout/hierarchy1"/>
    <dgm:cxn modelId="{C140E0F3-5769-438F-91B9-A85FFB4256E6}" type="presParOf" srcId="{523E7E35-74A2-446E-98C1-1F4B77084AB8}" destId="{072F0DC5-07FD-4B03-9E3A-8BA73010A7E4}" srcOrd="1" destOrd="0" presId="urn:microsoft.com/office/officeart/2005/8/layout/hierarchy1"/>
    <dgm:cxn modelId="{9BDE8B70-9557-47BA-8649-024F72D104A8}" type="presParOf" srcId="{FAC0A55E-437D-43E1-9FE4-43A4091D57AD}" destId="{0A32D218-F6D2-4DD0-ACAC-A1C19BA9C230}" srcOrd="1" destOrd="0" presId="urn:microsoft.com/office/officeart/2005/8/layout/hierarchy1"/>
    <dgm:cxn modelId="{85C12A1B-D198-45E4-9983-76E8C9515754}" type="presParOf" srcId="{2EF0DADD-EAA9-41A0-AD41-8EDF3B8B4942}" destId="{D5CEAC54-9A94-4108-B0AC-DC167152A447}" srcOrd="2" destOrd="0" presId="urn:microsoft.com/office/officeart/2005/8/layout/hierarchy1"/>
    <dgm:cxn modelId="{3C60E4FD-9D1A-40F6-9E8B-207D1AA6CBDA}" type="presParOf" srcId="{D5CEAC54-9A94-4108-B0AC-DC167152A447}" destId="{E18988C4-0552-454F-B4D7-36804D96677A}" srcOrd="0" destOrd="0" presId="urn:microsoft.com/office/officeart/2005/8/layout/hierarchy1"/>
    <dgm:cxn modelId="{E62DA1A5-138D-4284-A9D6-8D020D4459AE}" type="presParOf" srcId="{E18988C4-0552-454F-B4D7-36804D96677A}" destId="{695C06BD-680E-4A87-B29D-2A1868AF3BF1}" srcOrd="0" destOrd="0" presId="urn:microsoft.com/office/officeart/2005/8/layout/hierarchy1"/>
    <dgm:cxn modelId="{5DF7602C-8BF2-4D07-BC40-4DB69DF46E5E}" type="presParOf" srcId="{E18988C4-0552-454F-B4D7-36804D96677A}" destId="{046A51FF-6DEA-4E4F-A90A-F404F322344E}" srcOrd="1" destOrd="0" presId="urn:microsoft.com/office/officeart/2005/8/layout/hierarchy1"/>
    <dgm:cxn modelId="{FC6F6D46-6E2B-4A3A-8CCE-C61EE4F96E04}" type="presParOf" srcId="{D5CEAC54-9A94-4108-B0AC-DC167152A447}" destId="{7C15AF11-BF45-4B74-9041-A702E716529D}" srcOrd="1" destOrd="0" presId="urn:microsoft.com/office/officeart/2005/8/layout/hierarchy1"/>
    <dgm:cxn modelId="{D47934E9-FF9E-4B23-A4E2-DFBBB1719FA3}" type="presParOf" srcId="{2EF0DADD-EAA9-41A0-AD41-8EDF3B8B4942}" destId="{8BD727A4-438E-45F8-9CD2-67E9ED3E911D}" srcOrd="3" destOrd="0" presId="urn:microsoft.com/office/officeart/2005/8/layout/hierarchy1"/>
    <dgm:cxn modelId="{9078A36F-1FAB-4BA7-985C-DBA8D6B3D88F}" type="presParOf" srcId="{8BD727A4-438E-45F8-9CD2-67E9ED3E911D}" destId="{698B665A-2709-43C3-BAD0-43DA5EF187A8}" srcOrd="0" destOrd="0" presId="urn:microsoft.com/office/officeart/2005/8/layout/hierarchy1"/>
    <dgm:cxn modelId="{3C5B26C4-DBE4-48BB-888E-006656AF99E4}" type="presParOf" srcId="{698B665A-2709-43C3-BAD0-43DA5EF187A8}" destId="{1C83A2A6-A4F8-4DB7-B160-68456D94DBE7}" srcOrd="0" destOrd="0" presId="urn:microsoft.com/office/officeart/2005/8/layout/hierarchy1"/>
    <dgm:cxn modelId="{0F3BDFFA-81D7-442D-839A-0F84E7367A4B}" type="presParOf" srcId="{698B665A-2709-43C3-BAD0-43DA5EF187A8}" destId="{137C03BA-4348-4B0C-9A6C-2E5D15FDC62B}" srcOrd="1" destOrd="0" presId="urn:microsoft.com/office/officeart/2005/8/layout/hierarchy1"/>
    <dgm:cxn modelId="{48C461F7-9129-43E8-8E7D-F7AEE70D55C0}" type="presParOf" srcId="{8BD727A4-438E-45F8-9CD2-67E9ED3E911D}" destId="{E1B8054F-68C8-4D93-B682-0AE921EC02B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3D1B5-2884-4250-9613-1058FECC98F4}">
      <dsp:nvSpPr>
        <dsp:cNvPr id="0" name=""/>
        <dsp:cNvSpPr/>
      </dsp:nvSpPr>
      <dsp:spPr>
        <a:xfrm>
          <a:off x="1888" y="733479"/>
          <a:ext cx="1348215" cy="856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429DE-2C0D-4490-91A4-30878B374B5C}">
      <dsp:nvSpPr>
        <dsp:cNvPr id="0" name=""/>
        <dsp:cNvSpPr/>
      </dsp:nvSpPr>
      <dsp:spPr>
        <a:xfrm>
          <a:off x="151689" y="875790"/>
          <a:ext cx="1348215" cy="856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Học bài cũ, trả lời câu hỏi trong SGK </a:t>
          </a:r>
          <a:endParaRPr lang="en-US" sz="1200" kern="1200"/>
        </a:p>
      </dsp:txBody>
      <dsp:txXfrm>
        <a:off x="176764" y="900865"/>
        <a:ext cx="1298065" cy="805966"/>
      </dsp:txXfrm>
    </dsp:sp>
    <dsp:sp modelId="{9F37F2D0-A707-4D65-A314-0208198DF527}">
      <dsp:nvSpPr>
        <dsp:cNvPr id="0" name=""/>
        <dsp:cNvSpPr/>
      </dsp:nvSpPr>
      <dsp:spPr>
        <a:xfrm>
          <a:off x="1649707" y="733479"/>
          <a:ext cx="1348215" cy="856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F0DC5-07FD-4B03-9E3A-8BA73010A7E4}">
      <dsp:nvSpPr>
        <dsp:cNvPr id="0" name=""/>
        <dsp:cNvSpPr/>
      </dsp:nvSpPr>
      <dsp:spPr>
        <a:xfrm>
          <a:off x="1799508" y="875790"/>
          <a:ext cx="1348215" cy="856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 Đọc trước bài 6: Các nước Châu Phi</a:t>
          </a:r>
          <a:endParaRPr lang="en-US" sz="1200" kern="1200"/>
        </a:p>
      </dsp:txBody>
      <dsp:txXfrm>
        <a:off x="1824583" y="900865"/>
        <a:ext cx="1298065" cy="805966"/>
      </dsp:txXfrm>
    </dsp:sp>
    <dsp:sp modelId="{695C06BD-680E-4A87-B29D-2A1868AF3BF1}">
      <dsp:nvSpPr>
        <dsp:cNvPr id="0" name=""/>
        <dsp:cNvSpPr/>
      </dsp:nvSpPr>
      <dsp:spPr>
        <a:xfrm>
          <a:off x="3297525" y="733479"/>
          <a:ext cx="1348215" cy="856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A51FF-6DEA-4E4F-A90A-F404F322344E}">
      <dsp:nvSpPr>
        <dsp:cNvPr id="0" name=""/>
        <dsp:cNvSpPr/>
      </dsp:nvSpPr>
      <dsp:spPr>
        <a:xfrm>
          <a:off x="3447327" y="875790"/>
          <a:ext cx="1348215" cy="856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 Tìm hiểu lược đồ H12: Các nước Châu Phi sau CTTG thứ hai.</a:t>
          </a:r>
          <a:endParaRPr lang="en-US" sz="1200" kern="1200"/>
        </a:p>
      </dsp:txBody>
      <dsp:txXfrm>
        <a:off x="3472402" y="900865"/>
        <a:ext cx="1298065" cy="805966"/>
      </dsp:txXfrm>
    </dsp:sp>
    <dsp:sp modelId="{1C83A2A6-A4F8-4DB7-B160-68456D94DBE7}">
      <dsp:nvSpPr>
        <dsp:cNvPr id="0" name=""/>
        <dsp:cNvSpPr/>
      </dsp:nvSpPr>
      <dsp:spPr>
        <a:xfrm>
          <a:off x="4945344" y="733479"/>
          <a:ext cx="1348215" cy="8561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C03BA-4348-4B0C-9A6C-2E5D15FDC62B}">
      <dsp:nvSpPr>
        <dsp:cNvPr id="0" name=""/>
        <dsp:cNvSpPr/>
      </dsp:nvSpPr>
      <dsp:spPr>
        <a:xfrm>
          <a:off x="5095146" y="875790"/>
          <a:ext cx="1348215" cy="856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 Trả lời các câu hỏi có liên quan trong bài 6.</a:t>
          </a:r>
          <a:endParaRPr lang="en-US" sz="1200" kern="1200"/>
        </a:p>
      </dsp:txBody>
      <dsp:txXfrm>
        <a:off x="5120221" y="900865"/>
        <a:ext cx="1298065" cy="8059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6D930-33F1-4CF4-95B3-45973446975D}" type="datetimeFigureOut">
              <a:rPr lang="en-US" smtClean="0"/>
              <a:t>10/9/2023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087A2-8BD2-499C-A63C-9ED2D19C9D7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err="1">
                <a:solidFill>
                  <a:srgbClr val="0000CC"/>
                </a:solidFill>
                <a:latin typeface="Times New Roman" pitchFamily="18" charset="0"/>
                <a:cs typeface="Times New Roman" pitchFamily="18" charset="0"/>
              </a:rPr>
              <a:t>tổ</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chức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được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lập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theo</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Hiệp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ước</a:t>
            </a:r>
            <a:r>
              <a:rPr lang="en-US" sz="1200" dirty="0">
                <a:solidFill>
                  <a:srgbClr val="0000CC"/>
                </a:solidFill>
                <a:latin typeface="Times New Roman" pitchFamily="18" charset="0"/>
                <a:cs typeface="Times New Roman" pitchFamily="18" charset="0"/>
              </a:rPr>
              <a:t> Manila, </a:t>
            </a:r>
            <a:r>
              <a:rPr lang="en-US" sz="1200" dirty="0" err="1">
                <a:solidFill>
                  <a:srgbClr val="0000CC"/>
                </a:solidFill>
                <a:latin typeface="Times New Roman" pitchFamily="18" charset="0"/>
                <a:cs typeface="Times New Roman" pitchFamily="18" charset="0"/>
              </a:rPr>
              <a:t>có</a:t>
            </a:r>
            <a:r>
              <a:rPr lang="en-US" sz="1200" dirty="0">
                <a:solidFill>
                  <a:srgbClr val="0000CC"/>
                </a:solidFill>
                <a:latin typeface="Times New Roman" pitchFamily="18" charset="0"/>
                <a:cs typeface="Times New Roman" pitchFamily="18" charset="0"/>
              </a:rPr>
              <a:t> 8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viên</a:t>
            </a:r>
            <a:r>
              <a:rPr lang="en-US" sz="1200" dirty="0">
                <a:solidFill>
                  <a:srgbClr val="0000CC"/>
                </a:solidFill>
                <a:latin typeface="Times New Roman" pitchFamily="18" charset="0"/>
                <a:cs typeface="Times New Roman" pitchFamily="18" charset="0"/>
              </a:rPr>
              <a:t>.</a:t>
            </a:r>
          </a:p>
          <a:p>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được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lập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với</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mục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đích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ngăn</a:t>
            </a:r>
            <a:r>
              <a:rPr lang="en-US" sz="1200" dirty="0">
                <a:solidFill>
                  <a:srgbClr val="0000CC"/>
                </a:solidFill>
                <a:latin typeface="Times New Roman" pitchFamily="18" charset="0"/>
                <a:cs typeface="Times New Roman" pitchFamily="18" charset="0"/>
              </a:rPr>
              <a:t> </a:t>
            </a:r>
          </a:p>
          <a:p>
            <a:r>
              <a:rPr lang="en-US" sz="1200" dirty="0" err="1">
                <a:solidFill>
                  <a:srgbClr val="0000CC"/>
                </a:solidFill>
                <a:latin typeface="Times New Roman" pitchFamily="18" charset="0"/>
                <a:cs typeface="Times New Roman" pitchFamily="18" charset="0"/>
              </a:rPr>
              <a:t>chặn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sự</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tràn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lan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của</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chủ</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nghĩa</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cộng</a:t>
            </a:r>
            <a:endParaRPr lang="en-US" sz="1200" dirty="0">
              <a:solidFill>
                <a:srgbClr val="0000CC"/>
              </a:solidFill>
              <a:latin typeface="Times New Roman" pitchFamily="18" charset="0"/>
              <a:cs typeface="Times New Roman" pitchFamily="18" charset="0"/>
            </a:endParaRPr>
          </a:p>
          <a:p>
            <a:r>
              <a:rPr lang="en-US" sz="1200" dirty="0" err="1">
                <a:solidFill>
                  <a:srgbClr val="0000CC"/>
                </a:solidFill>
                <a:latin typeface="Times New Roman" pitchFamily="18" charset="0"/>
                <a:cs typeface="Times New Roman" pitchFamily="18" charset="0"/>
              </a:rPr>
              <a:t>sản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tại</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châu</a:t>
            </a:r>
            <a:r>
              <a:rPr lang="en-US" sz="1200" dirty="0">
                <a:solidFill>
                  <a:srgbClr val="0000CC"/>
                </a:solidFill>
                <a:latin typeface="Times New Roman" pitchFamily="18" charset="0"/>
                <a:cs typeface="Times New Roman" pitchFamily="18" charset="0"/>
              </a:rPr>
              <a:t> Á.</a:t>
            </a:r>
          </a:p>
          <a:p>
            <a:pPr marL="171450" indent="-171450">
              <a:buFontTx/>
              <a:buChar char="-"/>
            </a:pPr>
            <a:endParaRPr lang="en-US" sz="1200" dirty="0">
              <a:solidFill>
                <a:srgbClr val="0000CC"/>
              </a:solidFill>
              <a:latin typeface="Times New Roman" pitchFamily="18" charset="0"/>
              <a:cs typeface="Times New Roman"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C3B2EBC9-6B33-472A-90B5-E76E1C1FD573}" type="slidenum">
              <a:rPr lang="en-US" smtClean="0"/>
              <a:pPr>
                <a:defRPr/>
              </a:pPr>
              <a:t>13</a:t>
            </a:fld>
            <a:endParaRPr lang="en-US"/>
          </a:p>
        </p:txBody>
      </p:sp>
    </p:spTree>
    <p:extLst>
      <p:ext uri="{BB962C8B-B14F-4D97-AF65-F5344CB8AC3E}">
        <p14:creationId xmlns:p14="http://schemas.microsoft.com/office/powerpoint/2010/main" val="380353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087A2-8BD2-499C-A63C-9ED2D19C9D73}"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p:spPr>
      </p:sp>
      <p:sp>
        <p:nvSpPr>
          <p:cNvPr id="59395" name="Notes Placeholder 2"/>
          <p:cNvSpPr>
            <a:spLocks noGrp="1"/>
          </p:cNvSpPr>
          <p:nvPr>
            <p:ph type="body" idx="1"/>
          </p:nvPr>
        </p:nvSpPr>
        <p:spPr bwMode="auto">
          <a:noFill/>
        </p:spPr>
        <p:txBody>
          <a:bodyPr wrap="square" numCol="1" anchor="t" anchorCtr="0" compatLnSpc="1"/>
          <a:lstStyle/>
          <a:p>
            <a:endParaRPr lang="en-US"/>
          </a:p>
        </p:txBody>
      </p:sp>
      <p:sp>
        <p:nvSpPr>
          <p:cNvPr id="4" name="Slide Number Placeholder 3"/>
          <p:cNvSpPr>
            <a:spLocks noGrp="1"/>
          </p:cNvSpPr>
          <p:nvPr>
            <p:ph type="sldNum" sz="quarter" idx="5"/>
          </p:nvPr>
        </p:nvSpPr>
        <p:spPr/>
        <p:txBody>
          <a:bodyPr/>
          <a:lstStyle/>
          <a:p>
            <a:pPr>
              <a:defRPr/>
            </a:pPr>
            <a:fld id="{8C297D70-D048-4A74-AE25-E8AC9271BF58}" type="slidenum">
              <a:rPr lang="en-US" smtClean="0"/>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67AEFB-B4F1-4A0A-95D1-2E620240C7A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004AF41-F68D-4512-B7A0-DDF58AFA0D39}"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398150" y="1505507"/>
            <a:ext cx="1700700" cy="1978400"/>
          </a:xfrm>
          <a:prstGeom prst="rect">
            <a:avLst/>
          </a:prstGeom>
        </p:spPr>
        <p:txBody>
          <a:bodyPr spcFirstLastPara="1">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6"/>
          <p:cNvSpPr txBox="1">
            <a:spLocks noGrp="1"/>
          </p:cNvSpPr>
          <p:nvPr>
            <p:ph type="body" idx="1"/>
          </p:nvPr>
        </p:nvSpPr>
        <p:spPr>
          <a:xfrm>
            <a:off x="3082175" y="1455633"/>
            <a:ext cx="2623200" cy="5112400"/>
          </a:xfrm>
          <a:prstGeom prst="rect">
            <a:avLst/>
          </a:prstGeom>
        </p:spPr>
        <p:txBody>
          <a:bodyPr spcFirstLastPara="1">
            <a:noAutofit/>
          </a:bodyPr>
          <a:lstStyle>
            <a:lvl1pPr marL="342900" lvl="0" indent="-266700">
              <a:spcBef>
                <a:spcPts val="450"/>
              </a:spcBef>
              <a:spcAft>
                <a:spcPts val="0"/>
              </a:spcAft>
              <a:buSzPts val="2000"/>
              <a:buChar char="⊙"/>
              <a:defRPr sz="1500"/>
            </a:lvl1pPr>
            <a:lvl2pPr marL="685800" lvl="1" indent="-266700">
              <a:spcBef>
                <a:spcPts val="0"/>
              </a:spcBef>
              <a:spcAft>
                <a:spcPts val="0"/>
              </a:spcAft>
              <a:buSzPts val="2000"/>
              <a:buChar char="○"/>
              <a:defRPr sz="1500"/>
            </a:lvl2pPr>
            <a:lvl3pPr marL="1028700" lvl="2" indent="-266700">
              <a:spcBef>
                <a:spcPts val="0"/>
              </a:spcBef>
              <a:spcAft>
                <a:spcPts val="0"/>
              </a:spcAft>
              <a:buSzPts val="2000"/>
              <a:buChar char="■"/>
              <a:defRPr sz="1500"/>
            </a:lvl3pPr>
            <a:lvl4pPr marL="1371600" lvl="3" indent="-266700">
              <a:spcBef>
                <a:spcPts val="0"/>
              </a:spcBef>
              <a:spcAft>
                <a:spcPts val="0"/>
              </a:spcAft>
              <a:buSzPts val="2000"/>
              <a:buChar char="●"/>
              <a:defRPr sz="1500"/>
            </a:lvl4pPr>
            <a:lvl5pPr marL="1714500" lvl="4" indent="-266700">
              <a:spcBef>
                <a:spcPts val="0"/>
              </a:spcBef>
              <a:spcAft>
                <a:spcPts val="0"/>
              </a:spcAft>
              <a:buSzPts val="2000"/>
              <a:buChar char="○"/>
              <a:defRPr sz="1500"/>
            </a:lvl5pPr>
            <a:lvl6pPr marL="2057400" lvl="5" indent="-266700">
              <a:spcBef>
                <a:spcPts val="0"/>
              </a:spcBef>
              <a:spcAft>
                <a:spcPts val="0"/>
              </a:spcAft>
              <a:buSzPts val="2000"/>
              <a:buChar char="■"/>
              <a:defRPr sz="1500"/>
            </a:lvl6pPr>
            <a:lvl7pPr marL="2400300" lvl="6" indent="-266700">
              <a:spcBef>
                <a:spcPts val="0"/>
              </a:spcBef>
              <a:spcAft>
                <a:spcPts val="0"/>
              </a:spcAft>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0" name="Google Shape;30;p6"/>
          <p:cNvSpPr txBox="1">
            <a:spLocks noGrp="1"/>
          </p:cNvSpPr>
          <p:nvPr>
            <p:ph type="body" idx="2"/>
          </p:nvPr>
        </p:nvSpPr>
        <p:spPr>
          <a:xfrm>
            <a:off x="5863323" y="1455633"/>
            <a:ext cx="2623200" cy="5112400"/>
          </a:xfrm>
          <a:prstGeom prst="rect">
            <a:avLst/>
          </a:prstGeom>
        </p:spPr>
        <p:txBody>
          <a:bodyPr spcFirstLastPara="1">
            <a:noAutofit/>
          </a:bodyPr>
          <a:lstStyle>
            <a:lvl1pPr marL="342900" lvl="0" indent="-266700">
              <a:spcBef>
                <a:spcPts val="450"/>
              </a:spcBef>
              <a:spcAft>
                <a:spcPts val="0"/>
              </a:spcAft>
              <a:buSzPts val="2000"/>
              <a:buChar char="⊙"/>
              <a:defRPr sz="1500"/>
            </a:lvl1pPr>
            <a:lvl2pPr marL="685800" lvl="1" indent="-266700">
              <a:spcBef>
                <a:spcPts val="0"/>
              </a:spcBef>
              <a:spcAft>
                <a:spcPts val="0"/>
              </a:spcAft>
              <a:buSzPts val="2000"/>
              <a:buChar char="○"/>
              <a:defRPr sz="1500"/>
            </a:lvl2pPr>
            <a:lvl3pPr marL="1028700" lvl="2" indent="-266700">
              <a:spcBef>
                <a:spcPts val="0"/>
              </a:spcBef>
              <a:spcAft>
                <a:spcPts val="0"/>
              </a:spcAft>
              <a:buSzPts val="2000"/>
              <a:buChar char="■"/>
              <a:defRPr sz="1500"/>
            </a:lvl3pPr>
            <a:lvl4pPr marL="1371600" lvl="3" indent="-266700">
              <a:spcBef>
                <a:spcPts val="0"/>
              </a:spcBef>
              <a:spcAft>
                <a:spcPts val="0"/>
              </a:spcAft>
              <a:buSzPts val="2000"/>
              <a:buChar char="●"/>
              <a:defRPr sz="1500"/>
            </a:lvl4pPr>
            <a:lvl5pPr marL="1714500" lvl="4" indent="-266700">
              <a:spcBef>
                <a:spcPts val="0"/>
              </a:spcBef>
              <a:spcAft>
                <a:spcPts val="0"/>
              </a:spcAft>
              <a:buSzPts val="2000"/>
              <a:buChar char="○"/>
              <a:defRPr sz="1500"/>
            </a:lvl5pPr>
            <a:lvl6pPr marL="2057400" lvl="5" indent="-266700">
              <a:spcBef>
                <a:spcPts val="0"/>
              </a:spcBef>
              <a:spcAft>
                <a:spcPts val="0"/>
              </a:spcAft>
              <a:buSzPts val="2000"/>
              <a:buChar char="■"/>
              <a:defRPr sz="1500"/>
            </a:lvl6pPr>
            <a:lvl7pPr marL="2400300" lvl="6" indent="-266700">
              <a:spcBef>
                <a:spcPts val="0"/>
              </a:spcBef>
              <a:spcAft>
                <a:spcPts val="0"/>
              </a:spcAft>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5" name="Google Shape;31;p6"/>
          <p:cNvSpPr txBox="1">
            <a:spLocks noGrp="1"/>
          </p:cNvSpPr>
          <p:nvPr>
            <p:ph type="sldNum" idx="10"/>
          </p:nvPr>
        </p:nvSpPr>
        <p:spPr/>
        <p:txBody>
          <a:bodyPr/>
          <a:lstStyle>
            <a:lvl1pPr>
              <a:defRPr sz="525">
                <a:solidFill>
                  <a:srgbClr val="FFFFFF"/>
                </a:solidFill>
                <a:latin typeface="Arial" charset="0"/>
                <a:cs typeface="Arial" charset="0"/>
                <a:sym typeface="Arial" charset="0"/>
              </a:defRPr>
            </a:lvl1pPr>
            <a:lvl2pPr marL="557213" indent="-214313">
              <a:defRPr sz="1050">
                <a:solidFill>
                  <a:srgbClr val="000000"/>
                </a:solidFill>
                <a:latin typeface="Arial" charset="0"/>
                <a:cs typeface="Arial" charset="0"/>
                <a:sym typeface="Arial" charset="0"/>
              </a:defRPr>
            </a:lvl2pPr>
            <a:lvl3pPr marL="857250" indent="-171450">
              <a:defRPr sz="1050">
                <a:solidFill>
                  <a:srgbClr val="000000"/>
                </a:solidFill>
                <a:latin typeface="Arial" charset="0"/>
                <a:cs typeface="Arial" charset="0"/>
                <a:sym typeface="Arial" charset="0"/>
              </a:defRPr>
            </a:lvl3pPr>
            <a:lvl4pPr marL="1200150" indent="-171450">
              <a:defRPr sz="1050">
                <a:solidFill>
                  <a:srgbClr val="000000"/>
                </a:solidFill>
                <a:latin typeface="Arial" charset="0"/>
                <a:cs typeface="Arial" charset="0"/>
                <a:sym typeface="Arial" charset="0"/>
              </a:defRPr>
            </a:lvl4pPr>
            <a:lvl5pPr marL="1543050" indent="-171450">
              <a:defRPr sz="1050">
                <a:solidFill>
                  <a:srgbClr val="000000"/>
                </a:solidFill>
                <a:latin typeface="Arial" charset="0"/>
                <a:cs typeface="Arial" charset="0"/>
                <a:sym typeface="Arial" charset="0"/>
              </a:defRPr>
            </a:lvl5pPr>
            <a:lvl6pPr marL="1885950" indent="-171450" eaLnBrk="0" fontAlgn="base" hangingPunct="0">
              <a:spcBef>
                <a:spcPct val="0"/>
              </a:spcBef>
              <a:spcAft>
                <a:spcPct val="0"/>
              </a:spcAft>
              <a:defRPr sz="1050">
                <a:solidFill>
                  <a:srgbClr val="000000"/>
                </a:solidFill>
                <a:latin typeface="Arial" charset="0"/>
                <a:cs typeface="Arial" charset="0"/>
                <a:sym typeface="Arial" charset="0"/>
              </a:defRPr>
            </a:lvl6pPr>
            <a:lvl7pPr marL="2228850" indent="-171450" eaLnBrk="0" fontAlgn="base" hangingPunct="0">
              <a:spcBef>
                <a:spcPct val="0"/>
              </a:spcBef>
              <a:spcAft>
                <a:spcPct val="0"/>
              </a:spcAft>
              <a:defRPr sz="1050">
                <a:solidFill>
                  <a:srgbClr val="000000"/>
                </a:solidFill>
                <a:latin typeface="Arial" charset="0"/>
                <a:cs typeface="Arial" charset="0"/>
                <a:sym typeface="Arial" charset="0"/>
              </a:defRPr>
            </a:lvl7pPr>
            <a:lvl8pPr marL="2571750" indent="-171450" eaLnBrk="0" fontAlgn="base" hangingPunct="0">
              <a:spcBef>
                <a:spcPct val="0"/>
              </a:spcBef>
              <a:spcAft>
                <a:spcPct val="0"/>
              </a:spcAft>
              <a:defRPr sz="1050">
                <a:solidFill>
                  <a:srgbClr val="000000"/>
                </a:solidFill>
                <a:latin typeface="Arial" charset="0"/>
                <a:cs typeface="Arial" charset="0"/>
                <a:sym typeface="Arial" charset="0"/>
              </a:defRPr>
            </a:lvl8pPr>
            <a:lvl9pPr marL="2914650" indent="-171450" eaLnBrk="0" fontAlgn="base" hangingPunct="0">
              <a:spcBef>
                <a:spcPct val="0"/>
              </a:spcBef>
              <a:spcAft>
                <a:spcPct val="0"/>
              </a:spcAft>
              <a:defRPr sz="1050">
                <a:solidFill>
                  <a:srgbClr val="000000"/>
                </a:solidFill>
                <a:latin typeface="Arial" charset="0"/>
                <a:cs typeface="Arial" charset="0"/>
                <a:sym typeface="Arial" charset="0"/>
              </a:defRPr>
            </a:lvl9pPr>
          </a:lstStyle>
          <a:p>
            <a:pPr>
              <a:defRPr/>
            </a:pPr>
            <a:fld id="{BFE25E06-07CD-48CE-9963-AC3D97D51A0B}" type="slidenum">
              <a:rPr lang="en-US" altLang="en-US"/>
              <a:pPr>
                <a:defRPr/>
              </a:pPr>
              <a:t>‹#›</a:t>
            </a:fld>
            <a:endParaRPr lang="en-US" altLang="en-US"/>
          </a:p>
        </p:txBody>
      </p:sp>
    </p:spTree>
    <p:extLst>
      <p:ext uri="{BB962C8B-B14F-4D97-AF65-F5344CB8AC3E}">
        <p14:creationId xmlns:p14="http://schemas.microsoft.com/office/powerpoint/2010/main" val="19551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AEFB-B4F1-4A0A-95D1-2E620240C7A9}"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AEFB-B4F1-4A0A-95D1-2E620240C7A9}"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AEFB-B4F1-4A0A-95D1-2E620240C7A9}"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AEFB-B4F1-4A0A-95D1-2E620240C7A9}"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AEFB-B4F1-4A0A-95D1-2E620240C7A9}"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7AEFB-B4F1-4A0A-95D1-2E620240C7A9}"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7AEFB-B4F1-4A0A-95D1-2E620240C7A9}"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AEFB-B4F1-4A0A-95D1-2E620240C7A9}" type="datetimeFigureOut">
              <a:rPr lang="en-US" smtClean="0"/>
              <a:t>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2AC1C-6575-4195-8796-A505CF3F63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4.png"/><Relationship Id="rId7" Type="http://schemas.openxmlformats.org/officeDocument/2006/relationships/image" Target="../media/image36.wmf"/><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wmf"/><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1.wmf"/><Relationship Id="rId12" Type="http://schemas.openxmlformats.org/officeDocument/2006/relationships/image" Target="../media/image57.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image" Target="../media/image56.png"/><Relationship Id="rId5" Type="http://schemas.openxmlformats.org/officeDocument/2006/relationships/image" Target="../media/image36.wmf"/><Relationship Id="rId10" Type="http://schemas.openxmlformats.org/officeDocument/2006/relationships/image" Target="../media/image37.wmf"/><Relationship Id="rId4" Type="http://schemas.openxmlformats.org/officeDocument/2006/relationships/image" Target="../media/image45.wmf"/><Relationship Id="rId9" Type="http://schemas.openxmlformats.org/officeDocument/2006/relationships/image" Target="../media/image38.wmf"/></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70.jpeg"/><Relationship Id="rId1" Type="http://schemas.openxmlformats.org/officeDocument/2006/relationships/slideLayout" Target="../slideLayouts/slideLayout1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9.png"/><Relationship Id="rId2" Type="http://schemas.openxmlformats.org/officeDocument/2006/relationships/image" Target="../media/image84.GIF"/><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7.xml"/><Relationship Id="rId7" Type="http://schemas.openxmlformats.org/officeDocument/2006/relationships/diagramData" Target="../diagrams/data1.xml"/><Relationship Id="rId2" Type="http://schemas.openxmlformats.org/officeDocument/2006/relationships/audio" Target="file:///D:\Vanban\NHAC\Bong%20dang%20thien%20than%20-%20DT.mp3" TargetMode="External"/><Relationship Id="rId1" Type="http://schemas.microsoft.com/office/2007/relationships/media" Target="file:///D:\Vanban\NHAC\Bong%20dang%20thien%20than%20-%20DT.mp3" TargetMode="External"/><Relationship Id="rId6" Type="http://schemas.openxmlformats.org/officeDocument/2006/relationships/image" Target="../media/image92.png"/><Relationship Id="rId11" Type="http://schemas.microsoft.com/office/2007/relationships/diagramDrawing" Target="../diagrams/drawing1.xml"/><Relationship Id="rId5" Type="http://schemas.openxmlformats.org/officeDocument/2006/relationships/image" Target="../media/image91.jpeg"/><Relationship Id="rId10" Type="http://schemas.openxmlformats.org/officeDocument/2006/relationships/diagramColors" Target="../diagrams/colors1.xml"/><Relationship Id="rId4" Type="http://schemas.openxmlformats.org/officeDocument/2006/relationships/image" Target="../media/image90.jpe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GIF"/><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96A1E5B-51E2-65D5-B993-A4749268660F}"/>
              </a:ext>
            </a:extLst>
          </p:cNvPr>
          <p:cNvPicPr>
            <a:picLocks noChangeAspect="1"/>
          </p:cNvPicPr>
          <p:nvPr/>
        </p:nvPicPr>
        <p:blipFill rotWithShape="1">
          <a:blip r:embed="rId2">
            <a:extLst>
              <a:ext uri="{28A0092B-C50C-407E-A947-70E740481C1C}">
                <a14:useLocalDpi xmlns:a14="http://schemas.microsoft.com/office/drawing/2010/main" val="0"/>
              </a:ext>
            </a:extLst>
          </a:blip>
          <a:srcRect l="15000" r="11965" b="-2"/>
          <a:stretch/>
        </p:blipFill>
        <p:spPr>
          <a:xfrm>
            <a:off x="76200" y="2133600"/>
            <a:ext cx="4800600" cy="4800600"/>
          </a:xfrm>
          <a:prstGeom prst="rect">
            <a:avLst/>
          </a:prstGeom>
        </p:spPr>
      </p:pic>
      <p:sp>
        <p:nvSpPr>
          <p:cNvPr id="3" name="TextBox 2">
            <a:extLst>
              <a:ext uri="{FF2B5EF4-FFF2-40B4-BE49-F238E27FC236}">
                <a16:creationId xmlns:a16="http://schemas.microsoft.com/office/drawing/2014/main" id="{1786D8FA-29B3-6134-063B-1C024F3D4A0B}"/>
              </a:ext>
            </a:extLst>
          </p:cNvPr>
          <p:cNvSpPr txBox="1"/>
          <p:nvPr/>
        </p:nvSpPr>
        <p:spPr>
          <a:xfrm>
            <a:off x="774133" y="381000"/>
            <a:ext cx="7743915" cy="769441"/>
          </a:xfrm>
          <a:prstGeom prst="rect">
            <a:avLst/>
          </a:prstGeom>
          <a:noFill/>
        </p:spPr>
        <p:txBody>
          <a:bodyPr wrap="none" rtlCol="0">
            <a:spAutoFit/>
          </a:bodyPr>
          <a:lstStyle/>
          <a:p>
            <a:r>
              <a:rPr lang="en-US" sz="4400" b="1" dirty="0">
                <a:solidFill>
                  <a:srgbClr val="0070C0"/>
                </a:solidFill>
              </a:rPr>
              <a:t>BÀI 5. CÁC NƯỚC ĐÔNG  NAM Á</a:t>
            </a:r>
          </a:p>
        </p:txBody>
      </p:sp>
      <p:pic>
        <p:nvPicPr>
          <p:cNvPr id="6" name="Picture 5" descr="A picture containing sky, outdoor, flag, colorful&#10;&#10;Description automatically generated">
            <a:extLst>
              <a:ext uri="{FF2B5EF4-FFF2-40B4-BE49-F238E27FC236}">
                <a16:creationId xmlns:a16="http://schemas.microsoft.com/office/drawing/2014/main" id="{0F3DD5E5-FC86-5184-B5BD-DE1BB4A25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99" y="2209799"/>
            <a:ext cx="4267200" cy="4648199"/>
          </a:xfrm>
          <a:prstGeom prst="rect">
            <a:avLst/>
          </a:prstGeom>
        </p:spPr>
      </p:pic>
    </p:spTree>
    <p:extLst>
      <p:ext uri="{BB962C8B-B14F-4D97-AF65-F5344CB8AC3E}">
        <p14:creationId xmlns:p14="http://schemas.microsoft.com/office/powerpoint/2010/main" val="3544044642"/>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641" y="4743326"/>
            <a:ext cx="8342752" cy="605963"/>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405516" y="1325125"/>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400624" y="2880540"/>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426641" y="783731"/>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405516" y="433193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98361" y="230200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211908" y="2022044"/>
            <a:ext cx="152400" cy="294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64308" y="3997009"/>
            <a:ext cx="152400" cy="357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c-nuoc-dong-nam-a.jpg"/>
          <p:cNvPicPr>
            <a:picLocks noChangeAspect="1"/>
          </p:cNvPicPr>
          <p:nvPr/>
        </p:nvPicPr>
        <p:blipFill>
          <a:blip r:embed="rId2"/>
          <a:stretch>
            <a:fillRect/>
          </a:stretch>
        </p:blipFill>
        <p:spPr>
          <a:xfrm>
            <a:off x="0" y="-110425"/>
            <a:ext cx="9144000" cy="6968425"/>
          </a:xfrm>
          <a:prstGeom prst="rect">
            <a:avLst/>
          </a:prstGeom>
        </p:spPr>
      </p:pic>
      <p:sp>
        <p:nvSpPr>
          <p:cNvPr id="5" name="TextBox 4"/>
          <p:cNvSpPr txBox="1"/>
          <p:nvPr/>
        </p:nvSpPr>
        <p:spPr>
          <a:xfrm>
            <a:off x="4953000" y="0"/>
            <a:ext cx="4191000" cy="369332"/>
          </a:xfrm>
          <a:prstGeom prst="rect">
            <a:avLst/>
          </a:prstGeom>
          <a:solidFill>
            <a:schemeClr val="bg1"/>
          </a:solidFill>
        </p:spPr>
        <p:txBody>
          <a:bodyPr wrap="square" rtlCol="0">
            <a:spAutoFit/>
          </a:bodyPr>
          <a:lstStyle/>
          <a:p>
            <a:r>
              <a:rPr lang="en-US" b="1" dirty="0" err="1">
                <a:latin typeface="Arial" panose="020B0604020202020204" pitchFamily="34" charset="0"/>
                <a:cs typeface="Arial" panose="020B0604020202020204" pitchFamily="34" charset="0"/>
              </a:rPr>
              <a:t>Lược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Đông</a:t>
            </a:r>
            <a:r>
              <a:rPr lang="en-US" b="1" dirty="0">
                <a:latin typeface="Arial" panose="020B0604020202020204" pitchFamily="34" charset="0"/>
                <a:cs typeface="Arial" panose="020B0604020202020204" pitchFamily="34" charset="0"/>
              </a:rPr>
              <a:t> Nam Á</a:t>
            </a:r>
          </a:p>
        </p:txBody>
      </p:sp>
      <p:sp>
        <p:nvSpPr>
          <p:cNvPr id="6" name="Rectangular Callout 5"/>
          <p:cNvSpPr/>
          <p:nvPr/>
        </p:nvSpPr>
        <p:spPr>
          <a:xfrm>
            <a:off x="4114800" y="22860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7" name="Rectangular Callout 6"/>
          <p:cNvSpPr/>
          <p:nvPr/>
        </p:nvSpPr>
        <p:spPr>
          <a:xfrm>
            <a:off x="3733800" y="16764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8" name="Rectangular Callout 7"/>
          <p:cNvSpPr/>
          <p:nvPr/>
        </p:nvSpPr>
        <p:spPr>
          <a:xfrm>
            <a:off x="4419600" y="56388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9" name="Rectangular Callout 8"/>
          <p:cNvSpPr/>
          <p:nvPr/>
        </p:nvSpPr>
        <p:spPr>
          <a:xfrm>
            <a:off x="7391400" y="2971800"/>
            <a:ext cx="9144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7/1946</a:t>
            </a:r>
          </a:p>
        </p:txBody>
      </p:sp>
      <p:sp>
        <p:nvSpPr>
          <p:cNvPr id="10" name="Rectangular Callout 9"/>
          <p:cNvSpPr/>
          <p:nvPr/>
        </p:nvSpPr>
        <p:spPr>
          <a:xfrm>
            <a:off x="1981200" y="152400"/>
            <a:ext cx="990600" cy="381000"/>
          </a:xfrm>
          <a:prstGeom prst="wedgeRectCallout">
            <a:avLst>
              <a:gd name="adj1" fmla="val -142839"/>
              <a:gd name="adj2" fmla="val 1929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1/1948</a:t>
            </a:r>
          </a:p>
        </p:txBody>
      </p:sp>
      <p:sp>
        <p:nvSpPr>
          <p:cNvPr id="11" name="Rectangular Callout 10"/>
          <p:cNvSpPr/>
          <p:nvPr/>
        </p:nvSpPr>
        <p:spPr>
          <a:xfrm>
            <a:off x="2819400" y="3352800"/>
            <a:ext cx="990600" cy="381000"/>
          </a:xfrm>
          <a:prstGeom prst="wedgeRectCallout">
            <a:avLst>
              <a:gd name="adj1" fmla="val -143226"/>
              <a:gd name="adj2" fmla="val 152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8/1957</a:t>
            </a:r>
          </a:p>
        </p:txBody>
      </p:sp>
      <p:sp>
        <p:nvSpPr>
          <p:cNvPr id="12" name="Rectangular Callout 11"/>
          <p:cNvSpPr/>
          <p:nvPr/>
        </p:nvSpPr>
        <p:spPr>
          <a:xfrm>
            <a:off x="3581400" y="2819400"/>
            <a:ext cx="838200" cy="381000"/>
          </a:xfrm>
          <a:prstGeom prst="wedgeRectCallout">
            <a:avLst>
              <a:gd name="adj1" fmla="val -207002"/>
              <a:gd name="adj2" fmla="val -76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1953</a:t>
            </a:r>
          </a:p>
        </p:txBody>
      </p:sp>
      <p:sp>
        <p:nvSpPr>
          <p:cNvPr id="13" name="Rectangular Callout 12"/>
          <p:cNvSpPr/>
          <p:nvPr/>
        </p:nvSpPr>
        <p:spPr>
          <a:xfrm>
            <a:off x="3276600" y="4648200"/>
            <a:ext cx="838200" cy="381000"/>
          </a:xfrm>
          <a:prstGeom prst="wedgeRectCallout">
            <a:avLst>
              <a:gd name="adj1" fmla="val -166723"/>
              <a:gd name="adj2" fmla="val -470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1965</a:t>
            </a:r>
          </a:p>
        </p:txBody>
      </p:sp>
      <p:sp>
        <p:nvSpPr>
          <p:cNvPr id="14" name="Rectangular Callout 13"/>
          <p:cNvSpPr/>
          <p:nvPr/>
        </p:nvSpPr>
        <p:spPr>
          <a:xfrm>
            <a:off x="7696200" y="59436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2002</a:t>
            </a:r>
          </a:p>
        </p:txBody>
      </p:sp>
      <p:sp>
        <p:nvSpPr>
          <p:cNvPr id="15" name="Rectangular Callout 14"/>
          <p:cNvSpPr/>
          <p:nvPr/>
        </p:nvSpPr>
        <p:spPr>
          <a:xfrm>
            <a:off x="4953000" y="3352800"/>
            <a:ext cx="838200" cy="381000"/>
          </a:xfrm>
          <a:prstGeom prst="wedgeRectCallout">
            <a:avLst>
              <a:gd name="adj1" fmla="val -109660"/>
              <a:gd name="adj2" fmla="val 137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C7B5-4760-E927-F2F6-4867A7821F9F}"/>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A25FB0D0-6EDA-088B-AF3D-5B31E58B9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763000" cy="6629400"/>
          </a:xfrm>
        </p:spPr>
      </p:pic>
    </p:spTree>
    <p:extLst>
      <p:ext uri="{BB962C8B-B14F-4D97-AF65-F5344CB8AC3E}">
        <p14:creationId xmlns:p14="http://schemas.microsoft.com/office/powerpoint/2010/main" val="631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Tổ chức Hiệp ước Đông Nam Á – Wikipedia tiếng Việt"/>
          <p:cNvPicPr>
            <a:picLocks noChangeAspect="1" noChangeArrowheads="1"/>
          </p:cNvPicPr>
          <p:nvPr/>
        </p:nvPicPr>
        <p:blipFill>
          <a:blip r:embed="rId3"/>
          <a:srcRect/>
          <a:stretch>
            <a:fillRect/>
          </a:stretch>
        </p:blipFill>
        <p:spPr bwMode="auto">
          <a:xfrm>
            <a:off x="171450" y="1143000"/>
            <a:ext cx="2042809" cy="2400300"/>
          </a:xfrm>
          <a:prstGeom prst="rect">
            <a:avLst/>
          </a:prstGeom>
          <a:noFill/>
        </p:spPr>
      </p:pic>
      <p:sp>
        <p:nvSpPr>
          <p:cNvPr id="15" name="Rectangle 14"/>
          <p:cNvSpPr/>
          <p:nvPr/>
        </p:nvSpPr>
        <p:spPr bwMode="auto">
          <a:xfrm>
            <a:off x="2343150" y="5257800"/>
            <a:ext cx="6000750" cy="5715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bodyPr>
          <a:lstStyle/>
          <a:p>
            <a:r>
              <a:rPr lang="en-US" sz="2100" b="1" dirty="0">
                <a:solidFill>
                  <a:srgbClr val="FF0000"/>
                </a:solidFill>
                <a:latin typeface="Times New Roman" pitchFamily="18" charset="0"/>
                <a:cs typeface="Times New Roman" pitchFamily="18" charset="0"/>
              </a:rPr>
              <a:t>KHỐI QUÂN SỰ ĐÔNG NAM Á (SEATO) (9/1954)</a:t>
            </a:r>
          </a:p>
        </p:txBody>
      </p:sp>
      <p:pic>
        <p:nvPicPr>
          <p:cNvPr id="74756" name="Picture 4" descr="08/09/1954: SEATO được thành lập"/>
          <p:cNvPicPr>
            <a:picLocks noChangeAspect="1" noChangeArrowheads="1"/>
          </p:cNvPicPr>
          <p:nvPr/>
        </p:nvPicPr>
        <p:blipFill>
          <a:blip r:embed="rId4"/>
          <a:srcRect/>
          <a:stretch>
            <a:fillRect/>
          </a:stretch>
        </p:blipFill>
        <p:spPr bwMode="auto">
          <a:xfrm>
            <a:off x="2343150" y="1143000"/>
            <a:ext cx="6000750" cy="37258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anim calcmode="lin" valueType="num">
                                      <p:cBhvr>
                                        <p:cTn id="8" dur="2000" fill="hold"/>
                                        <p:tgtEl>
                                          <p:spTgt spid="74754"/>
                                        </p:tgtEl>
                                        <p:attrNameLst>
                                          <p:attrName>ppt_x</p:attrName>
                                        </p:attrNameLst>
                                      </p:cBhvr>
                                      <p:tavLst>
                                        <p:tav tm="0">
                                          <p:val>
                                            <p:strVal val="#ppt_x"/>
                                          </p:val>
                                        </p:tav>
                                        <p:tav tm="100000">
                                          <p:val>
                                            <p:strVal val="#ppt_x"/>
                                          </p:val>
                                        </p:tav>
                                      </p:tavLst>
                                    </p:anim>
                                    <p:anim calcmode="lin" valueType="num">
                                      <p:cBhvr>
                                        <p:cTn id="9" dur="2000" fill="hold"/>
                                        <p:tgtEl>
                                          <p:spTgt spid="747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fade">
                                      <p:cBhvr>
                                        <p:cTn id="12" dur="2000"/>
                                        <p:tgtEl>
                                          <p:spTgt spid="74756"/>
                                        </p:tgtEl>
                                      </p:cBhvr>
                                    </p:animEffect>
                                    <p:anim calcmode="lin" valueType="num">
                                      <p:cBhvr>
                                        <p:cTn id="13" dur="2000" fill="hold"/>
                                        <p:tgtEl>
                                          <p:spTgt spid="74756"/>
                                        </p:tgtEl>
                                        <p:attrNameLst>
                                          <p:attrName>ppt_x</p:attrName>
                                        </p:attrNameLst>
                                      </p:cBhvr>
                                      <p:tavLst>
                                        <p:tav tm="0">
                                          <p:val>
                                            <p:strVal val="#ppt_x"/>
                                          </p:val>
                                        </p:tav>
                                        <p:tav tm="100000">
                                          <p:val>
                                            <p:strVal val="#ppt_x"/>
                                          </p:val>
                                        </p:tav>
                                      </p:tavLst>
                                    </p:anim>
                                    <p:anim calcmode="lin" valueType="num">
                                      <p:cBhvr>
                                        <p:cTn id="14" dur="2000" fill="hold"/>
                                        <p:tgtEl>
                                          <p:spTgt spid="74756"/>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Bottom)">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ơn vị thủy quân lục chiến Mỹ đầu tiên đổ bộ vào Đà Nẵng (8-3-1965)">
            <a:extLst>
              <a:ext uri="{FF2B5EF4-FFF2-40B4-BE49-F238E27FC236}">
                <a16:creationId xmlns:a16="http://schemas.microsoft.com/office/drawing/2014/main" id="{0232842E-C245-4D36-8227-F868F2146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4"/>
            <a:ext cx="9144000" cy="61721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8EA785B-5F15-45A8-BB64-D56AC7E201CB}"/>
              </a:ext>
            </a:extLst>
          </p:cNvPr>
          <p:cNvSpPr/>
          <p:nvPr/>
        </p:nvSpPr>
        <p:spPr bwMode="auto">
          <a:xfrm>
            <a:off x="2762250" y="6248400"/>
            <a:ext cx="3714750" cy="5334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bodyPr>
          <a:lstStyle/>
          <a:p>
            <a:r>
              <a:rPr lang="en-US" sz="2100" b="1" dirty="0">
                <a:solidFill>
                  <a:srgbClr val="FF0000"/>
                </a:solidFill>
                <a:latin typeface="Times New Roman" pitchFamily="18" charset="0"/>
                <a:cs typeface="Times New Roman" pitchFamily="18" charset="0"/>
              </a:rPr>
              <a:t>MĨ XÂM LƯỢC VIỆT NAM</a:t>
            </a:r>
          </a:p>
        </p:txBody>
      </p:sp>
    </p:spTree>
    <p:extLst>
      <p:ext uri="{BB962C8B-B14F-4D97-AF65-F5344CB8AC3E}">
        <p14:creationId xmlns:p14="http://schemas.microsoft.com/office/powerpoint/2010/main" val="17062316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641" y="4743326"/>
            <a:ext cx="8342752" cy="605963"/>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405516" y="1325125"/>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400624" y="2880540"/>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426641" y="783731"/>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405516" y="433193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98361" y="230200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211908" y="2022044"/>
            <a:ext cx="152400" cy="294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64308" y="3997009"/>
            <a:ext cx="152400" cy="357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1">
            <a:extLst>
              <a:ext uri="{FF2B5EF4-FFF2-40B4-BE49-F238E27FC236}">
                <a16:creationId xmlns:a16="http://schemas.microsoft.com/office/drawing/2014/main" id="{117981CC-8AA3-33FC-5FDE-5C096D4D92AC}"/>
              </a:ext>
            </a:extLst>
          </p:cNvPr>
          <p:cNvSpPr/>
          <p:nvPr/>
        </p:nvSpPr>
        <p:spPr>
          <a:xfrm flipH="1">
            <a:off x="4459004" y="5214664"/>
            <a:ext cx="139013" cy="459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28C5E8-3A43-50E1-B465-BC53FA38A107}"/>
              </a:ext>
            </a:extLst>
          </p:cNvPr>
          <p:cNvSpPr/>
          <p:nvPr/>
        </p:nvSpPr>
        <p:spPr>
          <a:xfrm>
            <a:off x="450029" y="567388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err="1">
                <a:latin typeface="Times New Roman" panose="02020603050405020304" pitchFamily="18" charset="0"/>
                <a:cs typeface="Times New Roman" panose="02020603050405020304" pitchFamily="18" charset="0"/>
              </a:rPr>
              <a:t>Nửa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thế kỉ XX: tình hình phức tạp, căng thẳng</a:t>
            </a:r>
            <a:endParaRPr lang="en-US" sz="2800" b="1" dirty="0"/>
          </a:p>
        </p:txBody>
      </p:sp>
      <p:sp>
        <p:nvSpPr>
          <p:cNvPr id="17" name="Content Placeholder 2">
            <a:extLst>
              <a:ext uri="{FF2B5EF4-FFF2-40B4-BE49-F238E27FC236}">
                <a16:creationId xmlns:a16="http://schemas.microsoft.com/office/drawing/2014/main" id="{960A8B1D-2E73-1B99-E01C-04023BC487D8}"/>
              </a:ext>
            </a:extLst>
          </p:cNvPr>
          <p:cNvSpPr txBox="1">
            <a:spLocks/>
          </p:cNvSpPr>
          <p:nvPr/>
        </p:nvSpPr>
        <p:spPr>
          <a:xfrm>
            <a:off x="533400" y="6252420"/>
            <a:ext cx="8342752" cy="60596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lnSpc>
                <a:spcPct val="120000"/>
              </a:lnSpc>
              <a:buFont typeface="Arial" panose="020B0604020202020204" pitchFamily="34" charset="0"/>
              <a:buNone/>
            </a:pP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SEATO,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0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PHILPNES"/>
          <p:cNvPicPr>
            <a:picLocks noChangeAspect="1" noChangeArrowheads="1"/>
          </p:cNvPicPr>
          <p:nvPr/>
        </p:nvPicPr>
        <p:blipFill>
          <a:blip r:embed="rId2"/>
          <a:srcRect l="3891" t="5519" r="3891" b="5519"/>
          <a:stretch>
            <a:fillRect/>
          </a:stretch>
        </p:blipFill>
        <p:spPr bwMode="auto">
          <a:xfrm>
            <a:off x="3915228" y="1952172"/>
            <a:ext cx="533400" cy="346075"/>
          </a:xfrm>
          <a:prstGeom prst="rect">
            <a:avLst/>
          </a:prstGeom>
          <a:noFill/>
          <a:ln w="19050">
            <a:solidFill>
              <a:srgbClr val="000000"/>
            </a:solidFill>
            <a:miter lim="800000"/>
            <a:headEnd/>
            <a:tailEnd/>
          </a:ln>
        </p:spPr>
      </p:pic>
      <p:pic>
        <p:nvPicPr>
          <p:cNvPr id="58374" name="Picture 6" descr="LAOS"/>
          <p:cNvPicPr>
            <a:picLocks noChangeAspect="1" noChangeArrowheads="1"/>
          </p:cNvPicPr>
          <p:nvPr/>
        </p:nvPicPr>
        <p:blipFill>
          <a:blip r:embed="rId3"/>
          <a:srcRect l="3891" t="5519" r="3891" b="5519"/>
          <a:stretch>
            <a:fillRect/>
          </a:stretch>
        </p:blipFill>
        <p:spPr bwMode="auto">
          <a:xfrm>
            <a:off x="3886200" y="3276600"/>
            <a:ext cx="533400" cy="346075"/>
          </a:xfrm>
          <a:prstGeom prst="rect">
            <a:avLst/>
          </a:prstGeom>
          <a:noFill/>
          <a:ln w="19050">
            <a:solidFill>
              <a:srgbClr val="000000"/>
            </a:solidFill>
            <a:miter lim="800000"/>
            <a:headEnd/>
            <a:tailEnd/>
          </a:ln>
        </p:spPr>
      </p:pic>
      <p:pic>
        <p:nvPicPr>
          <p:cNvPr id="58375" name="Picture 7" descr="VIETNAM"/>
          <p:cNvPicPr>
            <a:picLocks noChangeAspect="1" noChangeArrowheads="1"/>
          </p:cNvPicPr>
          <p:nvPr/>
        </p:nvPicPr>
        <p:blipFill>
          <a:blip r:embed="rId4"/>
          <a:srcRect l="3891" t="5519" r="3891" b="5519"/>
          <a:stretch>
            <a:fillRect/>
          </a:stretch>
        </p:blipFill>
        <p:spPr bwMode="auto">
          <a:xfrm>
            <a:off x="3886200" y="2819400"/>
            <a:ext cx="533400" cy="344487"/>
          </a:xfrm>
          <a:prstGeom prst="rect">
            <a:avLst/>
          </a:prstGeom>
          <a:noFill/>
          <a:ln w="19050">
            <a:solidFill>
              <a:srgbClr val="000000"/>
            </a:solidFill>
            <a:miter lim="800000"/>
            <a:headEnd/>
            <a:tailEnd/>
          </a:ln>
        </p:spPr>
      </p:pic>
      <p:pic>
        <p:nvPicPr>
          <p:cNvPr id="58376" name="Picture 8" descr="600px-Flag_of_Indonesia_svg"/>
          <p:cNvPicPr>
            <a:picLocks noChangeAspect="1" noChangeArrowheads="1"/>
          </p:cNvPicPr>
          <p:nvPr/>
        </p:nvPicPr>
        <p:blipFill>
          <a:blip r:embed="rId5" cstate="print"/>
          <a:srcRect l="3200" t="4800" r="3200" b="4800"/>
          <a:stretch>
            <a:fillRect/>
          </a:stretch>
        </p:blipFill>
        <p:spPr bwMode="auto">
          <a:xfrm>
            <a:off x="3810000" y="4648200"/>
            <a:ext cx="533400" cy="407987"/>
          </a:xfrm>
          <a:prstGeom prst="rect">
            <a:avLst/>
          </a:prstGeom>
          <a:noFill/>
          <a:ln w="19050">
            <a:solidFill>
              <a:srgbClr val="000000"/>
            </a:solidFill>
            <a:miter lim="800000"/>
            <a:headEnd/>
            <a:tailEnd/>
          </a:ln>
        </p:spPr>
      </p:pic>
      <p:sp>
        <p:nvSpPr>
          <p:cNvPr id="58377" name="Text Box 9"/>
          <p:cNvSpPr txBox="1">
            <a:spLocks noChangeArrowheads="1"/>
          </p:cNvSpPr>
          <p:nvPr/>
        </p:nvSpPr>
        <p:spPr bwMode="auto">
          <a:xfrm>
            <a:off x="266108" y="1600200"/>
            <a:ext cx="4419600" cy="461665"/>
          </a:xfrm>
          <a:prstGeom prst="rect">
            <a:avLst/>
          </a:prstGeom>
          <a:noFill/>
          <a:ln w="9525">
            <a:noFill/>
            <a:miter lim="800000"/>
          </a:ln>
          <a:effectLst/>
        </p:spPr>
        <p:txBody>
          <a:bodyPr>
            <a:spAutoFit/>
          </a:bodyPr>
          <a:lstStyle/>
          <a:p>
            <a:pPr>
              <a:spcBef>
                <a:spcPct val="500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t>
            </a:r>
            <a:r>
              <a:rPr lang="vi-VN" sz="2400" dirty="0">
                <a:latin typeface="Times New Roman" panose="02020603050405020304" pitchFamily="18" charset="0"/>
                <a:cs typeface="Times New Roman" panose="02020603050405020304" pitchFamily="18" charset="0"/>
              </a:rPr>
              <a:t>ố</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SEATO</a:t>
            </a:r>
          </a:p>
        </p:txBody>
      </p:sp>
      <p:sp>
        <p:nvSpPr>
          <p:cNvPr id="58378" name="Text Box 10"/>
          <p:cNvSpPr txBox="1">
            <a:spLocks noChangeArrowheads="1"/>
          </p:cNvSpPr>
          <p:nvPr/>
        </p:nvSpPr>
        <p:spPr bwMode="auto">
          <a:xfrm>
            <a:off x="457200" y="4953000"/>
            <a:ext cx="2895600" cy="430887"/>
          </a:xfrm>
          <a:prstGeom prst="rect">
            <a:avLst/>
          </a:prstGeom>
          <a:noFill/>
          <a:ln w="9525">
            <a:noFill/>
            <a:miter lim="800000"/>
          </a:ln>
          <a:effectLst/>
        </p:spPr>
        <p:txBody>
          <a:bodyPr>
            <a:spAutoFit/>
          </a:bodyPr>
          <a:lstStyle/>
          <a:p>
            <a:pPr>
              <a:spcBef>
                <a:spcPct val="50000"/>
              </a:spcBef>
            </a:pPr>
            <a:r>
              <a:rPr lang="en-US" sz="2200" dirty="0">
                <a:latin typeface="Times New Roman" panose="02020603050405020304" pitchFamily="18" charset="0"/>
                <a:cs typeface="Times New Roman" panose="02020603050405020304" pitchFamily="18" charset="0"/>
              </a:rPr>
              <a:t> H</a:t>
            </a:r>
            <a:r>
              <a:rPr lang="vi-VN" sz="2200" dirty="0">
                <a:latin typeface="Times New Roman" panose="02020603050405020304" pitchFamily="18" charset="0"/>
                <a:cs typeface="Times New Roman" panose="02020603050405020304" pitchFamily="18" charset="0"/>
              </a:rPr>
              <a:t>òa bình trung lập</a:t>
            </a:r>
            <a:endParaRPr lang="en-US" sz="2200" dirty="0">
              <a:latin typeface="Times New Roman" panose="02020603050405020304" pitchFamily="18" charset="0"/>
              <a:cs typeface="Times New Roman" panose="02020603050405020304" pitchFamily="18" charset="0"/>
            </a:endParaRPr>
          </a:p>
        </p:txBody>
      </p:sp>
      <p:pic>
        <p:nvPicPr>
          <p:cNvPr id="58380" name="Picture 12" descr="800px-Flag_of_Myanmar_svg"/>
          <p:cNvPicPr>
            <a:picLocks noChangeAspect="1" noChangeArrowheads="1"/>
          </p:cNvPicPr>
          <p:nvPr/>
        </p:nvPicPr>
        <p:blipFill>
          <a:blip r:embed="rId6" cstate="print"/>
          <a:srcRect l="2400" t="4324" r="2400" b="4324"/>
          <a:stretch>
            <a:fillRect/>
          </a:stretch>
        </p:blipFill>
        <p:spPr bwMode="auto">
          <a:xfrm>
            <a:off x="3810000" y="5257800"/>
            <a:ext cx="522287" cy="357187"/>
          </a:xfrm>
          <a:prstGeom prst="rect">
            <a:avLst/>
          </a:prstGeom>
          <a:noFill/>
          <a:ln w="19050">
            <a:solidFill>
              <a:srgbClr val="000000"/>
            </a:solidFill>
            <a:miter lim="800000"/>
            <a:headEnd/>
            <a:tailEnd/>
          </a:ln>
        </p:spPr>
      </p:pic>
      <p:sp>
        <p:nvSpPr>
          <p:cNvPr id="58381" name="Line 13"/>
          <p:cNvSpPr>
            <a:spLocks noChangeShapeType="1"/>
          </p:cNvSpPr>
          <p:nvPr/>
        </p:nvSpPr>
        <p:spPr bwMode="auto">
          <a:xfrm flipH="1">
            <a:off x="3200400" y="1600200"/>
            <a:ext cx="685800" cy="228600"/>
          </a:xfrm>
          <a:prstGeom prst="line">
            <a:avLst/>
          </a:prstGeom>
          <a:noFill/>
          <a:ln w="9525">
            <a:solidFill>
              <a:schemeClr val="tx1"/>
            </a:solidFill>
            <a:round/>
            <a:tailEnd type="triangle" w="med" len="med"/>
          </a:ln>
          <a:effectLst/>
        </p:spPr>
        <p:txBody>
          <a:bodyPr/>
          <a:lstStyle/>
          <a:p>
            <a:endParaRPr lang="en-US"/>
          </a:p>
        </p:txBody>
      </p:sp>
      <p:sp>
        <p:nvSpPr>
          <p:cNvPr id="58382" name="Line 14"/>
          <p:cNvSpPr>
            <a:spLocks noChangeShapeType="1"/>
          </p:cNvSpPr>
          <p:nvPr/>
        </p:nvSpPr>
        <p:spPr bwMode="auto">
          <a:xfrm flipH="1" flipV="1">
            <a:off x="3200400" y="1856936"/>
            <a:ext cx="685800" cy="304800"/>
          </a:xfrm>
          <a:prstGeom prst="line">
            <a:avLst/>
          </a:prstGeom>
          <a:noFill/>
          <a:ln w="9525">
            <a:solidFill>
              <a:schemeClr val="tx1"/>
            </a:solidFill>
            <a:round/>
            <a:tailEnd type="triangle" w="med" len="med"/>
          </a:ln>
          <a:effectLst/>
        </p:spPr>
        <p:txBody>
          <a:bodyPr/>
          <a:lstStyle/>
          <a:p>
            <a:endParaRPr lang="en-US"/>
          </a:p>
        </p:txBody>
      </p:sp>
      <p:sp>
        <p:nvSpPr>
          <p:cNvPr id="58383" name="Line 15"/>
          <p:cNvSpPr>
            <a:spLocks noChangeShapeType="1"/>
          </p:cNvSpPr>
          <p:nvPr/>
        </p:nvSpPr>
        <p:spPr bwMode="auto">
          <a:xfrm flipH="1">
            <a:off x="2839328" y="4842804"/>
            <a:ext cx="914400" cy="381000"/>
          </a:xfrm>
          <a:prstGeom prst="line">
            <a:avLst/>
          </a:prstGeom>
          <a:noFill/>
          <a:ln w="9525">
            <a:solidFill>
              <a:schemeClr val="tx1"/>
            </a:solidFill>
            <a:round/>
            <a:tailEnd type="triangle" w="med" len="med"/>
          </a:ln>
          <a:effectLst/>
        </p:spPr>
        <p:txBody>
          <a:bodyPr/>
          <a:lstStyle/>
          <a:p>
            <a:endParaRPr lang="en-US"/>
          </a:p>
        </p:txBody>
      </p:sp>
      <p:sp>
        <p:nvSpPr>
          <p:cNvPr id="58384" name="Line 16"/>
          <p:cNvSpPr>
            <a:spLocks noChangeShapeType="1"/>
          </p:cNvSpPr>
          <p:nvPr/>
        </p:nvSpPr>
        <p:spPr bwMode="auto">
          <a:xfrm flipH="1" flipV="1">
            <a:off x="2847536" y="5266008"/>
            <a:ext cx="886264" cy="220392"/>
          </a:xfrm>
          <a:prstGeom prst="line">
            <a:avLst/>
          </a:prstGeom>
          <a:noFill/>
          <a:ln w="9525">
            <a:solidFill>
              <a:schemeClr val="tx1"/>
            </a:solidFill>
            <a:round/>
            <a:tailEnd type="triangle" w="med" len="med"/>
          </a:ln>
          <a:effectLst/>
        </p:spPr>
        <p:txBody>
          <a:bodyPr/>
          <a:lstStyle/>
          <a:p>
            <a:endParaRPr lang="en-US"/>
          </a:p>
        </p:txBody>
      </p:sp>
      <p:sp>
        <p:nvSpPr>
          <p:cNvPr id="58385" name="Line 17"/>
          <p:cNvSpPr>
            <a:spLocks noChangeShapeType="1"/>
          </p:cNvSpPr>
          <p:nvPr/>
        </p:nvSpPr>
        <p:spPr bwMode="auto">
          <a:xfrm>
            <a:off x="6250575" y="1524001"/>
            <a:ext cx="45719" cy="4343400"/>
          </a:xfrm>
          <a:prstGeom prst="line">
            <a:avLst/>
          </a:prstGeom>
          <a:noFill/>
          <a:ln w="9525">
            <a:solidFill>
              <a:schemeClr val="tx1"/>
            </a:solidFill>
            <a:round/>
          </a:ln>
          <a:effectLst/>
        </p:spPr>
        <p:txBody>
          <a:bodyPr/>
          <a:lstStyle/>
          <a:p>
            <a:endParaRPr lang="en-US"/>
          </a:p>
        </p:txBody>
      </p:sp>
      <p:sp>
        <p:nvSpPr>
          <p:cNvPr id="58386" name="Line 18"/>
          <p:cNvSpPr>
            <a:spLocks noChangeShapeType="1"/>
          </p:cNvSpPr>
          <p:nvPr/>
        </p:nvSpPr>
        <p:spPr bwMode="auto">
          <a:xfrm flipV="1">
            <a:off x="6248400" y="3657595"/>
            <a:ext cx="457200" cy="45719"/>
          </a:xfrm>
          <a:prstGeom prst="line">
            <a:avLst/>
          </a:prstGeom>
          <a:noFill/>
          <a:ln w="9525">
            <a:solidFill>
              <a:schemeClr val="tx1"/>
            </a:solidFill>
            <a:round/>
            <a:tailEnd type="triangle" w="med" len="med"/>
          </a:ln>
          <a:effectLst/>
        </p:spPr>
        <p:txBody>
          <a:bodyPr/>
          <a:lstStyle/>
          <a:p>
            <a:endParaRPr lang="en-US"/>
          </a:p>
        </p:txBody>
      </p:sp>
      <p:sp>
        <p:nvSpPr>
          <p:cNvPr id="58387" name="Text Box 19"/>
          <p:cNvSpPr txBox="1">
            <a:spLocks noChangeArrowheads="1"/>
          </p:cNvSpPr>
          <p:nvPr/>
        </p:nvSpPr>
        <p:spPr bwMode="auto">
          <a:xfrm>
            <a:off x="4343400" y="1371600"/>
            <a:ext cx="1524000" cy="461665"/>
          </a:xfrm>
          <a:prstGeom prst="rect">
            <a:avLst/>
          </a:prstGeom>
          <a:noFill/>
          <a:ln w="9525">
            <a:noFill/>
            <a:miter lim="800000"/>
          </a:ln>
          <a:effectLst/>
        </p:spPr>
        <p:txBody>
          <a:bodyPr>
            <a:spAutoFit/>
          </a:bodyPr>
          <a:lstStyle/>
          <a:p>
            <a:pPr algn="ctr">
              <a:spcBef>
                <a:spcPct val="50000"/>
              </a:spcBef>
            </a:pP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an</a:t>
            </a:r>
          </a:p>
        </p:txBody>
      </p:sp>
      <p:sp>
        <p:nvSpPr>
          <p:cNvPr id="58388" name="Text Box 20"/>
          <p:cNvSpPr txBox="1">
            <a:spLocks noChangeArrowheads="1"/>
          </p:cNvSpPr>
          <p:nvPr/>
        </p:nvSpPr>
        <p:spPr bwMode="auto">
          <a:xfrm>
            <a:off x="4419600" y="2743200"/>
            <a:ext cx="1447800" cy="461665"/>
          </a:xfrm>
          <a:prstGeom prst="rect">
            <a:avLst/>
          </a:prstGeom>
          <a:noFill/>
          <a:ln w="9525">
            <a:noFill/>
            <a:miter lim="800000"/>
          </a:ln>
          <a:effectLst/>
        </p:spPr>
        <p:txBody>
          <a:bodyPr>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V</a:t>
            </a:r>
            <a:r>
              <a:rPr lang="vi-VN" sz="2400" dirty="0">
                <a:latin typeface="Times New Roman" panose="02020603050405020304" pitchFamily="18" charset="0"/>
                <a:cs typeface="Times New Roman" panose="02020603050405020304" pitchFamily="18" charset="0"/>
              </a:rPr>
              <a:t>iệt</a:t>
            </a:r>
            <a:r>
              <a:rPr lang="en-US" sz="2400" dirty="0">
                <a:latin typeface="Times New Roman" panose="02020603050405020304" pitchFamily="18" charset="0"/>
                <a:cs typeface="Times New Roman" panose="02020603050405020304" pitchFamily="18" charset="0"/>
              </a:rPr>
              <a:t> Nam</a:t>
            </a:r>
          </a:p>
        </p:txBody>
      </p:sp>
      <p:sp>
        <p:nvSpPr>
          <p:cNvPr id="58389" name="Text Box 21"/>
          <p:cNvSpPr txBox="1">
            <a:spLocks noChangeArrowheads="1"/>
          </p:cNvSpPr>
          <p:nvPr/>
        </p:nvSpPr>
        <p:spPr bwMode="auto">
          <a:xfrm>
            <a:off x="4267200" y="3733800"/>
            <a:ext cx="1981200" cy="461665"/>
          </a:xfrm>
          <a:prstGeom prst="rect">
            <a:avLst/>
          </a:prstGeom>
          <a:noFill/>
          <a:ln w="9525">
            <a:noFill/>
            <a:miter lim="800000"/>
          </a:ln>
          <a:effectLst/>
        </p:spPr>
        <p:txBody>
          <a:bodyPr wrap="square">
            <a:spAutoFit/>
          </a:bodyPr>
          <a:lstStyle/>
          <a:p>
            <a:pPr algn="ctr"/>
            <a:r>
              <a:rPr lang="en-US" sz="2400" dirty="0">
                <a:latin typeface="Times New Roman" panose="02020603050405020304" pitchFamily="18" charset="0"/>
                <a:cs typeface="Times New Roman" panose="02020603050405020304" pitchFamily="18" charset="0"/>
              </a:rPr>
              <a:t>Cam-</a:t>
            </a:r>
            <a:r>
              <a:rPr lang="en-US" sz="2400" dirty="0" err="1">
                <a:latin typeface="Times New Roman" panose="02020603050405020304" pitchFamily="18" charset="0"/>
                <a:cs typeface="Times New Roman" panose="02020603050405020304" pitchFamily="18" charset="0"/>
              </a:rPr>
              <a:t>pu</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chia</a:t>
            </a:r>
            <a:endParaRPr lang="en-US" sz="2400" dirty="0">
              <a:latin typeface="Times New Roman" panose="02020603050405020304" pitchFamily="18" charset="0"/>
              <a:cs typeface="Times New Roman" panose="02020603050405020304" pitchFamily="18" charset="0"/>
            </a:endParaRPr>
          </a:p>
        </p:txBody>
      </p:sp>
      <p:sp>
        <p:nvSpPr>
          <p:cNvPr id="58390" name="Text Box 22"/>
          <p:cNvSpPr txBox="1">
            <a:spLocks noChangeArrowheads="1"/>
          </p:cNvSpPr>
          <p:nvPr/>
        </p:nvSpPr>
        <p:spPr bwMode="auto">
          <a:xfrm>
            <a:off x="4343400" y="4648200"/>
            <a:ext cx="1905000" cy="461665"/>
          </a:xfrm>
          <a:prstGeom prst="rect">
            <a:avLst/>
          </a:prstGeom>
          <a:noFill/>
          <a:ln w="9525">
            <a:noFill/>
            <a:miter lim="800000"/>
          </a:ln>
          <a:effectLst/>
        </p:spPr>
        <p:txBody>
          <a:bodyPr wrap="square">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n-đô-nê-xi-a</a:t>
            </a:r>
            <a:endParaRPr lang="en-US" sz="2400" dirty="0">
              <a:latin typeface="Times New Roman" panose="02020603050405020304" pitchFamily="18" charset="0"/>
              <a:cs typeface="Times New Roman" panose="02020603050405020304" pitchFamily="18" charset="0"/>
            </a:endParaRPr>
          </a:p>
        </p:txBody>
      </p:sp>
      <p:sp>
        <p:nvSpPr>
          <p:cNvPr id="58391" name="Text Box 23"/>
          <p:cNvSpPr txBox="1">
            <a:spLocks noChangeArrowheads="1"/>
          </p:cNvSpPr>
          <p:nvPr/>
        </p:nvSpPr>
        <p:spPr bwMode="auto">
          <a:xfrm>
            <a:off x="4267200" y="5257800"/>
            <a:ext cx="1752600" cy="461665"/>
          </a:xfrm>
          <a:prstGeom prst="rect">
            <a:avLst/>
          </a:prstGeom>
          <a:noFill/>
          <a:ln w="9525">
            <a:noFill/>
            <a:miter lim="800000"/>
          </a:ln>
          <a:effectLst/>
        </p:spPr>
        <p:txBody>
          <a:bodyPr wrap="square">
            <a:spAutoFit/>
          </a:bodyPr>
          <a:lstStyle/>
          <a:p>
            <a:pPr algn="ctr">
              <a:spcBef>
                <a:spcPct val="50000"/>
              </a:spcBef>
            </a:pPr>
            <a:r>
              <a:rPr lang="vi-VN" sz="2400" dirty="0">
                <a:latin typeface="Times New Roman" panose="02020603050405020304" pitchFamily="18" charset="0"/>
                <a:cs typeface="Times New Roman" panose="02020603050405020304" pitchFamily="18" charset="0"/>
              </a:rPr>
              <a:t>Miến Điện</a:t>
            </a:r>
            <a:endParaRPr lang="en-US" sz="2400" dirty="0">
              <a:latin typeface="Times New Roman" panose="02020603050405020304" pitchFamily="18" charset="0"/>
              <a:cs typeface="Times New Roman" panose="02020603050405020304" pitchFamily="18" charset="0"/>
            </a:endParaRPr>
          </a:p>
        </p:txBody>
      </p:sp>
      <p:pic>
        <p:nvPicPr>
          <p:cNvPr id="58392" name="Picture 24" descr="THAILAND"/>
          <p:cNvPicPr>
            <a:picLocks noChangeAspect="1" noChangeArrowheads="1"/>
          </p:cNvPicPr>
          <p:nvPr/>
        </p:nvPicPr>
        <p:blipFill>
          <a:blip r:embed="rId7"/>
          <a:srcRect l="3891" t="5519" r="3891" b="5519"/>
          <a:stretch>
            <a:fillRect/>
          </a:stretch>
        </p:blipFill>
        <p:spPr bwMode="auto">
          <a:xfrm>
            <a:off x="3886200" y="1447800"/>
            <a:ext cx="533400" cy="346075"/>
          </a:xfrm>
          <a:prstGeom prst="rect">
            <a:avLst/>
          </a:prstGeom>
          <a:noFill/>
          <a:ln w="19050">
            <a:solidFill>
              <a:srgbClr val="000000"/>
            </a:solidFill>
            <a:miter lim="800000"/>
            <a:headEnd/>
            <a:tailEnd/>
          </a:ln>
        </p:spPr>
      </p:pic>
      <p:sp>
        <p:nvSpPr>
          <p:cNvPr id="58393" name="Text Box 25"/>
          <p:cNvSpPr txBox="1">
            <a:spLocks noChangeArrowheads="1"/>
          </p:cNvSpPr>
          <p:nvPr/>
        </p:nvSpPr>
        <p:spPr bwMode="auto">
          <a:xfrm>
            <a:off x="4252692" y="3200400"/>
            <a:ext cx="1295400" cy="461665"/>
          </a:xfrm>
          <a:prstGeom prst="rect">
            <a:avLst/>
          </a:prstGeom>
          <a:noFill/>
          <a:ln w="9525">
            <a:noFill/>
            <a:miter lim="800000"/>
          </a:ln>
          <a:effectLst/>
        </p:spPr>
        <p:txBody>
          <a:bodyPr wrap="square">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L</a:t>
            </a:r>
            <a:r>
              <a:rPr lang="vi-VN" sz="2400" dirty="0">
                <a:latin typeface="Times New Roman" panose="02020603050405020304" pitchFamily="18" charset="0"/>
                <a:cs typeface="Times New Roman" panose="02020603050405020304" pitchFamily="18" charset="0"/>
              </a:rPr>
              <a:t>ào</a:t>
            </a:r>
            <a:endParaRPr lang="en-US" sz="2400" dirty="0">
              <a:latin typeface="Times New Roman" panose="02020603050405020304" pitchFamily="18" charset="0"/>
              <a:cs typeface="Times New Roman" panose="02020603050405020304" pitchFamily="18" charset="0"/>
            </a:endParaRPr>
          </a:p>
        </p:txBody>
      </p:sp>
      <p:sp>
        <p:nvSpPr>
          <p:cNvPr id="58394" name="Line 26"/>
          <p:cNvSpPr>
            <a:spLocks noChangeShapeType="1"/>
          </p:cNvSpPr>
          <p:nvPr/>
        </p:nvSpPr>
        <p:spPr bwMode="auto">
          <a:xfrm>
            <a:off x="3124200" y="3429000"/>
            <a:ext cx="685800" cy="0"/>
          </a:xfrm>
          <a:prstGeom prst="line">
            <a:avLst/>
          </a:prstGeom>
          <a:noFill/>
          <a:ln w="9525">
            <a:solidFill>
              <a:schemeClr val="tx1"/>
            </a:solidFill>
            <a:round/>
            <a:tailEnd type="triangle" w="med" len="med"/>
          </a:ln>
          <a:effectLst/>
        </p:spPr>
        <p:txBody>
          <a:bodyPr/>
          <a:lstStyle/>
          <a:p>
            <a:endParaRPr lang="en-US"/>
          </a:p>
        </p:txBody>
      </p:sp>
      <p:sp>
        <p:nvSpPr>
          <p:cNvPr id="58395" name="Text Box 27"/>
          <p:cNvSpPr txBox="1">
            <a:spLocks noChangeArrowheads="1"/>
          </p:cNvSpPr>
          <p:nvPr/>
        </p:nvSpPr>
        <p:spPr bwMode="auto">
          <a:xfrm>
            <a:off x="226252" y="3186332"/>
            <a:ext cx="3505200" cy="461665"/>
          </a:xfrm>
          <a:prstGeom prst="rect">
            <a:avLst/>
          </a:prstGeom>
          <a:noFill/>
          <a:ln w="9525">
            <a:noFill/>
            <a:miter lim="800000"/>
          </a:ln>
          <a:effectLst/>
        </p:spPr>
        <p:txBody>
          <a:bodyPr>
            <a:spAutoFit/>
          </a:bodyPr>
          <a:lstStyle/>
          <a:p>
            <a:pPr>
              <a:spcBef>
                <a:spcPct val="50000"/>
              </a:spcBef>
            </a:pPr>
            <a:r>
              <a:rPr lang="vi-VN" sz="2400" dirty="0">
                <a:latin typeface="Times New Roman" panose="02020603050405020304" pitchFamily="18" charset="0"/>
                <a:cs typeface="Times New Roman" panose="02020603050405020304" pitchFamily="18" charset="0"/>
              </a:rPr>
              <a:t>Mĩ tiến hành xâm lược</a:t>
            </a:r>
            <a:endParaRPr lang="en-US" sz="2400" dirty="0">
              <a:latin typeface="Times New Roman" panose="02020603050405020304" pitchFamily="18" charset="0"/>
              <a:cs typeface="Times New Roman" panose="02020603050405020304" pitchFamily="18" charset="0"/>
            </a:endParaRPr>
          </a:p>
        </p:txBody>
      </p:sp>
      <p:sp>
        <p:nvSpPr>
          <p:cNvPr id="58396" name="Line 28"/>
          <p:cNvSpPr>
            <a:spLocks noChangeShapeType="1"/>
          </p:cNvSpPr>
          <p:nvPr/>
        </p:nvSpPr>
        <p:spPr bwMode="auto">
          <a:xfrm flipV="1">
            <a:off x="3124200" y="2971800"/>
            <a:ext cx="762000" cy="457200"/>
          </a:xfrm>
          <a:prstGeom prst="line">
            <a:avLst/>
          </a:prstGeom>
          <a:noFill/>
          <a:ln w="9525">
            <a:solidFill>
              <a:schemeClr val="tx1"/>
            </a:solidFill>
            <a:round/>
            <a:tailEnd type="triangle" w="med" len="med"/>
          </a:ln>
          <a:effectLst/>
        </p:spPr>
        <p:txBody>
          <a:bodyPr/>
          <a:lstStyle/>
          <a:p>
            <a:endParaRPr lang="en-US"/>
          </a:p>
        </p:txBody>
      </p:sp>
      <p:sp>
        <p:nvSpPr>
          <p:cNvPr id="58397" name="Line 29"/>
          <p:cNvSpPr>
            <a:spLocks noChangeShapeType="1"/>
          </p:cNvSpPr>
          <p:nvPr/>
        </p:nvSpPr>
        <p:spPr bwMode="auto">
          <a:xfrm>
            <a:off x="3124200" y="3429000"/>
            <a:ext cx="762000" cy="457200"/>
          </a:xfrm>
          <a:prstGeom prst="line">
            <a:avLst/>
          </a:prstGeom>
          <a:noFill/>
          <a:ln w="9525">
            <a:solidFill>
              <a:schemeClr val="tx1"/>
            </a:solidFill>
            <a:round/>
            <a:tailEnd type="triangle" w="med" len="med"/>
          </a:ln>
          <a:effectLst/>
        </p:spPr>
        <p:txBody>
          <a:bodyPr/>
          <a:lstStyle/>
          <a:p>
            <a:endParaRPr lang="en-US"/>
          </a:p>
        </p:txBody>
      </p:sp>
      <p:pic>
        <p:nvPicPr>
          <p:cNvPr id="58398" name="Picture 30" descr="125px-Flag_of_Cambodia"/>
          <p:cNvPicPr>
            <a:picLocks noChangeAspect="1" noChangeArrowheads="1"/>
          </p:cNvPicPr>
          <p:nvPr/>
        </p:nvPicPr>
        <p:blipFill>
          <a:blip r:embed="rId8"/>
          <a:srcRect/>
          <a:stretch>
            <a:fillRect/>
          </a:stretch>
        </p:blipFill>
        <p:spPr bwMode="auto">
          <a:xfrm>
            <a:off x="3886200" y="3733800"/>
            <a:ext cx="533400" cy="457200"/>
          </a:xfrm>
          <a:prstGeom prst="rect">
            <a:avLst/>
          </a:prstGeom>
          <a:noFill/>
        </p:spPr>
      </p:pic>
      <p:sp>
        <p:nvSpPr>
          <p:cNvPr id="58399" name="Text Box 31"/>
          <p:cNvSpPr txBox="1">
            <a:spLocks noChangeArrowheads="1"/>
          </p:cNvSpPr>
          <p:nvPr/>
        </p:nvSpPr>
        <p:spPr bwMode="auto">
          <a:xfrm>
            <a:off x="4495800" y="1828800"/>
            <a:ext cx="1524000" cy="461665"/>
          </a:xfrm>
          <a:prstGeom prst="rect">
            <a:avLst/>
          </a:prstGeom>
          <a:noFill/>
          <a:ln w="9525">
            <a:noFill/>
            <a:miter lim="800000"/>
          </a:ln>
          <a:effectLst/>
        </p:spPr>
        <p:txBody>
          <a:bodyPr>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Phi-l</a:t>
            </a:r>
            <a:r>
              <a:rPr lang="vi-VN" sz="2400" dirty="0">
                <a:latin typeface="Times New Roman" panose="02020603050405020304" pitchFamily="18" charset="0"/>
                <a:cs typeface="Times New Roman" panose="02020603050405020304" pitchFamily="18" charset="0"/>
              </a:rPr>
              <a:t>í</a:t>
            </a:r>
            <a:r>
              <a:rPr lang="en-US" sz="2400" dirty="0">
                <a:latin typeface="Times New Roman" panose="02020603050405020304" pitchFamily="18" charset="0"/>
                <a:cs typeface="Times New Roman" panose="02020603050405020304" pitchFamily="18" charset="0"/>
              </a:rPr>
              <a:t>p-pin</a:t>
            </a:r>
          </a:p>
        </p:txBody>
      </p:sp>
      <p:sp>
        <p:nvSpPr>
          <p:cNvPr id="32" name="Text Box 11" descr="Parchment"/>
          <p:cNvSpPr txBox="1">
            <a:spLocks noChangeArrowheads="1"/>
          </p:cNvSpPr>
          <p:nvPr/>
        </p:nvSpPr>
        <p:spPr bwMode="auto">
          <a:xfrm>
            <a:off x="531052" y="200464"/>
            <a:ext cx="5257800" cy="461665"/>
          </a:xfrm>
          <a:prstGeom prst="rect">
            <a:avLst/>
          </a:prstGeom>
          <a:solidFill>
            <a:schemeClr val="bg1">
              <a:lumMod val="95000"/>
            </a:schemeClr>
          </a:solidFill>
          <a:ln w="9525">
            <a:solidFill>
              <a:srgbClr val="FF0000">
                <a:alpha val="74001"/>
              </a:srgbClr>
            </a:solidFill>
            <a:miter lim="800000"/>
          </a:ln>
          <a:effectLst/>
        </p:spPr>
        <p:txBody>
          <a:bodyPr wrap="square">
            <a:spAutoFit/>
          </a:bodyPr>
          <a:lstStyle/>
          <a:p>
            <a:pPr algn="just">
              <a:spcBef>
                <a:spcPct val="50000"/>
              </a:spcBef>
            </a:pPr>
            <a:r>
              <a:rPr lang="en-US" sz="2400" b="1" dirty="0" err="1">
                <a:solidFill>
                  <a:srgbClr val="000099"/>
                </a:solidFill>
                <a:latin typeface="Times New Roman" panose="02020603050405020304" pitchFamily="18" charset="0"/>
              </a:rPr>
              <a:t>Trong</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bối</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cảnh</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Chiến</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tranh</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lạnh</a:t>
            </a:r>
            <a:r>
              <a:rPr lang="en-US" sz="2400" b="1" dirty="0">
                <a:solidFill>
                  <a:srgbClr val="000099"/>
                </a:solidFill>
                <a:latin typeface="Times New Roman" panose="02020603050405020304" pitchFamily="18" charset="0"/>
              </a:rPr>
              <a:t>”</a:t>
            </a:r>
          </a:p>
        </p:txBody>
      </p:sp>
      <p:sp>
        <p:nvSpPr>
          <p:cNvPr id="33" name="Text Box 11" descr="Parchment"/>
          <p:cNvSpPr txBox="1">
            <a:spLocks noChangeArrowheads="1"/>
          </p:cNvSpPr>
          <p:nvPr/>
        </p:nvSpPr>
        <p:spPr bwMode="auto">
          <a:xfrm>
            <a:off x="6705600" y="609600"/>
            <a:ext cx="1676400" cy="5693866"/>
          </a:xfrm>
          <a:prstGeom prst="rect">
            <a:avLst/>
          </a:prstGeom>
          <a:solidFill>
            <a:schemeClr val="bg1">
              <a:lumMod val="95000"/>
            </a:schemeClr>
          </a:solidFill>
          <a:ln w="9525">
            <a:solidFill>
              <a:srgbClr val="FF0000">
                <a:alpha val="74001"/>
              </a:srgbClr>
            </a:solidFill>
            <a:miter lim="800000"/>
          </a:ln>
          <a:effectLst/>
        </p:spPr>
        <p:txBody>
          <a:bodyPr wrap="square">
            <a:spAutoFit/>
          </a:bodyPr>
          <a:lstStyle/>
          <a:p>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50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a:solidFill>
                  <a:schemeClr val="tx2">
                    <a:lumMod val="50000"/>
                  </a:schemeClr>
                </a:solidFill>
                <a:latin typeface="Times New Roman" panose="02020603050405020304" pitchFamily="18" charset="0"/>
                <a:cs typeface="Times New Roman" panose="02020603050405020304" pitchFamily="18" charset="0"/>
              </a:rPr>
              <a:t>XX,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Đông</a:t>
            </a:r>
            <a:r>
              <a:rPr lang="en-US" sz="2800" dirty="0">
                <a:solidFill>
                  <a:schemeClr val="tx2">
                    <a:lumMod val="50000"/>
                  </a:schemeClr>
                </a:solidFill>
                <a:latin typeface="Times New Roman" panose="02020603050405020304" pitchFamily="18" charset="0"/>
                <a:cs typeface="Times New Roman" panose="02020603050405020304" pitchFamily="18" charset="0"/>
              </a:rPr>
              <a:t> Nam Á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đã</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sự</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phân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hóa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lối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ngoại</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8399"/>
                                        </p:tgtEl>
                                        <p:attrNameLst>
                                          <p:attrName>style.visibility</p:attrName>
                                        </p:attrNameLst>
                                      </p:cBhvr>
                                      <p:to>
                                        <p:strVal val="visible"/>
                                      </p:to>
                                    </p:set>
                                    <p:animEffect transition="in" filter="strips(downLeft)">
                                      <p:cBhvr>
                                        <p:cTn id="11" dur="500"/>
                                        <p:tgtEl>
                                          <p:spTgt spid="58399"/>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58387"/>
                                        </p:tgtEl>
                                        <p:attrNameLst>
                                          <p:attrName>style.visibility</p:attrName>
                                        </p:attrNameLst>
                                      </p:cBhvr>
                                      <p:to>
                                        <p:strVal val="visible"/>
                                      </p:to>
                                    </p:set>
                                    <p:animEffect transition="in" filter="strips(downLeft)">
                                      <p:cBhvr>
                                        <p:cTn id="14" dur="500"/>
                                        <p:tgtEl>
                                          <p:spTgt spid="58387"/>
                                        </p:tgtEl>
                                      </p:cBhvr>
                                    </p:animEffect>
                                  </p:childTnLst>
                                </p:cTn>
                              </p:par>
                              <p:par>
                                <p:cTn id="15" presetID="18" presetClass="entr" presetSubtype="12" fill="hold" nodeType="with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strips(downLeft)">
                                      <p:cBhvr>
                                        <p:cTn id="17" dur="500"/>
                                        <p:tgtEl>
                                          <p:spTgt spid="58373"/>
                                        </p:tgtEl>
                                      </p:cBhvr>
                                    </p:animEffect>
                                  </p:childTnLst>
                                </p:cTn>
                              </p:par>
                              <p:par>
                                <p:cTn id="18" presetID="18" presetClass="entr" presetSubtype="12" fill="hold" nodeType="withEffect">
                                  <p:stCondLst>
                                    <p:cond delay="0"/>
                                  </p:stCondLst>
                                  <p:childTnLst>
                                    <p:set>
                                      <p:cBhvr>
                                        <p:cTn id="19" dur="1" fill="hold">
                                          <p:stCondLst>
                                            <p:cond delay="0"/>
                                          </p:stCondLst>
                                        </p:cTn>
                                        <p:tgtEl>
                                          <p:spTgt spid="58392"/>
                                        </p:tgtEl>
                                        <p:attrNameLst>
                                          <p:attrName>style.visibility</p:attrName>
                                        </p:attrNameLst>
                                      </p:cBhvr>
                                      <p:to>
                                        <p:strVal val="visible"/>
                                      </p:to>
                                    </p:set>
                                    <p:animEffect transition="in" filter="strips(downLeft)">
                                      <p:cBhvr>
                                        <p:cTn id="20" dur="500"/>
                                        <p:tgtEl>
                                          <p:spTgt spid="5839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8382"/>
                                        </p:tgtEl>
                                        <p:attrNameLst>
                                          <p:attrName>style.visibility</p:attrName>
                                        </p:attrNameLst>
                                      </p:cBhvr>
                                      <p:to>
                                        <p:strVal val="visible"/>
                                      </p:to>
                                    </p:set>
                                    <p:animEffect transition="in" filter="strips(downLeft)">
                                      <p:cBhvr>
                                        <p:cTn id="25" dur="500"/>
                                        <p:tgtEl>
                                          <p:spTgt spid="58382"/>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8381"/>
                                        </p:tgtEl>
                                        <p:attrNameLst>
                                          <p:attrName>style.visibility</p:attrName>
                                        </p:attrNameLst>
                                      </p:cBhvr>
                                      <p:to>
                                        <p:strVal val="visible"/>
                                      </p:to>
                                    </p:set>
                                    <p:animEffect transition="in" filter="strips(downLeft)">
                                      <p:cBhvr>
                                        <p:cTn id="28" dur="500"/>
                                        <p:tgtEl>
                                          <p:spTgt spid="5838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8377"/>
                                        </p:tgtEl>
                                        <p:attrNameLst>
                                          <p:attrName>style.visibility</p:attrName>
                                        </p:attrNameLst>
                                      </p:cBhvr>
                                      <p:to>
                                        <p:strVal val="visible"/>
                                      </p:to>
                                    </p:set>
                                    <p:animEffect transition="in" filter="slide(fromBottom)">
                                      <p:cBhvr>
                                        <p:cTn id="31" dur="500"/>
                                        <p:tgtEl>
                                          <p:spTgt spid="58377"/>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58395"/>
                                        </p:tgtEl>
                                        <p:attrNameLst>
                                          <p:attrName>style.visibility</p:attrName>
                                        </p:attrNameLst>
                                      </p:cBhvr>
                                      <p:to>
                                        <p:strVal val="visible"/>
                                      </p:to>
                                    </p:set>
                                    <p:anim calcmode="lin" valueType="num">
                                      <p:cBhvr>
                                        <p:cTn id="36" dur="500" fill="hold"/>
                                        <p:tgtEl>
                                          <p:spTgt spid="58395"/>
                                        </p:tgtEl>
                                        <p:attrNameLst>
                                          <p:attrName>ppt_w</p:attrName>
                                        </p:attrNameLst>
                                      </p:cBhvr>
                                      <p:tavLst>
                                        <p:tav tm="0">
                                          <p:val>
                                            <p:strVal val="#ppt_w*0.05"/>
                                          </p:val>
                                        </p:tav>
                                        <p:tav tm="100000">
                                          <p:val>
                                            <p:strVal val="#ppt_w"/>
                                          </p:val>
                                        </p:tav>
                                      </p:tavLst>
                                    </p:anim>
                                    <p:anim calcmode="lin" valueType="num">
                                      <p:cBhvr>
                                        <p:cTn id="37" dur="500" fill="hold"/>
                                        <p:tgtEl>
                                          <p:spTgt spid="58395"/>
                                        </p:tgtEl>
                                        <p:attrNameLst>
                                          <p:attrName>ppt_h</p:attrName>
                                        </p:attrNameLst>
                                      </p:cBhvr>
                                      <p:tavLst>
                                        <p:tav tm="0">
                                          <p:val>
                                            <p:strVal val="#ppt_h"/>
                                          </p:val>
                                        </p:tav>
                                        <p:tav tm="100000">
                                          <p:val>
                                            <p:strVal val="#ppt_h"/>
                                          </p:val>
                                        </p:tav>
                                      </p:tavLst>
                                    </p:anim>
                                    <p:anim calcmode="lin" valueType="num">
                                      <p:cBhvr>
                                        <p:cTn id="38" dur="500" fill="hold"/>
                                        <p:tgtEl>
                                          <p:spTgt spid="58395"/>
                                        </p:tgtEl>
                                        <p:attrNameLst>
                                          <p:attrName>ppt_x</p:attrName>
                                        </p:attrNameLst>
                                      </p:cBhvr>
                                      <p:tavLst>
                                        <p:tav tm="0">
                                          <p:val>
                                            <p:strVal val="#ppt_x-.2"/>
                                          </p:val>
                                        </p:tav>
                                        <p:tav tm="100000">
                                          <p:val>
                                            <p:strVal val="#ppt_x"/>
                                          </p:val>
                                        </p:tav>
                                      </p:tavLst>
                                    </p:anim>
                                    <p:anim calcmode="lin" valueType="num">
                                      <p:cBhvr>
                                        <p:cTn id="39" dur="500" fill="hold"/>
                                        <p:tgtEl>
                                          <p:spTgt spid="58395"/>
                                        </p:tgtEl>
                                        <p:attrNameLst>
                                          <p:attrName>ppt_y</p:attrName>
                                        </p:attrNameLst>
                                      </p:cBhvr>
                                      <p:tavLst>
                                        <p:tav tm="0">
                                          <p:val>
                                            <p:strVal val="#ppt_y"/>
                                          </p:val>
                                        </p:tav>
                                        <p:tav tm="100000">
                                          <p:val>
                                            <p:strVal val="#ppt_y"/>
                                          </p:val>
                                        </p:tav>
                                      </p:tavLst>
                                    </p:anim>
                                    <p:animEffect transition="in" filter="fade">
                                      <p:cBhvr>
                                        <p:cTn id="40" dur="500"/>
                                        <p:tgtEl>
                                          <p:spTgt spid="58395"/>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58393"/>
                                        </p:tgtEl>
                                        <p:attrNameLst>
                                          <p:attrName>style.visibility</p:attrName>
                                        </p:attrNameLst>
                                      </p:cBhvr>
                                      <p:to>
                                        <p:strVal val="visible"/>
                                      </p:to>
                                    </p:set>
                                    <p:animScale>
                                      <p:cBhvr>
                                        <p:cTn id="45" dur="1000" decel="50000" fill="hold">
                                          <p:stCondLst>
                                            <p:cond delay="0"/>
                                          </p:stCondLst>
                                        </p:cTn>
                                        <p:tgtEl>
                                          <p:spTgt spid="58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58393"/>
                                        </p:tgtEl>
                                        <p:attrNameLst>
                                          <p:attrName>ppt_x</p:attrName>
                                          <p:attrName>ppt_y</p:attrName>
                                        </p:attrNameLst>
                                      </p:cBhvr>
                                    </p:animMotion>
                                    <p:animEffect transition="in" filter="fade">
                                      <p:cBhvr>
                                        <p:cTn id="47" dur="1000"/>
                                        <p:tgtEl>
                                          <p:spTgt spid="58393"/>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58394"/>
                                        </p:tgtEl>
                                        <p:attrNameLst>
                                          <p:attrName>style.visibility</p:attrName>
                                        </p:attrNameLst>
                                      </p:cBhvr>
                                      <p:to>
                                        <p:strVal val="visible"/>
                                      </p:to>
                                    </p:set>
                                    <p:anim calcmode="lin" valueType="num">
                                      <p:cBhvr>
                                        <p:cTn id="50" dur="500" fill="hold"/>
                                        <p:tgtEl>
                                          <p:spTgt spid="58394"/>
                                        </p:tgtEl>
                                        <p:attrNameLst>
                                          <p:attrName>ppt_w</p:attrName>
                                        </p:attrNameLst>
                                      </p:cBhvr>
                                      <p:tavLst>
                                        <p:tav tm="0">
                                          <p:val>
                                            <p:strVal val="#ppt_w*0.05"/>
                                          </p:val>
                                        </p:tav>
                                        <p:tav tm="100000">
                                          <p:val>
                                            <p:strVal val="#ppt_w"/>
                                          </p:val>
                                        </p:tav>
                                      </p:tavLst>
                                    </p:anim>
                                    <p:anim calcmode="lin" valueType="num">
                                      <p:cBhvr>
                                        <p:cTn id="51" dur="500" fill="hold"/>
                                        <p:tgtEl>
                                          <p:spTgt spid="58394"/>
                                        </p:tgtEl>
                                        <p:attrNameLst>
                                          <p:attrName>ppt_h</p:attrName>
                                        </p:attrNameLst>
                                      </p:cBhvr>
                                      <p:tavLst>
                                        <p:tav tm="0">
                                          <p:val>
                                            <p:strVal val="#ppt_h"/>
                                          </p:val>
                                        </p:tav>
                                        <p:tav tm="100000">
                                          <p:val>
                                            <p:strVal val="#ppt_h"/>
                                          </p:val>
                                        </p:tav>
                                      </p:tavLst>
                                    </p:anim>
                                    <p:anim calcmode="lin" valueType="num">
                                      <p:cBhvr>
                                        <p:cTn id="52" dur="500" fill="hold"/>
                                        <p:tgtEl>
                                          <p:spTgt spid="58394"/>
                                        </p:tgtEl>
                                        <p:attrNameLst>
                                          <p:attrName>ppt_x</p:attrName>
                                        </p:attrNameLst>
                                      </p:cBhvr>
                                      <p:tavLst>
                                        <p:tav tm="0">
                                          <p:val>
                                            <p:strVal val="#ppt_x-.2"/>
                                          </p:val>
                                        </p:tav>
                                        <p:tav tm="100000">
                                          <p:val>
                                            <p:strVal val="#ppt_x"/>
                                          </p:val>
                                        </p:tav>
                                      </p:tavLst>
                                    </p:anim>
                                    <p:anim calcmode="lin" valueType="num">
                                      <p:cBhvr>
                                        <p:cTn id="53" dur="500" fill="hold"/>
                                        <p:tgtEl>
                                          <p:spTgt spid="58394"/>
                                        </p:tgtEl>
                                        <p:attrNameLst>
                                          <p:attrName>ppt_y</p:attrName>
                                        </p:attrNameLst>
                                      </p:cBhvr>
                                      <p:tavLst>
                                        <p:tav tm="0">
                                          <p:val>
                                            <p:strVal val="#ppt_y"/>
                                          </p:val>
                                        </p:tav>
                                        <p:tav tm="100000">
                                          <p:val>
                                            <p:strVal val="#ppt_y"/>
                                          </p:val>
                                        </p:tav>
                                      </p:tavLst>
                                    </p:anim>
                                    <p:animEffect transition="in" filter="fade">
                                      <p:cBhvr>
                                        <p:cTn id="54" dur="500"/>
                                        <p:tgtEl>
                                          <p:spTgt spid="58394"/>
                                        </p:tgtEl>
                                      </p:cBhvr>
                                    </p:animEffect>
                                  </p:childTnLst>
                                </p:cTn>
                              </p:par>
                              <p:par>
                                <p:cTn id="55" presetID="52" presetClass="entr" presetSubtype="0" fill="hold" nodeType="withEffect">
                                  <p:stCondLst>
                                    <p:cond delay="0"/>
                                  </p:stCondLst>
                                  <p:childTnLst>
                                    <p:set>
                                      <p:cBhvr>
                                        <p:cTn id="56" dur="1" fill="hold">
                                          <p:stCondLst>
                                            <p:cond delay="0"/>
                                          </p:stCondLst>
                                        </p:cTn>
                                        <p:tgtEl>
                                          <p:spTgt spid="58398"/>
                                        </p:tgtEl>
                                        <p:attrNameLst>
                                          <p:attrName>style.visibility</p:attrName>
                                        </p:attrNameLst>
                                      </p:cBhvr>
                                      <p:to>
                                        <p:strVal val="visible"/>
                                      </p:to>
                                    </p:set>
                                    <p:animScale>
                                      <p:cBhvr>
                                        <p:cTn id="57" dur="1000" decel="50000" fill="hold">
                                          <p:stCondLst>
                                            <p:cond delay="0"/>
                                          </p:stCondLst>
                                        </p:cTn>
                                        <p:tgtEl>
                                          <p:spTgt spid="583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58398"/>
                                        </p:tgtEl>
                                        <p:attrNameLst>
                                          <p:attrName>ppt_x</p:attrName>
                                          <p:attrName>ppt_y</p:attrName>
                                        </p:attrNameLst>
                                      </p:cBhvr>
                                    </p:animMotion>
                                    <p:animEffect transition="in" filter="fade">
                                      <p:cBhvr>
                                        <p:cTn id="59" dur="1000"/>
                                        <p:tgtEl>
                                          <p:spTgt spid="5839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8397"/>
                                        </p:tgtEl>
                                        <p:attrNameLst>
                                          <p:attrName>style.visibility</p:attrName>
                                        </p:attrNameLst>
                                      </p:cBhvr>
                                      <p:to>
                                        <p:strVal val="visible"/>
                                      </p:to>
                                    </p:set>
                                    <p:anim calcmode="lin" valueType="num">
                                      <p:cBhvr>
                                        <p:cTn id="62" dur="500" fill="hold"/>
                                        <p:tgtEl>
                                          <p:spTgt spid="58397"/>
                                        </p:tgtEl>
                                        <p:attrNameLst>
                                          <p:attrName>ppt_w</p:attrName>
                                        </p:attrNameLst>
                                      </p:cBhvr>
                                      <p:tavLst>
                                        <p:tav tm="0">
                                          <p:val>
                                            <p:strVal val="#ppt_w*0.05"/>
                                          </p:val>
                                        </p:tav>
                                        <p:tav tm="100000">
                                          <p:val>
                                            <p:strVal val="#ppt_w"/>
                                          </p:val>
                                        </p:tav>
                                      </p:tavLst>
                                    </p:anim>
                                    <p:anim calcmode="lin" valueType="num">
                                      <p:cBhvr>
                                        <p:cTn id="63" dur="500" fill="hold"/>
                                        <p:tgtEl>
                                          <p:spTgt spid="58397"/>
                                        </p:tgtEl>
                                        <p:attrNameLst>
                                          <p:attrName>ppt_h</p:attrName>
                                        </p:attrNameLst>
                                      </p:cBhvr>
                                      <p:tavLst>
                                        <p:tav tm="0">
                                          <p:val>
                                            <p:strVal val="#ppt_h"/>
                                          </p:val>
                                        </p:tav>
                                        <p:tav tm="100000">
                                          <p:val>
                                            <p:strVal val="#ppt_h"/>
                                          </p:val>
                                        </p:tav>
                                      </p:tavLst>
                                    </p:anim>
                                    <p:anim calcmode="lin" valueType="num">
                                      <p:cBhvr>
                                        <p:cTn id="64" dur="500" fill="hold"/>
                                        <p:tgtEl>
                                          <p:spTgt spid="58397"/>
                                        </p:tgtEl>
                                        <p:attrNameLst>
                                          <p:attrName>ppt_x</p:attrName>
                                        </p:attrNameLst>
                                      </p:cBhvr>
                                      <p:tavLst>
                                        <p:tav tm="0">
                                          <p:val>
                                            <p:strVal val="#ppt_x-.2"/>
                                          </p:val>
                                        </p:tav>
                                        <p:tav tm="100000">
                                          <p:val>
                                            <p:strVal val="#ppt_x"/>
                                          </p:val>
                                        </p:tav>
                                      </p:tavLst>
                                    </p:anim>
                                    <p:anim calcmode="lin" valueType="num">
                                      <p:cBhvr>
                                        <p:cTn id="65" dur="500" fill="hold"/>
                                        <p:tgtEl>
                                          <p:spTgt spid="58397"/>
                                        </p:tgtEl>
                                        <p:attrNameLst>
                                          <p:attrName>ppt_y</p:attrName>
                                        </p:attrNameLst>
                                      </p:cBhvr>
                                      <p:tavLst>
                                        <p:tav tm="0">
                                          <p:val>
                                            <p:strVal val="#ppt_y"/>
                                          </p:val>
                                        </p:tav>
                                        <p:tav tm="100000">
                                          <p:val>
                                            <p:strVal val="#ppt_y"/>
                                          </p:val>
                                        </p:tav>
                                      </p:tavLst>
                                    </p:anim>
                                    <p:animEffect transition="in" filter="fade">
                                      <p:cBhvr>
                                        <p:cTn id="66" dur="500"/>
                                        <p:tgtEl>
                                          <p:spTgt spid="58397"/>
                                        </p:tgtEl>
                                      </p:cBhvr>
                                    </p:animEffect>
                                  </p:childTnLst>
                                </p:cTn>
                              </p:par>
                              <p:par>
                                <p:cTn id="67" presetID="54" presetClass="entr" presetSubtype="0" accel="100000" fill="hold" grpId="0" nodeType="withEffect">
                                  <p:stCondLst>
                                    <p:cond delay="0"/>
                                  </p:stCondLst>
                                  <p:childTnLst>
                                    <p:set>
                                      <p:cBhvr>
                                        <p:cTn id="68" dur="1" fill="hold">
                                          <p:stCondLst>
                                            <p:cond delay="0"/>
                                          </p:stCondLst>
                                        </p:cTn>
                                        <p:tgtEl>
                                          <p:spTgt spid="58396"/>
                                        </p:tgtEl>
                                        <p:attrNameLst>
                                          <p:attrName>style.visibility</p:attrName>
                                        </p:attrNameLst>
                                      </p:cBhvr>
                                      <p:to>
                                        <p:strVal val="visible"/>
                                      </p:to>
                                    </p:set>
                                    <p:anim calcmode="lin" valueType="num">
                                      <p:cBhvr>
                                        <p:cTn id="69" dur="500" fill="hold"/>
                                        <p:tgtEl>
                                          <p:spTgt spid="58396"/>
                                        </p:tgtEl>
                                        <p:attrNameLst>
                                          <p:attrName>ppt_w</p:attrName>
                                        </p:attrNameLst>
                                      </p:cBhvr>
                                      <p:tavLst>
                                        <p:tav tm="0">
                                          <p:val>
                                            <p:strVal val="#ppt_w*0.05"/>
                                          </p:val>
                                        </p:tav>
                                        <p:tav tm="100000">
                                          <p:val>
                                            <p:strVal val="#ppt_w"/>
                                          </p:val>
                                        </p:tav>
                                      </p:tavLst>
                                    </p:anim>
                                    <p:anim calcmode="lin" valueType="num">
                                      <p:cBhvr>
                                        <p:cTn id="70" dur="500" fill="hold"/>
                                        <p:tgtEl>
                                          <p:spTgt spid="58396"/>
                                        </p:tgtEl>
                                        <p:attrNameLst>
                                          <p:attrName>ppt_h</p:attrName>
                                        </p:attrNameLst>
                                      </p:cBhvr>
                                      <p:tavLst>
                                        <p:tav tm="0">
                                          <p:val>
                                            <p:strVal val="#ppt_h"/>
                                          </p:val>
                                        </p:tav>
                                        <p:tav tm="100000">
                                          <p:val>
                                            <p:strVal val="#ppt_h"/>
                                          </p:val>
                                        </p:tav>
                                      </p:tavLst>
                                    </p:anim>
                                    <p:anim calcmode="lin" valueType="num">
                                      <p:cBhvr>
                                        <p:cTn id="71" dur="500" fill="hold"/>
                                        <p:tgtEl>
                                          <p:spTgt spid="58396"/>
                                        </p:tgtEl>
                                        <p:attrNameLst>
                                          <p:attrName>ppt_x</p:attrName>
                                        </p:attrNameLst>
                                      </p:cBhvr>
                                      <p:tavLst>
                                        <p:tav tm="0">
                                          <p:val>
                                            <p:strVal val="#ppt_x-.2"/>
                                          </p:val>
                                        </p:tav>
                                        <p:tav tm="100000">
                                          <p:val>
                                            <p:strVal val="#ppt_x"/>
                                          </p:val>
                                        </p:tav>
                                      </p:tavLst>
                                    </p:anim>
                                    <p:anim calcmode="lin" valueType="num">
                                      <p:cBhvr>
                                        <p:cTn id="72" dur="500" fill="hold"/>
                                        <p:tgtEl>
                                          <p:spTgt spid="58396"/>
                                        </p:tgtEl>
                                        <p:attrNameLst>
                                          <p:attrName>ppt_y</p:attrName>
                                        </p:attrNameLst>
                                      </p:cBhvr>
                                      <p:tavLst>
                                        <p:tav tm="0">
                                          <p:val>
                                            <p:strVal val="#ppt_y"/>
                                          </p:val>
                                        </p:tav>
                                        <p:tav tm="100000">
                                          <p:val>
                                            <p:strVal val="#ppt_y"/>
                                          </p:val>
                                        </p:tav>
                                      </p:tavLst>
                                    </p:anim>
                                    <p:animEffect transition="in" filter="fade">
                                      <p:cBhvr>
                                        <p:cTn id="73" dur="500"/>
                                        <p:tgtEl>
                                          <p:spTgt spid="58396"/>
                                        </p:tgtEl>
                                      </p:cBhvr>
                                    </p:animEffect>
                                  </p:childTnLst>
                                </p:cTn>
                              </p:par>
                              <p:par>
                                <p:cTn id="74" presetID="52" presetClass="entr" presetSubtype="0" fill="hold" nodeType="withEffect">
                                  <p:stCondLst>
                                    <p:cond delay="0"/>
                                  </p:stCondLst>
                                  <p:childTnLst>
                                    <p:set>
                                      <p:cBhvr>
                                        <p:cTn id="75" dur="1" fill="hold">
                                          <p:stCondLst>
                                            <p:cond delay="0"/>
                                          </p:stCondLst>
                                        </p:cTn>
                                        <p:tgtEl>
                                          <p:spTgt spid="58374"/>
                                        </p:tgtEl>
                                        <p:attrNameLst>
                                          <p:attrName>style.visibility</p:attrName>
                                        </p:attrNameLst>
                                      </p:cBhvr>
                                      <p:to>
                                        <p:strVal val="visible"/>
                                      </p:to>
                                    </p:set>
                                    <p:animScale>
                                      <p:cBhvr>
                                        <p:cTn id="76" dur="1000" decel="50000" fill="hold">
                                          <p:stCondLst>
                                            <p:cond delay="0"/>
                                          </p:stCondLst>
                                        </p:cTn>
                                        <p:tgtEl>
                                          <p:spTgt spid="583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58374"/>
                                        </p:tgtEl>
                                        <p:attrNameLst>
                                          <p:attrName>ppt_x</p:attrName>
                                          <p:attrName>ppt_y</p:attrName>
                                        </p:attrNameLst>
                                      </p:cBhvr>
                                    </p:animMotion>
                                    <p:animEffect transition="in" filter="fade">
                                      <p:cBhvr>
                                        <p:cTn id="78" dur="1000"/>
                                        <p:tgtEl>
                                          <p:spTgt spid="58374"/>
                                        </p:tgtEl>
                                      </p:cBhvr>
                                    </p:animEffect>
                                  </p:childTnLst>
                                </p:cTn>
                              </p:par>
                              <p:par>
                                <p:cTn id="79" presetID="52" presetClass="entr" presetSubtype="0" fill="hold" nodeType="withEffect">
                                  <p:stCondLst>
                                    <p:cond delay="0"/>
                                  </p:stCondLst>
                                  <p:childTnLst>
                                    <p:set>
                                      <p:cBhvr>
                                        <p:cTn id="80" dur="1" fill="hold">
                                          <p:stCondLst>
                                            <p:cond delay="0"/>
                                          </p:stCondLst>
                                        </p:cTn>
                                        <p:tgtEl>
                                          <p:spTgt spid="58375"/>
                                        </p:tgtEl>
                                        <p:attrNameLst>
                                          <p:attrName>style.visibility</p:attrName>
                                        </p:attrNameLst>
                                      </p:cBhvr>
                                      <p:to>
                                        <p:strVal val="visible"/>
                                      </p:to>
                                    </p:set>
                                    <p:animScale>
                                      <p:cBhvr>
                                        <p:cTn id="81" dur="1000" decel="50000" fill="hold">
                                          <p:stCondLst>
                                            <p:cond delay="0"/>
                                          </p:stCondLst>
                                        </p:cTn>
                                        <p:tgtEl>
                                          <p:spTgt spid="583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58375"/>
                                        </p:tgtEl>
                                        <p:attrNameLst>
                                          <p:attrName>ppt_x</p:attrName>
                                          <p:attrName>ppt_y</p:attrName>
                                        </p:attrNameLst>
                                      </p:cBhvr>
                                    </p:animMotion>
                                    <p:animEffect transition="in" filter="fade">
                                      <p:cBhvr>
                                        <p:cTn id="83" dur="1000"/>
                                        <p:tgtEl>
                                          <p:spTgt spid="58375"/>
                                        </p:tgtEl>
                                      </p:cBhvr>
                                    </p:animEffect>
                                  </p:childTnLst>
                                </p:cTn>
                              </p:par>
                              <p:par>
                                <p:cTn id="84" presetID="52" presetClass="entr" presetSubtype="0" fill="hold" nodeType="withEffect">
                                  <p:stCondLst>
                                    <p:cond delay="0"/>
                                  </p:stCondLst>
                                  <p:childTnLst>
                                    <p:set>
                                      <p:cBhvr>
                                        <p:cTn id="85" dur="1" fill="hold">
                                          <p:stCondLst>
                                            <p:cond delay="0"/>
                                          </p:stCondLst>
                                        </p:cTn>
                                        <p:tgtEl>
                                          <p:spTgt spid="58388"/>
                                        </p:tgtEl>
                                        <p:attrNameLst>
                                          <p:attrName>style.visibility</p:attrName>
                                        </p:attrNameLst>
                                      </p:cBhvr>
                                      <p:to>
                                        <p:strVal val="visible"/>
                                      </p:to>
                                    </p:set>
                                    <p:animScale>
                                      <p:cBhvr>
                                        <p:cTn id="86" dur="1000" decel="50000" fill="hold">
                                          <p:stCondLst>
                                            <p:cond delay="0"/>
                                          </p:stCondLst>
                                        </p:cTn>
                                        <p:tgtEl>
                                          <p:spTgt spid="58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58388"/>
                                        </p:tgtEl>
                                        <p:attrNameLst>
                                          <p:attrName>ppt_x</p:attrName>
                                          <p:attrName>ppt_y</p:attrName>
                                        </p:attrNameLst>
                                      </p:cBhvr>
                                    </p:animMotion>
                                    <p:animEffect transition="in" filter="fade">
                                      <p:cBhvr>
                                        <p:cTn id="88" dur="1000"/>
                                        <p:tgtEl>
                                          <p:spTgt spid="58388"/>
                                        </p:tgtEl>
                                      </p:cBhvr>
                                    </p:animEffect>
                                  </p:childTnLst>
                                </p:cTn>
                              </p:par>
                              <p:par>
                                <p:cTn id="89" presetID="52" presetClass="entr" presetSubtype="0" fill="hold" nodeType="withEffect">
                                  <p:stCondLst>
                                    <p:cond delay="0"/>
                                  </p:stCondLst>
                                  <p:childTnLst>
                                    <p:set>
                                      <p:cBhvr>
                                        <p:cTn id="90" dur="1" fill="hold">
                                          <p:stCondLst>
                                            <p:cond delay="0"/>
                                          </p:stCondLst>
                                        </p:cTn>
                                        <p:tgtEl>
                                          <p:spTgt spid="58389"/>
                                        </p:tgtEl>
                                        <p:attrNameLst>
                                          <p:attrName>style.visibility</p:attrName>
                                        </p:attrNameLst>
                                      </p:cBhvr>
                                      <p:to>
                                        <p:strVal val="visible"/>
                                      </p:to>
                                    </p:set>
                                    <p:animScale>
                                      <p:cBhvr>
                                        <p:cTn id="91" dur="1000" decel="50000" fill="hold">
                                          <p:stCondLst>
                                            <p:cond delay="0"/>
                                          </p:stCondLst>
                                        </p:cTn>
                                        <p:tgtEl>
                                          <p:spTgt spid="58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58389"/>
                                        </p:tgtEl>
                                        <p:attrNameLst>
                                          <p:attrName>ppt_x</p:attrName>
                                          <p:attrName>ppt_y</p:attrName>
                                        </p:attrNameLst>
                                      </p:cBhvr>
                                    </p:animMotion>
                                    <p:animEffect transition="in" filter="fade">
                                      <p:cBhvr>
                                        <p:cTn id="93" dur="1000"/>
                                        <p:tgtEl>
                                          <p:spTgt spid="58389"/>
                                        </p:tgtEl>
                                      </p:cBhvr>
                                    </p:animEffect>
                                  </p:childTnLst>
                                </p:cTn>
                              </p:par>
                            </p:childTnLst>
                          </p:cTn>
                        </p:par>
                      </p:childTnLst>
                    </p:cTn>
                  </p:par>
                  <p:par>
                    <p:cTn id="94" fill="hold">
                      <p:stCondLst>
                        <p:cond delay="indefinite"/>
                      </p:stCondLst>
                      <p:childTnLst>
                        <p:par>
                          <p:cTn id="95" fill="hold">
                            <p:stCondLst>
                              <p:cond delay="0"/>
                            </p:stCondLst>
                            <p:childTnLst>
                              <p:par>
                                <p:cTn id="96" presetID="17" presetClass="entr" presetSubtype="10" fill="hold" nodeType="clickEffect">
                                  <p:stCondLst>
                                    <p:cond delay="0"/>
                                  </p:stCondLst>
                                  <p:childTnLst>
                                    <p:set>
                                      <p:cBhvr>
                                        <p:cTn id="97" dur="1" fill="hold">
                                          <p:stCondLst>
                                            <p:cond delay="0"/>
                                          </p:stCondLst>
                                        </p:cTn>
                                        <p:tgtEl>
                                          <p:spTgt spid="58376"/>
                                        </p:tgtEl>
                                        <p:attrNameLst>
                                          <p:attrName>style.visibility</p:attrName>
                                        </p:attrNameLst>
                                      </p:cBhvr>
                                      <p:to>
                                        <p:strVal val="visible"/>
                                      </p:to>
                                    </p:set>
                                    <p:anim calcmode="lin" valueType="num">
                                      <p:cBhvr>
                                        <p:cTn id="98" dur="500" fill="hold"/>
                                        <p:tgtEl>
                                          <p:spTgt spid="58376"/>
                                        </p:tgtEl>
                                        <p:attrNameLst>
                                          <p:attrName>ppt_w</p:attrName>
                                        </p:attrNameLst>
                                      </p:cBhvr>
                                      <p:tavLst>
                                        <p:tav tm="0">
                                          <p:val>
                                            <p:fltVal val="0"/>
                                          </p:val>
                                        </p:tav>
                                        <p:tav tm="100000">
                                          <p:val>
                                            <p:strVal val="#ppt_w"/>
                                          </p:val>
                                        </p:tav>
                                      </p:tavLst>
                                    </p:anim>
                                    <p:anim calcmode="lin" valueType="num">
                                      <p:cBhvr>
                                        <p:cTn id="99" dur="500" fill="hold"/>
                                        <p:tgtEl>
                                          <p:spTgt spid="58376"/>
                                        </p:tgtEl>
                                        <p:attrNameLst>
                                          <p:attrName>ppt_h</p:attrName>
                                        </p:attrNameLst>
                                      </p:cBhvr>
                                      <p:tavLst>
                                        <p:tav tm="0">
                                          <p:val>
                                            <p:strVal val="#ppt_h"/>
                                          </p:val>
                                        </p:tav>
                                        <p:tav tm="100000">
                                          <p:val>
                                            <p:strVal val="#ppt_h"/>
                                          </p:val>
                                        </p:tav>
                                      </p:tavLst>
                                    </p:anim>
                                  </p:childTnLst>
                                </p:cTn>
                              </p:par>
                              <p:par>
                                <p:cTn id="100" presetID="17" presetClass="entr" presetSubtype="10" fill="hold" grpId="0" nodeType="withEffect">
                                  <p:stCondLst>
                                    <p:cond delay="0"/>
                                  </p:stCondLst>
                                  <p:childTnLst>
                                    <p:set>
                                      <p:cBhvr>
                                        <p:cTn id="101" dur="1" fill="hold">
                                          <p:stCondLst>
                                            <p:cond delay="0"/>
                                          </p:stCondLst>
                                        </p:cTn>
                                        <p:tgtEl>
                                          <p:spTgt spid="58390"/>
                                        </p:tgtEl>
                                        <p:attrNameLst>
                                          <p:attrName>style.visibility</p:attrName>
                                        </p:attrNameLst>
                                      </p:cBhvr>
                                      <p:to>
                                        <p:strVal val="visible"/>
                                      </p:to>
                                    </p:set>
                                    <p:anim calcmode="lin" valueType="num">
                                      <p:cBhvr>
                                        <p:cTn id="102" dur="500" fill="hold"/>
                                        <p:tgtEl>
                                          <p:spTgt spid="58390"/>
                                        </p:tgtEl>
                                        <p:attrNameLst>
                                          <p:attrName>ppt_w</p:attrName>
                                        </p:attrNameLst>
                                      </p:cBhvr>
                                      <p:tavLst>
                                        <p:tav tm="0">
                                          <p:val>
                                            <p:fltVal val="0"/>
                                          </p:val>
                                        </p:tav>
                                        <p:tav tm="100000">
                                          <p:val>
                                            <p:strVal val="#ppt_w"/>
                                          </p:val>
                                        </p:tav>
                                      </p:tavLst>
                                    </p:anim>
                                    <p:anim calcmode="lin" valueType="num">
                                      <p:cBhvr>
                                        <p:cTn id="103" dur="500" fill="hold"/>
                                        <p:tgtEl>
                                          <p:spTgt spid="58390"/>
                                        </p:tgtEl>
                                        <p:attrNameLst>
                                          <p:attrName>ppt_h</p:attrName>
                                        </p:attrNameLst>
                                      </p:cBhvr>
                                      <p:tavLst>
                                        <p:tav tm="0">
                                          <p:val>
                                            <p:strVal val="#ppt_h"/>
                                          </p:val>
                                        </p:tav>
                                        <p:tav tm="100000">
                                          <p:val>
                                            <p:strVal val="#ppt_h"/>
                                          </p:val>
                                        </p:tav>
                                      </p:tavLst>
                                    </p:anim>
                                  </p:childTnLst>
                                </p:cTn>
                              </p:par>
                              <p:par>
                                <p:cTn id="104" presetID="17" presetClass="entr" presetSubtype="10" fill="hold" grpId="0" nodeType="withEffect">
                                  <p:stCondLst>
                                    <p:cond delay="0"/>
                                  </p:stCondLst>
                                  <p:childTnLst>
                                    <p:set>
                                      <p:cBhvr>
                                        <p:cTn id="105" dur="1" fill="hold">
                                          <p:stCondLst>
                                            <p:cond delay="0"/>
                                          </p:stCondLst>
                                        </p:cTn>
                                        <p:tgtEl>
                                          <p:spTgt spid="58391"/>
                                        </p:tgtEl>
                                        <p:attrNameLst>
                                          <p:attrName>style.visibility</p:attrName>
                                        </p:attrNameLst>
                                      </p:cBhvr>
                                      <p:to>
                                        <p:strVal val="visible"/>
                                      </p:to>
                                    </p:set>
                                    <p:anim calcmode="lin" valueType="num">
                                      <p:cBhvr>
                                        <p:cTn id="106" dur="500" fill="hold"/>
                                        <p:tgtEl>
                                          <p:spTgt spid="58391"/>
                                        </p:tgtEl>
                                        <p:attrNameLst>
                                          <p:attrName>ppt_w</p:attrName>
                                        </p:attrNameLst>
                                      </p:cBhvr>
                                      <p:tavLst>
                                        <p:tav tm="0">
                                          <p:val>
                                            <p:fltVal val="0"/>
                                          </p:val>
                                        </p:tav>
                                        <p:tav tm="100000">
                                          <p:val>
                                            <p:strVal val="#ppt_w"/>
                                          </p:val>
                                        </p:tav>
                                      </p:tavLst>
                                    </p:anim>
                                    <p:anim calcmode="lin" valueType="num">
                                      <p:cBhvr>
                                        <p:cTn id="107" dur="500" fill="hold"/>
                                        <p:tgtEl>
                                          <p:spTgt spid="58391"/>
                                        </p:tgtEl>
                                        <p:attrNameLst>
                                          <p:attrName>ppt_h</p:attrName>
                                        </p:attrNameLst>
                                      </p:cBhvr>
                                      <p:tavLst>
                                        <p:tav tm="0">
                                          <p:val>
                                            <p:strVal val="#ppt_h"/>
                                          </p:val>
                                        </p:tav>
                                        <p:tav tm="100000">
                                          <p:val>
                                            <p:strVal val="#ppt_h"/>
                                          </p:val>
                                        </p:tav>
                                      </p:tavLst>
                                    </p:anim>
                                  </p:childTnLst>
                                </p:cTn>
                              </p:par>
                              <p:par>
                                <p:cTn id="108" presetID="17" presetClass="entr" presetSubtype="10" fill="hold" nodeType="withEffect">
                                  <p:stCondLst>
                                    <p:cond delay="0"/>
                                  </p:stCondLst>
                                  <p:childTnLst>
                                    <p:set>
                                      <p:cBhvr>
                                        <p:cTn id="109" dur="1" fill="hold">
                                          <p:stCondLst>
                                            <p:cond delay="0"/>
                                          </p:stCondLst>
                                        </p:cTn>
                                        <p:tgtEl>
                                          <p:spTgt spid="58380"/>
                                        </p:tgtEl>
                                        <p:attrNameLst>
                                          <p:attrName>style.visibility</p:attrName>
                                        </p:attrNameLst>
                                      </p:cBhvr>
                                      <p:to>
                                        <p:strVal val="visible"/>
                                      </p:to>
                                    </p:set>
                                    <p:anim calcmode="lin" valueType="num">
                                      <p:cBhvr>
                                        <p:cTn id="110" dur="500" fill="hold"/>
                                        <p:tgtEl>
                                          <p:spTgt spid="58380"/>
                                        </p:tgtEl>
                                        <p:attrNameLst>
                                          <p:attrName>ppt_w</p:attrName>
                                        </p:attrNameLst>
                                      </p:cBhvr>
                                      <p:tavLst>
                                        <p:tav tm="0">
                                          <p:val>
                                            <p:fltVal val="0"/>
                                          </p:val>
                                        </p:tav>
                                        <p:tav tm="100000">
                                          <p:val>
                                            <p:strVal val="#ppt_w"/>
                                          </p:val>
                                        </p:tav>
                                      </p:tavLst>
                                    </p:anim>
                                    <p:anim calcmode="lin" valueType="num">
                                      <p:cBhvr>
                                        <p:cTn id="111" dur="500" fill="hold"/>
                                        <p:tgtEl>
                                          <p:spTgt spid="58380"/>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8378"/>
                                        </p:tgtEl>
                                        <p:attrNameLst>
                                          <p:attrName>style.visibility</p:attrName>
                                        </p:attrNameLst>
                                      </p:cBhvr>
                                      <p:to>
                                        <p:strVal val="visible"/>
                                      </p:to>
                                    </p:set>
                                    <p:anim calcmode="lin" valueType="num">
                                      <p:cBhvr>
                                        <p:cTn id="116" dur="500" fill="hold"/>
                                        <p:tgtEl>
                                          <p:spTgt spid="58378"/>
                                        </p:tgtEl>
                                        <p:attrNameLst>
                                          <p:attrName>ppt_w</p:attrName>
                                        </p:attrNameLst>
                                      </p:cBhvr>
                                      <p:tavLst>
                                        <p:tav tm="0">
                                          <p:val>
                                            <p:fltVal val="0"/>
                                          </p:val>
                                        </p:tav>
                                        <p:tav tm="100000">
                                          <p:val>
                                            <p:strVal val="#ppt_w"/>
                                          </p:val>
                                        </p:tav>
                                      </p:tavLst>
                                    </p:anim>
                                    <p:anim calcmode="lin" valueType="num">
                                      <p:cBhvr>
                                        <p:cTn id="117" dur="500" fill="hold"/>
                                        <p:tgtEl>
                                          <p:spTgt spid="58378"/>
                                        </p:tgtEl>
                                        <p:attrNameLst>
                                          <p:attrName>ppt_h</p:attrName>
                                        </p:attrNameLst>
                                      </p:cBhvr>
                                      <p:tavLst>
                                        <p:tav tm="0">
                                          <p:val>
                                            <p:fltVal val="0"/>
                                          </p:val>
                                        </p:tav>
                                        <p:tav tm="100000">
                                          <p:val>
                                            <p:strVal val="#ppt_h"/>
                                          </p:val>
                                        </p:tav>
                                      </p:tavLst>
                                    </p:anim>
                                    <p:animEffect transition="in" filter="fade">
                                      <p:cBhvr>
                                        <p:cTn id="118" dur="500"/>
                                        <p:tgtEl>
                                          <p:spTgt spid="5837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384"/>
                                        </p:tgtEl>
                                        <p:attrNameLst>
                                          <p:attrName>style.visibility</p:attrName>
                                        </p:attrNameLst>
                                      </p:cBhvr>
                                      <p:to>
                                        <p:strVal val="visible"/>
                                      </p:to>
                                    </p:set>
                                    <p:anim calcmode="lin" valueType="num">
                                      <p:cBhvr>
                                        <p:cTn id="121" dur="500" fill="hold"/>
                                        <p:tgtEl>
                                          <p:spTgt spid="58384"/>
                                        </p:tgtEl>
                                        <p:attrNameLst>
                                          <p:attrName>ppt_w</p:attrName>
                                        </p:attrNameLst>
                                      </p:cBhvr>
                                      <p:tavLst>
                                        <p:tav tm="0">
                                          <p:val>
                                            <p:fltVal val="0"/>
                                          </p:val>
                                        </p:tav>
                                        <p:tav tm="100000">
                                          <p:val>
                                            <p:strVal val="#ppt_w"/>
                                          </p:val>
                                        </p:tav>
                                      </p:tavLst>
                                    </p:anim>
                                    <p:anim calcmode="lin" valueType="num">
                                      <p:cBhvr>
                                        <p:cTn id="122" dur="500" fill="hold"/>
                                        <p:tgtEl>
                                          <p:spTgt spid="58384"/>
                                        </p:tgtEl>
                                        <p:attrNameLst>
                                          <p:attrName>ppt_h</p:attrName>
                                        </p:attrNameLst>
                                      </p:cBhvr>
                                      <p:tavLst>
                                        <p:tav tm="0">
                                          <p:val>
                                            <p:fltVal val="0"/>
                                          </p:val>
                                        </p:tav>
                                        <p:tav tm="100000">
                                          <p:val>
                                            <p:strVal val="#ppt_h"/>
                                          </p:val>
                                        </p:tav>
                                      </p:tavLst>
                                    </p:anim>
                                    <p:animEffect transition="in" filter="fade">
                                      <p:cBhvr>
                                        <p:cTn id="123" dur="500"/>
                                        <p:tgtEl>
                                          <p:spTgt spid="5838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8383"/>
                                        </p:tgtEl>
                                        <p:attrNameLst>
                                          <p:attrName>style.visibility</p:attrName>
                                        </p:attrNameLst>
                                      </p:cBhvr>
                                      <p:to>
                                        <p:strVal val="visible"/>
                                      </p:to>
                                    </p:set>
                                    <p:anim calcmode="lin" valueType="num">
                                      <p:cBhvr>
                                        <p:cTn id="126" dur="500" fill="hold"/>
                                        <p:tgtEl>
                                          <p:spTgt spid="58383"/>
                                        </p:tgtEl>
                                        <p:attrNameLst>
                                          <p:attrName>ppt_w</p:attrName>
                                        </p:attrNameLst>
                                      </p:cBhvr>
                                      <p:tavLst>
                                        <p:tav tm="0">
                                          <p:val>
                                            <p:fltVal val="0"/>
                                          </p:val>
                                        </p:tav>
                                        <p:tav tm="100000">
                                          <p:val>
                                            <p:strVal val="#ppt_w"/>
                                          </p:val>
                                        </p:tav>
                                      </p:tavLst>
                                    </p:anim>
                                    <p:anim calcmode="lin" valueType="num">
                                      <p:cBhvr>
                                        <p:cTn id="127" dur="500" fill="hold"/>
                                        <p:tgtEl>
                                          <p:spTgt spid="58383"/>
                                        </p:tgtEl>
                                        <p:attrNameLst>
                                          <p:attrName>ppt_h</p:attrName>
                                        </p:attrNameLst>
                                      </p:cBhvr>
                                      <p:tavLst>
                                        <p:tav tm="0">
                                          <p:val>
                                            <p:fltVal val="0"/>
                                          </p:val>
                                        </p:tav>
                                        <p:tav tm="100000">
                                          <p:val>
                                            <p:strVal val="#ppt_h"/>
                                          </p:val>
                                        </p:tav>
                                      </p:tavLst>
                                    </p:anim>
                                    <p:animEffect transition="in" filter="fade">
                                      <p:cBhvr>
                                        <p:cTn id="128" dur="500"/>
                                        <p:tgtEl>
                                          <p:spTgt spid="58383"/>
                                        </p:tgtEl>
                                      </p:cBhvr>
                                    </p:animEffec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58385"/>
                                        </p:tgtEl>
                                        <p:attrNameLst>
                                          <p:attrName>style.visibility</p:attrName>
                                        </p:attrNameLst>
                                      </p:cBhvr>
                                      <p:to>
                                        <p:strVal val="visible"/>
                                      </p:to>
                                    </p:set>
                                    <p:anim calcmode="lin" valueType="num">
                                      <p:cBhvr>
                                        <p:cTn id="133" dur="1000" fill="hold"/>
                                        <p:tgtEl>
                                          <p:spTgt spid="58385"/>
                                        </p:tgtEl>
                                        <p:attrNameLst>
                                          <p:attrName>ppt_x</p:attrName>
                                        </p:attrNameLst>
                                      </p:cBhvr>
                                      <p:tavLst>
                                        <p:tav tm="0">
                                          <p:val>
                                            <p:strVal val="#ppt_x-.2"/>
                                          </p:val>
                                        </p:tav>
                                        <p:tav tm="100000">
                                          <p:val>
                                            <p:strVal val="#ppt_x"/>
                                          </p:val>
                                        </p:tav>
                                      </p:tavLst>
                                    </p:anim>
                                    <p:anim calcmode="lin" valueType="num">
                                      <p:cBhvr>
                                        <p:cTn id="134" dur="1000" fill="hold"/>
                                        <p:tgtEl>
                                          <p:spTgt spid="58385"/>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58385"/>
                                        </p:tgtEl>
                                      </p:cBhvr>
                                    </p:animEffect>
                                  </p:childTnLst>
                                </p:cTn>
                              </p:par>
                              <p:par>
                                <p:cTn id="136" presetID="29" presetClass="entr" presetSubtype="0" fill="hold" grpId="0" nodeType="withEffect">
                                  <p:stCondLst>
                                    <p:cond delay="0"/>
                                  </p:stCondLst>
                                  <p:childTnLst>
                                    <p:set>
                                      <p:cBhvr>
                                        <p:cTn id="137" dur="1" fill="hold">
                                          <p:stCondLst>
                                            <p:cond delay="0"/>
                                          </p:stCondLst>
                                        </p:cTn>
                                        <p:tgtEl>
                                          <p:spTgt spid="58386"/>
                                        </p:tgtEl>
                                        <p:attrNameLst>
                                          <p:attrName>style.visibility</p:attrName>
                                        </p:attrNameLst>
                                      </p:cBhvr>
                                      <p:to>
                                        <p:strVal val="visible"/>
                                      </p:to>
                                    </p:set>
                                    <p:anim calcmode="lin" valueType="num">
                                      <p:cBhvr>
                                        <p:cTn id="138" dur="1000" fill="hold"/>
                                        <p:tgtEl>
                                          <p:spTgt spid="58386"/>
                                        </p:tgtEl>
                                        <p:attrNameLst>
                                          <p:attrName>ppt_x</p:attrName>
                                        </p:attrNameLst>
                                      </p:cBhvr>
                                      <p:tavLst>
                                        <p:tav tm="0">
                                          <p:val>
                                            <p:strVal val="#ppt_x-.2"/>
                                          </p:val>
                                        </p:tav>
                                        <p:tav tm="100000">
                                          <p:val>
                                            <p:strVal val="#ppt_x"/>
                                          </p:val>
                                        </p:tav>
                                      </p:tavLst>
                                    </p:anim>
                                    <p:anim calcmode="lin" valueType="num">
                                      <p:cBhvr>
                                        <p:cTn id="139" dur="1000" fill="hold"/>
                                        <p:tgtEl>
                                          <p:spTgt spid="58386"/>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58386"/>
                                        </p:tgtEl>
                                      </p:cBhvr>
                                    </p:animEffect>
                                  </p:childTnLst>
                                </p:cTn>
                              </p:par>
                              <p:par>
                                <p:cTn id="141" presetID="1"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8" grpId="0"/>
      <p:bldP spid="58381" grpId="0" animBg="1"/>
      <p:bldP spid="58382" grpId="0" animBg="1"/>
      <p:bldP spid="58383" grpId="0" animBg="1"/>
      <p:bldP spid="58384" grpId="0" animBg="1"/>
      <p:bldP spid="58385" grpId="0" animBg="1"/>
      <p:bldP spid="58386" grpId="0" animBg="1"/>
      <p:bldP spid="58387" grpId="0"/>
      <p:bldP spid="58390" grpId="0"/>
      <p:bldP spid="58391" grpId="0"/>
      <p:bldP spid="58393" grpId="0"/>
      <p:bldP spid="58394" grpId="0" animBg="1"/>
      <p:bldP spid="58395" grpId="0"/>
      <p:bldP spid="58396" grpId="0" animBg="1"/>
      <p:bldP spid="58397" grpId="0" animBg="1"/>
      <p:bldP spid="58399" grpId="0"/>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5" name="TextBox 4"/>
          <p:cNvSpPr txBox="1"/>
          <p:nvPr/>
        </p:nvSpPr>
        <p:spPr>
          <a:xfrm>
            <a:off x="0" y="2971800"/>
            <a:ext cx="2079171"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3200" b="1" dirty="0">
                <a:solidFill>
                  <a:srgbClr val="002060"/>
                </a:solidFill>
                <a:latin typeface="Times New Roman" panose="02020603050405020304" pitchFamily="18" charset="0"/>
                <a:cs typeface="Times New Roman" panose="02020603050405020304" pitchFamily="18" charset="0"/>
              </a:rPr>
              <a:t>Hoàn cảnh ra đời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9072" y="2817911"/>
            <a:ext cx="2273299"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Mục tiêu – nguyên tắc hoạt động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92272" y="3109555"/>
            <a:ext cx="173989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Quá trình phát triển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02072" y="3033354"/>
            <a:ext cx="1313543"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Thành tựu</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2079171"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22371"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061200"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5" name="TextBox 4"/>
          <p:cNvSpPr txBox="1"/>
          <p:nvPr/>
        </p:nvSpPr>
        <p:spPr>
          <a:xfrm>
            <a:off x="243114" y="2209800"/>
            <a:ext cx="2057399"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Hoàn cảnh ra đời của tổ chức ASEAN</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3352796" y="2952406"/>
            <a:ext cx="5363029" cy="10668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vi-VN" sz="2800" dirty="0">
                <a:latin typeface="Times New Roman" panose="02020603050405020304" pitchFamily="18" charset="0"/>
                <a:cs typeface="Times New Roman" panose="02020603050405020304" pitchFamily="18" charset="0"/>
              </a:rPr>
              <a:t>Hạn </a:t>
            </a:r>
            <a:r>
              <a:rPr lang="pt-BR" sz="2800" dirty="0">
                <a:latin typeface="Times New Roman" panose="02020603050405020304" pitchFamily="18" charset="0"/>
                <a:cs typeface="Times New Roman" panose="02020603050405020304" pitchFamily="18" charset="0"/>
              </a:rPr>
              <a:t>chế ảnh hưởng của các cường quốc bên ngoài đối với khu vực</a:t>
            </a:r>
            <a:r>
              <a:rPr lang="vi-VN" sz="2800" dirty="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3352797" y="1116004"/>
            <a:ext cx="536302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800" dirty="0">
                <a:latin typeface="Times New Roman" panose="02020603050405020304" pitchFamily="18" charset="0"/>
                <a:cs typeface="Times New Roman" panose="02020603050405020304" pitchFamily="18" charset="0"/>
              </a:rPr>
              <a:t>Sự cần thiết phải cùng nhau hợp tác để phát triển đất nước.</a:t>
            </a:r>
          </a:p>
        </p:txBody>
      </p:sp>
      <p:cxnSp>
        <p:nvCxnSpPr>
          <p:cNvPr id="10" name="Straight Arrow Connector 9"/>
          <p:cNvCxnSpPr>
            <a:stCxn id="5" idx="3"/>
            <a:endCxn id="2" idx="1"/>
          </p:cNvCxnSpPr>
          <p:nvPr/>
        </p:nvCxnSpPr>
        <p:spPr>
          <a:xfrm flipV="1">
            <a:off x="2300513" y="1593058"/>
            <a:ext cx="1052284" cy="220179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a:stCxn id="5" idx="3"/>
            <a:endCxn id="9" idx="1"/>
          </p:cNvCxnSpPr>
          <p:nvPr/>
        </p:nvCxnSpPr>
        <p:spPr>
          <a:xfrm flipV="1">
            <a:off x="2300513" y="3485806"/>
            <a:ext cx="1052283" cy="30904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Rectangle 16"/>
          <p:cNvSpPr/>
          <p:nvPr/>
        </p:nvSpPr>
        <p:spPr>
          <a:xfrm>
            <a:off x="3360053" y="4901502"/>
            <a:ext cx="5377547"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800" dirty="0">
                <a:latin typeface="Times New Roman" panose="02020603050405020304" pitchFamily="18" charset="0"/>
                <a:cs typeface="Times New Roman" panose="02020603050405020304" pitchFamily="18" charset="0"/>
              </a:rPr>
              <a:t>Ngày 8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pt-BR" sz="2800" dirty="0">
                <a:latin typeface="Times New Roman" panose="02020603050405020304" pitchFamily="18" charset="0"/>
                <a:cs typeface="Times New Roman" panose="02020603050405020304" pitchFamily="18" charset="0"/>
              </a:rPr>
              <a:t> 8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pt-BR" sz="2800" dirty="0">
                <a:latin typeface="Times New Roman" panose="02020603050405020304" pitchFamily="18" charset="0"/>
                <a:cs typeface="Times New Roman" panose="02020603050405020304" pitchFamily="18" charset="0"/>
              </a:rPr>
              <a:t> 1967, Hiệp hội các quốc gia Đông Nam Á (ASEAN) được ra đời tại Băng Cốc (Thái Lan)</a:t>
            </a:r>
            <a:endParaRPr lang="en-US" sz="2800" dirty="0"/>
          </a:p>
        </p:txBody>
      </p:sp>
      <p:cxnSp>
        <p:nvCxnSpPr>
          <p:cNvPr id="20" name="Straight Arrow Connector 19"/>
          <p:cNvCxnSpPr>
            <a:stCxn id="5" idx="3"/>
            <a:endCxn id="17" idx="1"/>
          </p:cNvCxnSpPr>
          <p:nvPr/>
        </p:nvCxnSpPr>
        <p:spPr>
          <a:xfrm>
            <a:off x="2300513" y="3794850"/>
            <a:ext cx="1059540" cy="17991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barn(inVertical)">
                                      <p:cBhvr>
                                        <p:cTn id="23" dur="500"/>
                                        <p:tgtEl>
                                          <p:spTgt spid="9">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3276600" y="1981200"/>
            <a:ext cx="2362200" cy="2362200"/>
            <a:chOff x="2007" y="1326"/>
            <a:chExt cx="1728" cy="1632"/>
          </a:xfrm>
        </p:grpSpPr>
        <p:sp>
          <p:nvSpPr>
            <p:cNvPr id="49158" name="Oval 7" descr="Blue tissue paper"/>
            <p:cNvSpPr>
              <a:spLocks noChangeArrowheads="1"/>
            </p:cNvSpPr>
            <p:nvPr/>
          </p:nvSpPr>
          <p:spPr bwMode="auto">
            <a:xfrm>
              <a:off x="2007" y="1326"/>
              <a:ext cx="1728" cy="1632"/>
            </a:xfrm>
            <a:prstGeom prst="ellipse">
              <a:avLst/>
            </a:prstGeom>
            <a:blipFill dpi="0" rotWithShape="1">
              <a:blip r:embed="rId2"/>
              <a:srcRect/>
              <a:tile tx="0" ty="0" sx="100000" sy="100000" flip="none" algn="tl"/>
            </a:blipFill>
            <a:ln w="38100" algn="ctr">
              <a:solidFill>
                <a:schemeClr val="tx1"/>
              </a:solidFill>
              <a:round/>
            </a:ln>
          </p:spPr>
          <p:txBody>
            <a:bodyPr wrap="none" anchor="ctr"/>
            <a:lstStyle/>
            <a:p>
              <a:pPr algn="l"/>
              <a:endParaRPr lang="en-US">
                <a:cs typeface="Arial" panose="020B0604020202020204" pitchFamily="34" charset="0"/>
              </a:endParaRPr>
            </a:p>
          </p:txBody>
        </p:sp>
        <p:pic>
          <p:nvPicPr>
            <p:cNvPr id="49159" name="Picture 8" descr="Flag_of_ASEAN_svg"/>
            <p:cNvPicPr>
              <a:picLocks noChangeAspect="1" noChangeArrowheads="1"/>
            </p:cNvPicPr>
            <p:nvPr/>
          </p:nvPicPr>
          <p:blipFill>
            <a:blip r:embed="rId3"/>
            <a:srcRect/>
            <a:stretch>
              <a:fillRect/>
            </a:stretch>
          </p:blipFill>
          <p:spPr bwMode="auto">
            <a:xfrm>
              <a:off x="2398" y="1779"/>
              <a:ext cx="992" cy="660"/>
            </a:xfrm>
            <a:prstGeom prst="rect">
              <a:avLst/>
            </a:prstGeom>
            <a:noFill/>
            <a:ln w="38100">
              <a:solidFill>
                <a:srgbClr val="000000"/>
              </a:solidFill>
              <a:miter lim="800000"/>
              <a:headEnd/>
              <a:tailEnd/>
            </a:ln>
          </p:spPr>
        </p:pic>
        <p:sp>
          <p:nvSpPr>
            <p:cNvPr id="49160" name="Text Box 9"/>
            <p:cNvSpPr txBox="1">
              <a:spLocks noChangeArrowheads="1"/>
            </p:cNvSpPr>
            <p:nvPr/>
          </p:nvSpPr>
          <p:spPr bwMode="auto">
            <a:xfrm>
              <a:off x="2370" y="1480"/>
              <a:ext cx="1008" cy="285"/>
            </a:xfrm>
            <a:prstGeom prst="rect">
              <a:avLst/>
            </a:prstGeom>
            <a:noFill/>
            <a:ln w="9525" algn="ctr">
              <a:noFill/>
              <a:miter lim="800000"/>
            </a:ln>
          </p:spPr>
          <p:txBody>
            <a:bodyPr>
              <a:spAutoFit/>
            </a:bodyPr>
            <a:lstStyle/>
            <a:p>
              <a:pPr>
                <a:spcBef>
                  <a:spcPct val="50000"/>
                </a:spcBef>
              </a:pPr>
              <a:r>
                <a:rPr lang="en-US" sz="2100" b="1">
                  <a:solidFill>
                    <a:srgbClr val="003399"/>
                  </a:solidFill>
                  <a:latin typeface="Times New Roman" panose="02020603050405020304" pitchFamily="18" charset="0"/>
                  <a:cs typeface="Times New Roman" panose="02020603050405020304" pitchFamily="18" charset="0"/>
                </a:rPr>
                <a:t>ASEAN</a:t>
              </a:r>
            </a:p>
          </p:txBody>
        </p:sp>
        <p:sp>
          <p:nvSpPr>
            <p:cNvPr id="49161" name="Text Box 10"/>
            <p:cNvSpPr txBox="1">
              <a:spLocks noChangeArrowheads="1"/>
            </p:cNvSpPr>
            <p:nvPr/>
          </p:nvSpPr>
          <p:spPr bwMode="auto">
            <a:xfrm>
              <a:off x="2247" y="2496"/>
              <a:ext cx="1296" cy="276"/>
            </a:xfrm>
            <a:prstGeom prst="rect">
              <a:avLst/>
            </a:prstGeom>
            <a:noFill/>
            <a:ln w="9525" algn="ctr">
              <a:noFill/>
              <a:miter lim="800000"/>
            </a:ln>
          </p:spPr>
          <p:txBody>
            <a:bodyPr>
              <a:spAutoFit/>
            </a:bodyPr>
            <a:lstStyle/>
            <a:p>
              <a:pPr>
                <a:spcBef>
                  <a:spcPct val="50000"/>
                </a:spcBef>
              </a:pPr>
              <a:r>
                <a:rPr lang="en-US" b="1" dirty="0">
                  <a:solidFill>
                    <a:srgbClr val="003399"/>
                  </a:solidFill>
                  <a:latin typeface="Times New Roman" panose="02020603050405020304" pitchFamily="18" charset="0"/>
                  <a:cs typeface="Times New Roman" panose="02020603050405020304" pitchFamily="18" charset="0"/>
                </a:rPr>
                <a:t>     </a:t>
              </a:r>
              <a:r>
                <a:rPr lang="en-US" sz="2000" b="1" dirty="0">
                  <a:solidFill>
                    <a:srgbClr val="003399"/>
                  </a:solidFill>
                  <a:latin typeface="Times New Roman" panose="02020603050405020304" pitchFamily="18" charset="0"/>
                  <a:cs typeface="Times New Roman" panose="02020603050405020304" pitchFamily="18" charset="0"/>
                </a:rPr>
                <a:t>(8/8/1967)</a:t>
              </a:r>
            </a:p>
          </p:txBody>
        </p:sp>
      </p:grpSp>
      <p:grpSp>
        <p:nvGrpSpPr>
          <p:cNvPr id="3" name="Group 19"/>
          <p:cNvGrpSpPr/>
          <p:nvPr/>
        </p:nvGrpSpPr>
        <p:grpSpPr bwMode="auto">
          <a:xfrm>
            <a:off x="1329677" y="4358522"/>
            <a:ext cx="2819400" cy="1527934"/>
            <a:chOff x="1461" y="3160"/>
            <a:chExt cx="1296" cy="578"/>
          </a:xfrm>
        </p:grpSpPr>
        <p:pic>
          <p:nvPicPr>
            <p:cNvPr id="49169" name="Picture 20" descr="THAILAND"/>
            <p:cNvPicPr>
              <a:picLocks noChangeAspect="1" noChangeArrowheads="1"/>
            </p:cNvPicPr>
            <p:nvPr/>
          </p:nvPicPr>
          <p:blipFill>
            <a:blip r:embed="rId4"/>
            <a:srcRect l="3891" t="5519" r="3891" b="5519"/>
            <a:stretch>
              <a:fillRect/>
            </a:stretch>
          </p:blipFill>
          <p:spPr bwMode="auto">
            <a:xfrm>
              <a:off x="1488" y="3351"/>
              <a:ext cx="703" cy="387"/>
            </a:xfrm>
            <a:prstGeom prst="rect">
              <a:avLst/>
            </a:prstGeom>
            <a:noFill/>
            <a:ln w="19050">
              <a:solidFill>
                <a:srgbClr val="000000"/>
              </a:solidFill>
              <a:miter lim="800000"/>
              <a:headEnd/>
              <a:tailEnd/>
            </a:ln>
          </p:spPr>
        </p:pic>
        <p:sp>
          <p:nvSpPr>
            <p:cNvPr id="49170" name="Text Box 21"/>
            <p:cNvSpPr txBox="1">
              <a:spLocks noChangeArrowheads="1"/>
            </p:cNvSpPr>
            <p:nvPr/>
          </p:nvSpPr>
          <p:spPr bwMode="auto">
            <a:xfrm>
              <a:off x="1461" y="3160"/>
              <a:ext cx="1296" cy="178"/>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THAI LAN</a:t>
              </a:r>
            </a:p>
          </p:txBody>
        </p:sp>
      </p:grpSp>
      <p:grpSp>
        <p:nvGrpSpPr>
          <p:cNvPr id="4" name="Group 27"/>
          <p:cNvGrpSpPr/>
          <p:nvPr/>
        </p:nvGrpSpPr>
        <p:grpSpPr bwMode="auto">
          <a:xfrm>
            <a:off x="6477000" y="1981200"/>
            <a:ext cx="2667000" cy="1600200"/>
            <a:chOff x="4269" y="1632"/>
            <a:chExt cx="1296" cy="624"/>
          </a:xfrm>
        </p:grpSpPr>
        <p:pic>
          <p:nvPicPr>
            <p:cNvPr id="49175" name="Picture 28" descr="MALAYSIA"/>
            <p:cNvPicPr>
              <a:picLocks noChangeAspect="1" noChangeArrowheads="1"/>
            </p:cNvPicPr>
            <p:nvPr/>
          </p:nvPicPr>
          <p:blipFill>
            <a:blip r:embed="rId5"/>
            <a:srcRect l="3891" t="5519" r="3891" b="5519"/>
            <a:stretch>
              <a:fillRect/>
            </a:stretch>
          </p:blipFill>
          <p:spPr bwMode="auto">
            <a:xfrm>
              <a:off x="4338" y="1869"/>
              <a:ext cx="703" cy="387"/>
            </a:xfrm>
            <a:prstGeom prst="rect">
              <a:avLst/>
            </a:prstGeom>
            <a:noFill/>
            <a:ln w="19050">
              <a:solidFill>
                <a:srgbClr val="000000"/>
              </a:solidFill>
              <a:miter lim="800000"/>
              <a:headEnd/>
              <a:tailEnd/>
            </a:ln>
          </p:spPr>
        </p:pic>
        <p:sp>
          <p:nvSpPr>
            <p:cNvPr id="49176" name="Text Box 29"/>
            <p:cNvSpPr txBox="1">
              <a:spLocks noChangeArrowheads="1"/>
            </p:cNvSpPr>
            <p:nvPr/>
          </p:nvSpPr>
          <p:spPr bwMode="auto">
            <a:xfrm>
              <a:off x="4269" y="1632"/>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MA-LAI-XI-A</a:t>
              </a:r>
            </a:p>
          </p:txBody>
        </p:sp>
      </p:grpSp>
      <p:grpSp>
        <p:nvGrpSpPr>
          <p:cNvPr id="5" name="Group 37"/>
          <p:cNvGrpSpPr/>
          <p:nvPr/>
        </p:nvGrpSpPr>
        <p:grpSpPr bwMode="auto">
          <a:xfrm>
            <a:off x="3657600" y="121919"/>
            <a:ext cx="2514600" cy="1859281"/>
            <a:chOff x="2304" y="1050"/>
            <a:chExt cx="1296" cy="864"/>
          </a:xfrm>
        </p:grpSpPr>
        <p:grpSp>
          <p:nvGrpSpPr>
            <p:cNvPr id="6" name="Group 11"/>
            <p:cNvGrpSpPr/>
            <p:nvPr/>
          </p:nvGrpSpPr>
          <p:grpSpPr bwMode="auto">
            <a:xfrm>
              <a:off x="2304" y="1050"/>
              <a:ext cx="1296" cy="528"/>
              <a:chOff x="2448" y="240"/>
              <a:chExt cx="1296" cy="615"/>
            </a:xfrm>
          </p:grpSpPr>
          <p:pic>
            <p:nvPicPr>
              <p:cNvPr id="49163" name="Picture 12" descr="600px-Flag_of_Indonesia_svg"/>
              <p:cNvPicPr>
                <a:picLocks noChangeAspect="1" noChangeArrowheads="1"/>
              </p:cNvPicPr>
              <p:nvPr/>
            </p:nvPicPr>
            <p:blipFill>
              <a:blip r:embed="rId6"/>
              <a:srcRect l="3200" t="4800" r="3200" b="4800"/>
              <a:stretch>
                <a:fillRect/>
              </a:stretch>
            </p:blipFill>
            <p:spPr bwMode="auto">
              <a:xfrm>
                <a:off x="2544" y="480"/>
                <a:ext cx="707" cy="375"/>
              </a:xfrm>
              <a:prstGeom prst="rect">
                <a:avLst/>
              </a:prstGeom>
              <a:noFill/>
              <a:ln w="19050">
                <a:solidFill>
                  <a:srgbClr val="000000"/>
                </a:solidFill>
                <a:miter lim="800000"/>
                <a:headEnd/>
                <a:tailEnd/>
              </a:ln>
            </p:spPr>
          </p:pic>
          <p:sp>
            <p:nvSpPr>
              <p:cNvPr id="49164" name="Text Box 13"/>
              <p:cNvSpPr txBox="1">
                <a:spLocks noChangeArrowheads="1"/>
              </p:cNvSpPr>
              <p:nvPr/>
            </p:nvSpPr>
            <p:spPr bwMode="auto">
              <a:xfrm>
                <a:off x="2448" y="240"/>
                <a:ext cx="1296" cy="224"/>
              </a:xfrm>
              <a:prstGeom prst="rect">
                <a:avLst/>
              </a:prstGeom>
              <a:noFill/>
              <a:ln w="9525" algn="ctr">
                <a:noFill/>
                <a:miter lim="800000"/>
              </a:ln>
            </p:spPr>
            <p:txBody>
              <a:bodyPr>
                <a:spAutoFit/>
              </a:bodyPr>
              <a:lstStyle/>
              <a:p>
                <a:pPr>
                  <a:spcBef>
                    <a:spcPct val="50000"/>
                  </a:spcBef>
                </a:pPr>
                <a:r>
                  <a:rPr lang="en-US" sz="1400" b="1" dirty="0">
                    <a:latin typeface="Times New Roman" panose="02020603050405020304" pitchFamily="18" charset="0"/>
                    <a:cs typeface="Times New Roman" panose="02020603050405020304" pitchFamily="18" charset="0"/>
                  </a:rPr>
                  <a:t>IN-ĐÔ-NÊ-XI-A</a:t>
                </a:r>
              </a:p>
            </p:txBody>
          </p:sp>
        </p:grpSp>
        <p:sp>
          <p:nvSpPr>
            <p:cNvPr id="30" name="Line 14"/>
            <p:cNvSpPr>
              <a:spLocks noChangeShapeType="1"/>
            </p:cNvSpPr>
            <p:nvPr/>
          </p:nvSpPr>
          <p:spPr bwMode="auto">
            <a:xfrm>
              <a:off x="2784" y="1578"/>
              <a:ext cx="0" cy="336"/>
            </a:xfrm>
            <a:prstGeom prst="line">
              <a:avLst/>
            </a:prstGeom>
            <a:noFill/>
            <a:ln w="38100">
              <a:solidFill>
                <a:srgbClr val="0000CC"/>
              </a:solidFill>
              <a:round/>
              <a:tailEnd type="triangle" w="med" len="med"/>
            </a:ln>
          </p:spPr>
          <p:txBody>
            <a:bodyPr wrap="none" anchor="ctr"/>
            <a:lstStyle/>
            <a:p>
              <a:endParaRPr lang="en-US"/>
            </a:p>
          </p:txBody>
        </p:sp>
      </p:grpSp>
      <p:grpSp>
        <p:nvGrpSpPr>
          <p:cNvPr id="7" name="Group 38"/>
          <p:cNvGrpSpPr/>
          <p:nvPr/>
        </p:nvGrpSpPr>
        <p:grpSpPr bwMode="auto">
          <a:xfrm>
            <a:off x="900112" y="1981200"/>
            <a:ext cx="2362200" cy="1447800"/>
            <a:chOff x="867" y="2064"/>
            <a:chExt cx="1239" cy="624"/>
          </a:xfrm>
        </p:grpSpPr>
        <p:grpSp>
          <p:nvGrpSpPr>
            <p:cNvPr id="8" name="Group 15"/>
            <p:cNvGrpSpPr/>
            <p:nvPr/>
          </p:nvGrpSpPr>
          <p:grpSpPr bwMode="auto">
            <a:xfrm>
              <a:off x="867" y="2064"/>
              <a:ext cx="1200" cy="624"/>
              <a:chOff x="743" y="1584"/>
              <a:chExt cx="1296" cy="624"/>
            </a:xfrm>
          </p:grpSpPr>
          <p:pic>
            <p:nvPicPr>
              <p:cNvPr id="49166" name="Picture 16" descr="PHILPNES"/>
              <p:cNvPicPr>
                <a:picLocks noChangeAspect="1" noChangeArrowheads="1"/>
              </p:cNvPicPr>
              <p:nvPr/>
            </p:nvPicPr>
            <p:blipFill>
              <a:blip r:embed="rId7"/>
              <a:srcRect l="3891" t="5519" r="3891" b="5519"/>
              <a:stretch>
                <a:fillRect/>
              </a:stretch>
            </p:blipFill>
            <p:spPr bwMode="auto">
              <a:xfrm>
                <a:off x="768" y="1822"/>
                <a:ext cx="703" cy="386"/>
              </a:xfrm>
              <a:prstGeom prst="rect">
                <a:avLst/>
              </a:prstGeom>
              <a:noFill/>
              <a:ln w="19050">
                <a:solidFill>
                  <a:srgbClr val="000000"/>
                </a:solidFill>
                <a:miter lim="800000"/>
                <a:headEnd/>
                <a:tailEnd/>
              </a:ln>
            </p:spPr>
          </p:pic>
          <p:sp>
            <p:nvSpPr>
              <p:cNvPr id="49167" name="Text Box 17"/>
              <p:cNvSpPr txBox="1">
                <a:spLocks noChangeArrowheads="1"/>
              </p:cNvSpPr>
              <p:nvPr/>
            </p:nvSpPr>
            <p:spPr bwMode="auto">
              <a:xfrm>
                <a:off x="743" y="1584"/>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PHI-LIP-PIN</a:t>
                </a:r>
              </a:p>
            </p:txBody>
          </p:sp>
        </p:grpSp>
        <p:sp>
          <p:nvSpPr>
            <p:cNvPr id="31" name="Line 18"/>
            <p:cNvSpPr>
              <a:spLocks noChangeShapeType="1"/>
            </p:cNvSpPr>
            <p:nvPr/>
          </p:nvSpPr>
          <p:spPr bwMode="auto">
            <a:xfrm>
              <a:off x="1540" y="2495"/>
              <a:ext cx="566" cy="1"/>
            </a:xfrm>
            <a:prstGeom prst="line">
              <a:avLst/>
            </a:prstGeom>
            <a:noFill/>
            <a:ln w="38100">
              <a:solidFill>
                <a:srgbClr val="0000CC"/>
              </a:solidFill>
              <a:round/>
              <a:tailEnd type="triangle" w="med" len="med"/>
            </a:ln>
          </p:spPr>
          <p:txBody>
            <a:bodyPr wrap="none" anchor="ctr"/>
            <a:lstStyle/>
            <a:p>
              <a:endParaRPr lang="en-US"/>
            </a:p>
          </p:txBody>
        </p:sp>
      </p:grpSp>
      <p:sp>
        <p:nvSpPr>
          <p:cNvPr id="32" name="Line 30"/>
          <p:cNvSpPr>
            <a:spLocks noChangeShapeType="1"/>
          </p:cNvSpPr>
          <p:nvPr/>
        </p:nvSpPr>
        <p:spPr bwMode="auto">
          <a:xfrm flipH="1">
            <a:off x="5638800" y="3018156"/>
            <a:ext cx="990600" cy="45719"/>
          </a:xfrm>
          <a:prstGeom prst="line">
            <a:avLst/>
          </a:prstGeom>
          <a:noFill/>
          <a:ln w="38100">
            <a:solidFill>
              <a:srgbClr val="0000CC"/>
            </a:solidFill>
            <a:round/>
            <a:tailEnd type="triangle" w="med" len="med"/>
          </a:ln>
        </p:spPr>
        <p:txBody>
          <a:bodyPr wrap="none" anchor="ctr"/>
          <a:lstStyle/>
          <a:p>
            <a:endParaRPr lang="en-US"/>
          </a:p>
        </p:txBody>
      </p:sp>
      <p:sp>
        <p:nvSpPr>
          <p:cNvPr id="33" name="Line 22"/>
          <p:cNvSpPr>
            <a:spLocks noChangeShapeType="1"/>
          </p:cNvSpPr>
          <p:nvPr/>
        </p:nvSpPr>
        <p:spPr bwMode="auto">
          <a:xfrm flipH="1">
            <a:off x="2971800" y="4086664"/>
            <a:ext cx="762000" cy="762000"/>
          </a:xfrm>
          <a:prstGeom prst="line">
            <a:avLst/>
          </a:prstGeom>
          <a:noFill/>
          <a:ln w="38100">
            <a:solidFill>
              <a:srgbClr val="0000CC"/>
            </a:solidFill>
            <a:round/>
            <a:headEnd type="triangle" w="med" len="med"/>
          </a:ln>
        </p:spPr>
        <p:txBody>
          <a:bodyPr wrap="none" anchor="ctr"/>
          <a:lstStyle/>
          <a:p>
            <a:endParaRPr lang="en-US"/>
          </a:p>
        </p:txBody>
      </p:sp>
      <p:grpSp>
        <p:nvGrpSpPr>
          <p:cNvPr id="9" name="Group 39"/>
          <p:cNvGrpSpPr/>
          <p:nvPr/>
        </p:nvGrpSpPr>
        <p:grpSpPr bwMode="auto">
          <a:xfrm>
            <a:off x="5413268" y="3895724"/>
            <a:ext cx="2282932" cy="1847393"/>
            <a:chOff x="3374" y="3100"/>
            <a:chExt cx="1439" cy="865"/>
          </a:xfrm>
        </p:grpSpPr>
        <p:grpSp>
          <p:nvGrpSpPr>
            <p:cNvPr id="10" name="Group 23"/>
            <p:cNvGrpSpPr/>
            <p:nvPr/>
          </p:nvGrpSpPr>
          <p:grpSpPr bwMode="auto">
            <a:xfrm rot="-1384488">
              <a:off x="3457" y="3335"/>
              <a:ext cx="1356" cy="630"/>
              <a:chOff x="3347" y="3168"/>
              <a:chExt cx="1356" cy="630"/>
            </a:xfrm>
          </p:grpSpPr>
          <p:pic>
            <p:nvPicPr>
              <p:cNvPr id="49172" name="Picture 24" descr="SINGAPOR"/>
              <p:cNvPicPr>
                <a:picLocks noChangeAspect="1" noChangeArrowheads="1"/>
              </p:cNvPicPr>
              <p:nvPr/>
            </p:nvPicPr>
            <p:blipFill>
              <a:blip r:embed="rId8"/>
              <a:srcRect l="3891" t="5519" r="3891" b="5519"/>
              <a:stretch>
                <a:fillRect/>
              </a:stretch>
            </p:blipFill>
            <p:spPr bwMode="auto">
              <a:xfrm>
                <a:off x="3347" y="3359"/>
                <a:ext cx="868" cy="439"/>
              </a:xfrm>
              <a:prstGeom prst="rect">
                <a:avLst/>
              </a:prstGeom>
              <a:noFill/>
              <a:ln w="19050">
                <a:solidFill>
                  <a:srgbClr val="000000"/>
                </a:solidFill>
                <a:miter lim="800000"/>
                <a:headEnd/>
                <a:tailEnd/>
              </a:ln>
            </p:spPr>
          </p:pic>
          <p:sp>
            <p:nvSpPr>
              <p:cNvPr id="49173" name="Text Box 25"/>
              <p:cNvSpPr txBox="1">
                <a:spLocks noChangeArrowheads="1"/>
              </p:cNvSpPr>
              <p:nvPr/>
            </p:nvSpPr>
            <p:spPr bwMode="auto">
              <a:xfrm>
                <a:off x="3407" y="3168"/>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XIN-GA-PO</a:t>
                </a:r>
              </a:p>
            </p:txBody>
          </p:sp>
        </p:grpSp>
        <p:sp>
          <p:nvSpPr>
            <p:cNvPr id="34" name="Line 26"/>
            <p:cNvSpPr>
              <a:spLocks noChangeShapeType="1"/>
            </p:cNvSpPr>
            <p:nvPr/>
          </p:nvSpPr>
          <p:spPr bwMode="auto">
            <a:xfrm rot="20940352">
              <a:off x="3374" y="3100"/>
              <a:ext cx="310" cy="554"/>
            </a:xfrm>
            <a:prstGeom prst="line">
              <a:avLst/>
            </a:prstGeom>
            <a:noFill/>
            <a:ln w="38100">
              <a:solidFill>
                <a:srgbClr val="0000CC"/>
              </a:solidFill>
              <a:round/>
              <a:head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5" r="18420"/>
          <a:stretch>
            <a:fillRect/>
          </a:stretch>
        </p:blipFill>
        <p:spPr bwMode="auto">
          <a:xfrm>
            <a:off x="762000" y="152400"/>
            <a:ext cx="8229600" cy="583667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lord2"/>
          <p:cNvPicPr>
            <a:picLocks noChangeAspect="1" noChangeArrowheads="1"/>
          </p:cNvPicPr>
          <p:nvPr/>
        </p:nvPicPr>
        <p:blipFill>
          <a:blip r:embed="rId2">
            <a:extLst>
              <a:ext uri="{28A0092B-C50C-407E-A947-70E740481C1C}">
                <a14:useLocalDpi xmlns:a14="http://schemas.microsoft.com/office/drawing/2010/main" val="0"/>
              </a:ext>
            </a:extLst>
          </a:blip>
          <a:srcRect l="91447" t="15640" r="1315" b="12415"/>
          <a:stretch>
            <a:fillRect/>
          </a:stretch>
        </p:blipFill>
        <p:spPr bwMode="auto">
          <a:xfrm>
            <a:off x="304800" y="2590800"/>
            <a:ext cx="83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023970" y="3246329"/>
            <a:ext cx="1905000" cy="1325671"/>
          </a:xfrm>
          <a:prstGeom prst="rect">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a:p>
        </p:txBody>
      </p:sp>
      <p:sp>
        <p:nvSpPr>
          <p:cNvPr id="9" name="Text Box 5"/>
          <p:cNvSpPr txBox="1">
            <a:spLocks noChangeArrowheads="1"/>
          </p:cNvSpPr>
          <p:nvPr/>
        </p:nvSpPr>
        <p:spPr bwMode="auto">
          <a:xfrm>
            <a:off x="1295400" y="6172200"/>
            <a:ext cx="6843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dirty="0" err="1">
                <a:latin typeface="Arial" panose="020B0604020202020204" pitchFamily="34" charset="0"/>
                <a:cs typeface="Arial" panose="020B0604020202020204" pitchFamily="34" charset="0"/>
              </a:rPr>
              <a:t>Lược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quốc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CTTG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l="3409" t="6122" r="3409" b="10110"/>
          <a:stretch>
            <a:fillRect/>
          </a:stretch>
        </p:blipFill>
        <p:spPr bwMode="auto">
          <a:xfrm>
            <a:off x="527386" y="2136235"/>
            <a:ext cx="3583036" cy="241578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21221" y="1984443"/>
            <a:ext cx="4094129" cy="4192520"/>
          </a:xfrm>
        </p:spPr>
        <p:txBody>
          <a:bodyPr>
            <a:normAutofit/>
          </a:bodyPr>
          <a:lstStyle/>
          <a:p>
            <a:pPr marL="0" indent="0">
              <a:buNone/>
            </a:pPr>
            <a:r>
              <a:rPr lang="pt-BR" sz="3000">
                <a:latin typeface="Times New Roman" panose="02020603050405020304" pitchFamily="18" charset="0"/>
                <a:cs typeface="Times New Roman" panose="02020603050405020304" pitchFamily="18" charset="0"/>
              </a:rPr>
              <a:t>Ngày 8 </a:t>
            </a:r>
            <a:r>
              <a:rPr lang="en-US" sz="3000">
                <a:latin typeface="Times New Roman" panose="02020603050405020304" pitchFamily="18" charset="0"/>
                <a:cs typeface="Times New Roman" panose="02020603050405020304" pitchFamily="18" charset="0"/>
                <a:sym typeface="Symbol" panose="05050102010706020507" pitchFamily="18" charset="2"/>
              </a:rPr>
              <a:t></a:t>
            </a:r>
            <a:r>
              <a:rPr lang="pt-BR" sz="3000">
                <a:latin typeface="Times New Roman" panose="02020603050405020304" pitchFamily="18" charset="0"/>
                <a:cs typeface="Times New Roman" panose="02020603050405020304" pitchFamily="18" charset="0"/>
              </a:rPr>
              <a:t> 8 </a:t>
            </a:r>
            <a:r>
              <a:rPr lang="en-US" sz="3000">
                <a:latin typeface="Times New Roman" panose="02020603050405020304" pitchFamily="18" charset="0"/>
                <a:cs typeface="Times New Roman" panose="02020603050405020304" pitchFamily="18" charset="0"/>
                <a:sym typeface="Symbol" panose="05050102010706020507" pitchFamily="18" charset="2"/>
              </a:rPr>
              <a:t></a:t>
            </a:r>
            <a:r>
              <a:rPr lang="pt-BR" sz="3000">
                <a:latin typeface="Times New Roman" panose="02020603050405020304" pitchFamily="18" charset="0"/>
                <a:cs typeface="Times New Roman" panose="02020603050405020304" pitchFamily="18" charset="0"/>
              </a:rPr>
              <a:t> 1967, Hiệp hội các quốc gia Đông Nam Á (ASEAN) được ra đời tại Băng Cốc (Thái Lan) gồm 5 nước sáng lập là In-đô-nê-xi-a, Ma-lai-xi-a, Phi-líp-pin, Thái Lan và Xin-ga-po. </a:t>
            </a:r>
            <a:endParaRPr lang="en-US" sz="3000">
              <a:latin typeface="Times New Roman" panose="02020603050405020304" pitchFamily="18" charset="0"/>
              <a:cs typeface="Times New Roman" panose="02020603050405020304" pitchFamily="18" charset="0"/>
              <a:sym typeface="Symbol" panose="05050102010706020507" pitchFamily="18" charset="2"/>
            </a:endParaRPr>
          </a:p>
          <a:p>
            <a:endParaRPr lang="en-US" sz="3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0759" y="3752849"/>
            <a:ext cx="2468166" cy="24526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0"/>
              </a:spcBef>
              <a:spcAft>
                <a:spcPts val="600"/>
              </a:spcAft>
            </a:pPr>
            <a:r>
              <a:rPr lang="en-US" altLang="en-US" sz="3100" b="1">
                <a:latin typeface="+mj-lt"/>
                <a:ea typeface="+mj-ea"/>
                <a:cs typeface="+mj-cs"/>
              </a:rPr>
              <a:t>BÀI 5: CÁC NƯỚC ĐÔNG NAM Á</a:t>
            </a:r>
          </a:p>
        </p:txBody>
      </p:sp>
      <p:pic>
        <p:nvPicPr>
          <p:cNvPr id="2049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570" b="23534"/>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0494" name="Text Box 3"/>
          <p:cNvSpPr txBox="1">
            <a:spLocks noChangeArrowheads="1"/>
          </p:cNvSpPr>
          <p:nvPr/>
        </p:nvSpPr>
        <p:spPr bwMode="auto">
          <a:xfrm>
            <a:off x="3167986" y="3752850"/>
            <a:ext cx="5614060"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lIns="91440" tIns="45720" rIns="91440" bIns="45720" rtlCol="0" anchor="ctr">
            <a:normAutofit/>
          </a:bodyP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sz="2400" b="1" dirty="0" err="1">
                <a:latin typeface="+mn-lt"/>
              </a:rPr>
              <a:t>Hội</a:t>
            </a:r>
            <a:r>
              <a:rPr lang="en-US" altLang="en-US" sz="2400" b="1" dirty="0">
                <a:latin typeface="+mn-lt"/>
              </a:rPr>
              <a:t> </a:t>
            </a:r>
            <a:r>
              <a:rPr lang="en-US" altLang="en-US" sz="2400" b="1" dirty="0" err="1">
                <a:latin typeface="+mn-lt"/>
              </a:rPr>
              <a:t>nghị</a:t>
            </a:r>
            <a:r>
              <a:rPr lang="en-US" altLang="en-US" sz="2400" b="1" dirty="0">
                <a:latin typeface="+mn-lt"/>
              </a:rPr>
              <a:t> </a:t>
            </a:r>
            <a:r>
              <a:rPr lang="en-US" altLang="en-US" sz="2400" b="1" dirty="0" err="1">
                <a:latin typeface="+mn-lt"/>
              </a:rPr>
              <a:t>thượng</a:t>
            </a:r>
            <a:r>
              <a:rPr lang="en-US" altLang="en-US" sz="2400" b="1" dirty="0">
                <a:latin typeface="+mn-lt"/>
              </a:rPr>
              <a:t> </a:t>
            </a:r>
            <a:r>
              <a:rPr lang="en-US" altLang="en-US" sz="2400" b="1" dirty="0" err="1">
                <a:latin typeface="+mn-lt"/>
              </a:rPr>
              <a:t>đỉnh</a:t>
            </a:r>
            <a:r>
              <a:rPr lang="en-US" altLang="en-US" sz="2400" b="1" dirty="0">
                <a:latin typeface="+mn-lt"/>
              </a:rPr>
              <a:t> </a:t>
            </a:r>
            <a:r>
              <a:rPr lang="en-US" altLang="en-US" sz="2400" b="1" dirty="0" err="1">
                <a:latin typeface="+mn-lt"/>
              </a:rPr>
              <a:t>đầu</a:t>
            </a:r>
            <a:r>
              <a:rPr lang="en-US" altLang="en-US" sz="2400" b="1" dirty="0">
                <a:latin typeface="+mn-lt"/>
              </a:rPr>
              <a:t> </a:t>
            </a:r>
            <a:r>
              <a:rPr lang="en-US" altLang="en-US" sz="2400" b="1" dirty="0" err="1">
                <a:latin typeface="+mn-lt"/>
              </a:rPr>
              <a:t>tiên</a:t>
            </a:r>
            <a:r>
              <a:rPr lang="en-US" altLang="en-US" sz="2400" b="1" dirty="0">
                <a:latin typeface="+mn-lt"/>
              </a:rPr>
              <a:t> </a:t>
            </a:r>
            <a:r>
              <a:rPr lang="en-US" altLang="en-US" sz="2400" b="1" dirty="0" err="1">
                <a:latin typeface="+mn-lt"/>
              </a:rPr>
              <a:t>của</a:t>
            </a:r>
            <a:r>
              <a:rPr lang="en-US" altLang="en-US" sz="2400" b="1" dirty="0">
                <a:latin typeface="+mn-lt"/>
              </a:rPr>
              <a:t> </a:t>
            </a:r>
          </a:p>
          <a:p>
            <a:pPr indent="-228600" eaLnBrk="1" hangingPunct="1">
              <a:lnSpc>
                <a:spcPct val="90000"/>
              </a:lnSpc>
              <a:spcAft>
                <a:spcPts val="600"/>
              </a:spcAft>
              <a:buFont typeface="Arial" panose="020B0604020202020204" pitchFamily="34" charset="0"/>
              <a:buChar char="•"/>
            </a:pPr>
            <a:r>
              <a:rPr lang="en-US" altLang="en-US" sz="2400" b="1" dirty="0">
                <a:latin typeface="+mn-lt"/>
              </a:rPr>
              <a:t>ASEAN </a:t>
            </a:r>
            <a:r>
              <a:rPr lang="en-US" altLang="en-US" sz="2400" b="1" dirty="0" err="1">
                <a:latin typeface="+mn-lt"/>
              </a:rPr>
              <a:t>tại</a:t>
            </a:r>
            <a:r>
              <a:rPr lang="en-US" altLang="en-US" sz="2400" b="1" dirty="0">
                <a:latin typeface="+mn-lt"/>
              </a:rPr>
              <a:t> Ba-li </a:t>
            </a:r>
            <a:r>
              <a:rPr lang="en-US" altLang="en-US" sz="2400" b="1" dirty="0" err="1">
                <a:latin typeface="+mn-lt"/>
              </a:rPr>
              <a:t>năm</a:t>
            </a:r>
            <a:r>
              <a:rPr lang="en-US" altLang="en-US" sz="2400" b="1" dirty="0">
                <a:latin typeface="+mn-lt"/>
              </a:rPr>
              <a:t> 2/1976 (In-</a:t>
            </a:r>
            <a:r>
              <a:rPr lang="en-US" altLang="en-US" sz="2400" b="1" dirty="0" err="1">
                <a:latin typeface="+mn-lt"/>
              </a:rPr>
              <a:t>đô</a:t>
            </a:r>
            <a:r>
              <a:rPr lang="en-US" altLang="en-US" sz="2400" b="1" dirty="0">
                <a:latin typeface="+mn-lt"/>
              </a:rPr>
              <a:t>-</a:t>
            </a:r>
            <a:r>
              <a:rPr lang="en-US" altLang="en-US" sz="2400" b="1" dirty="0" err="1">
                <a:latin typeface="+mn-lt"/>
              </a:rPr>
              <a:t>nê</a:t>
            </a:r>
            <a:r>
              <a:rPr lang="en-US" altLang="en-US" sz="2400" b="1" dirty="0">
                <a:latin typeface="+mn-lt"/>
              </a:rPr>
              <a:t>-xi-a)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EAN.png"/>
          <p:cNvPicPr>
            <a:picLocks noGrp="1" noChangeAspect="1"/>
          </p:cNvPicPr>
          <p:nvPr>
            <p:ph sz="quarter" idx="1"/>
          </p:nvPr>
        </p:nvPicPr>
        <p:blipFill>
          <a:blip r:embed="rId2"/>
          <a:stretch>
            <a:fillRect/>
          </a:stretch>
        </p:blipFill>
        <p:spPr>
          <a:xfrm>
            <a:off x="1" y="0"/>
            <a:ext cx="4267200" cy="3124200"/>
          </a:xfrm>
        </p:spPr>
      </p:pic>
      <p:pic>
        <p:nvPicPr>
          <p:cNvPr id="5" name="Picture 4" descr="tru_so_asean.jpg"/>
          <p:cNvPicPr>
            <a:picLocks noChangeAspect="1"/>
          </p:cNvPicPr>
          <p:nvPr/>
        </p:nvPicPr>
        <p:blipFill>
          <a:blip r:embed="rId3"/>
          <a:stretch>
            <a:fillRect/>
          </a:stretch>
        </p:blipFill>
        <p:spPr>
          <a:xfrm>
            <a:off x="4594860" y="3886200"/>
            <a:ext cx="4495800" cy="2971800"/>
          </a:xfrm>
          <a:prstGeom prst="rect">
            <a:avLst/>
          </a:prstGeom>
        </p:spPr>
      </p:pic>
      <p:sp>
        <p:nvSpPr>
          <p:cNvPr id="6" name="Rectangle 5"/>
          <p:cNvSpPr/>
          <p:nvPr/>
        </p:nvSpPr>
        <p:spPr>
          <a:xfrm>
            <a:off x="0" y="3124200"/>
            <a:ext cx="909066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a:t>Trụ</a:t>
            </a:r>
            <a:r>
              <a:rPr lang="en-US" sz="2400" b="1" dirty="0"/>
              <a:t> </a:t>
            </a:r>
            <a:r>
              <a:rPr lang="en-US" sz="2400" b="1" dirty="0" err="1"/>
              <a:t>sở</a:t>
            </a:r>
            <a:r>
              <a:rPr lang="en-US" sz="2400" b="1" dirty="0"/>
              <a:t> </a:t>
            </a:r>
            <a:r>
              <a:rPr lang="en-US" sz="2400" b="1" dirty="0" err="1"/>
              <a:t>Asean</a:t>
            </a:r>
            <a:r>
              <a:rPr lang="en-US" sz="2400" b="1" dirty="0"/>
              <a:t> </a:t>
            </a:r>
            <a:r>
              <a:rPr lang="en-US" sz="2400" b="1" dirty="0" err="1"/>
              <a:t>tại</a:t>
            </a:r>
            <a:r>
              <a:rPr lang="en-US" sz="2400" b="1" dirty="0"/>
              <a:t> </a:t>
            </a:r>
            <a:r>
              <a:rPr lang="en-US" sz="2400" b="1" dirty="0" err="1"/>
              <a:t>Gia</a:t>
            </a:r>
            <a:r>
              <a:rPr lang="en-US" sz="2400" b="1" dirty="0"/>
              <a:t>-</a:t>
            </a:r>
            <a:r>
              <a:rPr lang="en-US" sz="2400" b="1" dirty="0" err="1"/>
              <a:t>các</a:t>
            </a:r>
            <a:r>
              <a:rPr lang="en-US" sz="2400" b="1" dirty="0"/>
              <a:t>-ta (In-</a:t>
            </a:r>
            <a:r>
              <a:rPr lang="en-US" sz="2400" b="1" dirty="0" err="1"/>
              <a:t>đô</a:t>
            </a:r>
            <a:r>
              <a:rPr lang="en-US" sz="2400" b="1" dirty="0"/>
              <a:t>-</a:t>
            </a:r>
            <a:r>
              <a:rPr lang="en-US" sz="2400" b="1" dirty="0" err="1"/>
              <a:t>nê</a:t>
            </a:r>
            <a:r>
              <a:rPr lang="en-US" sz="2400" b="1" dirty="0"/>
              <a:t>-xi-a)</a:t>
            </a:r>
          </a:p>
        </p:txBody>
      </p:sp>
      <p:pic>
        <p:nvPicPr>
          <p:cNvPr id="7" name="Picture 6" descr="photo-3-1502165000865.jpg"/>
          <p:cNvPicPr>
            <a:picLocks noChangeAspect="1"/>
          </p:cNvPicPr>
          <p:nvPr/>
        </p:nvPicPr>
        <p:blipFill>
          <a:blip r:embed="rId4"/>
          <a:stretch>
            <a:fillRect/>
          </a:stretch>
        </p:blipFill>
        <p:spPr>
          <a:xfrm>
            <a:off x="4556760" y="0"/>
            <a:ext cx="4572000" cy="3124200"/>
          </a:xfrm>
          <a:prstGeom prst="rect">
            <a:avLst/>
          </a:prstGeom>
        </p:spPr>
      </p:pic>
      <p:pic>
        <p:nvPicPr>
          <p:cNvPr id="8" name="Picture 7" descr="300px-ASEAN_HQ_1.jpg"/>
          <p:cNvPicPr>
            <a:picLocks noChangeAspect="1"/>
          </p:cNvPicPr>
          <p:nvPr/>
        </p:nvPicPr>
        <p:blipFill>
          <a:blip r:embed="rId5"/>
          <a:stretch>
            <a:fillRect/>
          </a:stretch>
        </p:blipFill>
        <p:spPr>
          <a:xfrm>
            <a:off x="0" y="3886200"/>
            <a:ext cx="4343400" cy="2971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lag_of_ASEAN_svg"/>
          <p:cNvPicPr>
            <a:picLocks noChangeAspect="1" noChangeArrowheads="1"/>
          </p:cNvPicPr>
          <p:nvPr/>
        </p:nvPicPr>
        <p:blipFill>
          <a:blip r:embed="rId2"/>
          <a:srcRect/>
          <a:stretch>
            <a:fillRect/>
          </a:stretch>
        </p:blipFill>
        <p:spPr bwMode="auto">
          <a:xfrm>
            <a:off x="186847" y="1323907"/>
            <a:ext cx="3886200" cy="2996494"/>
          </a:xfrm>
          <a:prstGeom prst="rect">
            <a:avLst/>
          </a:prstGeom>
          <a:noFill/>
          <a:ln w="38100">
            <a:solidFill>
              <a:srgbClr val="000000"/>
            </a:solidFill>
            <a:miter lim="800000"/>
            <a:headEnd/>
            <a:tailEnd/>
          </a:ln>
        </p:spPr>
      </p:pic>
      <p:sp>
        <p:nvSpPr>
          <p:cNvPr id="67587" name="Text Box 3"/>
          <p:cNvSpPr txBox="1">
            <a:spLocks noChangeArrowheads="1"/>
          </p:cNvSpPr>
          <p:nvPr/>
        </p:nvSpPr>
        <p:spPr bwMode="auto">
          <a:xfrm>
            <a:off x="152400" y="152400"/>
            <a:ext cx="8826500" cy="1077218"/>
          </a:xfrm>
          <a:prstGeom prst="rect">
            <a:avLst/>
          </a:prstGeom>
          <a:noFill/>
          <a:ln w="9525">
            <a:noFill/>
            <a:miter lim="800000"/>
          </a:ln>
          <a:effectLst/>
        </p:spPr>
        <p:txBody>
          <a:bodyPr wrap="square">
            <a:spAutoFit/>
          </a:bodyPr>
          <a:lstStyle/>
          <a:p>
            <a:pPr algn="ctr">
              <a:spcBef>
                <a:spcPct val="50000"/>
              </a:spcBef>
            </a:pPr>
            <a:r>
              <a:rPr lang="en-US" sz="3200" b="1" dirty="0" err="1">
                <a:latin typeface="Times New Roman" panose="02020603050405020304" pitchFamily="18" charset="0"/>
                <a:cs typeface="Times New Roman" panose="02020603050405020304" pitchFamily="18" charset="0"/>
              </a:rPr>
              <a:t>Lá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cờ</a:t>
            </a:r>
            <a:r>
              <a:rPr lang="en-US" sz="3200" b="1" dirty="0">
                <a:latin typeface="Times New Roman" panose="02020603050405020304" pitchFamily="18" charset="0"/>
                <a:cs typeface="Times New Roman" panose="02020603050405020304" pitchFamily="18" charset="0"/>
              </a:rPr>
              <a:t> ASEAN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sp>
        <p:nvSpPr>
          <p:cNvPr id="67588" name="Text Box 4"/>
          <p:cNvSpPr txBox="1">
            <a:spLocks noChangeArrowheads="1"/>
          </p:cNvSpPr>
          <p:nvPr/>
        </p:nvSpPr>
        <p:spPr bwMode="auto">
          <a:xfrm>
            <a:off x="4102100" y="1268292"/>
            <a:ext cx="4876800" cy="3046095"/>
          </a:xfrm>
          <a:prstGeom prst="rect">
            <a:avLst/>
          </a:prstGeom>
          <a:solidFill>
            <a:srgbClr val="B3D7B7"/>
          </a:solidFill>
          <a:ln w="38100">
            <a:solidFill>
              <a:schemeClr val="bg1"/>
            </a:solidFill>
            <a:miter lim="800000"/>
          </a:ln>
          <a:effectLst/>
        </p:spPr>
        <p:txBody>
          <a:bodyPr wrap="square">
            <a:spAutoFit/>
          </a:bodyPr>
          <a:lstStyle/>
          <a:p>
            <a:pPr algn="just"/>
            <a:r>
              <a:rPr 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xanh</a:t>
            </a:r>
            <a:r>
              <a:rPr 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hoà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bình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ổn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đỏ</a:t>
            </a:r>
            <a:r>
              <a:rPr lang="en-US" sz="24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thể</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hiện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lực</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ca</a:t>
            </a:r>
            <a:r>
              <a:rPr lang="vi-VN" altLang="en-US" sz="2400" b="1" dirty="0">
                <a:latin typeface="Times New Roman" panose="02020603050405020304" pitchFamily="18" charset="0"/>
                <a:cs typeface="Times New Roman" panose="02020603050405020304" pitchFamily="18" charset="0"/>
                <a:sym typeface="Wingdings" panose="05000000000000000000" pitchFamily="2" charset="2"/>
              </a:rPr>
              <a:t>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đảm</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trắng</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lên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thuần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khiết</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vàng</a:t>
            </a:r>
            <a:r>
              <a:rPr lang="en-US" sz="24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thịnh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67589" name="Text Box 5"/>
          <p:cNvSpPr txBox="1">
            <a:spLocks noChangeArrowheads="1"/>
          </p:cNvSpPr>
          <p:nvPr/>
        </p:nvSpPr>
        <p:spPr bwMode="auto">
          <a:xfrm>
            <a:off x="266700" y="4297740"/>
            <a:ext cx="8597900" cy="1198880"/>
          </a:xfrm>
          <a:prstGeom prst="rect">
            <a:avLst/>
          </a:prstGeom>
          <a:noFill/>
          <a:ln w="9525">
            <a:noFill/>
            <a:miter lim="800000"/>
          </a:ln>
          <a:effectLst/>
        </p:spPr>
        <p:txBody>
          <a:bodyPr wrap="square">
            <a:spAutoFit/>
          </a:bodyPr>
          <a:lstStyle/>
          <a:p>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ASEAN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vi-VN" altLang="en-US" sz="2400" b="1" dirty="0" err="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endParaRPr lang="en-US" sz="2400" b="1" dirty="0">
              <a:latin typeface="Times New Roman" panose="02020603050405020304" pitchFamily="18" charset="0"/>
              <a:cs typeface="Times New Roman" panose="02020603050405020304" pitchFamily="18" charset="0"/>
            </a:endParaRPr>
          </a:p>
        </p:txBody>
      </p:sp>
      <p:sp>
        <p:nvSpPr>
          <p:cNvPr id="67590" name="Text Box 6"/>
          <p:cNvSpPr txBox="1">
            <a:spLocks noChangeArrowheads="1"/>
          </p:cNvSpPr>
          <p:nvPr/>
        </p:nvSpPr>
        <p:spPr bwMode="auto">
          <a:xfrm>
            <a:off x="116562" y="6096000"/>
            <a:ext cx="8784572" cy="461665"/>
          </a:xfrm>
          <a:prstGeom prst="rect">
            <a:avLst/>
          </a:prstGeom>
          <a:noFill/>
          <a:ln w="9525">
            <a:noFill/>
            <a:miter lim="800000"/>
          </a:ln>
          <a:effectLst/>
        </p:spPr>
        <p:txBody>
          <a:bodyPr wrap="square">
            <a:spAutoFit/>
          </a:bodyPr>
          <a:lstStyle/>
          <a:p>
            <a:pPr>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ASEAN.</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circle(in)">
                                      <p:cBhvr>
                                        <p:cTn id="7" dur="20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circle(in)">
                                      <p:cBhvr>
                                        <p:cTn id="12" dur="20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circle(in)">
                                      <p:cBhvr>
                                        <p:cTn id="17" dur="2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ldLvl="0" animBg="1"/>
      <p:bldP spid="67589" grpId="0" bldLvl="0" animBg="1"/>
      <p:bldP spid="675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114" y="142686"/>
            <a:ext cx="8763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6" name="TextBox 5"/>
          <p:cNvSpPr txBox="1"/>
          <p:nvPr/>
        </p:nvSpPr>
        <p:spPr>
          <a:xfrm>
            <a:off x="135446" y="976145"/>
            <a:ext cx="887066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Mục tiêu – nguyên tắc hoạt động</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Content Placeholder 2"/>
          <p:cNvSpPr>
            <a:spLocks noGrp="1"/>
          </p:cNvSpPr>
          <p:nvPr>
            <p:ph idx="1"/>
          </p:nvPr>
        </p:nvSpPr>
        <p:spPr>
          <a:xfrm>
            <a:off x="215845" y="3164681"/>
            <a:ext cx="2053860" cy="3687566"/>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vi-VN" sz="2600" dirty="0">
                <a:latin typeface="Times New Roman" panose="02020603050405020304" pitchFamily="18" charset="0"/>
                <a:cs typeface="Times New Roman" panose="02020603050405020304" pitchFamily="18" charset="0"/>
              </a:rPr>
              <a:t>Phát triển kinh tế, văn hoá thông qua nỗ lực hợp tác chung trên tinh thần duy trì hoà bình và ổn định khu vực.</a:t>
            </a:r>
          </a:p>
          <a:p>
            <a:endParaRPr lang="en-US" sz="26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rot="7119420">
            <a:off x="487540" y="2013628"/>
            <a:ext cx="1466639" cy="940383"/>
            <a:chOff x="1856463" y="1764529"/>
            <a:chExt cx="1814163" cy="1016218"/>
          </a:xfrm>
        </p:grpSpPr>
        <p:sp>
          <p:nvSpPr>
            <p:cNvPr id="2" name="Right Arrow 1"/>
            <p:cNvSpPr/>
            <p:nvPr/>
          </p:nvSpPr>
          <p:spPr>
            <a:xfrm rot="19889206">
              <a:off x="1856463" y="1764529"/>
              <a:ext cx="1814163" cy="101621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Content Placeholder 2"/>
            <p:cNvSpPr txBox="1"/>
            <p:nvPr/>
          </p:nvSpPr>
          <p:spPr>
            <a:xfrm rot="19862715">
              <a:off x="1972647" y="1988454"/>
              <a:ext cx="1392273" cy="608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pt-BR" sz="2600" b="1" i="1" dirty="0">
                  <a:solidFill>
                    <a:srgbClr val="FF0000"/>
                  </a:solidFill>
                  <a:latin typeface="Times New Roman" panose="02020603050405020304" pitchFamily="18" charset="0"/>
                  <a:cs typeface="Times New Roman" panose="02020603050405020304" pitchFamily="18" charset="0"/>
                </a:rPr>
                <a:t>Mục tiêu </a:t>
              </a:r>
            </a:p>
          </p:txBody>
        </p:sp>
        <p:sp>
          <p:nvSpPr>
            <p:cNvPr id="31" name="Content Placeholder 2"/>
            <p:cNvSpPr txBox="1"/>
            <p:nvPr/>
          </p:nvSpPr>
          <p:spPr>
            <a:xfrm rot="19862715">
              <a:off x="1968966" y="1982238"/>
              <a:ext cx="1392274" cy="60810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pt-BR" sz="2600" b="1" i="1" dirty="0">
                  <a:solidFill>
                    <a:srgbClr val="FF0000"/>
                  </a:solidFill>
                  <a:latin typeface="Times New Roman" panose="02020603050405020304" pitchFamily="18" charset="0"/>
                  <a:cs typeface="Times New Roman" panose="02020603050405020304" pitchFamily="18" charset="0"/>
                </a:rPr>
                <a:t>Mục tiêu </a:t>
              </a:r>
            </a:p>
          </p:txBody>
        </p:sp>
      </p:grpSp>
      <p:sp>
        <p:nvSpPr>
          <p:cNvPr id="17" name="Rectangle 16"/>
          <p:cNvSpPr/>
          <p:nvPr/>
        </p:nvSpPr>
        <p:spPr>
          <a:xfrm>
            <a:off x="7444431" y="3164681"/>
            <a:ext cx="1561684"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600" dirty="0">
                <a:latin typeface="Times New Roman" panose="02020603050405020304" pitchFamily="18" charset="0"/>
                <a:cs typeface="Times New Roman" panose="02020603050405020304" pitchFamily="18" charset="0"/>
              </a:rPr>
              <a:t>H</a:t>
            </a:r>
            <a:r>
              <a:rPr lang="vi-VN" sz="2600" dirty="0">
                <a:latin typeface="Times New Roman" panose="02020603050405020304" pitchFamily="18" charset="0"/>
                <a:cs typeface="Times New Roman" panose="02020603050405020304" pitchFamily="18" charset="0"/>
              </a:rPr>
              <a:t>ợp tác phát triển có hiệu quả trong các lĩnh vực kinh tế, văn hóa và xã hội.</a:t>
            </a:r>
          </a:p>
        </p:txBody>
      </p:sp>
      <p:sp>
        <p:nvSpPr>
          <p:cNvPr id="19" name="Rectangle 18"/>
          <p:cNvSpPr/>
          <p:nvPr/>
        </p:nvSpPr>
        <p:spPr>
          <a:xfrm>
            <a:off x="2881982" y="3164681"/>
            <a:ext cx="1905219"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2600" dirty="0">
                <a:latin typeface="Times New Roman" panose="02020603050405020304" pitchFamily="18" charset="0"/>
                <a:cs typeface="Times New Roman" panose="02020603050405020304" pitchFamily="18" charset="0"/>
              </a:rPr>
              <a:t>Tôn trọng chủ quyền và toàn vẹn lãnh thổ; không can thiệp vào công việc nội bộ của nhau</a:t>
            </a:r>
            <a:endParaRPr lang="en-US" sz="2600" dirty="0">
              <a:latin typeface="Times New Roman" panose="02020603050405020304" pitchFamily="18" charset="0"/>
              <a:cs typeface="Times New Roman" panose="02020603050405020304" pitchFamily="18" charset="0"/>
            </a:endParaRPr>
          </a:p>
        </p:txBody>
      </p:sp>
      <p:sp>
        <p:nvSpPr>
          <p:cNvPr id="20" name="Rectangle 19"/>
          <p:cNvSpPr/>
          <p:nvPr/>
        </p:nvSpPr>
        <p:spPr>
          <a:xfrm>
            <a:off x="5029200" y="3164681"/>
            <a:ext cx="2151826"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600" dirty="0">
                <a:latin typeface="Times New Roman" panose="02020603050405020304" pitchFamily="18" charset="0"/>
                <a:cs typeface="Times New Roman" panose="02020603050405020304" pitchFamily="18" charset="0"/>
              </a:rPr>
              <a:t>G</a:t>
            </a:r>
            <a:r>
              <a:rPr lang="vi-VN" sz="2600" dirty="0">
                <a:latin typeface="Times New Roman" panose="02020603050405020304" pitchFamily="18" charset="0"/>
                <a:cs typeface="Times New Roman" panose="02020603050405020304" pitchFamily="18" charset="0"/>
              </a:rPr>
              <a:t>iải quyết các tranh chấp bằng biện pháp hòa bình</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không sử dụng vũ lực hoặc đe dọa bằng vũ lực đối với nhau </a:t>
            </a:r>
            <a:endParaRPr lang="en-US" sz="2600" dirty="0">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V="1">
            <a:off x="3810000" y="2503915"/>
            <a:ext cx="4415273" cy="2864"/>
          </a:xfrm>
          <a:prstGeom prst="line">
            <a:avLst/>
          </a:prstGeom>
        </p:spPr>
        <p:style>
          <a:lnRef idx="3">
            <a:schemeClr val="accent4"/>
          </a:lnRef>
          <a:fillRef idx="0">
            <a:schemeClr val="accent4"/>
          </a:fillRef>
          <a:effectRef idx="2">
            <a:schemeClr val="accent4"/>
          </a:effectRef>
          <a:fontRef idx="minor">
            <a:schemeClr val="tx1"/>
          </a:fontRef>
        </p:style>
      </p:cxnSp>
      <p:sp>
        <p:nvSpPr>
          <p:cNvPr id="30" name="Down Arrow 29"/>
          <p:cNvSpPr/>
          <p:nvPr/>
        </p:nvSpPr>
        <p:spPr>
          <a:xfrm>
            <a:off x="5791200" y="1755157"/>
            <a:ext cx="609600" cy="733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19600" y="2103805"/>
            <a:ext cx="3581400" cy="400110"/>
          </a:xfrm>
          <a:prstGeom prst="rect">
            <a:avLst/>
          </a:prstGeom>
        </p:spPr>
        <p:txBody>
          <a:bodyPr wrap="square">
            <a:spAutoFit/>
          </a:bodyPr>
          <a:lstStyle/>
          <a:p>
            <a:pPr algn="just"/>
            <a:r>
              <a:rPr lang="vi-VN"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 tắc             Hoạt động</a:t>
            </a:r>
            <a:endPar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5" name="Straight Arrow Connector 34"/>
          <p:cNvCxnSpPr>
            <a:endCxn id="19" idx="0"/>
          </p:cNvCxnSpPr>
          <p:nvPr/>
        </p:nvCxnSpPr>
        <p:spPr>
          <a:xfrm>
            <a:off x="3834591" y="2506778"/>
            <a:ext cx="1" cy="65790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a:endCxn id="20" idx="0"/>
          </p:cNvCxnSpPr>
          <p:nvPr/>
        </p:nvCxnSpPr>
        <p:spPr>
          <a:xfrm>
            <a:off x="6096000" y="2590800"/>
            <a:ext cx="9113" cy="57388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8" name="Straight Arrow Connector 47"/>
          <p:cNvCxnSpPr>
            <a:endCxn id="17" idx="0"/>
          </p:cNvCxnSpPr>
          <p:nvPr/>
        </p:nvCxnSpPr>
        <p:spPr>
          <a:xfrm flipH="1">
            <a:off x="8225273" y="2503915"/>
            <a:ext cx="4327" cy="66076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circle(in)">
                                      <p:cBhvr>
                                        <p:cTn id="15" dur="2000"/>
                                        <p:tgtEl>
                                          <p:spTgt spid="10">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circle(in)">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4"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7" grpId="0" animBg="1"/>
      <p:bldP spid="19" grpId="0" animBg="1"/>
      <p:bldP spid="20" grpId="0" animBg="1"/>
      <p:bldP spid="30"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nvGraphicFramePr>
        <p:xfrm>
          <a:off x="228600" y="643729"/>
          <a:ext cx="8686800" cy="6091241"/>
        </p:xfrm>
        <a:graphic>
          <a:graphicData uri="http://schemas.openxmlformats.org/drawingml/2006/table">
            <a:tbl>
              <a:tblPr/>
              <a:tblGrid>
                <a:gridCol w="563563">
                  <a:extLst>
                    <a:ext uri="{9D8B030D-6E8A-4147-A177-3AD203B41FA5}">
                      <a16:colId xmlns:a16="http://schemas.microsoft.com/office/drawing/2014/main" val="20000"/>
                    </a:ext>
                  </a:extLst>
                </a:gridCol>
                <a:gridCol w="2103437">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528888">
                  <a:extLst>
                    <a:ext uri="{9D8B030D-6E8A-4147-A177-3AD203B41FA5}">
                      <a16:colId xmlns:a16="http://schemas.microsoft.com/office/drawing/2014/main" val="20003"/>
                    </a:ext>
                  </a:extLst>
                </a:gridCol>
                <a:gridCol w="1738312">
                  <a:extLst>
                    <a:ext uri="{9D8B030D-6E8A-4147-A177-3AD203B41FA5}">
                      <a16:colId xmlns:a16="http://schemas.microsoft.com/office/drawing/2014/main" val="20004"/>
                    </a:ext>
                  </a:extLst>
                </a:gridCol>
              </a:tblGrid>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Số TT</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Tên nước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Quốc Kì</a:t>
                      </a:r>
                      <a:endParaRPr kumimoji="0" lang="en-US"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Thủ đô</a:t>
                      </a:r>
                      <a:endParaRPr kumimoji="0" lang="en-US" sz="1800" b="1" i="0" u="none" strike="noStrike" cap="none" normalizeH="0" baseline="0">
                        <a:ln>
                          <a:noFill/>
                        </a:ln>
                        <a:solidFill>
                          <a:schemeClr val="tx2"/>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Thời gian gia nhâp ASEAN</a:t>
                      </a:r>
                    </a:p>
                  </a:txBody>
                  <a:tcPr anchor="ctr" anchorCtr="1"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IN-ĐÔ-NÊ-XI-A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2</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MA-LAI-XI-A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3</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PHI-LIP-PIN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4</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XIN-GA-PO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5</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THÁI 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tx1"/>
                          </a:solidFill>
                          <a:effectLst/>
                          <a:latin typeface="VNI-Aptima" pitchFamily="2" charset="0"/>
                          <a:cs typeface="Arial" panose="020B0604020202020204" pitchFamily="34" charset="0"/>
                        </a:rPr>
                        <a:t>          </a:t>
                      </a:r>
                      <a:r>
                        <a:rPr kumimoji="0" lang="en-US" sz="1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Băng</a:t>
                      </a:r>
                      <a:r>
                        <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Cốc</a:t>
                      </a:r>
                      <a:r>
                        <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8/1967</a:t>
                      </a: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6</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BRU-NÂY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7</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VIỆT NAM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8</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LÀO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9</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MI-AN-MA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10</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CAM-PU-CHIA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11</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ĐÔNG-TI-MO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1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23634" name="Picture 93" descr="600px-Flag_of_Indonesia_svg"/>
          <p:cNvPicPr>
            <a:picLocks noChangeAspect="1" noChangeArrowheads="1"/>
          </p:cNvPicPr>
          <p:nvPr/>
        </p:nvPicPr>
        <p:blipFill>
          <a:blip r:embed="rId3">
            <a:extLst>
              <a:ext uri="{28A0092B-C50C-407E-A947-70E740481C1C}">
                <a14:useLocalDpi xmlns:a14="http://schemas.microsoft.com/office/drawing/2010/main" val="0"/>
              </a:ext>
            </a:extLst>
          </a:blip>
          <a:srcRect l="3200" t="4800" r="3200" b="4800"/>
          <a:stretch>
            <a:fillRect/>
          </a:stretch>
        </p:blipFill>
        <p:spPr bwMode="auto">
          <a:xfrm>
            <a:off x="3048000" y="1295400"/>
            <a:ext cx="1371600"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5" name="Picture 83" descr="MALAYSIA"/>
          <p:cNvPicPr>
            <a:picLocks noChangeAspect="1" noChangeArrowheads="1"/>
          </p:cNvPicPr>
          <p:nvPr/>
        </p:nvPicPr>
        <p:blipFill>
          <a:blip r:embed="rId4" cstate="print">
            <a:extLst>
              <a:ext uri="{28A0092B-C50C-407E-A947-70E740481C1C}">
                <a14:useLocalDpi xmlns:a14="http://schemas.microsoft.com/office/drawing/2010/main" val="0"/>
              </a:ext>
            </a:extLst>
          </a:blip>
          <a:srcRect l="3891" t="5519" r="3891" b="5519"/>
          <a:stretch>
            <a:fillRect/>
          </a:stretch>
        </p:blipFill>
        <p:spPr bwMode="auto">
          <a:xfrm>
            <a:off x="3048000" y="1752600"/>
            <a:ext cx="1368425" cy="4270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6" name="Picture 86" descr="PHILPNES"/>
          <p:cNvPicPr>
            <a:picLocks noChangeAspect="1" noChangeArrowheads="1"/>
          </p:cNvPicPr>
          <p:nvPr/>
        </p:nvPicPr>
        <p:blipFill>
          <a:blip r:embed="rId5" cstate="print">
            <a:extLst>
              <a:ext uri="{28A0092B-C50C-407E-A947-70E740481C1C}">
                <a14:useLocalDpi xmlns:a14="http://schemas.microsoft.com/office/drawing/2010/main" val="0"/>
              </a:ext>
            </a:extLst>
          </a:blip>
          <a:srcRect l="3891" t="5519" r="3891" b="5519"/>
          <a:stretch>
            <a:fillRect/>
          </a:stretch>
        </p:blipFill>
        <p:spPr bwMode="auto">
          <a:xfrm>
            <a:off x="3048000" y="2286000"/>
            <a:ext cx="1371600" cy="4127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7" name="Picture 84" descr="SINGAPOR"/>
          <p:cNvPicPr>
            <a:picLocks noChangeAspect="1" noChangeArrowheads="1"/>
          </p:cNvPicPr>
          <p:nvPr/>
        </p:nvPicPr>
        <p:blipFill>
          <a:blip r:embed="rId6" cstate="print">
            <a:extLst>
              <a:ext uri="{28A0092B-C50C-407E-A947-70E740481C1C}">
                <a14:useLocalDpi xmlns:a14="http://schemas.microsoft.com/office/drawing/2010/main" val="0"/>
              </a:ext>
            </a:extLst>
          </a:blip>
          <a:srcRect l="3891" t="5519" r="3891" b="5519"/>
          <a:stretch>
            <a:fillRect/>
          </a:stretch>
        </p:blipFill>
        <p:spPr bwMode="auto">
          <a:xfrm>
            <a:off x="3048000" y="2819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8" name="Picture 85" descr="THAILAND"/>
          <p:cNvPicPr>
            <a:picLocks noChangeAspect="1" noChangeArrowheads="1"/>
          </p:cNvPicPr>
          <p:nvPr/>
        </p:nvPicPr>
        <p:blipFill>
          <a:blip r:embed="rId7" cstate="print">
            <a:extLst>
              <a:ext uri="{28A0092B-C50C-407E-A947-70E740481C1C}">
                <a14:useLocalDpi xmlns:a14="http://schemas.microsoft.com/office/drawing/2010/main" val="0"/>
              </a:ext>
            </a:extLst>
          </a:blip>
          <a:srcRect l="3891" t="5519" r="3891" b="5519"/>
          <a:stretch>
            <a:fillRect/>
          </a:stretch>
        </p:blipFill>
        <p:spPr bwMode="auto">
          <a:xfrm>
            <a:off x="3048000" y="3274216"/>
            <a:ext cx="1368425" cy="4595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9" name="Picture 82" descr="BRUNEI"/>
          <p:cNvPicPr>
            <a:picLocks noChangeAspect="1" noChangeArrowheads="1"/>
          </p:cNvPicPr>
          <p:nvPr/>
        </p:nvPicPr>
        <p:blipFill>
          <a:blip r:embed="rId8" cstate="print">
            <a:extLst>
              <a:ext uri="{28A0092B-C50C-407E-A947-70E740481C1C}">
                <a14:useLocalDpi xmlns:a14="http://schemas.microsoft.com/office/drawing/2010/main" val="0"/>
              </a:ext>
            </a:extLst>
          </a:blip>
          <a:srcRect l="3891" t="5519" r="3891" b="5519"/>
          <a:stretch>
            <a:fillRect/>
          </a:stretch>
        </p:blipFill>
        <p:spPr bwMode="auto">
          <a:xfrm>
            <a:off x="3048000" y="38100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0" name="Picture 89" descr="VIETNAM"/>
          <p:cNvPicPr>
            <a:picLocks noChangeAspect="1" noChangeArrowheads="1"/>
          </p:cNvPicPr>
          <p:nvPr/>
        </p:nvPicPr>
        <p:blipFill>
          <a:blip r:embed="rId9" cstate="print">
            <a:extLst>
              <a:ext uri="{28A0092B-C50C-407E-A947-70E740481C1C}">
                <a14:useLocalDpi xmlns:a14="http://schemas.microsoft.com/office/drawing/2010/main" val="0"/>
              </a:ext>
            </a:extLst>
          </a:blip>
          <a:srcRect l="3891" t="5519" r="3891" b="5519"/>
          <a:stretch>
            <a:fillRect/>
          </a:stretch>
        </p:blipFill>
        <p:spPr bwMode="auto">
          <a:xfrm>
            <a:off x="3048000" y="4343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1" name="Picture 87" descr="LAOS"/>
          <p:cNvPicPr>
            <a:picLocks noChangeAspect="1" noChangeArrowheads="1"/>
          </p:cNvPicPr>
          <p:nvPr/>
        </p:nvPicPr>
        <p:blipFill>
          <a:blip r:embed="rId10" cstate="print">
            <a:extLst>
              <a:ext uri="{28A0092B-C50C-407E-A947-70E740481C1C}">
                <a14:useLocalDpi xmlns:a14="http://schemas.microsoft.com/office/drawing/2010/main" val="0"/>
              </a:ext>
            </a:extLst>
          </a:blip>
          <a:srcRect l="3891" t="5519" r="3891" b="5519"/>
          <a:stretch>
            <a:fillRect/>
          </a:stretch>
        </p:blipFill>
        <p:spPr bwMode="auto">
          <a:xfrm>
            <a:off x="3048000" y="4800600"/>
            <a:ext cx="1368425" cy="4127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2" name="Picture 90" descr="800px-Flag_of_Myanmar_svg"/>
          <p:cNvPicPr>
            <a:picLocks noChangeAspect="1" noChangeArrowheads="1"/>
          </p:cNvPicPr>
          <p:nvPr/>
        </p:nvPicPr>
        <p:blipFill>
          <a:blip r:embed="rId11">
            <a:extLst>
              <a:ext uri="{28A0092B-C50C-407E-A947-70E740481C1C}">
                <a14:useLocalDpi xmlns:a14="http://schemas.microsoft.com/office/drawing/2010/main" val="0"/>
              </a:ext>
            </a:extLst>
          </a:blip>
          <a:srcRect l="2400" t="4324" r="2400" b="4324"/>
          <a:stretch>
            <a:fillRect/>
          </a:stretch>
        </p:blipFill>
        <p:spPr bwMode="auto">
          <a:xfrm>
            <a:off x="3048000" y="5334000"/>
            <a:ext cx="1357313" cy="3508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3" name="Picture 88" descr="CAMBODIA"/>
          <p:cNvPicPr>
            <a:picLocks noChangeAspect="1" noChangeArrowheads="1"/>
          </p:cNvPicPr>
          <p:nvPr/>
        </p:nvPicPr>
        <p:blipFill>
          <a:blip r:embed="rId12" cstate="print">
            <a:extLst>
              <a:ext uri="{28A0092B-C50C-407E-A947-70E740481C1C}">
                <a14:useLocalDpi xmlns:a14="http://schemas.microsoft.com/office/drawing/2010/main" val="0"/>
              </a:ext>
            </a:extLst>
          </a:blip>
          <a:srcRect l="3891" t="5519" r="3891" b="5519"/>
          <a:stretch>
            <a:fillRect/>
          </a:stretch>
        </p:blipFill>
        <p:spPr bwMode="auto">
          <a:xfrm>
            <a:off x="3048000" y="5867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4" name="Picture 91" descr="800px-Flag_of_East_Timor_svg"/>
          <p:cNvPicPr>
            <a:picLocks noChangeAspect="1" noChangeArrowheads="1"/>
          </p:cNvPicPr>
          <p:nvPr/>
        </p:nvPicPr>
        <p:blipFill>
          <a:blip r:embed="rId13">
            <a:extLst>
              <a:ext uri="{28A0092B-C50C-407E-A947-70E740481C1C}">
                <a14:useLocalDpi xmlns:a14="http://schemas.microsoft.com/office/drawing/2010/main" val="0"/>
              </a:ext>
            </a:extLst>
          </a:blip>
          <a:srcRect l="2400" t="4800" r="2400" b="4800"/>
          <a:stretch>
            <a:fillRect/>
          </a:stretch>
        </p:blipFill>
        <p:spPr bwMode="auto">
          <a:xfrm>
            <a:off x="3048000" y="6324600"/>
            <a:ext cx="1371600"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645" name="Rectangle 15"/>
          <p:cNvSpPr>
            <a:spLocks noChangeArrowheads="1"/>
          </p:cNvSpPr>
          <p:nvPr/>
        </p:nvSpPr>
        <p:spPr bwMode="auto">
          <a:xfrm>
            <a:off x="2743200" y="152400"/>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CÁC NƯỚC ĐÔNG NAM Á</a:t>
            </a:r>
          </a:p>
        </p:txBody>
      </p:sp>
      <p:sp>
        <p:nvSpPr>
          <p:cNvPr id="17" name="Rectangle 99"/>
          <p:cNvSpPr>
            <a:spLocks noChangeArrowheads="1"/>
          </p:cNvSpPr>
          <p:nvPr/>
        </p:nvSpPr>
        <p:spPr bwMode="auto">
          <a:xfrm>
            <a:off x="4572000" y="3810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Times New Roman" panose="02020603050405020304" pitchFamily="18" charset="0"/>
                <a:cs typeface="Times New Roman" panose="02020603050405020304" pitchFamily="18" charset="0"/>
              </a:rPr>
              <a:t>Ban-đa Xê-ri Bê-ga-oan</a:t>
            </a:r>
          </a:p>
        </p:txBody>
      </p:sp>
      <p:sp>
        <p:nvSpPr>
          <p:cNvPr id="18" name="Rectangle 94"/>
          <p:cNvSpPr>
            <a:spLocks noChangeArrowheads="1"/>
          </p:cNvSpPr>
          <p:nvPr/>
        </p:nvSpPr>
        <p:spPr bwMode="auto">
          <a:xfrm>
            <a:off x="4572000" y="129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Gia-</a:t>
            </a:r>
            <a:r>
              <a:rPr lang="vi-VN" altLang="en-US" b="1">
                <a:latin typeface="Times New Roman" panose="02020603050405020304" pitchFamily="18" charset="0"/>
                <a:cs typeface="Times New Roman" panose="02020603050405020304" pitchFamily="18" charset="0"/>
              </a:rPr>
              <a:t>các-ta</a:t>
            </a:r>
            <a:endParaRPr lang="en-US" altLang="en-US" b="1">
              <a:latin typeface="Times New Roman" panose="02020603050405020304" pitchFamily="18" charset="0"/>
              <a:cs typeface="Times New Roman" panose="02020603050405020304" pitchFamily="18" charset="0"/>
            </a:endParaRPr>
          </a:p>
        </p:txBody>
      </p:sp>
      <p:sp>
        <p:nvSpPr>
          <p:cNvPr id="19" name="Rectangle 95"/>
          <p:cNvSpPr>
            <a:spLocks noChangeArrowheads="1"/>
          </p:cNvSpPr>
          <p:nvPr/>
        </p:nvSpPr>
        <p:spPr bwMode="auto">
          <a:xfrm>
            <a:off x="4648200" y="1828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Cua-la</a:t>
            </a:r>
            <a:r>
              <a:rPr lang="en-US" altLang="en-US" b="1">
                <a:solidFill>
                  <a:schemeClr val="bg2"/>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Lum-pơ</a:t>
            </a:r>
          </a:p>
        </p:txBody>
      </p:sp>
      <p:sp>
        <p:nvSpPr>
          <p:cNvPr id="20" name="Rectangle 96"/>
          <p:cNvSpPr>
            <a:spLocks noChangeArrowheads="1"/>
          </p:cNvSpPr>
          <p:nvPr/>
        </p:nvSpPr>
        <p:spPr bwMode="auto">
          <a:xfrm>
            <a:off x="4648200" y="2286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Ma-ni-la</a:t>
            </a:r>
          </a:p>
        </p:txBody>
      </p:sp>
      <p:sp>
        <p:nvSpPr>
          <p:cNvPr id="21" name="Rectangle 97"/>
          <p:cNvSpPr>
            <a:spLocks noChangeArrowheads="1"/>
          </p:cNvSpPr>
          <p:nvPr/>
        </p:nvSpPr>
        <p:spPr bwMode="auto">
          <a:xfrm>
            <a:off x="4648200" y="2819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Xin-ga-po</a:t>
            </a:r>
          </a:p>
        </p:txBody>
      </p:sp>
      <p:sp>
        <p:nvSpPr>
          <p:cNvPr id="22" name="Rectangle 100"/>
          <p:cNvSpPr>
            <a:spLocks noChangeArrowheads="1"/>
          </p:cNvSpPr>
          <p:nvPr/>
        </p:nvSpPr>
        <p:spPr bwMode="auto">
          <a:xfrm>
            <a:off x="4648200" y="434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Hà Nội</a:t>
            </a:r>
          </a:p>
        </p:txBody>
      </p:sp>
      <p:sp>
        <p:nvSpPr>
          <p:cNvPr id="23" name="Rectangle 101"/>
          <p:cNvSpPr>
            <a:spLocks noChangeArrowheads="1"/>
          </p:cNvSpPr>
          <p:nvPr/>
        </p:nvSpPr>
        <p:spPr bwMode="auto">
          <a:xfrm>
            <a:off x="4724400" y="4800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Viêng-chăm</a:t>
            </a:r>
          </a:p>
        </p:txBody>
      </p:sp>
      <p:sp>
        <p:nvSpPr>
          <p:cNvPr id="24" name="Rectangle 102"/>
          <p:cNvSpPr>
            <a:spLocks noChangeArrowheads="1"/>
          </p:cNvSpPr>
          <p:nvPr/>
        </p:nvSpPr>
        <p:spPr bwMode="auto">
          <a:xfrm>
            <a:off x="4648200" y="5334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Y-an-gun</a:t>
            </a:r>
          </a:p>
        </p:txBody>
      </p:sp>
      <p:sp>
        <p:nvSpPr>
          <p:cNvPr id="25" name="Rectangle 103"/>
          <p:cNvSpPr>
            <a:spLocks noChangeArrowheads="1"/>
          </p:cNvSpPr>
          <p:nvPr/>
        </p:nvSpPr>
        <p:spPr bwMode="auto">
          <a:xfrm>
            <a:off x="4800600" y="5791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Phnôm-pênh</a:t>
            </a:r>
          </a:p>
        </p:txBody>
      </p:sp>
      <p:sp>
        <p:nvSpPr>
          <p:cNvPr id="26" name="Rectangle 104"/>
          <p:cNvSpPr>
            <a:spLocks noChangeArrowheads="1"/>
          </p:cNvSpPr>
          <p:nvPr/>
        </p:nvSpPr>
        <p:spPr bwMode="auto">
          <a:xfrm>
            <a:off x="4648200" y="6248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Đi- li</a:t>
            </a:r>
          </a:p>
        </p:txBody>
      </p:sp>
      <p:sp>
        <p:nvSpPr>
          <p:cNvPr id="27" name="Rectangle 109"/>
          <p:cNvSpPr>
            <a:spLocks noChangeArrowheads="1"/>
          </p:cNvSpPr>
          <p:nvPr/>
        </p:nvSpPr>
        <p:spPr bwMode="auto">
          <a:xfrm>
            <a:off x="7162800" y="2819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28" name="Rectangle 109"/>
          <p:cNvSpPr>
            <a:spLocks noChangeArrowheads="1"/>
          </p:cNvSpPr>
          <p:nvPr/>
        </p:nvSpPr>
        <p:spPr bwMode="auto">
          <a:xfrm>
            <a:off x="7162800" y="1371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29" name="Rectangle 109"/>
          <p:cNvSpPr>
            <a:spLocks noChangeArrowheads="1"/>
          </p:cNvSpPr>
          <p:nvPr/>
        </p:nvSpPr>
        <p:spPr bwMode="auto">
          <a:xfrm>
            <a:off x="7162800" y="1752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30" name="Rectangle 109"/>
          <p:cNvSpPr>
            <a:spLocks noChangeArrowheads="1"/>
          </p:cNvSpPr>
          <p:nvPr/>
        </p:nvSpPr>
        <p:spPr bwMode="auto">
          <a:xfrm>
            <a:off x="7162800" y="2286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31" name="Rectangle 109"/>
          <p:cNvSpPr>
            <a:spLocks noChangeArrowheads="1"/>
          </p:cNvSpPr>
          <p:nvPr/>
        </p:nvSpPr>
        <p:spPr bwMode="auto">
          <a:xfrm>
            <a:off x="7162800" y="3733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1/1984</a:t>
            </a:r>
          </a:p>
        </p:txBody>
      </p:sp>
      <p:sp>
        <p:nvSpPr>
          <p:cNvPr id="32" name="Rectangle 109"/>
          <p:cNvSpPr>
            <a:spLocks noChangeArrowheads="1"/>
          </p:cNvSpPr>
          <p:nvPr/>
        </p:nvSpPr>
        <p:spPr bwMode="auto">
          <a:xfrm>
            <a:off x="7162800" y="4267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7/1995</a:t>
            </a:r>
          </a:p>
        </p:txBody>
      </p:sp>
      <p:sp>
        <p:nvSpPr>
          <p:cNvPr id="33" name="Rectangle 109"/>
          <p:cNvSpPr>
            <a:spLocks noChangeArrowheads="1"/>
          </p:cNvSpPr>
          <p:nvPr/>
        </p:nvSpPr>
        <p:spPr bwMode="auto">
          <a:xfrm>
            <a:off x="7162800" y="4800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9/1997</a:t>
            </a:r>
          </a:p>
        </p:txBody>
      </p:sp>
      <p:sp>
        <p:nvSpPr>
          <p:cNvPr id="34" name="Rectangle 109"/>
          <p:cNvSpPr>
            <a:spLocks noChangeArrowheads="1"/>
          </p:cNvSpPr>
          <p:nvPr/>
        </p:nvSpPr>
        <p:spPr bwMode="auto">
          <a:xfrm>
            <a:off x="7162800" y="5257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9/1997</a:t>
            </a:r>
          </a:p>
        </p:txBody>
      </p:sp>
      <p:sp>
        <p:nvSpPr>
          <p:cNvPr id="35" name="Rectangle 109"/>
          <p:cNvSpPr>
            <a:spLocks noChangeArrowheads="1"/>
          </p:cNvSpPr>
          <p:nvPr/>
        </p:nvSpPr>
        <p:spPr bwMode="auto">
          <a:xfrm>
            <a:off x="7162800" y="5715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4/1999</a:t>
            </a:r>
          </a:p>
        </p:txBody>
      </p:sp>
      <p:sp>
        <p:nvSpPr>
          <p:cNvPr id="23665" name="Rectangle 109"/>
          <p:cNvSpPr>
            <a:spLocks noChangeArrowheads="1"/>
          </p:cNvSpPr>
          <p:nvPr/>
        </p:nvSpPr>
        <p:spPr bwMode="auto">
          <a:xfrm>
            <a:off x="7162800" y="6248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a:solidFill>
                <a:schemeClr val="tx2"/>
              </a:solidFill>
              <a:latin typeface="VNI-Aptima" pitchFamily="2" charset="0"/>
              <a:cs typeface="Arial" panose="020B0604020202020204" pitchFamily="34" charset="0"/>
            </a:endParaRPr>
          </a:p>
        </p:txBody>
      </p:sp>
      <p:sp>
        <p:nvSpPr>
          <p:cNvPr id="37" name="Text Box 116"/>
          <p:cNvSpPr txBox="1">
            <a:spLocks noChangeArrowheads="1"/>
          </p:cNvSpPr>
          <p:nvPr/>
        </p:nvSpPr>
        <p:spPr bwMode="auto">
          <a:xfrm>
            <a:off x="5981700" y="1441677"/>
            <a:ext cx="3124200" cy="1590675"/>
          </a:xfrm>
          <a:prstGeom prst="rect">
            <a:avLst/>
          </a:prstGeom>
          <a:solidFill>
            <a:srgbClr val="99CCFF"/>
          </a:solidFill>
          <a:ln w="38100" algn="ctr">
            <a:solidFill>
              <a:schemeClr val="tx1"/>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Điền tên thủ đô và thời gian gia nhập tổ chức ASEAN của các nước Đông Nam Á? </a:t>
            </a:r>
            <a:endParaRPr lang="en-US" altLang="en-US" sz="2900" b="1">
              <a:solidFill>
                <a:srgbClr val="0000CC"/>
              </a:solidFill>
              <a:latin typeface="VNI-Times" pitchFamily="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par>
                          <p:cTn id="36" fill="hold">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par>
                          <p:cTn id="63" fill="hold">
                            <p:stCondLst>
                              <p:cond delay="500"/>
                            </p:stCondLst>
                            <p:childTnLst>
                              <p:par>
                                <p:cTn id="64" presetID="3" presetClass="entr" presetSubtype="1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par>
                          <p:cTn id="72" fill="hold">
                            <p:stCondLst>
                              <p:cond delay="500"/>
                            </p:stCondLst>
                            <p:childTnLst>
                              <p:par>
                                <p:cTn id="73" presetID="3"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par>
                          <p:cTn id="81" fill="hold">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linds(horizontal)">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par>
                          <p:cTn id="90" fill="hold">
                            <p:stCondLst>
                              <p:cond delay="500"/>
                            </p:stCondLst>
                            <p:childTnLst>
                              <p:par>
                                <p:cTn id="91" presetID="3"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blinds(horizontal)">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7" grpId="0" animBg="1"/>
      <p:bldP spid="3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BÀI 5: CÁC NƯỚC ĐÔNG NAM Á</a:t>
            </a:r>
          </a:p>
        </p:txBody>
      </p:sp>
      <p:pic>
        <p:nvPicPr>
          <p:cNvPr id="20489" name="Picture 4" descr="Le ket nam VN la thanh vien thu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599"/>
            <a:ext cx="8991600" cy="560206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0" name="Rectangle 11"/>
          <p:cNvSpPr>
            <a:spLocks noChangeArrowheads="1"/>
          </p:cNvSpPr>
          <p:nvPr/>
        </p:nvSpPr>
        <p:spPr bwMode="auto">
          <a:xfrm>
            <a:off x="76201" y="6211669"/>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FF0066"/>
                </a:solidFill>
                <a:latin typeface="Times New Roman" panose="02020603050405020304" pitchFamily="18" charset="0"/>
              </a:rPr>
              <a:t>Lễ</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kết</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nạp</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Việt</a:t>
            </a:r>
            <a:r>
              <a:rPr lang="en-US" altLang="en-US" b="1" dirty="0">
                <a:solidFill>
                  <a:srgbClr val="FF0066"/>
                </a:solidFill>
                <a:latin typeface="Times New Roman" panose="02020603050405020304" pitchFamily="18" charset="0"/>
              </a:rPr>
              <a:t> Nam </a:t>
            </a:r>
            <a:r>
              <a:rPr lang="en-US" altLang="en-US" b="1" dirty="0" err="1">
                <a:solidFill>
                  <a:srgbClr val="FF0066"/>
                </a:solidFill>
                <a:latin typeface="Times New Roman" panose="02020603050405020304" pitchFamily="18" charset="0"/>
              </a:rPr>
              <a:t>là</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thành</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viên</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chính</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thức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thứ</a:t>
            </a:r>
            <a:r>
              <a:rPr lang="en-US" altLang="en-US" b="1" dirty="0">
                <a:solidFill>
                  <a:srgbClr val="FF0066"/>
                </a:solidFill>
                <a:latin typeface="Times New Roman" panose="02020603050405020304" pitchFamily="18" charset="0"/>
              </a:rPr>
              <a:t> 7 </a:t>
            </a:r>
            <a:r>
              <a:rPr lang="en-US" altLang="en-US" b="1" dirty="0" err="1">
                <a:solidFill>
                  <a:srgbClr val="FF0066"/>
                </a:solidFill>
                <a:latin typeface="Times New Roman" panose="02020603050405020304" pitchFamily="18" charset="0"/>
              </a:rPr>
              <a:t>của</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Hiệp</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hội</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các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nước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Đông</a:t>
            </a:r>
            <a:r>
              <a:rPr lang="en-US" altLang="en-US" b="1" dirty="0">
                <a:solidFill>
                  <a:srgbClr val="FF0066"/>
                </a:solidFill>
                <a:latin typeface="Times New Roman" panose="02020603050405020304" pitchFamily="18" charset="0"/>
              </a:rPr>
              <a:t> Nam Á (ASEAN)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uoc_do_cac_nuoc_thanh_vien_AS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620000" cy="642937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6" descr="Flag_of_ASEAN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513" y="1309688"/>
            <a:ext cx="1143000" cy="7588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7"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290638"/>
            <a:ext cx="1063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6764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3622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7526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2800" y="27940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084638"/>
            <a:ext cx="1063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4196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57912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5"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8" y="3975100"/>
            <a:ext cx="1063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100" y="21463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7"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838" y="6223000"/>
            <a:ext cx="1063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Rectangle 18"/>
          <p:cNvSpPr>
            <a:spLocks noChangeArrowheads="1"/>
          </p:cNvSpPr>
          <p:nvPr/>
        </p:nvSpPr>
        <p:spPr bwMode="auto">
          <a:xfrm>
            <a:off x="990600" y="1981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3" name="Rectangle 21"/>
          <p:cNvSpPr>
            <a:spLocks noChangeArrowheads="1"/>
          </p:cNvSpPr>
          <p:nvPr/>
        </p:nvSpPr>
        <p:spPr bwMode="auto">
          <a:xfrm>
            <a:off x="1524000" y="37338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4" name="Rectangle 22"/>
          <p:cNvSpPr>
            <a:spLocks noChangeArrowheads="1"/>
          </p:cNvSpPr>
          <p:nvPr/>
        </p:nvSpPr>
        <p:spPr bwMode="auto">
          <a:xfrm>
            <a:off x="1295400" y="4648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5" name="Rectangle 23"/>
          <p:cNvSpPr>
            <a:spLocks noChangeArrowheads="1"/>
          </p:cNvSpPr>
          <p:nvPr/>
        </p:nvSpPr>
        <p:spPr bwMode="auto">
          <a:xfrm>
            <a:off x="1447800" y="53340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6" name="Rectangle 24"/>
          <p:cNvSpPr>
            <a:spLocks noChangeArrowheads="1"/>
          </p:cNvSpPr>
          <p:nvPr/>
        </p:nvSpPr>
        <p:spPr bwMode="auto">
          <a:xfrm>
            <a:off x="4038600" y="2362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7" name="Rectangle 25"/>
          <p:cNvSpPr>
            <a:spLocks noChangeArrowheads="1"/>
          </p:cNvSpPr>
          <p:nvPr/>
        </p:nvSpPr>
        <p:spPr bwMode="auto">
          <a:xfrm>
            <a:off x="3124200" y="3429000"/>
            <a:ext cx="1371600" cy="304800"/>
          </a:xfrm>
          <a:prstGeom prst="rect">
            <a:avLst/>
          </a:prstGeom>
          <a:solidFill>
            <a:srgbClr val="66990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Times New Roman" panose="02020603050405020304" pitchFamily="18" charset="0"/>
                <a:cs typeface="Times New Roman" panose="02020603050405020304" pitchFamily="18" charset="0"/>
              </a:rPr>
              <a:t>Tháng 1/1984</a:t>
            </a:r>
          </a:p>
        </p:txBody>
      </p:sp>
      <p:sp>
        <p:nvSpPr>
          <p:cNvPr id="13338" name="Rectangle 26"/>
          <p:cNvSpPr>
            <a:spLocks noChangeArrowheads="1"/>
          </p:cNvSpPr>
          <p:nvPr/>
        </p:nvSpPr>
        <p:spPr bwMode="auto">
          <a:xfrm>
            <a:off x="2438400" y="1676400"/>
            <a:ext cx="1371600" cy="304800"/>
          </a:xfrm>
          <a:prstGeom prst="rect">
            <a:avLst/>
          </a:prstGeom>
          <a:solidFill>
            <a:srgbClr val="99FF33"/>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7/1995</a:t>
            </a:r>
          </a:p>
        </p:txBody>
      </p:sp>
      <p:sp>
        <p:nvSpPr>
          <p:cNvPr id="13340" name="Rectangle 28"/>
          <p:cNvSpPr>
            <a:spLocks noChangeArrowheads="1"/>
          </p:cNvSpPr>
          <p:nvPr/>
        </p:nvSpPr>
        <p:spPr bwMode="auto">
          <a:xfrm>
            <a:off x="228600" y="838200"/>
            <a:ext cx="1371600" cy="304800"/>
          </a:xfrm>
          <a:prstGeom prst="rect">
            <a:avLst/>
          </a:prstGeom>
          <a:solidFill>
            <a:srgbClr val="FF505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7/1997</a:t>
            </a:r>
          </a:p>
        </p:txBody>
      </p:sp>
      <p:sp>
        <p:nvSpPr>
          <p:cNvPr id="13341" name="Rectangle 29"/>
          <p:cNvSpPr>
            <a:spLocks noChangeArrowheads="1"/>
          </p:cNvSpPr>
          <p:nvPr/>
        </p:nvSpPr>
        <p:spPr bwMode="auto">
          <a:xfrm>
            <a:off x="1295400" y="1219200"/>
            <a:ext cx="1371600" cy="304800"/>
          </a:xfrm>
          <a:prstGeom prst="rect">
            <a:avLst/>
          </a:prstGeom>
          <a:solidFill>
            <a:srgbClr val="FF505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7/1997</a:t>
            </a:r>
          </a:p>
        </p:txBody>
      </p:sp>
      <p:sp>
        <p:nvSpPr>
          <p:cNvPr id="13342" name="Rectangle 30"/>
          <p:cNvSpPr>
            <a:spLocks noChangeArrowheads="1"/>
          </p:cNvSpPr>
          <p:nvPr/>
        </p:nvSpPr>
        <p:spPr bwMode="auto">
          <a:xfrm>
            <a:off x="1524000" y="2971800"/>
            <a:ext cx="1371600" cy="304800"/>
          </a:xfrm>
          <a:prstGeom prst="rect">
            <a:avLst/>
          </a:prstGeom>
          <a:solidFill>
            <a:srgbClr val="336699"/>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4/1999</a:t>
            </a:r>
          </a:p>
        </p:txBody>
      </p:sp>
      <p:sp>
        <p:nvSpPr>
          <p:cNvPr id="19481" name="Text Box 5"/>
          <p:cNvSpPr txBox="1">
            <a:spLocks noChangeArrowheads="1"/>
          </p:cNvSpPr>
          <p:nvPr/>
        </p:nvSpPr>
        <p:spPr bwMode="auto">
          <a:xfrm>
            <a:off x="7772400" y="2209800"/>
            <a:ext cx="137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Lược đồ các nước thành viên ASEAN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3330"/>
                                        </p:tgtEl>
                                        <p:attrNameLst>
                                          <p:attrName>style.visibility</p:attrName>
                                        </p:attrNameLst>
                                      </p:cBhvr>
                                      <p:to>
                                        <p:strVal val="visible"/>
                                      </p:to>
                                    </p:set>
                                    <p:animEffect transition="in" filter="fade">
                                      <p:cBhvr>
                                        <p:cTn id="7" dur="1600" decel="100000"/>
                                        <p:tgtEl>
                                          <p:spTgt spid="13330"/>
                                        </p:tgtEl>
                                      </p:cBhvr>
                                    </p:animEffect>
                                    <p:anim calcmode="lin" valueType="num">
                                      <p:cBhvr>
                                        <p:cTn id="8" dur="1600" decel="100000" fill="hold"/>
                                        <p:tgtEl>
                                          <p:spTgt spid="13330"/>
                                        </p:tgtEl>
                                        <p:attrNameLst>
                                          <p:attrName>style.rotation</p:attrName>
                                        </p:attrNameLst>
                                      </p:cBhvr>
                                      <p:tavLst>
                                        <p:tav tm="0">
                                          <p:val>
                                            <p:fltVal val="-90"/>
                                          </p:val>
                                        </p:tav>
                                        <p:tav tm="100000">
                                          <p:val>
                                            <p:fltVal val="0"/>
                                          </p:val>
                                        </p:tav>
                                      </p:tavLst>
                                    </p:anim>
                                    <p:anim calcmode="lin" valueType="num">
                                      <p:cBhvr>
                                        <p:cTn id="9" dur="1600" decel="100000" fill="hold"/>
                                        <p:tgtEl>
                                          <p:spTgt spid="13330"/>
                                        </p:tgtEl>
                                        <p:attrNameLst>
                                          <p:attrName>ppt_x</p:attrName>
                                        </p:attrNameLst>
                                      </p:cBhvr>
                                      <p:tavLst>
                                        <p:tav tm="0">
                                          <p:val>
                                            <p:strVal val="#ppt_x+0.4"/>
                                          </p:val>
                                        </p:tav>
                                        <p:tav tm="100000">
                                          <p:val>
                                            <p:strVal val="#ppt_x-0.05"/>
                                          </p:val>
                                        </p:tav>
                                      </p:tavLst>
                                    </p:anim>
                                    <p:anim calcmode="lin" valueType="num">
                                      <p:cBhvr>
                                        <p:cTn id="10" dur="1600" decel="100000" fill="hold"/>
                                        <p:tgtEl>
                                          <p:spTgt spid="1333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333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333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iterate type="lt">
                                    <p:tmPct val="0"/>
                                  </p:iterate>
                                  <p:childTnLst>
                                    <p:set>
                                      <p:cBhvr>
                                        <p:cTn id="14" dur="1" fill="hold">
                                          <p:stCondLst>
                                            <p:cond delay="0"/>
                                          </p:stCondLst>
                                        </p:cTn>
                                        <p:tgtEl>
                                          <p:spTgt spid="13333"/>
                                        </p:tgtEl>
                                        <p:attrNameLst>
                                          <p:attrName>style.visibility</p:attrName>
                                        </p:attrNameLst>
                                      </p:cBhvr>
                                      <p:to>
                                        <p:strVal val="visible"/>
                                      </p:to>
                                    </p:set>
                                    <p:animEffect transition="in" filter="fade">
                                      <p:cBhvr>
                                        <p:cTn id="15" dur="1600" decel="100000"/>
                                        <p:tgtEl>
                                          <p:spTgt spid="13333"/>
                                        </p:tgtEl>
                                      </p:cBhvr>
                                    </p:animEffect>
                                    <p:anim calcmode="lin" valueType="num">
                                      <p:cBhvr>
                                        <p:cTn id="16" dur="1600" decel="100000" fill="hold"/>
                                        <p:tgtEl>
                                          <p:spTgt spid="13333"/>
                                        </p:tgtEl>
                                        <p:attrNameLst>
                                          <p:attrName>style.rotation</p:attrName>
                                        </p:attrNameLst>
                                      </p:cBhvr>
                                      <p:tavLst>
                                        <p:tav tm="0">
                                          <p:val>
                                            <p:fltVal val="-90"/>
                                          </p:val>
                                        </p:tav>
                                        <p:tav tm="100000">
                                          <p:val>
                                            <p:fltVal val="0"/>
                                          </p:val>
                                        </p:tav>
                                      </p:tavLst>
                                    </p:anim>
                                    <p:anim calcmode="lin" valueType="num">
                                      <p:cBhvr>
                                        <p:cTn id="17" dur="1600" decel="100000" fill="hold"/>
                                        <p:tgtEl>
                                          <p:spTgt spid="13333"/>
                                        </p:tgtEl>
                                        <p:attrNameLst>
                                          <p:attrName>ppt_x</p:attrName>
                                        </p:attrNameLst>
                                      </p:cBhvr>
                                      <p:tavLst>
                                        <p:tav tm="0">
                                          <p:val>
                                            <p:strVal val="#ppt_x+0.4"/>
                                          </p:val>
                                        </p:tav>
                                        <p:tav tm="100000">
                                          <p:val>
                                            <p:strVal val="#ppt_x-0.05"/>
                                          </p:val>
                                        </p:tav>
                                      </p:tavLst>
                                    </p:anim>
                                    <p:anim calcmode="lin" valueType="num">
                                      <p:cBhvr>
                                        <p:cTn id="18" dur="1600" decel="100000" fill="hold"/>
                                        <p:tgtEl>
                                          <p:spTgt spid="13333"/>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3333"/>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3333"/>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iterate type="lt">
                                    <p:tmPct val="0"/>
                                  </p:iterate>
                                  <p:childTnLst>
                                    <p:set>
                                      <p:cBhvr>
                                        <p:cTn id="22" dur="1" fill="hold">
                                          <p:stCondLst>
                                            <p:cond delay="0"/>
                                          </p:stCondLst>
                                        </p:cTn>
                                        <p:tgtEl>
                                          <p:spTgt spid="13334"/>
                                        </p:tgtEl>
                                        <p:attrNameLst>
                                          <p:attrName>style.visibility</p:attrName>
                                        </p:attrNameLst>
                                      </p:cBhvr>
                                      <p:to>
                                        <p:strVal val="visible"/>
                                      </p:to>
                                    </p:set>
                                    <p:animEffect transition="in" filter="fade">
                                      <p:cBhvr>
                                        <p:cTn id="23" dur="1600" decel="100000"/>
                                        <p:tgtEl>
                                          <p:spTgt spid="13334"/>
                                        </p:tgtEl>
                                      </p:cBhvr>
                                    </p:animEffect>
                                    <p:anim calcmode="lin" valueType="num">
                                      <p:cBhvr>
                                        <p:cTn id="24" dur="1600" decel="100000" fill="hold"/>
                                        <p:tgtEl>
                                          <p:spTgt spid="13334"/>
                                        </p:tgtEl>
                                        <p:attrNameLst>
                                          <p:attrName>style.rotation</p:attrName>
                                        </p:attrNameLst>
                                      </p:cBhvr>
                                      <p:tavLst>
                                        <p:tav tm="0">
                                          <p:val>
                                            <p:fltVal val="-90"/>
                                          </p:val>
                                        </p:tav>
                                        <p:tav tm="100000">
                                          <p:val>
                                            <p:fltVal val="0"/>
                                          </p:val>
                                        </p:tav>
                                      </p:tavLst>
                                    </p:anim>
                                    <p:anim calcmode="lin" valueType="num">
                                      <p:cBhvr>
                                        <p:cTn id="25" dur="1600" decel="100000" fill="hold"/>
                                        <p:tgtEl>
                                          <p:spTgt spid="13334"/>
                                        </p:tgtEl>
                                        <p:attrNameLst>
                                          <p:attrName>ppt_x</p:attrName>
                                        </p:attrNameLst>
                                      </p:cBhvr>
                                      <p:tavLst>
                                        <p:tav tm="0">
                                          <p:val>
                                            <p:strVal val="#ppt_x+0.4"/>
                                          </p:val>
                                        </p:tav>
                                        <p:tav tm="100000">
                                          <p:val>
                                            <p:strVal val="#ppt_x-0.05"/>
                                          </p:val>
                                        </p:tav>
                                      </p:tavLst>
                                    </p:anim>
                                    <p:anim calcmode="lin" valueType="num">
                                      <p:cBhvr>
                                        <p:cTn id="26" dur="1600" decel="100000" fill="hold"/>
                                        <p:tgtEl>
                                          <p:spTgt spid="13334"/>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13334"/>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1333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iterate type="lt">
                                    <p:tmPct val="0"/>
                                  </p:iterate>
                                  <p:childTnLst>
                                    <p:set>
                                      <p:cBhvr>
                                        <p:cTn id="30" dur="1" fill="hold">
                                          <p:stCondLst>
                                            <p:cond delay="0"/>
                                          </p:stCondLst>
                                        </p:cTn>
                                        <p:tgtEl>
                                          <p:spTgt spid="13335"/>
                                        </p:tgtEl>
                                        <p:attrNameLst>
                                          <p:attrName>style.visibility</p:attrName>
                                        </p:attrNameLst>
                                      </p:cBhvr>
                                      <p:to>
                                        <p:strVal val="visible"/>
                                      </p:to>
                                    </p:set>
                                    <p:animEffect transition="in" filter="fade">
                                      <p:cBhvr>
                                        <p:cTn id="31" dur="1600" decel="100000"/>
                                        <p:tgtEl>
                                          <p:spTgt spid="13335"/>
                                        </p:tgtEl>
                                      </p:cBhvr>
                                    </p:animEffect>
                                    <p:anim calcmode="lin" valueType="num">
                                      <p:cBhvr>
                                        <p:cTn id="32" dur="1600" decel="100000" fill="hold"/>
                                        <p:tgtEl>
                                          <p:spTgt spid="13335"/>
                                        </p:tgtEl>
                                        <p:attrNameLst>
                                          <p:attrName>style.rotation</p:attrName>
                                        </p:attrNameLst>
                                      </p:cBhvr>
                                      <p:tavLst>
                                        <p:tav tm="0">
                                          <p:val>
                                            <p:fltVal val="-90"/>
                                          </p:val>
                                        </p:tav>
                                        <p:tav tm="100000">
                                          <p:val>
                                            <p:fltVal val="0"/>
                                          </p:val>
                                        </p:tav>
                                      </p:tavLst>
                                    </p:anim>
                                    <p:anim calcmode="lin" valueType="num">
                                      <p:cBhvr>
                                        <p:cTn id="33" dur="1600" decel="100000" fill="hold"/>
                                        <p:tgtEl>
                                          <p:spTgt spid="13335"/>
                                        </p:tgtEl>
                                        <p:attrNameLst>
                                          <p:attrName>ppt_x</p:attrName>
                                        </p:attrNameLst>
                                      </p:cBhvr>
                                      <p:tavLst>
                                        <p:tav tm="0">
                                          <p:val>
                                            <p:strVal val="#ppt_x+0.4"/>
                                          </p:val>
                                        </p:tav>
                                        <p:tav tm="100000">
                                          <p:val>
                                            <p:strVal val="#ppt_x-0.05"/>
                                          </p:val>
                                        </p:tav>
                                      </p:tavLst>
                                    </p:anim>
                                    <p:anim calcmode="lin" valueType="num">
                                      <p:cBhvr>
                                        <p:cTn id="34" dur="1600" decel="100000" fill="hold"/>
                                        <p:tgtEl>
                                          <p:spTgt spid="13335"/>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13335"/>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13335"/>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iterate type="lt">
                                    <p:tmPct val="0"/>
                                  </p:iterate>
                                  <p:childTnLst>
                                    <p:set>
                                      <p:cBhvr>
                                        <p:cTn id="38" dur="1" fill="hold">
                                          <p:stCondLst>
                                            <p:cond delay="0"/>
                                          </p:stCondLst>
                                        </p:cTn>
                                        <p:tgtEl>
                                          <p:spTgt spid="13336"/>
                                        </p:tgtEl>
                                        <p:attrNameLst>
                                          <p:attrName>style.visibility</p:attrName>
                                        </p:attrNameLst>
                                      </p:cBhvr>
                                      <p:to>
                                        <p:strVal val="visible"/>
                                      </p:to>
                                    </p:set>
                                    <p:animEffect transition="in" filter="fade">
                                      <p:cBhvr>
                                        <p:cTn id="39" dur="1600" decel="100000"/>
                                        <p:tgtEl>
                                          <p:spTgt spid="13336"/>
                                        </p:tgtEl>
                                      </p:cBhvr>
                                    </p:animEffect>
                                    <p:anim calcmode="lin" valueType="num">
                                      <p:cBhvr>
                                        <p:cTn id="40" dur="1600" decel="100000" fill="hold"/>
                                        <p:tgtEl>
                                          <p:spTgt spid="13336"/>
                                        </p:tgtEl>
                                        <p:attrNameLst>
                                          <p:attrName>style.rotation</p:attrName>
                                        </p:attrNameLst>
                                      </p:cBhvr>
                                      <p:tavLst>
                                        <p:tav tm="0">
                                          <p:val>
                                            <p:fltVal val="-90"/>
                                          </p:val>
                                        </p:tav>
                                        <p:tav tm="100000">
                                          <p:val>
                                            <p:fltVal val="0"/>
                                          </p:val>
                                        </p:tav>
                                      </p:tavLst>
                                    </p:anim>
                                    <p:anim calcmode="lin" valueType="num">
                                      <p:cBhvr>
                                        <p:cTn id="41" dur="1600" decel="100000" fill="hold"/>
                                        <p:tgtEl>
                                          <p:spTgt spid="13336"/>
                                        </p:tgtEl>
                                        <p:attrNameLst>
                                          <p:attrName>ppt_x</p:attrName>
                                        </p:attrNameLst>
                                      </p:cBhvr>
                                      <p:tavLst>
                                        <p:tav tm="0">
                                          <p:val>
                                            <p:strVal val="#ppt_x+0.4"/>
                                          </p:val>
                                        </p:tav>
                                        <p:tav tm="100000">
                                          <p:val>
                                            <p:strVal val="#ppt_x-0.05"/>
                                          </p:val>
                                        </p:tav>
                                      </p:tavLst>
                                    </p:anim>
                                    <p:anim calcmode="lin" valueType="num">
                                      <p:cBhvr>
                                        <p:cTn id="42" dur="1600" decel="100000" fill="hold"/>
                                        <p:tgtEl>
                                          <p:spTgt spid="13336"/>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13336"/>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13336"/>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iterate type="lt">
                                    <p:tmPct val="0"/>
                                  </p:iterate>
                                  <p:childTnLst>
                                    <p:set>
                                      <p:cBhvr>
                                        <p:cTn id="48" dur="1" fill="hold">
                                          <p:stCondLst>
                                            <p:cond delay="0"/>
                                          </p:stCondLst>
                                        </p:cTn>
                                        <p:tgtEl>
                                          <p:spTgt spid="13337"/>
                                        </p:tgtEl>
                                        <p:attrNameLst>
                                          <p:attrName>style.visibility</p:attrName>
                                        </p:attrNameLst>
                                      </p:cBhvr>
                                      <p:to>
                                        <p:strVal val="visible"/>
                                      </p:to>
                                    </p:set>
                                    <p:animEffect transition="in" filter="wipe(down)">
                                      <p:cBhvr>
                                        <p:cTn id="49" dur="580">
                                          <p:stCondLst>
                                            <p:cond delay="0"/>
                                          </p:stCondLst>
                                        </p:cTn>
                                        <p:tgtEl>
                                          <p:spTgt spid="13337"/>
                                        </p:tgtEl>
                                      </p:cBhvr>
                                    </p:animEffect>
                                    <p:anim calcmode="lin" valueType="num">
                                      <p:cBhvr>
                                        <p:cTn id="50" dur="1822" tmFilter="0,0; 0.14,0.36; 0.43,0.73; 0.71,0.91; 1.0,1.0">
                                          <p:stCondLst>
                                            <p:cond delay="0"/>
                                          </p:stCondLst>
                                        </p:cTn>
                                        <p:tgtEl>
                                          <p:spTgt spid="1333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33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33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33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337"/>
                                        </p:tgtEl>
                                        <p:attrNameLst>
                                          <p:attrName>ppt_y</p:attrName>
                                        </p:attrNameLst>
                                      </p:cBhvr>
                                      <p:tavLst>
                                        <p:tav tm="0" fmla="#ppt_y-sin(pi*$)/81">
                                          <p:val>
                                            <p:fltVal val="0"/>
                                          </p:val>
                                        </p:tav>
                                        <p:tav tm="100000">
                                          <p:val>
                                            <p:fltVal val="1"/>
                                          </p:val>
                                        </p:tav>
                                      </p:tavLst>
                                    </p:anim>
                                    <p:animScale>
                                      <p:cBhvr>
                                        <p:cTn id="55" dur="26">
                                          <p:stCondLst>
                                            <p:cond delay="650"/>
                                          </p:stCondLst>
                                        </p:cTn>
                                        <p:tgtEl>
                                          <p:spTgt spid="13337"/>
                                        </p:tgtEl>
                                      </p:cBhvr>
                                      <p:to x="100000" y="60000"/>
                                    </p:animScale>
                                    <p:animScale>
                                      <p:cBhvr>
                                        <p:cTn id="56" dur="166" decel="50000">
                                          <p:stCondLst>
                                            <p:cond delay="676"/>
                                          </p:stCondLst>
                                        </p:cTn>
                                        <p:tgtEl>
                                          <p:spTgt spid="13337"/>
                                        </p:tgtEl>
                                      </p:cBhvr>
                                      <p:to x="100000" y="100000"/>
                                    </p:animScale>
                                    <p:animScale>
                                      <p:cBhvr>
                                        <p:cTn id="57" dur="26">
                                          <p:stCondLst>
                                            <p:cond delay="1312"/>
                                          </p:stCondLst>
                                        </p:cTn>
                                        <p:tgtEl>
                                          <p:spTgt spid="13337"/>
                                        </p:tgtEl>
                                      </p:cBhvr>
                                      <p:to x="100000" y="80000"/>
                                    </p:animScale>
                                    <p:animScale>
                                      <p:cBhvr>
                                        <p:cTn id="58" dur="166" decel="50000">
                                          <p:stCondLst>
                                            <p:cond delay="1338"/>
                                          </p:stCondLst>
                                        </p:cTn>
                                        <p:tgtEl>
                                          <p:spTgt spid="13337"/>
                                        </p:tgtEl>
                                      </p:cBhvr>
                                      <p:to x="100000" y="100000"/>
                                    </p:animScale>
                                    <p:animScale>
                                      <p:cBhvr>
                                        <p:cTn id="59" dur="26">
                                          <p:stCondLst>
                                            <p:cond delay="1642"/>
                                          </p:stCondLst>
                                        </p:cTn>
                                        <p:tgtEl>
                                          <p:spTgt spid="13337"/>
                                        </p:tgtEl>
                                      </p:cBhvr>
                                      <p:to x="100000" y="90000"/>
                                    </p:animScale>
                                    <p:animScale>
                                      <p:cBhvr>
                                        <p:cTn id="60" dur="166" decel="50000">
                                          <p:stCondLst>
                                            <p:cond delay="1668"/>
                                          </p:stCondLst>
                                        </p:cTn>
                                        <p:tgtEl>
                                          <p:spTgt spid="13337"/>
                                        </p:tgtEl>
                                      </p:cBhvr>
                                      <p:to x="100000" y="100000"/>
                                    </p:animScale>
                                    <p:animScale>
                                      <p:cBhvr>
                                        <p:cTn id="61" dur="26">
                                          <p:stCondLst>
                                            <p:cond delay="1808"/>
                                          </p:stCondLst>
                                        </p:cTn>
                                        <p:tgtEl>
                                          <p:spTgt spid="13337"/>
                                        </p:tgtEl>
                                      </p:cBhvr>
                                      <p:to x="100000" y="95000"/>
                                    </p:animScale>
                                    <p:animScale>
                                      <p:cBhvr>
                                        <p:cTn id="62" dur="166" decel="50000">
                                          <p:stCondLst>
                                            <p:cond delay="1834"/>
                                          </p:stCondLst>
                                        </p:cTn>
                                        <p:tgtEl>
                                          <p:spTgt spid="1333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3338"/>
                                        </p:tgtEl>
                                        <p:attrNameLst>
                                          <p:attrName>style.visibility</p:attrName>
                                        </p:attrNameLst>
                                      </p:cBhvr>
                                      <p:to>
                                        <p:strVal val="visible"/>
                                      </p:to>
                                    </p:set>
                                    <p:animEffect transition="in" filter="wipe(down)">
                                      <p:cBhvr>
                                        <p:cTn id="67" dur="580">
                                          <p:stCondLst>
                                            <p:cond delay="0"/>
                                          </p:stCondLst>
                                        </p:cTn>
                                        <p:tgtEl>
                                          <p:spTgt spid="13338"/>
                                        </p:tgtEl>
                                      </p:cBhvr>
                                    </p:animEffect>
                                    <p:anim calcmode="lin" valueType="num">
                                      <p:cBhvr>
                                        <p:cTn id="68" dur="1822" tmFilter="0,0; 0.14,0.36; 0.43,0.73; 0.71,0.91; 1.0,1.0">
                                          <p:stCondLst>
                                            <p:cond delay="0"/>
                                          </p:stCondLst>
                                        </p:cTn>
                                        <p:tgtEl>
                                          <p:spTgt spid="1333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333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333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333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3338"/>
                                        </p:tgtEl>
                                        <p:attrNameLst>
                                          <p:attrName>ppt_y</p:attrName>
                                        </p:attrNameLst>
                                      </p:cBhvr>
                                      <p:tavLst>
                                        <p:tav tm="0" fmla="#ppt_y-sin(pi*$)/81">
                                          <p:val>
                                            <p:fltVal val="0"/>
                                          </p:val>
                                        </p:tav>
                                        <p:tav tm="100000">
                                          <p:val>
                                            <p:fltVal val="1"/>
                                          </p:val>
                                        </p:tav>
                                      </p:tavLst>
                                    </p:anim>
                                    <p:animScale>
                                      <p:cBhvr>
                                        <p:cTn id="73" dur="26">
                                          <p:stCondLst>
                                            <p:cond delay="650"/>
                                          </p:stCondLst>
                                        </p:cTn>
                                        <p:tgtEl>
                                          <p:spTgt spid="13338"/>
                                        </p:tgtEl>
                                      </p:cBhvr>
                                      <p:to x="100000" y="60000"/>
                                    </p:animScale>
                                    <p:animScale>
                                      <p:cBhvr>
                                        <p:cTn id="74" dur="166" decel="50000">
                                          <p:stCondLst>
                                            <p:cond delay="676"/>
                                          </p:stCondLst>
                                        </p:cTn>
                                        <p:tgtEl>
                                          <p:spTgt spid="13338"/>
                                        </p:tgtEl>
                                      </p:cBhvr>
                                      <p:to x="100000" y="100000"/>
                                    </p:animScale>
                                    <p:animScale>
                                      <p:cBhvr>
                                        <p:cTn id="75" dur="26">
                                          <p:stCondLst>
                                            <p:cond delay="1312"/>
                                          </p:stCondLst>
                                        </p:cTn>
                                        <p:tgtEl>
                                          <p:spTgt spid="13338"/>
                                        </p:tgtEl>
                                      </p:cBhvr>
                                      <p:to x="100000" y="80000"/>
                                    </p:animScale>
                                    <p:animScale>
                                      <p:cBhvr>
                                        <p:cTn id="76" dur="166" decel="50000">
                                          <p:stCondLst>
                                            <p:cond delay="1338"/>
                                          </p:stCondLst>
                                        </p:cTn>
                                        <p:tgtEl>
                                          <p:spTgt spid="13338"/>
                                        </p:tgtEl>
                                      </p:cBhvr>
                                      <p:to x="100000" y="100000"/>
                                    </p:animScale>
                                    <p:animScale>
                                      <p:cBhvr>
                                        <p:cTn id="77" dur="26">
                                          <p:stCondLst>
                                            <p:cond delay="1642"/>
                                          </p:stCondLst>
                                        </p:cTn>
                                        <p:tgtEl>
                                          <p:spTgt spid="13338"/>
                                        </p:tgtEl>
                                      </p:cBhvr>
                                      <p:to x="100000" y="90000"/>
                                    </p:animScale>
                                    <p:animScale>
                                      <p:cBhvr>
                                        <p:cTn id="78" dur="166" decel="50000">
                                          <p:stCondLst>
                                            <p:cond delay="1668"/>
                                          </p:stCondLst>
                                        </p:cTn>
                                        <p:tgtEl>
                                          <p:spTgt spid="13338"/>
                                        </p:tgtEl>
                                      </p:cBhvr>
                                      <p:to x="100000" y="100000"/>
                                    </p:animScale>
                                    <p:animScale>
                                      <p:cBhvr>
                                        <p:cTn id="79" dur="26">
                                          <p:stCondLst>
                                            <p:cond delay="1808"/>
                                          </p:stCondLst>
                                        </p:cTn>
                                        <p:tgtEl>
                                          <p:spTgt spid="13338"/>
                                        </p:tgtEl>
                                      </p:cBhvr>
                                      <p:to x="100000" y="95000"/>
                                    </p:animScale>
                                    <p:animScale>
                                      <p:cBhvr>
                                        <p:cTn id="80" dur="166" decel="50000">
                                          <p:stCondLst>
                                            <p:cond delay="1834"/>
                                          </p:stCondLst>
                                        </p:cTn>
                                        <p:tgtEl>
                                          <p:spTgt spid="13338"/>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3340"/>
                                        </p:tgtEl>
                                        <p:attrNameLst>
                                          <p:attrName>style.visibility</p:attrName>
                                        </p:attrNameLst>
                                      </p:cBhvr>
                                      <p:to>
                                        <p:strVal val="visible"/>
                                      </p:to>
                                    </p:set>
                                    <p:animEffect transition="in" filter="wipe(down)">
                                      <p:cBhvr>
                                        <p:cTn id="85" dur="580">
                                          <p:stCondLst>
                                            <p:cond delay="0"/>
                                          </p:stCondLst>
                                        </p:cTn>
                                        <p:tgtEl>
                                          <p:spTgt spid="13340"/>
                                        </p:tgtEl>
                                      </p:cBhvr>
                                    </p:animEffect>
                                    <p:anim calcmode="lin" valueType="num">
                                      <p:cBhvr>
                                        <p:cTn id="86" dur="1822" tmFilter="0,0; 0.14,0.36; 0.43,0.73; 0.71,0.91; 1.0,1.0">
                                          <p:stCondLst>
                                            <p:cond delay="0"/>
                                          </p:stCondLst>
                                        </p:cTn>
                                        <p:tgtEl>
                                          <p:spTgt spid="1334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334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334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334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3340"/>
                                        </p:tgtEl>
                                        <p:attrNameLst>
                                          <p:attrName>ppt_y</p:attrName>
                                        </p:attrNameLst>
                                      </p:cBhvr>
                                      <p:tavLst>
                                        <p:tav tm="0" fmla="#ppt_y-sin(pi*$)/81">
                                          <p:val>
                                            <p:fltVal val="0"/>
                                          </p:val>
                                        </p:tav>
                                        <p:tav tm="100000">
                                          <p:val>
                                            <p:fltVal val="1"/>
                                          </p:val>
                                        </p:tav>
                                      </p:tavLst>
                                    </p:anim>
                                    <p:animScale>
                                      <p:cBhvr>
                                        <p:cTn id="91" dur="26">
                                          <p:stCondLst>
                                            <p:cond delay="650"/>
                                          </p:stCondLst>
                                        </p:cTn>
                                        <p:tgtEl>
                                          <p:spTgt spid="13340"/>
                                        </p:tgtEl>
                                      </p:cBhvr>
                                      <p:to x="100000" y="60000"/>
                                    </p:animScale>
                                    <p:animScale>
                                      <p:cBhvr>
                                        <p:cTn id="92" dur="166" decel="50000">
                                          <p:stCondLst>
                                            <p:cond delay="676"/>
                                          </p:stCondLst>
                                        </p:cTn>
                                        <p:tgtEl>
                                          <p:spTgt spid="13340"/>
                                        </p:tgtEl>
                                      </p:cBhvr>
                                      <p:to x="100000" y="100000"/>
                                    </p:animScale>
                                    <p:animScale>
                                      <p:cBhvr>
                                        <p:cTn id="93" dur="26">
                                          <p:stCondLst>
                                            <p:cond delay="1312"/>
                                          </p:stCondLst>
                                        </p:cTn>
                                        <p:tgtEl>
                                          <p:spTgt spid="13340"/>
                                        </p:tgtEl>
                                      </p:cBhvr>
                                      <p:to x="100000" y="80000"/>
                                    </p:animScale>
                                    <p:animScale>
                                      <p:cBhvr>
                                        <p:cTn id="94" dur="166" decel="50000">
                                          <p:stCondLst>
                                            <p:cond delay="1338"/>
                                          </p:stCondLst>
                                        </p:cTn>
                                        <p:tgtEl>
                                          <p:spTgt spid="13340"/>
                                        </p:tgtEl>
                                      </p:cBhvr>
                                      <p:to x="100000" y="100000"/>
                                    </p:animScale>
                                    <p:animScale>
                                      <p:cBhvr>
                                        <p:cTn id="95" dur="26">
                                          <p:stCondLst>
                                            <p:cond delay="1642"/>
                                          </p:stCondLst>
                                        </p:cTn>
                                        <p:tgtEl>
                                          <p:spTgt spid="13340"/>
                                        </p:tgtEl>
                                      </p:cBhvr>
                                      <p:to x="100000" y="90000"/>
                                    </p:animScale>
                                    <p:animScale>
                                      <p:cBhvr>
                                        <p:cTn id="96" dur="166" decel="50000">
                                          <p:stCondLst>
                                            <p:cond delay="1668"/>
                                          </p:stCondLst>
                                        </p:cTn>
                                        <p:tgtEl>
                                          <p:spTgt spid="13340"/>
                                        </p:tgtEl>
                                      </p:cBhvr>
                                      <p:to x="100000" y="100000"/>
                                    </p:animScale>
                                    <p:animScale>
                                      <p:cBhvr>
                                        <p:cTn id="97" dur="26">
                                          <p:stCondLst>
                                            <p:cond delay="1808"/>
                                          </p:stCondLst>
                                        </p:cTn>
                                        <p:tgtEl>
                                          <p:spTgt spid="13340"/>
                                        </p:tgtEl>
                                      </p:cBhvr>
                                      <p:to x="100000" y="95000"/>
                                    </p:animScale>
                                    <p:animScale>
                                      <p:cBhvr>
                                        <p:cTn id="98" dur="166" decel="50000">
                                          <p:stCondLst>
                                            <p:cond delay="1834"/>
                                          </p:stCondLst>
                                        </p:cTn>
                                        <p:tgtEl>
                                          <p:spTgt spid="13340"/>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13341"/>
                                        </p:tgtEl>
                                        <p:attrNameLst>
                                          <p:attrName>style.visibility</p:attrName>
                                        </p:attrNameLst>
                                      </p:cBhvr>
                                      <p:to>
                                        <p:strVal val="visible"/>
                                      </p:to>
                                    </p:set>
                                    <p:animEffect transition="in" filter="wipe(down)">
                                      <p:cBhvr>
                                        <p:cTn id="101" dur="580">
                                          <p:stCondLst>
                                            <p:cond delay="0"/>
                                          </p:stCondLst>
                                        </p:cTn>
                                        <p:tgtEl>
                                          <p:spTgt spid="13341"/>
                                        </p:tgtEl>
                                      </p:cBhvr>
                                    </p:animEffect>
                                    <p:anim calcmode="lin" valueType="num">
                                      <p:cBhvr>
                                        <p:cTn id="102" dur="1822" tmFilter="0,0; 0.14,0.36; 0.43,0.73; 0.71,0.91; 1.0,1.0">
                                          <p:stCondLst>
                                            <p:cond delay="0"/>
                                          </p:stCondLst>
                                        </p:cTn>
                                        <p:tgtEl>
                                          <p:spTgt spid="1334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334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334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334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334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3341"/>
                                        </p:tgtEl>
                                      </p:cBhvr>
                                      <p:to x="100000" y="60000"/>
                                    </p:animScale>
                                    <p:animScale>
                                      <p:cBhvr>
                                        <p:cTn id="108" dur="166" decel="50000">
                                          <p:stCondLst>
                                            <p:cond delay="676"/>
                                          </p:stCondLst>
                                        </p:cTn>
                                        <p:tgtEl>
                                          <p:spTgt spid="13341"/>
                                        </p:tgtEl>
                                      </p:cBhvr>
                                      <p:to x="100000" y="100000"/>
                                    </p:animScale>
                                    <p:animScale>
                                      <p:cBhvr>
                                        <p:cTn id="109" dur="26">
                                          <p:stCondLst>
                                            <p:cond delay="1312"/>
                                          </p:stCondLst>
                                        </p:cTn>
                                        <p:tgtEl>
                                          <p:spTgt spid="13341"/>
                                        </p:tgtEl>
                                      </p:cBhvr>
                                      <p:to x="100000" y="80000"/>
                                    </p:animScale>
                                    <p:animScale>
                                      <p:cBhvr>
                                        <p:cTn id="110" dur="166" decel="50000">
                                          <p:stCondLst>
                                            <p:cond delay="1338"/>
                                          </p:stCondLst>
                                        </p:cTn>
                                        <p:tgtEl>
                                          <p:spTgt spid="13341"/>
                                        </p:tgtEl>
                                      </p:cBhvr>
                                      <p:to x="100000" y="100000"/>
                                    </p:animScale>
                                    <p:animScale>
                                      <p:cBhvr>
                                        <p:cTn id="111" dur="26">
                                          <p:stCondLst>
                                            <p:cond delay="1642"/>
                                          </p:stCondLst>
                                        </p:cTn>
                                        <p:tgtEl>
                                          <p:spTgt spid="13341"/>
                                        </p:tgtEl>
                                      </p:cBhvr>
                                      <p:to x="100000" y="90000"/>
                                    </p:animScale>
                                    <p:animScale>
                                      <p:cBhvr>
                                        <p:cTn id="112" dur="166" decel="50000">
                                          <p:stCondLst>
                                            <p:cond delay="1668"/>
                                          </p:stCondLst>
                                        </p:cTn>
                                        <p:tgtEl>
                                          <p:spTgt spid="13341"/>
                                        </p:tgtEl>
                                      </p:cBhvr>
                                      <p:to x="100000" y="100000"/>
                                    </p:animScale>
                                    <p:animScale>
                                      <p:cBhvr>
                                        <p:cTn id="113" dur="26">
                                          <p:stCondLst>
                                            <p:cond delay="1808"/>
                                          </p:stCondLst>
                                        </p:cTn>
                                        <p:tgtEl>
                                          <p:spTgt spid="13341"/>
                                        </p:tgtEl>
                                      </p:cBhvr>
                                      <p:to x="100000" y="95000"/>
                                    </p:animScale>
                                    <p:animScale>
                                      <p:cBhvr>
                                        <p:cTn id="114" dur="166" decel="50000">
                                          <p:stCondLst>
                                            <p:cond delay="1834"/>
                                          </p:stCondLst>
                                        </p:cTn>
                                        <p:tgtEl>
                                          <p:spTgt spid="13341"/>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30" presetClass="entr" presetSubtype="0" fill="hold" grpId="0" nodeType="clickEffect">
                                  <p:stCondLst>
                                    <p:cond delay="0"/>
                                  </p:stCondLst>
                                  <p:iterate type="lt">
                                    <p:tmPct val="0"/>
                                  </p:iterate>
                                  <p:childTnLst>
                                    <p:set>
                                      <p:cBhvr>
                                        <p:cTn id="118" dur="1" fill="hold">
                                          <p:stCondLst>
                                            <p:cond delay="0"/>
                                          </p:stCondLst>
                                        </p:cTn>
                                        <p:tgtEl>
                                          <p:spTgt spid="13342"/>
                                        </p:tgtEl>
                                        <p:attrNameLst>
                                          <p:attrName>style.visibility</p:attrName>
                                        </p:attrNameLst>
                                      </p:cBhvr>
                                      <p:to>
                                        <p:strVal val="visible"/>
                                      </p:to>
                                    </p:set>
                                    <p:animEffect transition="in" filter="fade">
                                      <p:cBhvr>
                                        <p:cTn id="119" dur="1600" decel="100000"/>
                                        <p:tgtEl>
                                          <p:spTgt spid="13342"/>
                                        </p:tgtEl>
                                      </p:cBhvr>
                                    </p:animEffect>
                                    <p:anim calcmode="lin" valueType="num">
                                      <p:cBhvr>
                                        <p:cTn id="120" dur="1600" decel="100000" fill="hold"/>
                                        <p:tgtEl>
                                          <p:spTgt spid="13342"/>
                                        </p:tgtEl>
                                        <p:attrNameLst>
                                          <p:attrName>style.rotation</p:attrName>
                                        </p:attrNameLst>
                                      </p:cBhvr>
                                      <p:tavLst>
                                        <p:tav tm="0">
                                          <p:val>
                                            <p:fltVal val="-90"/>
                                          </p:val>
                                        </p:tav>
                                        <p:tav tm="100000">
                                          <p:val>
                                            <p:fltVal val="0"/>
                                          </p:val>
                                        </p:tav>
                                      </p:tavLst>
                                    </p:anim>
                                    <p:anim calcmode="lin" valueType="num">
                                      <p:cBhvr>
                                        <p:cTn id="121" dur="1600" decel="100000" fill="hold"/>
                                        <p:tgtEl>
                                          <p:spTgt spid="13342"/>
                                        </p:tgtEl>
                                        <p:attrNameLst>
                                          <p:attrName>ppt_x</p:attrName>
                                        </p:attrNameLst>
                                      </p:cBhvr>
                                      <p:tavLst>
                                        <p:tav tm="0">
                                          <p:val>
                                            <p:strVal val="#ppt_x+0.4"/>
                                          </p:val>
                                        </p:tav>
                                        <p:tav tm="100000">
                                          <p:val>
                                            <p:strVal val="#ppt_x-0.05"/>
                                          </p:val>
                                        </p:tav>
                                      </p:tavLst>
                                    </p:anim>
                                    <p:anim calcmode="lin" valueType="num">
                                      <p:cBhvr>
                                        <p:cTn id="122" dur="1600" decel="100000" fill="hold"/>
                                        <p:tgtEl>
                                          <p:spTgt spid="13342"/>
                                        </p:tgtEl>
                                        <p:attrNameLst>
                                          <p:attrName>ppt_y</p:attrName>
                                        </p:attrNameLst>
                                      </p:cBhvr>
                                      <p:tavLst>
                                        <p:tav tm="0">
                                          <p:val>
                                            <p:strVal val="#ppt_y-0.4"/>
                                          </p:val>
                                        </p:tav>
                                        <p:tav tm="100000">
                                          <p:val>
                                            <p:strVal val="#ppt_y+0.1"/>
                                          </p:val>
                                        </p:tav>
                                      </p:tavLst>
                                    </p:anim>
                                    <p:anim calcmode="lin" valueType="num">
                                      <p:cBhvr>
                                        <p:cTn id="123" dur="400" accel="100000" fill="hold">
                                          <p:stCondLst>
                                            <p:cond delay="1600"/>
                                          </p:stCondLst>
                                        </p:cTn>
                                        <p:tgtEl>
                                          <p:spTgt spid="13342"/>
                                        </p:tgtEl>
                                        <p:attrNameLst>
                                          <p:attrName>ppt_x</p:attrName>
                                        </p:attrNameLst>
                                      </p:cBhvr>
                                      <p:tavLst>
                                        <p:tav tm="0">
                                          <p:val>
                                            <p:strVal val="#ppt_x-0.05"/>
                                          </p:val>
                                        </p:tav>
                                        <p:tav tm="100000">
                                          <p:val>
                                            <p:strVal val="#ppt_x"/>
                                          </p:val>
                                        </p:tav>
                                      </p:tavLst>
                                    </p:anim>
                                    <p:anim calcmode="lin" valueType="num">
                                      <p:cBhvr>
                                        <p:cTn id="124" dur="400" accel="100000" fill="hold">
                                          <p:stCondLst>
                                            <p:cond delay="1600"/>
                                          </p:stCondLst>
                                        </p:cTn>
                                        <p:tgtEl>
                                          <p:spTgt spid="133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3" grpId="0" animBg="1"/>
      <p:bldP spid="13334" grpId="0" animBg="1"/>
      <p:bldP spid="13335" grpId="0" animBg="1"/>
      <p:bldP spid="13336" grpId="0" animBg="1"/>
      <p:bldP spid="13337" grpId="0" animBg="1"/>
      <p:bldP spid="13338" grpId="0" animBg="1"/>
      <p:bldP spid="13340" grpId="0" animBg="1"/>
      <p:bldP spid="13341" grpId="0" animBg="1"/>
      <p:bldP spid="133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97px-ASEAN_Flags.jpg"/>
          <p:cNvPicPr>
            <a:picLocks noChangeAspect="1"/>
          </p:cNvPicPr>
          <p:nvPr/>
        </p:nvPicPr>
        <p:blipFill>
          <a:blip r:embed="rId2"/>
          <a:stretch>
            <a:fillRect/>
          </a:stretch>
        </p:blipFill>
        <p:spPr>
          <a:xfrm>
            <a:off x="34290" y="0"/>
            <a:ext cx="9109710" cy="6858000"/>
          </a:xfrm>
          <a:prstGeom prst="rect">
            <a:avLst/>
          </a:prstGeom>
        </p:spPr>
      </p:pic>
      <p:sp>
        <p:nvSpPr>
          <p:cNvPr id="5" name="TextBox 4"/>
          <p:cNvSpPr txBox="1"/>
          <p:nvPr/>
        </p:nvSpPr>
        <p:spPr>
          <a:xfrm>
            <a:off x="5105400" y="6396335"/>
            <a:ext cx="4038600" cy="461665"/>
          </a:xfrm>
          <a:prstGeom prst="rect">
            <a:avLst/>
          </a:prstGeom>
          <a:solidFill>
            <a:schemeClr val="bg1"/>
          </a:solidFill>
        </p:spPr>
        <p:txBody>
          <a:bodyPr wrap="square" rtlCol="0">
            <a:spAutoFit/>
          </a:bodyPr>
          <a:lstStyle/>
          <a:p>
            <a:pPr algn="ctr"/>
            <a:r>
              <a:rPr lang="en-US" sz="2400" b="1" dirty="0" err="1">
                <a:latin typeface="Arial" panose="020B0604020202020204" pitchFamily="34" charset="0"/>
                <a:cs typeface="Arial" panose="020B0604020202020204" pitchFamily="34" charset="0"/>
              </a:rPr>
              <a:t>Cờ</a:t>
            </a:r>
            <a:r>
              <a:rPr lang="en-US" sz="2400" b="1" dirty="0">
                <a:latin typeface="Arial" panose="020B0604020202020204" pitchFamily="34" charset="0"/>
                <a:cs typeface="Arial" panose="020B0604020202020204" pitchFamily="34" charset="0"/>
              </a:rPr>
              <a:t> 10 </a:t>
            </a:r>
            <a:r>
              <a:rPr lang="en-US" sz="2400" b="1" dirty="0" err="1">
                <a:latin typeface="Arial" panose="020B0604020202020204" pitchFamily="34" charset="0"/>
                <a:cs typeface="Arial" panose="020B0604020202020204" pitchFamily="34" charset="0"/>
              </a:rPr>
              <a:t>nước</a:t>
            </a:r>
            <a:r>
              <a:rPr lang="en-US" sz="2400" b="1" dirty="0">
                <a:latin typeface="Arial" panose="020B0604020202020204" pitchFamily="34" charset="0"/>
                <a:cs typeface="Arial" panose="020B0604020202020204" pitchFamily="34" charset="0"/>
              </a:rPr>
              <a:t> ASEAN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60410.asean5.JPG"/>
          <p:cNvPicPr>
            <a:picLocks noGrp="1" noChangeAspect="1"/>
          </p:cNvPicPr>
          <p:nvPr>
            <p:ph sz="quarter" idx="1"/>
          </p:nvPr>
        </p:nvPicPr>
        <p:blipFill>
          <a:blip r:embed="rId2"/>
          <a:stretch>
            <a:fillRect/>
          </a:stretch>
        </p:blipFill>
        <p:spPr>
          <a:xfrm>
            <a:off x="76200" y="0"/>
            <a:ext cx="4572000" cy="3124200"/>
          </a:xfrm>
        </p:spPr>
      </p:pic>
      <p:pic>
        <p:nvPicPr>
          <p:cNvPr id="5" name="Picture 4" descr="cropped-asean.jpg"/>
          <p:cNvPicPr>
            <a:picLocks noChangeAspect="1"/>
          </p:cNvPicPr>
          <p:nvPr/>
        </p:nvPicPr>
        <p:blipFill>
          <a:blip r:embed="rId3"/>
          <a:stretch>
            <a:fillRect/>
          </a:stretch>
        </p:blipFill>
        <p:spPr>
          <a:xfrm>
            <a:off x="152400" y="3657600"/>
            <a:ext cx="8839200" cy="3124200"/>
          </a:xfrm>
          <a:prstGeom prst="rect">
            <a:avLst/>
          </a:prstGeom>
        </p:spPr>
      </p:pic>
      <p:pic>
        <p:nvPicPr>
          <p:cNvPr id="6" name="Picture 5" descr="hinh-12-be1baa3n-c491e1bb93-the1bba7-c491c3b4-cc3a1c-nc6b0e1bb9bc-e1bb9f-khu-ve1bbb1c-c491c3b4ng-nam-c3a11.png"/>
          <p:cNvPicPr>
            <a:picLocks noChangeAspect="1"/>
          </p:cNvPicPr>
          <p:nvPr/>
        </p:nvPicPr>
        <p:blipFill>
          <a:blip r:embed="rId4"/>
          <a:stretch>
            <a:fillRect/>
          </a:stretch>
        </p:blipFill>
        <p:spPr>
          <a:xfrm>
            <a:off x="4800600" y="0"/>
            <a:ext cx="4267200" cy="3124200"/>
          </a:xfrm>
          <a:prstGeom prst="rect">
            <a:avLst/>
          </a:prstGeom>
        </p:spPr>
      </p:pic>
      <p:sp>
        <p:nvSpPr>
          <p:cNvPr id="7" name="Rectangle 6"/>
          <p:cNvSpPr/>
          <p:nvPr/>
        </p:nvSpPr>
        <p:spPr>
          <a:xfrm>
            <a:off x="304800" y="3200400"/>
            <a:ext cx="8458200" cy="533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t>Hiệp</a:t>
            </a:r>
            <a:r>
              <a:rPr lang="en-US" b="1" dirty="0"/>
              <a:t> </a:t>
            </a:r>
            <a:r>
              <a:rPr lang="en-US" b="1" dirty="0" err="1"/>
              <a:t>hội</a:t>
            </a:r>
            <a:r>
              <a:rPr lang="en-US" b="1" dirty="0"/>
              <a:t> </a:t>
            </a:r>
            <a:r>
              <a:rPr lang="en-US" b="1" dirty="0" err="1"/>
              <a:t>các</a:t>
            </a:r>
            <a:r>
              <a:rPr lang="en-US" b="1" dirty="0"/>
              <a:t> </a:t>
            </a:r>
            <a:r>
              <a:rPr lang="en-US" b="1" dirty="0" err="1"/>
              <a:t>quốc</a:t>
            </a:r>
            <a:r>
              <a:rPr lang="en-US" b="1" dirty="0"/>
              <a:t> </a:t>
            </a:r>
            <a:r>
              <a:rPr lang="en-US" b="1" dirty="0" err="1"/>
              <a:t>gia</a:t>
            </a:r>
            <a:r>
              <a:rPr lang="en-US" b="1" dirty="0"/>
              <a:t> </a:t>
            </a:r>
            <a:r>
              <a:rPr lang="en-US" b="1" dirty="0" err="1"/>
              <a:t>Đông</a:t>
            </a:r>
            <a:r>
              <a:rPr lang="en-US" b="1" dirty="0"/>
              <a:t> Nam 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360" cap="sq">
            <a:solidFill>
              <a:srgbClr val="DA1F28"/>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336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5" name="Rectangle 28"/>
          <p:cNvSpPr>
            <a:spLocks noChangeArrowheads="1"/>
          </p:cNvSpPr>
          <p:nvPr/>
        </p:nvSpPr>
        <p:spPr bwMode="auto">
          <a:xfrm>
            <a:off x="3124200" y="23622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VIỆT NAM</a:t>
            </a:r>
          </a:p>
        </p:txBody>
      </p:sp>
      <p:pic>
        <p:nvPicPr>
          <p:cNvPr id="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95400"/>
            <a:ext cx="609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1989138"/>
            <a:ext cx="5270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086225"/>
            <a:ext cx="530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86000"/>
            <a:ext cx="609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0"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1425" y="3106738"/>
            <a:ext cx="5603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1"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800225"/>
            <a:ext cx="609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2"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825" y="3203575"/>
            <a:ext cx="561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3"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4741863"/>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4"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4225" y="2274888"/>
            <a:ext cx="454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5"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5638800"/>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6" name="Rectangle 29"/>
          <p:cNvSpPr>
            <a:spLocks noChangeArrowheads="1"/>
          </p:cNvSpPr>
          <p:nvPr/>
        </p:nvSpPr>
        <p:spPr bwMode="auto">
          <a:xfrm>
            <a:off x="1676400" y="16002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LÀO</a:t>
            </a:r>
          </a:p>
        </p:txBody>
      </p:sp>
      <p:sp>
        <p:nvSpPr>
          <p:cNvPr id="17" name="Rectangle 30"/>
          <p:cNvSpPr>
            <a:spLocks noChangeArrowheads="1"/>
          </p:cNvSpPr>
          <p:nvPr/>
        </p:nvSpPr>
        <p:spPr bwMode="auto">
          <a:xfrm>
            <a:off x="2057400" y="2590800"/>
            <a:ext cx="457200" cy="152400"/>
          </a:xfrm>
          <a:prstGeom prst="rect">
            <a:avLst/>
          </a:prstGeom>
          <a:solidFill>
            <a:srgbClr val="0000FF"/>
          </a:solidFill>
          <a:ln w="9360" cap="sq">
            <a:solidFill>
              <a:srgbClr val="000000"/>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CPC</a:t>
            </a:r>
          </a:p>
        </p:txBody>
      </p:sp>
      <p:sp>
        <p:nvSpPr>
          <p:cNvPr id="18" name="Rectangle 31"/>
          <p:cNvSpPr>
            <a:spLocks noChangeArrowheads="1"/>
          </p:cNvSpPr>
          <p:nvPr/>
        </p:nvSpPr>
        <p:spPr bwMode="auto">
          <a:xfrm>
            <a:off x="1447800" y="2209800"/>
            <a:ext cx="5334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THAILAN</a:t>
            </a:r>
          </a:p>
        </p:txBody>
      </p:sp>
      <p:sp>
        <p:nvSpPr>
          <p:cNvPr id="19" name="Rectangle 32"/>
          <p:cNvSpPr>
            <a:spLocks noChangeArrowheads="1"/>
          </p:cNvSpPr>
          <p:nvPr/>
        </p:nvSpPr>
        <p:spPr bwMode="auto">
          <a:xfrm>
            <a:off x="457200" y="20574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MYANMA</a:t>
            </a:r>
          </a:p>
        </p:txBody>
      </p:sp>
      <p:sp>
        <p:nvSpPr>
          <p:cNvPr id="20" name="Rectangle 33"/>
          <p:cNvSpPr>
            <a:spLocks noChangeArrowheads="1"/>
          </p:cNvSpPr>
          <p:nvPr/>
        </p:nvSpPr>
        <p:spPr bwMode="auto">
          <a:xfrm>
            <a:off x="2057400" y="3505200"/>
            <a:ext cx="533400" cy="152400"/>
          </a:xfrm>
          <a:prstGeom prst="rect">
            <a:avLst/>
          </a:prstGeom>
          <a:solidFill>
            <a:srgbClr val="DEF5FA"/>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MALAIXIA</a:t>
            </a:r>
          </a:p>
        </p:txBody>
      </p:sp>
      <p:sp>
        <p:nvSpPr>
          <p:cNvPr id="21" name="Rectangle 34"/>
          <p:cNvSpPr>
            <a:spLocks noChangeArrowheads="1"/>
          </p:cNvSpPr>
          <p:nvPr/>
        </p:nvSpPr>
        <p:spPr bwMode="auto">
          <a:xfrm>
            <a:off x="2362200" y="4267200"/>
            <a:ext cx="533400" cy="152400"/>
          </a:xfrm>
          <a:prstGeom prst="rect">
            <a:avLst/>
          </a:prstGeom>
          <a:solidFill>
            <a:srgbClr val="FFFFFF"/>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XINGAPO</a:t>
            </a:r>
          </a:p>
        </p:txBody>
      </p:sp>
      <p:sp>
        <p:nvSpPr>
          <p:cNvPr id="22" name="Rectangle 35"/>
          <p:cNvSpPr>
            <a:spLocks noChangeArrowheads="1"/>
          </p:cNvSpPr>
          <p:nvPr/>
        </p:nvSpPr>
        <p:spPr bwMode="auto">
          <a:xfrm>
            <a:off x="3962400" y="4919663"/>
            <a:ext cx="533400" cy="152400"/>
          </a:xfrm>
          <a:prstGeom prst="rect">
            <a:avLst/>
          </a:prstGeom>
          <a:solidFill>
            <a:srgbClr val="FFFFFF"/>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INDONỄXIA</a:t>
            </a:r>
          </a:p>
        </p:txBody>
      </p:sp>
      <p:sp>
        <p:nvSpPr>
          <p:cNvPr id="23" name="Rectangle 36"/>
          <p:cNvSpPr>
            <a:spLocks noChangeArrowheads="1"/>
          </p:cNvSpPr>
          <p:nvPr/>
        </p:nvSpPr>
        <p:spPr bwMode="auto">
          <a:xfrm>
            <a:off x="4648200" y="25146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PHILIPIN</a:t>
            </a:r>
          </a:p>
        </p:txBody>
      </p:sp>
      <p:sp>
        <p:nvSpPr>
          <p:cNvPr id="24" name="Rectangle 37"/>
          <p:cNvSpPr>
            <a:spLocks noChangeArrowheads="1"/>
          </p:cNvSpPr>
          <p:nvPr/>
        </p:nvSpPr>
        <p:spPr bwMode="auto">
          <a:xfrm>
            <a:off x="3810000" y="3429000"/>
            <a:ext cx="533400" cy="152400"/>
          </a:xfrm>
          <a:prstGeom prst="rect">
            <a:avLst/>
          </a:prstGeom>
          <a:solidFill>
            <a:srgbClr val="FFFF00"/>
          </a:solidFill>
          <a:ln w="9360" cap="sq">
            <a:solidFill>
              <a:srgbClr val="FFCC00"/>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BRUNEI</a:t>
            </a:r>
          </a:p>
        </p:txBody>
      </p:sp>
      <p:sp>
        <p:nvSpPr>
          <p:cNvPr id="25" name="Rectangle 38"/>
          <p:cNvSpPr>
            <a:spLocks noChangeArrowheads="1"/>
          </p:cNvSpPr>
          <p:nvPr/>
        </p:nvSpPr>
        <p:spPr bwMode="auto">
          <a:xfrm>
            <a:off x="6019800" y="5943600"/>
            <a:ext cx="5334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ĐOTIMO</a:t>
            </a:r>
          </a:p>
        </p:txBody>
      </p:sp>
      <p:sp>
        <p:nvSpPr>
          <p:cNvPr id="5145" name="Text Box 39"/>
          <p:cNvSpPr txBox="1">
            <a:spLocks noChangeArrowheads="1"/>
          </p:cNvSpPr>
          <p:nvPr/>
        </p:nvSpPr>
        <p:spPr bwMode="auto">
          <a:xfrm>
            <a:off x="0" y="0"/>
            <a:ext cx="9144000" cy="900113"/>
          </a:xfrm>
          <a:prstGeom prst="rect">
            <a:avLst/>
          </a:prstGeom>
          <a:solidFill>
            <a:srgbClr val="CCFF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9pPr>
          </a:lstStyle>
          <a:p>
            <a:pPr eaLnBrk="1" hangingPunct="1"/>
            <a:r>
              <a:rPr lang="en-US" altLang="en-US" sz="2400" b="1">
                <a:solidFill>
                  <a:srgbClr val="000000"/>
                </a:solidFill>
                <a:latin typeface="Times New Roman" panose="02020603050405020304" pitchFamily="18" charset="0"/>
                <a:cs typeface="Times New Roman" panose="02020603050405020304" pitchFamily="18" charset="0"/>
              </a:rPr>
              <a:t>       </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5146" name="Text Box 16"/>
          <p:cNvSpPr txBox="1">
            <a:spLocks noChangeArrowheads="1"/>
          </p:cNvSpPr>
          <p:nvPr/>
        </p:nvSpPr>
        <p:spPr bwMode="auto">
          <a:xfrm>
            <a:off x="0" y="63039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Bản đồ các nước Đông Nam Á</a:t>
            </a:r>
          </a:p>
        </p:txBody>
      </p:sp>
      <p:sp>
        <p:nvSpPr>
          <p:cNvPr id="5147" name="Text Box 27"/>
          <p:cNvSpPr txBox="1">
            <a:spLocks noChangeArrowheads="1"/>
          </p:cNvSpPr>
          <p:nvPr/>
        </p:nvSpPr>
        <p:spPr bwMode="auto">
          <a:xfrm>
            <a:off x="1981200" y="214313"/>
            <a:ext cx="617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BÀI 5: CÁC NƯỚC ĐÔNG NAM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par>
                          <p:cTn id="44" fill="hold">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linds(horizontal)">
                                      <p:cBhvr>
                                        <p:cTn id="70" dur="500"/>
                                        <p:tgtEl>
                                          <p:spTgt spid="10"/>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linds(horizontal)">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cTn>
                              </p:par>
                            </p:childTnLst>
                          </p:cTn>
                        </p:par>
                        <p:par>
                          <p:cTn id="80" fill="hold">
                            <p:stCondLst>
                              <p:cond delay="500"/>
                            </p:stCondLst>
                            <p:childTnLst>
                              <p:par>
                                <p:cTn id="81" presetID="3" presetClass="entr" presetSubtype="1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linds(horizontal)">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childTnLst>
                          </p:cTn>
                        </p:par>
                        <p:par>
                          <p:cTn id="89" fill="hold">
                            <p:stCondLst>
                              <p:cond delay="500"/>
                            </p:stCondLst>
                            <p:childTnLst>
                              <p:par>
                                <p:cTn id="90" presetID="3" presetClass="entr" presetSubtype="1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500"/>
                                        <p:tgtEl>
                                          <p:spTgt spid="15"/>
                                        </p:tgtEl>
                                      </p:cBhvr>
                                    </p:animEffect>
                                  </p:childTnLst>
                                </p:cTn>
                              </p:par>
                            </p:childTnLst>
                          </p:cTn>
                        </p:par>
                        <p:par>
                          <p:cTn id="98" fill="hold">
                            <p:stCondLst>
                              <p:cond delay="500"/>
                            </p:stCondLst>
                            <p:childTnLst>
                              <p:par>
                                <p:cTn id="99" presetID="3" presetClass="entr" presetSubtype="1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4" name="Rectangle 39953">
            <a:extLst>
              <a:ext uri="{FF2B5EF4-FFF2-40B4-BE49-F238E27FC236}">
                <a16:creationId xmlns:a16="http://schemas.microsoft.com/office/drawing/2014/main" id="{201C88F9-E440-45DE-A776-9609EB590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14"/>
          <p:cNvSpPr>
            <a:spLocks noChangeArrowheads="1"/>
          </p:cNvSpPr>
          <p:nvPr/>
        </p:nvSpPr>
        <p:spPr bwMode="auto">
          <a:xfrm>
            <a:off x="628650" y="557189"/>
            <a:ext cx="2979507" cy="557189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a:solidFill>
                  <a:schemeClr val="tx1"/>
                </a:solidFill>
                <a:latin typeface="+mj-lt"/>
                <a:ea typeface="+mj-ea"/>
                <a:cs typeface="+mj-cs"/>
              </a:rPr>
              <a:t>MỘT SỐ HÌNH ẢNH CÁC KỲ HỘI NGHỊ CẤP CAO ASEAN</a:t>
            </a:r>
          </a:p>
        </p:txBody>
      </p:sp>
      <p:pic>
        <p:nvPicPr>
          <p:cNvPr id="39939" name="Picture 1"/>
          <p:cNvPicPr>
            <a:picLocks noChangeAspect="1"/>
          </p:cNvPicPr>
          <p:nvPr/>
        </p:nvPicPr>
        <p:blipFill rotWithShape="1">
          <a:blip r:embed="rId3"/>
          <a:srcRect l="15153" r="18159" b="3"/>
          <a:stretch/>
        </p:blipFill>
        <p:spPr bwMode="auto">
          <a:xfrm>
            <a:off x="3900094" y="374690"/>
            <a:ext cx="2481921" cy="2791183"/>
          </a:xfrm>
          <a:prstGeom prst="rect">
            <a:avLst/>
          </a:prstGeom>
          <a:noFill/>
        </p:spPr>
      </p:pic>
      <p:pic>
        <p:nvPicPr>
          <p:cNvPr id="39941" name="Picture 3"/>
          <p:cNvPicPr>
            <a:picLocks noChangeAspect="1"/>
          </p:cNvPicPr>
          <p:nvPr/>
        </p:nvPicPr>
        <p:blipFill rotWithShape="1">
          <a:blip r:embed="rId4"/>
          <a:srcRect l="25763" r="9684" b="-1"/>
          <a:stretch/>
        </p:blipFill>
        <p:spPr bwMode="auto">
          <a:xfrm>
            <a:off x="6522645" y="753250"/>
            <a:ext cx="2481921" cy="2412623"/>
          </a:xfrm>
          <a:prstGeom prst="rect">
            <a:avLst/>
          </a:prstGeom>
          <a:noFill/>
        </p:spPr>
      </p:pic>
      <p:pic>
        <p:nvPicPr>
          <p:cNvPr id="39940" name="Picture 2"/>
          <p:cNvPicPr>
            <a:picLocks noChangeAspect="1"/>
          </p:cNvPicPr>
          <p:nvPr/>
        </p:nvPicPr>
        <p:blipFill rotWithShape="1">
          <a:blip r:embed="rId5"/>
          <a:srcRect l="20967" r="18212" b="3"/>
          <a:stretch/>
        </p:blipFill>
        <p:spPr bwMode="auto">
          <a:xfrm>
            <a:off x="3900094" y="3337589"/>
            <a:ext cx="2481921" cy="2407538"/>
          </a:xfrm>
          <a:prstGeom prst="rect">
            <a:avLst/>
          </a:prstGeom>
          <a:noFill/>
        </p:spPr>
      </p:pic>
      <p:pic>
        <p:nvPicPr>
          <p:cNvPr id="39942" name="Picture 1"/>
          <p:cNvPicPr>
            <a:picLocks noChangeAspect="1"/>
          </p:cNvPicPr>
          <p:nvPr/>
        </p:nvPicPr>
        <p:blipFill rotWithShape="1">
          <a:blip r:embed="rId6"/>
          <a:srcRect l="29454" r="20589" b="-2"/>
          <a:stretch/>
        </p:blipFill>
        <p:spPr bwMode="auto">
          <a:xfrm>
            <a:off x="6522645" y="3337589"/>
            <a:ext cx="2481921" cy="2794618"/>
          </a:xfrm>
          <a:prstGeom prst="rect">
            <a:avLst/>
          </a:prstGeom>
          <a:noFill/>
        </p:spPr>
      </p:pic>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Freeform: Shape 307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Arc 307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22" name="Content Placeholder 2"/>
          <p:cNvSpPr>
            <a:spLocks noGrp="1"/>
          </p:cNvSpPr>
          <p:nvPr>
            <p:ph idx="1"/>
          </p:nvPr>
        </p:nvSpPr>
        <p:spPr>
          <a:xfrm>
            <a:off x="3335481" y="591344"/>
            <a:ext cx="5179868" cy="5585619"/>
          </a:xfrm>
        </p:spPr>
        <p:txBody>
          <a:bodyPr anchor="ctr">
            <a:normAutofit/>
          </a:bodyPr>
          <a:lstStyle/>
          <a:p>
            <a:pPr>
              <a:lnSpc>
                <a:spcPct val="90000"/>
              </a:lnSpc>
              <a:buFont typeface="Times New Roman" panose="02020603050405020304" pitchFamily="18" charset="0"/>
              <a:buNone/>
            </a:pPr>
            <a:r>
              <a:rPr lang="en-US" altLang="en-US" sz="2000" b="1">
                <a:latin typeface="Times New Roman" panose="02020603050405020304" pitchFamily="18" charset="0"/>
                <a:cs typeface="Times New Roman" panose="02020603050405020304" pitchFamily="18" charset="0"/>
              </a:rPr>
              <a:t>Hội nghị Cấp cao ASEAN lần 26 </a:t>
            </a:r>
          </a:p>
          <a:p>
            <a:pPr>
              <a:lnSpc>
                <a:spcPct val="90000"/>
              </a:lnSpc>
              <a:buFont typeface="Times New Roman" panose="02020603050405020304" pitchFamily="18" charset="0"/>
              <a:buNone/>
            </a:pPr>
            <a:r>
              <a:rPr lang="en-US" altLang="en-US" sz="2000" b="1">
                <a:latin typeface="Times New Roman" panose="02020603050405020304" pitchFamily="18" charset="0"/>
                <a:cs typeface="Times New Roman" panose="02020603050405020304" pitchFamily="18" charset="0"/>
              </a:rPr>
              <a:t>(tháng 4 năm 2015 tại Ma-lai-xi-a)</a:t>
            </a:r>
          </a:p>
          <a:p>
            <a:pPr marL="0" indent="0">
              <a:lnSpc>
                <a:spcPct val="90000"/>
              </a:lnSpc>
              <a:buNone/>
            </a:pPr>
            <a:r>
              <a:rPr lang="vi-VN" altLang="en-US" sz="2000">
                <a:latin typeface="Times New Roman" panose="02020603050405020304" pitchFamily="18" charset="0"/>
                <a:cs typeface="Times New Roman" panose="02020603050405020304" pitchFamily="18" charset="0"/>
              </a:rPr>
              <a:t>ASEAN dự kiến sẽ tiếp tục tuyên bố việc duy trì lập trường chung về vấn đề Biển Đông, đề cao sự cần thiết của việc duy trì hòa bình, ổn định, an ninh, an toàn hàng hải và hàng không ở Biển Đông. Các nước thành viên thống nhất việc giải quyết tranh chấp bằng biện pháp hòa bình trên cơ sở luật pháp quốc tế, thực hiện kiềm chế, không gây phức tạp tình hình, thực hiện nghiêm túc Tuyên bố ứng xử của các bên ở Biển Đông (DOC), nhất là Điều 5 (không làm thay đổi nguyên trạng ở Biển Đông) và sớm đạt được Bộ Quy tắc Ứng xử trên Biển Đông (COC). ASEAN cũng nhất trí thúc đẩy cùng Trung Quốc tăng tần suất trao đổi về thực hiện DOC và xây dựng COC. </a:t>
            </a:r>
          </a:p>
          <a:p>
            <a:pPr>
              <a:lnSpc>
                <a:spcPct val="90000"/>
              </a:lnSpc>
            </a:pPr>
            <a:endParaRPr lang="en-US" altLang="en-US" sz="2000">
              <a:latin typeface="Times New Roman" panose="02020603050405020304" pitchFamily="18" charset="0"/>
              <a:cs typeface="Times New Roman" panose="02020603050405020304" pitchFamily="18" charset="0"/>
            </a:endParaRPr>
          </a:p>
        </p:txBody>
      </p:sp>
      <p:sp>
        <p:nvSpPr>
          <p:cNvPr id="2" name="Right Arrow 1">
            <a:hlinkClick r:id="" action="ppaction://noaction"/>
          </p:cNvPr>
          <p:cNvSpPr/>
          <p:nvPr/>
        </p:nvSpPr>
        <p:spPr bwMode="auto">
          <a:xfrm>
            <a:off x="8153400" y="6096000"/>
            <a:ext cx="8382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1" hangingPunct="1">
              <a:buClr>
                <a:srgbClr val="000000"/>
              </a:buClr>
              <a:buSzPct val="100000"/>
              <a:buFont typeface="Times New Roman" panose="02020603050405020304" pitchFamily="18" charset="0"/>
              <a:buNone/>
              <a:defRPr/>
            </a:pPr>
            <a:endParaRPr lang="en-US">
              <a:ln>
                <a:solidFill>
                  <a:srgbClr val="FF0000"/>
                </a:solidFill>
              </a:ln>
              <a:solidFill>
                <a:srgbClr val="FFFF00"/>
              </a:solidFill>
              <a:latin typeface=".VnTime" panose="020B7200000000000000" pitchFamily="34" charset="0"/>
            </a:endParaRPr>
          </a:p>
        </p:txBody>
      </p:sp>
    </p:spTree>
    <p:extLst>
      <p:ext uri="{BB962C8B-B14F-4D97-AF65-F5344CB8AC3E}">
        <p14:creationId xmlns:p14="http://schemas.microsoft.com/office/powerpoint/2010/main" val="481131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5" name="Text Box 65"/>
          <p:cNvSpPr txBox="1">
            <a:spLocks noChangeArrowheads="1"/>
          </p:cNvSpPr>
          <p:nvPr/>
        </p:nvSpPr>
        <p:spPr bwMode="auto">
          <a:xfrm>
            <a:off x="228600" y="502551"/>
            <a:ext cx="8305800" cy="646331"/>
          </a:xfrm>
          <a:prstGeom prst="rect">
            <a:avLst/>
          </a:prstGeom>
          <a:noFill/>
          <a:ln w="9525">
            <a:noFill/>
            <a:miter lim="800000"/>
          </a:ln>
          <a:effectLst/>
        </p:spPr>
        <p:txBody>
          <a:bodyPr wrap="square">
            <a:spAutoFit/>
          </a:bodyPr>
          <a:lstStyle/>
          <a:p>
            <a:pPr algn="ctr">
              <a:spcBef>
                <a:spcPct val="50000"/>
              </a:spcBef>
            </a:pPr>
            <a:r>
              <a:rPr lang="vi-VN" sz="3600" b="1" dirty="0">
                <a:solidFill>
                  <a:srgbClr val="0000CC"/>
                </a:solidFill>
                <a:latin typeface="Times New Roman" panose="02020603050405020304" pitchFamily="18" charset="0"/>
                <a:cs typeface="Times New Roman" panose="02020603050405020304" pitchFamily="18" charset="0"/>
              </a:rPr>
              <a:t>CÁC KỲ HỘI NGHỊ CẤP </a:t>
            </a:r>
            <a:r>
              <a:rPr lang="en-US" sz="3600" b="1" dirty="0">
                <a:solidFill>
                  <a:srgbClr val="0000CC"/>
                </a:solidFill>
                <a:latin typeface="Times New Roman" panose="02020603050405020304" pitchFamily="18" charset="0"/>
                <a:cs typeface="Times New Roman" panose="02020603050405020304" pitchFamily="18" charset="0"/>
              </a:rPr>
              <a:t>CAO</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a:solidFill>
                  <a:srgbClr val="CC3300"/>
                </a:solidFill>
                <a:latin typeface="Times New Roman" panose="02020603050405020304" pitchFamily="18" charset="0"/>
                <a:cs typeface="Times New Roman" panose="02020603050405020304" pitchFamily="18" charset="0"/>
              </a:rPr>
              <a:t>ASEAN</a:t>
            </a:r>
          </a:p>
        </p:txBody>
      </p:sp>
      <p:sp>
        <p:nvSpPr>
          <p:cNvPr id="71746" name="Text Box 66"/>
          <p:cNvSpPr txBox="1">
            <a:spLocks noChangeArrowheads="1"/>
          </p:cNvSpPr>
          <p:nvPr/>
        </p:nvSpPr>
        <p:spPr bwMode="auto">
          <a:xfrm>
            <a:off x="228600" y="45219"/>
            <a:ext cx="1752600" cy="384721"/>
          </a:xfrm>
          <a:prstGeom prst="rect">
            <a:avLst/>
          </a:prstGeom>
          <a:solidFill>
            <a:srgbClr val="00FF00"/>
          </a:solidFill>
          <a:ln w="38100" algn="ctr">
            <a:solidFill>
              <a:srgbClr val="0000CC"/>
            </a:solidFill>
            <a:miter lim="800000"/>
          </a:ln>
          <a:effectLst/>
        </p:spPr>
        <p:txBody>
          <a:bodyPr wrap="square">
            <a:spAutoFit/>
          </a:bodyPr>
          <a:lstStyle/>
          <a:p>
            <a:pPr algn="ctr">
              <a:spcBef>
                <a:spcPct val="50000"/>
              </a:spcBef>
            </a:pPr>
            <a:r>
              <a:rPr lang="vi-VN" sz="1900" b="1" dirty="0">
                <a:solidFill>
                  <a:srgbClr val="CC3300"/>
                </a:solidFill>
                <a:latin typeface="Times New Roman" panose="02020603050405020304" pitchFamily="18" charset="0"/>
                <a:cs typeface="Times New Roman" panose="02020603050405020304" pitchFamily="18" charset="0"/>
              </a:rPr>
              <a:t>THÔNG TIN</a:t>
            </a:r>
            <a:endParaRPr lang="en-US" sz="1900" b="1" dirty="0">
              <a:solidFill>
                <a:srgbClr val="CC3300"/>
              </a:solidFill>
              <a:latin typeface="Times New Roman" panose="02020603050405020304" pitchFamily="18" charset="0"/>
              <a:cs typeface="Times New Roman" panose="02020603050405020304" pitchFamily="18" charset="0"/>
            </a:endParaRPr>
          </a:p>
        </p:txBody>
      </p:sp>
      <p:pic>
        <p:nvPicPr>
          <p:cNvPr id="39" name="Picture 2" descr="https://thanhtra.com.vn/portals/0/news_images/2017/04/khaithacanh/infographics_1493395038_58.jpg?dpi=150&amp;quality=100&amp;w=630&amp;mode=crop&amp;anchor=topcenter&amp;scale=both"/>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52400" y="1148882"/>
            <a:ext cx="8763000" cy="49471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4611" y="6372999"/>
            <a:ext cx="8382000" cy="369332"/>
          </a:xfrm>
          <a:prstGeom prst="rect">
            <a:avLst/>
          </a:prstGeom>
        </p:spPr>
        <p:txBody>
          <a:bodyPr wrap="square">
            <a:spAutoFit/>
          </a:bodyPr>
          <a:lstStyle/>
          <a:p>
            <a:r>
              <a:rPr lang="en-US" dirty="0"/>
              <a:t>https://thanhtra.com.vn/quoc-te/ASEAN-va-cac-ky-Hoi-nghi-Cap-cao-118382.html</a:t>
            </a:r>
          </a:p>
        </p:txBody>
      </p:sp>
      <p:sp>
        <p:nvSpPr>
          <p:cNvPr id="7" name="Rectangle 6"/>
          <p:cNvSpPr/>
          <p:nvPr/>
        </p:nvSpPr>
        <p:spPr>
          <a:xfrm>
            <a:off x="2224435" y="111714"/>
            <a:ext cx="4314130" cy="369332"/>
          </a:xfrm>
          <a:prstGeom prst="rect">
            <a:avLst/>
          </a:prstGeom>
        </p:spPr>
        <p:txBody>
          <a:bodyPr wrap="none">
            <a:spAutoFit/>
          </a:bodyPr>
          <a:lstStyle/>
          <a:p>
            <a:r>
              <a:rPr lang="en-US" dirty="0"/>
              <a:t>https://asean2020.vn/web/asean/trang-chu</a:t>
            </a:r>
          </a:p>
        </p:txBody>
      </p:sp>
      <p:pic>
        <p:nvPicPr>
          <p:cNvPr id="1026" name="Picture 2"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23px-Flag_of_Cambodia.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23px-Flag_of_Laos.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23px-Flag_of_Cambodia.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3px-Flag_of_Myanmar.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23px-Flag_of_Laos.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sean Logo"/>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8382000" cy="6278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90800" y="228600"/>
            <a:ext cx="3124200" cy="579438"/>
          </a:xfrm>
          <a:prstGeom prst="rect">
            <a:avLst/>
          </a:prstGeom>
          <a:noFill/>
          <a:ln w="9525">
            <a:noFill/>
            <a:miter lim="800000"/>
          </a:ln>
          <a:effectLst/>
        </p:spPr>
        <p:txBody>
          <a:bodyPr>
            <a:spAutoFit/>
          </a:bodyPr>
          <a:lstStyle/>
          <a:p>
            <a:pPr algn="ctr" eaLnBrk="0" hangingPunct="0">
              <a:spcBef>
                <a:spcPct val="50000"/>
              </a:spcBef>
            </a:pPr>
            <a:r>
              <a:rPr lang="en-US" sz="3200" b="1">
                <a:solidFill>
                  <a:srgbClr val="CC0000"/>
                </a:solidFill>
                <a:latin typeface="Times New Roman" panose="02020603050405020304" pitchFamily="18" charset="0"/>
              </a:rPr>
              <a:t>BÀI TẬP</a:t>
            </a:r>
          </a:p>
        </p:txBody>
      </p:sp>
      <p:sp>
        <p:nvSpPr>
          <p:cNvPr id="11267" name="Text Box 3"/>
          <p:cNvSpPr txBox="1">
            <a:spLocks noChangeArrowheads="1"/>
          </p:cNvSpPr>
          <p:nvPr/>
        </p:nvSpPr>
        <p:spPr bwMode="auto">
          <a:xfrm>
            <a:off x="609600" y="762000"/>
            <a:ext cx="6629400" cy="51911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Khoanh tròn vào câu trả lời đúng nhất.</a:t>
            </a:r>
          </a:p>
        </p:txBody>
      </p:sp>
      <p:sp>
        <p:nvSpPr>
          <p:cNvPr id="11268" name="Text Box 4"/>
          <p:cNvSpPr txBox="1">
            <a:spLocks noChangeArrowheads="1"/>
          </p:cNvSpPr>
          <p:nvPr/>
        </p:nvSpPr>
        <p:spPr bwMode="auto">
          <a:xfrm>
            <a:off x="304800" y="1371600"/>
            <a:ext cx="8610600" cy="3754874"/>
          </a:xfrm>
          <a:prstGeom prst="rect">
            <a:avLst/>
          </a:prstGeom>
          <a:noFill/>
          <a:ln w="9525">
            <a:noFill/>
            <a:miter lim="800000"/>
          </a:ln>
          <a:effectLst/>
        </p:spPr>
        <p:txBody>
          <a:bodyPr wrap="square">
            <a:spAutoFit/>
          </a:bodyPr>
          <a:lstStyle/>
          <a:p>
            <a:pPr eaLnBrk="0" hangingPunct="0">
              <a:spcBef>
                <a:spcPct val="50000"/>
              </a:spcBef>
            </a:pPr>
            <a:r>
              <a:rPr lang="en-US" sz="2800" dirty="0">
                <a:solidFill>
                  <a:srgbClr val="CC0000"/>
                </a:solidFill>
                <a:latin typeface="Times New Roman" panose="02020603050405020304" pitchFamily="18" charset="0"/>
              </a:rPr>
              <a:t>1/ </a:t>
            </a:r>
            <a:r>
              <a:rPr lang="en-US" sz="2800" dirty="0" err="1">
                <a:solidFill>
                  <a:srgbClr val="CC0000"/>
                </a:solidFill>
                <a:latin typeface="Times New Roman" panose="02020603050405020304" pitchFamily="18" charset="0"/>
              </a:rPr>
              <a:t>Ba</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nước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đầu</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tiên</a:t>
            </a:r>
            <a:r>
              <a:rPr lang="en-US" sz="2800" dirty="0">
                <a:solidFill>
                  <a:srgbClr val="CC0000"/>
                </a:solidFill>
                <a:latin typeface="Times New Roman" panose="02020603050405020304" pitchFamily="18" charset="0"/>
              </a:rPr>
              <a:t> ở </a:t>
            </a:r>
            <a:r>
              <a:rPr lang="en-US" sz="2800" dirty="0" err="1">
                <a:solidFill>
                  <a:srgbClr val="CC0000"/>
                </a:solidFill>
                <a:latin typeface="Times New Roman" panose="02020603050405020304" pitchFamily="18" charset="0"/>
              </a:rPr>
              <a:t>Đông</a:t>
            </a:r>
            <a:r>
              <a:rPr lang="en-US" sz="2800" dirty="0">
                <a:solidFill>
                  <a:srgbClr val="CC0000"/>
                </a:solidFill>
                <a:latin typeface="Times New Roman" panose="02020603050405020304" pitchFamily="18" charset="0"/>
              </a:rPr>
              <a:t> Nam Á </a:t>
            </a:r>
            <a:r>
              <a:rPr lang="en-US" sz="2800" dirty="0" err="1">
                <a:solidFill>
                  <a:srgbClr val="CC0000"/>
                </a:solidFill>
                <a:latin typeface="Times New Roman" panose="02020603050405020304" pitchFamily="18" charset="0"/>
              </a:rPr>
              <a:t>giành</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được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độc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lập</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là</a:t>
            </a:r>
            <a:r>
              <a:rPr lang="en-US" sz="2800" dirty="0">
                <a:solidFill>
                  <a:srgbClr val="CC0000"/>
                </a:solidFill>
                <a:latin typeface="Times New Roman" panose="02020603050405020304" pitchFamily="18" charset="0"/>
              </a:rPr>
              <a:t> :</a:t>
            </a:r>
          </a:p>
          <a:p>
            <a:pPr eaLnBrk="0" hangingPunct="0">
              <a:spcBef>
                <a:spcPct val="50000"/>
              </a:spcBef>
            </a:pPr>
            <a:r>
              <a:rPr lang="en-US" sz="2800" dirty="0">
                <a:solidFill>
                  <a:srgbClr val="CC0000"/>
                </a:solidFill>
                <a:latin typeface="Times New Roman" panose="02020603050405020304" pitchFamily="18" charset="0"/>
              </a:rPr>
              <a:t>   </a:t>
            </a:r>
            <a:r>
              <a:rPr lang="en-US" sz="2800" dirty="0">
                <a:solidFill>
                  <a:srgbClr val="009900"/>
                </a:solidFill>
                <a:latin typeface="Times New Roman" panose="02020603050405020304" pitchFamily="18" charset="0"/>
              </a:rPr>
              <a:t>A. In-</a:t>
            </a:r>
            <a:r>
              <a:rPr lang="en-US" sz="2800" dirty="0" err="1">
                <a:solidFill>
                  <a:srgbClr val="009900"/>
                </a:solidFill>
                <a:latin typeface="Times New Roman" panose="02020603050405020304" pitchFamily="18" charset="0"/>
              </a:rPr>
              <a:t>đô</a:t>
            </a:r>
            <a:r>
              <a:rPr lang="en-US" sz="2800" dirty="0">
                <a:solidFill>
                  <a:srgbClr val="009900"/>
                </a:solidFill>
                <a:latin typeface="Times New Roman" panose="02020603050405020304" pitchFamily="18" charset="0"/>
              </a:rPr>
              <a:t>-</a:t>
            </a:r>
            <a:r>
              <a:rPr lang="en-US" sz="2800" dirty="0" err="1">
                <a:solidFill>
                  <a:srgbClr val="009900"/>
                </a:solidFill>
                <a:latin typeface="Times New Roman" panose="02020603050405020304" pitchFamily="18" charset="0"/>
              </a:rPr>
              <a:t>nê</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Việt</a:t>
            </a:r>
            <a:r>
              <a:rPr lang="en-US" sz="2800" dirty="0">
                <a:solidFill>
                  <a:srgbClr val="009900"/>
                </a:solidFill>
                <a:latin typeface="Times New Roman" panose="02020603050405020304" pitchFamily="18" charset="0"/>
              </a:rPr>
              <a:t> Nam, </a:t>
            </a:r>
            <a:r>
              <a:rPr lang="en-US" sz="2800" dirty="0" err="1">
                <a:solidFill>
                  <a:srgbClr val="009900"/>
                </a:solidFill>
                <a:latin typeface="VNI-Times" pitchFamily="2" charset="0"/>
              </a:rPr>
              <a:t>Laøo</a:t>
            </a:r>
            <a:r>
              <a:rPr lang="en-US" sz="2800" dirty="0">
                <a:solidFill>
                  <a:srgbClr val="009900"/>
                </a:solidFill>
                <a:latin typeface="Times New Roman" panose="02020603050405020304" pitchFamily="18" charset="0"/>
              </a:rPr>
              <a:t>.</a:t>
            </a:r>
          </a:p>
          <a:p>
            <a:pPr eaLnBrk="0" hangingPunct="0">
              <a:spcBef>
                <a:spcPct val="50000"/>
              </a:spcBef>
            </a:pPr>
            <a:r>
              <a:rPr lang="en-US" sz="2800" dirty="0">
                <a:solidFill>
                  <a:srgbClr val="009900"/>
                </a:solidFill>
                <a:latin typeface="Times New Roman" panose="02020603050405020304" pitchFamily="18" charset="0"/>
              </a:rPr>
              <a:t>   B. In-</a:t>
            </a:r>
            <a:r>
              <a:rPr lang="en-US" sz="2800" dirty="0" err="1">
                <a:solidFill>
                  <a:srgbClr val="009900"/>
                </a:solidFill>
                <a:latin typeface="Times New Roman" panose="02020603050405020304" pitchFamily="18" charset="0"/>
              </a:rPr>
              <a:t>đô</a:t>
            </a:r>
            <a:r>
              <a:rPr lang="en-US" sz="2800" dirty="0">
                <a:solidFill>
                  <a:srgbClr val="009900"/>
                </a:solidFill>
                <a:latin typeface="Times New Roman" panose="02020603050405020304" pitchFamily="18" charset="0"/>
              </a:rPr>
              <a:t>-</a:t>
            </a:r>
            <a:r>
              <a:rPr lang="en-US" sz="2800" dirty="0" err="1">
                <a:solidFill>
                  <a:srgbClr val="009900"/>
                </a:solidFill>
                <a:latin typeface="Times New Roman" panose="02020603050405020304" pitchFamily="18" charset="0"/>
              </a:rPr>
              <a:t>nê</a:t>
            </a:r>
            <a:r>
              <a:rPr lang="en-US" sz="2800" dirty="0">
                <a:solidFill>
                  <a:srgbClr val="009900"/>
                </a:solidFill>
                <a:latin typeface="Times New Roman" panose="02020603050405020304" pitchFamily="18" charset="0"/>
              </a:rPr>
              <a:t>-xi-a, Phi –lip-pin, </a:t>
            </a:r>
            <a:r>
              <a:rPr lang="en-US" sz="2800" dirty="0" err="1">
                <a:solidFill>
                  <a:srgbClr val="009900"/>
                </a:solidFill>
                <a:latin typeface="Times New Roman" panose="02020603050405020304" pitchFamily="18" charset="0"/>
              </a:rPr>
              <a:t>Lào</a:t>
            </a:r>
            <a:r>
              <a:rPr lang="en-US" sz="2800" dirty="0">
                <a:solidFill>
                  <a:srgbClr val="009900"/>
                </a:solidFill>
                <a:latin typeface="Times New Roman" panose="02020603050405020304" pitchFamily="18" charset="0"/>
              </a:rPr>
              <a:t>.</a:t>
            </a:r>
          </a:p>
          <a:p>
            <a:pPr eaLnBrk="0" hangingPunct="0">
              <a:spcBef>
                <a:spcPct val="50000"/>
              </a:spcBef>
            </a:pPr>
            <a:r>
              <a:rPr lang="en-US" sz="2800" dirty="0">
                <a:solidFill>
                  <a:srgbClr val="009900"/>
                </a:solidFill>
                <a:latin typeface="Times New Roman" panose="02020603050405020304" pitchFamily="18" charset="0"/>
              </a:rPr>
              <a:t>   C. </a:t>
            </a:r>
            <a:r>
              <a:rPr lang="en-US" sz="2800" dirty="0" err="1">
                <a:solidFill>
                  <a:srgbClr val="009900"/>
                </a:solidFill>
                <a:latin typeface="Times New Roman" panose="02020603050405020304" pitchFamily="18" charset="0"/>
              </a:rPr>
              <a:t>Miến</a:t>
            </a:r>
            <a:r>
              <a:rPr lang="en-US" sz="2800" dirty="0">
                <a:solidFill>
                  <a:srgbClr val="009900"/>
                </a:solidFill>
                <a:latin typeface="Times New Roman" panose="02020603050405020304" pitchFamily="18" charset="0"/>
              </a:rPr>
              <a:t> </a:t>
            </a:r>
            <a:r>
              <a:rPr lang="en-US" sz="2800" dirty="0" err="1">
                <a:solidFill>
                  <a:srgbClr val="009900"/>
                </a:solidFill>
                <a:latin typeface="Times New Roman" panose="02020603050405020304" pitchFamily="18" charset="0"/>
              </a:rPr>
              <a:t>Điện</a:t>
            </a:r>
            <a:r>
              <a:rPr lang="en-US" sz="2800" dirty="0">
                <a:solidFill>
                  <a:srgbClr val="009900"/>
                </a:solidFill>
                <a:latin typeface="Times New Roman" panose="02020603050405020304" pitchFamily="18" charset="0"/>
              </a:rPr>
              <a:t>, Ma-</a:t>
            </a:r>
            <a:r>
              <a:rPr lang="en-US" sz="2800" dirty="0" err="1">
                <a:solidFill>
                  <a:srgbClr val="009900"/>
                </a:solidFill>
                <a:latin typeface="Times New Roman" panose="02020603050405020304" pitchFamily="18" charset="0"/>
              </a:rPr>
              <a:t>lai</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Việt</a:t>
            </a:r>
            <a:r>
              <a:rPr lang="en-US" sz="2800" dirty="0">
                <a:solidFill>
                  <a:srgbClr val="009900"/>
                </a:solidFill>
                <a:latin typeface="Times New Roman" panose="02020603050405020304" pitchFamily="18" charset="0"/>
              </a:rPr>
              <a:t> Nam.</a:t>
            </a:r>
          </a:p>
          <a:p>
            <a:pPr eaLnBrk="0" hangingPunct="0">
              <a:spcBef>
                <a:spcPct val="50000"/>
              </a:spcBef>
            </a:pPr>
            <a:r>
              <a:rPr lang="en-US" sz="2800" dirty="0">
                <a:solidFill>
                  <a:srgbClr val="009900"/>
                </a:solidFill>
                <a:latin typeface="Times New Roman" panose="02020603050405020304" pitchFamily="18" charset="0"/>
              </a:rPr>
              <a:t>   D. Ma-</a:t>
            </a:r>
            <a:r>
              <a:rPr lang="en-US" sz="2800" dirty="0" err="1">
                <a:solidFill>
                  <a:srgbClr val="009900"/>
                </a:solidFill>
                <a:latin typeface="Times New Roman" panose="02020603050405020304" pitchFamily="18" charset="0"/>
              </a:rPr>
              <a:t>lai</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Miến</a:t>
            </a:r>
            <a:r>
              <a:rPr lang="en-US" sz="2800" dirty="0">
                <a:solidFill>
                  <a:srgbClr val="009900"/>
                </a:solidFill>
                <a:latin typeface="Times New Roman" panose="02020603050405020304" pitchFamily="18" charset="0"/>
              </a:rPr>
              <a:t> </a:t>
            </a:r>
            <a:r>
              <a:rPr lang="en-US" sz="2800" dirty="0" err="1">
                <a:solidFill>
                  <a:srgbClr val="009900"/>
                </a:solidFill>
                <a:latin typeface="Times New Roman" panose="02020603050405020304" pitchFamily="18" charset="0"/>
              </a:rPr>
              <a:t>Điện</a:t>
            </a:r>
            <a:r>
              <a:rPr lang="en-US" sz="2800" dirty="0">
                <a:solidFill>
                  <a:srgbClr val="009900"/>
                </a:solidFill>
                <a:latin typeface="Times New Roman" panose="02020603050405020304" pitchFamily="18" charset="0"/>
              </a:rPr>
              <a:t>, Phi-lip-pin.</a:t>
            </a:r>
          </a:p>
          <a:p>
            <a:pPr eaLnBrk="0" hangingPunct="0">
              <a:spcBef>
                <a:spcPct val="50000"/>
              </a:spcBef>
            </a:pPr>
            <a:endParaRPr lang="en-US" sz="2800" dirty="0">
              <a:solidFill>
                <a:srgbClr val="FFFF00"/>
              </a:solidFill>
              <a:latin typeface="Times New Roman" panose="02020603050405020304" pitchFamily="18" charset="0"/>
            </a:endParaRPr>
          </a:p>
        </p:txBody>
      </p:sp>
      <p:sp>
        <p:nvSpPr>
          <p:cNvPr id="11269" name="Oval 5"/>
          <p:cNvSpPr>
            <a:spLocks noChangeArrowheads="1"/>
          </p:cNvSpPr>
          <p:nvPr/>
        </p:nvSpPr>
        <p:spPr bwMode="auto">
          <a:xfrm>
            <a:off x="533400" y="6019800"/>
            <a:ext cx="533400" cy="533400"/>
          </a:xfrm>
          <a:prstGeom prst="ellipse">
            <a:avLst/>
          </a:prstGeom>
          <a:noFill/>
          <a:ln w="38100">
            <a:solidFill>
              <a:srgbClr val="CC0000"/>
            </a:solidFill>
            <a:round/>
          </a:ln>
          <a:effectLst/>
        </p:spPr>
        <p:txBody>
          <a:bodyPr wrap="none" anchor="ctr"/>
          <a:lstStyle/>
          <a:p>
            <a:endParaRPr lang="en-US"/>
          </a:p>
        </p:txBody>
      </p:sp>
      <p:sp>
        <p:nvSpPr>
          <p:cNvPr id="11270" name="Oval 6"/>
          <p:cNvSpPr>
            <a:spLocks noChangeArrowheads="1"/>
          </p:cNvSpPr>
          <p:nvPr/>
        </p:nvSpPr>
        <p:spPr bwMode="auto">
          <a:xfrm>
            <a:off x="533400" y="2057400"/>
            <a:ext cx="533400" cy="457200"/>
          </a:xfrm>
          <a:prstGeom prst="ellipse">
            <a:avLst/>
          </a:prstGeom>
          <a:noFill/>
          <a:ln w="38100">
            <a:solidFill>
              <a:srgbClr val="CC0000"/>
            </a:solidFill>
            <a:round/>
          </a:ln>
          <a:effectLst/>
        </p:spPr>
        <p:txBody>
          <a:bodyPr wrap="none" anchor="ctr"/>
          <a:lstStyle/>
          <a:p>
            <a:endParaRPr lang="en-US"/>
          </a:p>
        </p:txBody>
      </p:sp>
      <p:sp>
        <p:nvSpPr>
          <p:cNvPr id="11271" name="Text Box 7"/>
          <p:cNvSpPr txBox="1">
            <a:spLocks noChangeArrowheads="1"/>
          </p:cNvSpPr>
          <p:nvPr/>
        </p:nvSpPr>
        <p:spPr bwMode="auto">
          <a:xfrm>
            <a:off x="304800" y="4724400"/>
            <a:ext cx="8153400" cy="1801813"/>
          </a:xfrm>
          <a:prstGeom prst="rect">
            <a:avLst/>
          </a:prstGeom>
          <a:noFill/>
          <a:ln w="9525">
            <a:noFill/>
            <a:miter lim="800000"/>
          </a:ln>
          <a:effectLst/>
        </p:spPr>
        <p:txBody>
          <a:bodyPr>
            <a:spAutoFit/>
          </a:bodyPr>
          <a:lstStyle/>
          <a:p>
            <a:pPr marL="342900" indent="-342900" eaLnBrk="0" hangingPunct="0">
              <a:spcBef>
                <a:spcPct val="50000"/>
              </a:spcBef>
            </a:pPr>
            <a:r>
              <a:rPr lang="en-US" sz="2800" dirty="0">
                <a:solidFill>
                  <a:srgbClr val="CC0000"/>
                </a:solidFill>
                <a:latin typeface="Times New Roman" panose="02020603050405020304" pitchFamily="18" charset="0"/>
              </a:rPr>
              <a:t>2/ ASEAN </a:t>
            </a:r>
            <a:r>
              <a:rPr lang="en-US" sz="2800" dirty="0" err="1">
                <a:solidFill>
                  <a:srgbClr val="CC0000"/>
                </a:solidFill>
                <a:latin typeface="Times New Roman" panose="02020603050405020304" pitchFamily="18" charset="0"/>
              </a:rPr>
              <a:t>được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thành</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lập</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vào</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thời</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gian</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nào</a:t>
            </a:r>
            <a:r>
              <a:rPr lang="en-US" sz="2800" dirty="0">
                <a:solidFill>
                  <a:srgbClr val="CC0000"/>
                </a:solidFill>
                <a:latin typeface="Times New Roman" panose="02020603050405020304" pitchFamily="18" charset="0"/>
              </a:rPr>
              <a:t> ?</a:t>
            </a:r>
          </a:p>
          <a:p>
            <a:pPr marL="342900" indent="-342900" eaLnBrk="0" hangingPunct="0">
              <a:spcBef>
                <a:spcPct val="50000"/>
              </a:spcBef>
            </a:pPr>
            <a:r>
              <a:rPr lang="en-US" sz="2800" dirty="0">
                <a:solidFill>
                  <a:srgbClr val="CC0000"/>
                </a:solidFill>
                <a:latin typeface="Times New Roman" panose="02020603050405020304" pitchFamily="18" charset="0"/>
              </a:rPr>
              <a:t>   </a:t>
            </a:r>
            <a:r>
              <a:rPr lang="en-US" sz="2800" dirty="0">
                <a:solidFill>
                  <a:srgbClr val="009900"/>
                </a:solidFill>
                <a:latin typeface="Times New Roman" panose="02020603050405020304" pitchFamily="18" charset="0"/>
              </a:rPr>
              <a:t>A. 8/7/1965                        B. 8/7/1967</a:t>
            </a:r>
          </a:p>
          <a:p>
            <a:pPr marL="342900" indent="-342900" eaLnBrk="0" hangingPunct="0">
              <a:spcBef>
                <a:spcPct val="50000"/>
              </a:spcBef>
            </a:pPr>
            <a:r>
              <a:rPr lang="en-US" sz="2800" dirty="0">
                <a:solidFill>
                  <a:srgbClr val="009900"/>
                </a:solidFill>
                <a:latin typeface="Times New Roman" panose="02020603050405020304" pitchFamily="18" charset="0"/>
              </a:rPr>
              <a:t>   C. 8/8/1967                        D. 8/8/1969</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linds(horizontal)">
                                      <p:cBhvr>
                                        <p:cTn id="17" dur="5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ox(in)">
                                      <p:cBhvr>
                                        <p:cTn id="2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nimBg="1"/>
      <p:bldP spid="11270" grpId="0" bldLvl="0" animBg="1"/>
      <p:bldP spid="112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228600"/>
            <a:ext cx="7924800" cy="308451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3/ Trụ sở của ASEAN đặt tại :</a:t>
            </a:r>
          </a:p>
          <a:p>
            <a:pPr eaLnBrk="0" hangingPunct="0">
              <a:spcBef>
                <a:spcPct val="50000"/>
              </a:spcBef>
            </a:pPr>
            <a:r>
              <a:rPr lang="en-US" sz="2800">
                <a:solidFill>
                  <a:srgbClr val="006600"/>
                </a:solidFill>
                <a:latin typeface="Times New Roman" panose="02020603050405020304" pitchFamily="18" charset="0"/>
              </a:rPr>
              <a:t>   A. Gia-các-ta ( In-đô-nê-xi-a )</a:t>
            </a:r>
          </a:p>
          <a:p>
            <a:pPr eaLnBrk="0" hangingPunct="0">
              <a:spcBef>
                <a:spcPct val="50000"/>
              </a:spcBef>
            </a:pPr>
            <a:r>
              <a:rPr lang="en-US" sz="2800">
                <a:solidFill>
                  <a:srgbClr val="006600"/>
                </a:solidFill>
                <a:latin typeface="Times New Roman" panose="02020603050405020304" pitchFamily="18" charset="0"/>
              </a:rPr>
              <a:t>   B. Hà Nội (Việt Nam )</a:t>
            </a:r>
          </a:p>
          <a:p>
            <a:pPr eaLnBrk="0" hangingPunct="0">
              <a:spcBef>
                <a:spcPct val="50000"/>
              </a:spcBef>
            </a:pPr>
            <a:r>
              <a:rPr lang="en-US" sz="2800">
                <a:solidFill>
                  <a:srgbClr val="006600"/>
                </a:solidFill>
                <a:latin typeface="Times New Roman" panose="02020603050405020304" pitchFamily="18" charset="0"/>
              </a:rPr>
              <a:t>   C. Băng Cốc ( Thái Lan )</a:t>
            </a:r>
          </a:p>
          <a:p>
            <a:pPr eaLnBrk="0" hangingPunct="0">
              <a:spcBef>
                <a:spcPct val="50000"/>
              </a:spcBef>
            </a:pPr>
            <a:r>
              <a:rPr lang="en-US" sz="2800">
                <a:solidFill>
                  <a:srgbClr val="006600"/>
                </a:solidFill>
                <a:latin typeface="Times New Roman" panose="02020603050405020304" pitchFamily="18" charset="0"/>
              </a:rPr>
              <a:t>   D. Cua-la Lăm-pơ (Ma-lai-xi-a )</a:t>
            </a:r>
          </a:p>
        </p:txBody>
      </p:sp>
      <p:sp>
        <p:nvSpPr>
          <p:cNvPr id="12291" name="Oval 3"/>
          <p:cNvSpPr>
            <a:spLocks noChangeArrowheads="1"/>
          </p:cNvSpPr>
          <p:nvPr/>
        </p:nvSpPr>
        <p:spPr bwMode="auto">
          <a:xfrm>
            <a:off x="533400" y="6019800"/>
            <a:ext cx="609600" cy="533400"/>
          </a:xfrm>
          <a:prstGeom prst="ellipse">
            <a:avLst/>
          </a:prstGeom>
          <a:noFill/>
          <a:ln w="38100">
            <a:solidFill>
              <a:srgbClr val="CC0000"/>
            </a:solidFill>
            <a:round/>
          </a:ln>
          <a:effectLst/>
        </p:spPr>
        <p:txBody>
          <a:bodyPr wrap="none" anchor="ctr"/>
          <a:lstStyle/>
          <a:p>
            <a:endParaRPr lang="en-US"/>
          </a:p>
        </p:txBody>
      </p:sp>
      <p:sp>
        <p:nvSpPr>
          <p:cNvPr id="12292" name="Oval 4"/>
          <p:cNvSpPr>
            <a:spLocks noChangeArrowheads="1"/>
          </p:cNvSpPr>
          <p:nvPr/>
        </p:nvSpPr>
        <p:spPr bwMode="auto">
          <a:xfrm>
            <a:off x="6400800" y="3962400"/>
            <a:ext cx="609600" cy="533400"/>
          </a:xfrm>
          <a:prstGeom prst="ellipse">
            <a:avLst/>
          </a:prstGeom>
          <a:noFill/>
          <a:ln w="38100">
            <a:solidFill>
              <a:srgbClr val="CC0000"/>
            </a:solidFill>
            <a:round/>
          </a:ln>
          <a:effectLst/>
        </p:spPr>
        <p:txBody>
          <a:bodyPr wrap="none" anchor="ctr"/>
          <a:lstStyle/>
          <a:p>
            <a:endParaRPr lang="en-US"/>
          </a:p>
        </p:txBody>
      </p:sp>
      <p:sp>
        <p:nvSpPr>
          <p:cNvPr id="12293" name="Oval 5"/>
          <p:cNvSpPr>
            <a:spLocks noChangeArrowheads="1"/>
          </p:cNvSpPr>
          <p:nvPr/>
        </p:nvSpPr>
        <p:spPr bwMode="auto">
          <a:xfrm>
            <a:off x="685800" y="914400"/>
            <a:ext cx="533400" cy="533400"/>
          </a:xfrm>
          <a:prstGeom prst="ellipse">
            <a:avLst/>
          </a:prstGeom>
          <a:noFill/>
          <a:ln w="38100">
            <a:solidFill>
              <a:srgbClr val="CC0000"/>
            </a:solidFill>
            <a:round/>
          </a:ln>
          <a:effectLst/>
        </p:spPr>
        <p:txBody>
          <a:bodyPr wrap="none" anchor="ctr"/>
          <a:lstStyle/>
          <a:p>
            <a:endParaRPr lang="en-US"/>
          </a:p>
        </p:txBody>
      </p:sp>
      <p:sp>
        <p:nvSpPr>
          <p:cNvPr id="12294" name="Text Box 6"/>
          <p:cNvSpPr txBox="1">
            <a:spLocks noChangeArrowheads="1"/>
          </p:cNvSpPr>
          <p:nvPr/>
        </p:nvSpPr>
        <p:spPr bwMode="auto">
          <a:xfrm>
            <a:off x="381000" y="3352800"/>
            <a:ext cx="8458200" cy="116046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4/ Thành viên thứ 7 của tổ chức ASEAN là :</a:t>
            </a:r>
          </a:p>
          <a:p>
            <a:pPr eaLnBrk="0" hangingPunct="0">
              <a:spcBef>
                <a:spcPct val="50000"/>
              </a:spcBef>
            </a:pPr>
            <a:r>
              <a:rPr lang="en-US" sz="2800">
                <a:solidFill>
                  <a:srgbClr val="006600"/>
                </a:solidFill>
                <a:latin typeface="Times New Roman" panose="02020603050405020304" pitchFamily="18" charset="0"/>
              </a:rPr>
              <a:t>A. Thái Lan      B. Lào      C. Mi-an-ma      D. Việt Nam </a:t>
            </a:r>
          </a:p>
        </p:txBody>
      </p:sp>
      <p:sp>
        <p:nvSpPr>
          <p:cNvPr id="12295" name="Text Box 7"/>
          <p:cNvSpPr txBox="1">
            <a:spLocks noChangeArrowheads="1"/>
          </p:cNvSpPr>
          <p:nvPr/>
        </p:nvSpPr>
        <p:spPr bwMode="auto">
          <a:xfrm>
            <a:off x="381000" y="4648200"/>
            <a:ext cx="8305800" cy="1862138"/>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5/ Khu vực mậu dịch tự do Đông Nam Á</a:t>
            </a:r>
            <a:r>
              <a:rPr lang="en-US" sz="3200">
                <a:solidFill>
                  <a:srgbClr val="CC0000"/>
                </a:solidFill>
                <a:latin typeface="Times New Roman" panose="02020603050405020304" pitchFamily="18" charset="0"/>
              </a:rPr>
              <a:t> </a:t>
            </a:r>
            <a:r>
              <a:rPr lang="en-US" sz="2800">
                <a:solidFill>
                  <a:srgbClr val="CC0000"/>
                </a:solidFill>
                <a:latin typeface="Times New Roman" panose="02020603050405020304" pitchFamily="18" charset="0"/>
              </a:rPr>
              <a:t>viết tắt là :</a:t>
            </a:r>
          </a:p>
          <a:p>
            <a:pPr eaLnBrk="0" hangingPunct="0">
              <a:spcBef>
                <a:spcPct val="50000"/>
              </a:spcBef>
            </a:pPr>
            <a:r>
              <a:rPr lang="en-US" sz="2800">
                <a:solidFill>
                  <a:srgbClr val="CC0000"/>
                </a:solidFill>
                <a:latin typeface="Times New Roman" panose="02020603050405020304" pitchFamily="18" charset="0"/>
              </a:rPr>
              <a:t>   </a:t>
            </a:r>
            <a:r>
              <a:rPr lang="en-US" sz="2800">
                <a:solidFill>
                  <a:srgbClr val="006600"/>
                </a:solidFill>
                <a:latin typeface="Times New Roman" panose="02020603050405020304" pitchFamily="18" charset="0"/>
              </a:rPr>
              <a:t>A. SEV                              B. SEATO</a:t>
            </a:r>
          </a:p>
          <a:p>
            <a:pPr eaLnBrk="0" hangingPunct="0">
              <a:spcBef>
                <a:spcPct val="50000"/>
              </a:spcBef>
            </a:pPr>
            <a:r>
              <a:rPr lang="en-US" sz="2800">
                <a:solidFill>
                  <a:srgbClr val="006600"/>
                </a:solidFill>
                <a:latin typeface="Times New Roman" panose="02020603050405020304" pitchFamily="18" charset="0"/>
              </a:rPr>
              <a:t>   C. AFTA                            C. ARF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box(in)">
                                      <p:cBhvr>
                                        <p:cTn id="22" dur="5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linds(horizontal)">
                                      <p:cBhvr>
                                        <p:cTn id="27" dur="500"/>
                                        <p:tgtEl>
                                          <p:spTgt spid="1229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gtEl>
                                        <p:attrNameLst>
                                          <p:attrName>style.visibility</p:attrName>
                                        </p:attrNameLst>
                                      </p:cBhvr>
                                      <p:to>
                                        <p:strVal val="visible"/>
                                      </p:to>
                                    </p:set>
                                    <p:animEffect transition="in" filter="box(in)">
                                      <p:cBhvr>
                                        <p:cTn id="3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nimBg="1"/>
      <p:bldP spid="12293" grpId="0" animBg="1"/>
      <p:bldP spid="12294" grpId="0"/>
      <p:bldP spid="122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2209800"/>
            <a:ext cx="8001000" cy="519112"/>
          </a:xfrm>
          <a:prstGeom prst="rect">
            <a:avLst/>
          </a:prstGeom>
          <a:noFill/>
          <a:ln w="9525">
            <a:noFill/>
            <a:miter lim="800000"/>
          </a:ln>
        </p:spPr>
        <p:txBody>
          <a:bodyPr>
            <a:spAutoFit/>
          </a:bodyPr>
          <a:lstStyle/>
          <a:p>
            <a:pPr>
              <a:spcBef>
                <a:spcPct val="50000"/>
              </a:spcBef>
            </a:pPr>
            <a:r>
              <a:rPr lang="en-US" sz="2800" b="1" i="1" dirty="0">
                <a:solidFill>
                  <a:schemeClr val="accent4">
                    <a:lumMod val="50000"/>
                  </a:schemeClr>
                </a:solidFill>
                <a:latin typeface="Times New Roman" panose="02020603050405020304" pitchFamily="18" charset="0"/>
                <a:cs typeface="Times New Roman" panose="02020603050405020304" pitchFamily="18" charset="0"/>
              </a:rPr>
              <a:t>7. Cho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biết</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gọi</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đầy</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đủ</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tổ</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chức</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sau</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p>
        </p:txBody>
      </p:sp>
      <p:sp>
        <p:nvSpPr>
          <p:cNvPr id="41987" name="Text Box 3"/>
          <p:cNvSpPr txBox="1">
            <a:spLocks noChangeArrowheads="1"/>
          </p:cNvSpPr>
          <p:nvPr/>
        </p:nvSpPr>
        <p:spPr bwMode="auto">
          <a:xfrm>
            <a:off x="304800" y="30480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SEATO :</a:t>
            </a:r>
            <a:endParaRPr lang="en-US" sz="2400" b="1" dirty="0">
              <a:solidFill>
                <a:srgbClr val="CC3300"/>
              </a:solidFill>
              <a:latin typeface="Arial" panose="020B0604020202020204" pitchFamily="34" charset="0"/>
            </a:endParaRPr>
          </a:p>
        </p:txBody>
      </p:sp>
      <p:sp>
        <p:nvSpPr>
          <p:cNvPr id="41988" name="Text Box 4"/>
          <p:cNvSpPr txBox="1">
            <a:spLocks noChangeArrowheads="1"/>
          </p:cNvSpPr>
          <p:nvPr/>
        </p:nvSpPr>
        <p:spPr bwMode="auto">
          <a:xfrm>
            <a:off x="304800" y="36576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ASEAN :</a:t>
            </a:r>
            <a:endParaRPr lang="en-US" sz="2400" b="1" dirty="0">
              <a:solidFill>
                <a:srgbClr val="CC3300"/>
              </a:solidFill>
              <a:latin typeface="Arial" panose="020B0604020202020204" pitchFamily="34" charset="0"/>
            </a:endParaRPr>
          </a:p>
        </p:txBody>
      </p:sp>
      <p:sp>
        <p:nvSpPr>
          <p:cNvPr id="41989" name="Text Box 5"/>
          <p:cNvSpPr txBox="1">
            <a:spLocks noChangeArrowheads="1"/>
          </p:cNvSpPr>
          <p:nvPr/>
        </p:nvSpPr>
        <p:spPr bwMode="auto">
          <a:xfrm>
            <a:off x="304800" y="42672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AFTA    :</a:t>
            </a:r>
            <a:endParaRPr lang="en-US" sz="2400" b="1" dirty="0">
              <a:solidFill>
                <a:srgbClr val="CC3300"/>
              </a:solidFill>
              <a:latin typeface="Arial" panose="020B0604020202020204" pitchFamily="34" charset="0"/>
            </a:endParaRPr>
          </a:p>
        </p:txBody>
      </p:sp>
      <p:sp>
        <p:nvSpPr>
          <p:cNvPr id="41990" name="Text Box 6"/>
          <p:cNvSpPr txBox="1">
            <a:spLocks noChangeArrowheads="1"/>
          </p:cNvSpPr>
          <p:nvPr/>
        </p:nvSpPr>
        <p:spPr bwMode="auto">
          <a:xfrm>
            <a:off x="282524" y="48768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ARF       :</a:t>
            </a:r>
            <a:endParaRPr lang="en-US" sz="2400" b="1" dirty="0">
              <a:solidFill>
                <a:srgbClr val="CC3300"/>
              </a:solidFill>
              <a:latin typeface="Arial" panose="020B0604020202020204" pitchFamily="34" charset="0"/>
            </a:endParaRPr>
          </a:p>
        </p:txBody>
      </p:sp>
      <p:sp>
        <p:nvSpPr>
          <p:cNvPr id="175112" name="Text Box 8"/>
          <p:cNvSpPr txBox="1">
            <a:spLocks noChangeArrowheads="1"/>
          </p:cNvSpPr>
          <p:nvPr/>
        </p:nvSpPr>
        <p:spPr bwMode="auto">
          <a:xfrm>
            <a:off x="1961272" y="3028072"/>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Khối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a:t>
            </a:r>
          </a:p>
        </p:txBody>
      </p:sp>
      <p:sp>
        <p:nvSpPr>
          <p:cNvPr id="175113" name="Text Box 9"/>
          <p:cNvSpPr txBox="1">
            <a:spLocks noChangeArrowheads="1"/>
          </p:cNvSpPr>
          <p:nvPr/>
        </p:nvSpPr>
        <p:spPr bwMode="auto">
          <a:xfrm>
            <a:off x="1981200" y="3657600"/>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Hiệp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a:t>
            </a:r>
          </a:p>
        </p:txBody>
      </p:sp>
      <p:sp>
        <p:nvSpPr>
          <p:cNvPr id="175114" name="Text Box 10"/>
          <p:cNvSpPr txBox="1">
            <a:spLocks noChangeArrowheads="1"/>
          </p:cNvSpPr>
          <p:nvPr/>
        </p:nvSpPr>
        <p:spPr bwMode="auto">
          <a:xfrm>
            <a:off x="1981200" y="4267200"/>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do ASEAN</a:t>
            </a:r>
          </a:p>
        </p:txBody>
      </p:sp>
      <p:sp>
        <p:nvSpPr>
          <p:cNvPr id="175115" name="Text Box 11"/>
          <p:cNvSpPr txBox="1">
            <a:spLocks noChangeArrowheads="1"/>
          </p:cNvSpPr>
          <p:nvPr/>
        </p:nvSpPr>
        <p:spPr bwMode="auto">
          <a:xfrm>
            <a:off x="1981200" y="4834596"/>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vực</a:t>
            </a:r>
            <a:r>
              <a:rPr lang="en-US" sz="2400" b="1" dirty="0">
                <a:latin typeface="Times New Roman" panose="02020603050405020304" pitchFamily="18" charset="0"/>
                <a:cs typeface="Times New Roman" panose="02020603050405020304" pitchFamily="18" charset="0"/>
              </a:rPr>
              <a:t>  ASEAN</a:t>
            </a:r>
          </a:p>
        </p:txBody>
      </p:sp>
      <p:grpSp>
        <p:nvGrpSpPr>
          <p:cNvPr id="2" name="Group 13"/>
          <p:cNvGrpSpPr/>
          <p:nvPr/>
        </p:nvGrpSpPr>
        <p:grpSpPr bwMode="auto">
          <a:xfrm>
            <a:off x="6172200" y="4343400"/>
            <a:ext cx="2438400" cy="1905000"/>
            <a:chOff x="2232" y="2688"/>
            <a:chExt cx="1992" cy="1539"/>
          </a:xfrm>
        </p:grpSpPr>
        <p:pic>
          <p:nvPicPr>
            <p:cNvPr id="41998" name="Picture 14" descr="AG00317_"/>
            <p:cNvPicPr>
              <a:picLocks noChangeAspect="1" noChangeArrowheads="1" noCrop="1"/>
            </p:cNvPicPr>
            <p:nvPr/>
          </p:nvPicPr>
          <p:blipFill>
            <a:blip r:embed="rId2"/>
            <a:srcRect/>
            <a:stretch>
              <a:fillRect/>
            </a:stretch>
          </p:blipFill>
          <p:spPr bwMode="auto">
            <a:xfrm>
              <a:off x="2232" y="2739"/>
              <a:ext cx="1158" cy="1488"/>
            </a:xfrm>
            <a:prstGeom prst="rect">
              <a:avLst/>
            </a:prstGeom>
            <a:noFill/>
            <a:ln w="9525">
              <a:noFill/>
              <a:miter lim="800000"/>
              <a:headEnd/>
              <a:tailEnd/>
            </a:ln>
          </p:spPr>
        </p:pic>
        <p:sp>
          <p:nvSpPr>
            <p:cNvPr id="41999" name="AutoShape 15"/>
            <p:cNvSpPr>
              <a:spLocks noChangeArrowheads="1"/>
            </p:cNvSpPr>
            <p:nvPr/>
          </p:nvSpPr>
          <p:spPr bwMode="auto">
            <a:xfrm>
              <a:off x="3258" y="2688"/>
              <a:ext cx="966" cy="498"/>
            </a:xfrm>
            <a:prstGeom prst="wedgeEllipseCallout">
              <a:avLst>
                <a:gd name="adj1" fmla="val -42856"/>
                <a:gd name="adj2" fmla="val 73093"/>
              </a:avLst>
            </a:prstGeom>
            <a:solidFill>
              <a:srgbClr val="FFCCFF"/>
            </a:solidFill>
            <a:ln w="28575" cap="sq">
              <a:solidFill>
                <a:schemeClr val="tx1"/>
              </a:solidFill>
              <a:miter lim="800000"/>
              <a:headEnd type="none" w="sm" len="sm"/>
              <a:tailEnd type="none" w="sm" len="sm"/>
            </a:ln>
          </p:spPr>
          <p:txBody>
            <a:bodyPr/>
            <a:lstStyle/>
            <a:p>
              <a:pPr algn="ctr"/>
              <a:endParaRPr lang="en-US" sz="2400">
                <a:latin typeface="Verdana" panose="020B0604030504040204" pitchFamily="34" charset="0"/>
              </a:endParaRPr>
            </a:p>
          </p:txBody>
        </p:sp>
        <p:pic>
          <p:nvPicPr>
            <p:cNvPr id="42000" name="Picture 16" descr="TBFAQ"/>
            <p:cNvPicPr>
              <a:picLocks noChangeAspect="1" noChangeArrowheads="1" noCrop="1"/>
            </p:cNvPicPr>
            <p:nvPr/>
          </p:nvPicPr>
          <p:blipFill>
            <a:blip r:embed="rId3"/>
            <a:srcRect/>
            <a:stretch>
              <a:fillRect/>
            </a:stretch>
          </p:blipFill>
          <p:spPr bwMode="auto">
            <a:xfrm>
              <a:off x="3504" y="2688"/>
              <a:ext cx="453" cy="528"/>
            </a:xfrm>
            <a:prstGeom prst="rect">
              <a:avLst/>
            </a:prstGeom>
            <a:noFill/>
            <a:ln w="9525">
              <a:noFill/>
              <a:miter lim="800000"/>
              <a:headEnd/>
              <a:tailEnd/>
            </a:ln>
          </p:spPr>
        </p:pic>
      </p:grpSp>
      <p:sp>
        <p:nvSpPr>
          <p:cNvPr id="15" name="Text Box 5"/>
          <p:cNvSpPr txBox="1">
            <a:spLocks noChangeArrowheads="1"/>
          </p:cNvSpPr>
          <p:nvPr/>
        </p:nvSpPr>
        <p:spPr bwMode="auto">
          <a:xfrm>
            <a:off x="304800" y="609600"/>
            <a:ext cx="8610600" cy="1099185"/>
          </a:xfrm>
          <a:prstGeom prst="rect">
            <a:avLst/>
          </a:prstGeom>
          <a:noFill/>
          <a:ln w="9525">
            <a:noFill/>
            <a:miter lim="800000"/>
          </a:ln>
          <a:effectLst/>
        </p:spPr>
        <p:txBody>
          <a:bodyPr>
            <a:spAutoFit/>
          </a:bodyPr>
          <a:lstStyle/>
          <a:p>
            <a:pPr eaLnBrk="0" hangingPunct="0">
              <a:spcBef>
                <a:spcPct val="50000"/>
              </a:spcBef>
            </a:pPr>
            <a:r>
              <a:rPr lang="en-US" sz="2800" b="1" i="1" dirty="0">
                <a:solidFill>
                  <a:srgbClr val="000066"/>
                </a:solidFill>
                <a:latin typeface=".VnTime" panose="020B7200000000000000" pitchFamily="34" charset="0"/>
              </a:rPr>
              <a:t>6. </a:t>
            </a:r>
            <a:r>
              <a:rPr lang="en-US" sz="2800" b="1" i="1" dirty="0" err="1">
                <a:solidFill>
                  <a:srgbClr val="000066"/>
                </a:solidFill>
                <a:latin typeface=".VnTime" panose="020B7200000000000000" pitchFamily="34" charset="0"/>
              </a:rPr>
              <a:t>HiÖn</a:t>
            </a:r>
            <a:r>
              <a:rPr lang="en-US" sz="2800" b="1" i="1" dirty="0">
                <a:solidFill>
                  <a:srgbClr val="000066"/>
                </a:solidFill>
                <a:latin typeface=".VnTime" panose="020B7200000000000000" pitchFamily="34" charset="0"/>
              </a:rPr>
              <a:t> nay, </a:t>
            </a:r>
            <a:r>
              <a:rPr lang="en-US" sz="2800" b="1" i="1" dirty="0" err="1">
                <a:solidFill>
                  <a:srgbClr val="000066"/>
                </a:solidFill>
                <a:latin typeface=".VnTime" panose="020B7200000000000000" pitchFamily="34" charset="0"/>
              </a:rPr>
              <a:t>thµnh</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viªn</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cña</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tæ</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chøc</a:t>
            </a:r>
            <a:r>
              <a:rPr lang="en-US" sz="2800" b="1" i="1" dirty="0">
                <a:solidFill>
                  <a:srgbClr val="000066"/>
                </a:solidFill>
                <a:latin typeface=".VnTime" panose="020B7200000000000000" pitchFamily="34" charset="0"/>
              </a:rPr>
              <a:t> ASEAN  lµ:</a:t>
            </a:r>
          </a:p>
          <a:p>
            <a:pPr eaLnBrk="0" hangingPunct="0">
              <a:spcBef>
                <a:spcPct val="50000"/>
              </a:spcBef>
            </a:pPr>
            <a:r>
              <a:rPr lang="en-US" sz="2500" b="1" dirty="0">
                <a:solidFill>
                  <a:schemeClr val="accent2"/>
                </a:solidFill>
                <a:latin typeface=".VnTime" panose="020B7200000000000000" pitchFamily="34" charset="0"/>
              </a:rPr>
              <a:t>A. 8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VnTime" panose="020B7200000000000000" pitchFamily="34" charset="0"/>
              </a:rPr>
              <a:t>            B. 9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Times New Roman" panose="02020603050405020304" pitchFamily="18" charset="0"/>
                <a:cs typeface="Times New Roman" panose="02020603050405020304" pitchFamily="18" charset="0"/>
              </a:rPr>
              <a:t> </a:t>
            </a:r>
            <a:r>
              <a:rPr lang="en-US" sz="2500" b="1" dirty="0">
                <a:solidFill>
                  <a:schemeClr val="accent2"/>
                </a:solidFill>
                <a:latin typeface=".VnTime" panose="020B7200000000000000" pitchFamily="34" charset="0"/>
              </a:rPr>
              <a:t>          C.  10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VnTime" panose="020B7200000000000000" pitchFamily="34" charset="0"/>
              </a:rPr>
              <a:t>       D. 11 </a:t>
            </a:r>
            <a:r>
              <a:rPr lang="en-US" sz="2500" b="1" dirty="0" err="1">
                <a:solidFill>
                  <a:schemeClr val="accent2"/>
                </a:solidFill>
                <a:latin typeface="Times New Roman" panose="02020603050405020304" pitchFamily="18" charset="0"/>
                <a:cs typeface="Times New Roman" panose="02020603050405020304" pitchFamily="18" charset="0"/>
              </a:rPr>
              <a:t>nước</a:t>
            </a:r>
            <a:endParaRPr lang="vi-VN" sz="2500" b="1" dirty="0">
              <a:solidFill>
                <a:schemeClr val="accent2"/>
              </a:solidFill>
              <a:latin typeface="Times New Roman" panose="02020603050405020304" pitchFamily="18" charset="0"/>
              <a:cs typeface="Times New Roman" panose="02020603050405020304" pitchFamily="18" charset="0"/>
            </a:endParaRPr>
          </a:p>
        </p:txBody>
      </p:sp>
      <p:sp>
        <p:nvSpPr>
          <p:cNvPr id="16" name="Oval 15"/>
          <p:cNvSpPr>
            <a:spLocks noChangeArrowheads="1"/>
          </p:cNvSpPr>
          <p:nvPr/>
        </p:nvSpPr>
        <p:spPr bwMode="auto">
          <a:xfrm>
            <a:off x="4775886" y="1252701"/>
            <a:ext cx="457200" cy="457200"/>
          </a:xfrm>
          <a:prstGeom prst="ellipse">
            <a:avLst/>
          </a:prstGeom>
          <a:noFill/>
          <a:ln w="19050">
            <a:solidFill>
              <a:srgbClr val="800000"/>
            </a:solidFill>
            <a:round/>
          </a:ln>
          <a:effectLst/>
        </p:spPr>
        <p:txBody>
          <a:bodyPr wrap="none" anchor="ctr"/>
          <a:lstStyle/>
          <a:p>
            <a:pPr algn="ctr" eaLnBrk="0" hangingPunct="0"/>
            <a:endParaRPr lang="en-US" b="1">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1986"/>
                                        </p:tgtEl>
                                        <p:attrNameLst>
                                          <p:attrName>style.visibility</p:attrName>
                                        </p:attrNameLst>
                                      </p:cBhvr>
                                      <p:to>
                                        <p:strVal val="visible"/>
                                      </p:to>
                                    </p:set>
                                    <p:animEffect transition="in" filter="box(in)">
                                      <p:cBhvr>
                                        <p:cTn id="18" dur="500"/>
                                        <p:tgtEl>
                                          <p:spTgt spid="4198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1987"/>
                                        </p:tgtEl>
                                        <p:attrNameLst>
                                          <p:attrName>style.visibility</p:attrName>
                                        </p:attrNameLst>
                                      </p:cBhvr>
                                      <p:to>
                                        <p:strVal val="visible"/>
                                      </p:to>
                                    </p:set>
                                    <p:animEffect transition="in" filter="box(in)">
                                      <p:cBhvr>
                                        <p:cTn id="21" dur="500"/>
                                        <p:tgtEl>
                                          <p:spTgt spid="4198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988"/>
                                        </p:tgtEl>
                                        <p:attrNameLst>
                                          <p:attrName>style.visibility</p:attrName>
                                        </p:attrNameLst>
                                      </p:cBhvr>
                                      <p:to>
                                        <p:strVal val="visible"/>
                                      </p:to>
                                    </p:set>
                                    <p:animEffect transition="in" filter="box(in)">
                                      <p:cBhvr>
                                        <p:cTn id="24" dur="500"/>
                                        <p:tgtEl>
                                          <p:spTgt spid="4198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989"/>
                                        </p:tgtEl>
                                        <p:attrNameLst>
                                          <p:attrName>style.visibility</p:attrName>
                                        </p:attrNameLst>
                                      </p:cBhvr>
                                      <p:to>
                                        <p:strVal val="visible"/>
                                      </p:to>
                                    </p:set>
                                    <p:animEffect transition="in" filter="box(in)">
                                      <p:cBhvr>
                                        <p:cTn id="27" dur="500"/>
                                        <p:tgtEl>
                                          <p:spTgt spid="4198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1990"/>
                                        </p:tgtEl>
                                        <p:attrNameLst>
                                          <p:attrName>style.visibility</p:attrName>
                                        </p:attrNameLst>
                                      </p:cBhvr>
                                      <p:to>
                                        <p:strVal val="visible"/>
                                      </p:to>
                                    </p:set>
                                    <p:animEffect transition="in" filter="box(in)">
                                      <p:cBhvr>
                                        <p:cTn id="30" dur="500"/>
                                        <p:tgtEl>
                                          <p:spTgt spid="4199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75112"/>
                                        </p:tgtEl>
                                        <p:attrNameLst>
                                          <p:attrName>style.visibility</p:attrName>
                                        </p:attrNameLst>
                                      </p:cBhvr>
                                      <p:to>
                                        <p:strVal val="visible"/>
                                      </p:to>
                                    </p:set>
                                    <p:anim calcmode="lin" valueType="num">
                                      <p:cBhvr>
                                        <p:cTn id="35" dur="2000" fill="hold"/>
                                        <p:tgtEl>
                                          <p:spTgt spid="175112"/>
                                        </p:tgtEl>
                                        <p:attrNameLst>
                                          <p:attrName>ppt_x</p:attrName>
                                        </p:attrNameLst>
                                      </p:cBhvr>
                                      <p:tavLst>
                                        <p:tav tm="0">
                                          <p:val>
                                            <p:strVal val="#ppt_x-.2"/>
                                          </p:val>
                                        </p:tav>
                                        <p:tav tm="100000">
                                          <p:val>
                                            <p:strVal val="#ppt_x"/>
                                          </p:val>
                                        </p:tav>
                                      </p:tavLst>
                                    </p:anim>
                                    <p:anim calcmode="lin" valueType="num">
                                      <p:cBhvr>
                                        <p:cTn id="36" dur="2000" fill="hold"/>
                                        <p:tgtEl>
                                          <p:spTgt spid="175112"/>
                                        </p:tgtEl>
                                        <p:attrNameLst>
                                          <p:attrName>ppt_y</p:attrName>
                                        </p:attrNameLst>
                                      </p:cBhvr>
                                      <p:tavLst>
                                        <p:tav tm="0">
                                          <p:val>
                                            <p:strVal val="#ppt_y"/>
                                          </p:val>
                                        </p:tav>
                                        <p:tav tm="100000">
                                          <p:val>
                                            <p:strVal val="#ppt_y"/>
                                          </p:val>
                                        </p:tav>
                                      </p:tavLst>
                                    </p:anim>
                                    <p:animEffect transition="in" filter="wipe(right)" prLst="gradientSize: 0.1">
                                      <p:cBhvr>
                                        <p:cTn id="37" dur="2000"/>
                                        <p:tgtEl>
                                          <p:spTgt spid="17511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75113"/>
                                        </p:tgtEl>
                                        <p:attrNameLst>
                                          <p:attrName>style.visibility</p:attrName>
                                        </p:attrNameLst>
                                      </p:cBhvr>
                                      <p:to>
                                        <p:strVal val="visible"/>
                                      </p:to>
                                    </p:set>
                                    <p:anim calcmode="lin" valueType="num">
                                      <p:cBhvr>
                                        <p:cTn id="42" dur="2000" fill="hold"/>
                                        <p:tgtEl>
                                          <p:spTgt spid="175113"/>
                                        </p:tgtEl>
                                        <p:attrNameLst>
                                          <p:attrName>ppt_x</p:attrName>
                                        </p:attrNameLst>
                                      </p:cBhvr>
                                      <p:tavLst>
                                        <p:tav tm="0">
                                          <p:val>
                                            <p:strVal val="#ppt_x-.2"/>
                                          </p:val>
                                        </p:tav>
                                        <p:tav tm="100000">
                                          <p:val>
                                            <p:strVal val="#ppt_x"/>
                                          </p:val>
                                        </p:tav>
                                      </p:tavLst>
                                    </p:anim>
                                    <p:anim calcmode="lin" valueType="num">
                                      <p:cBhvr>
                                        <p:cTn id="43" dur="2000" fill="hold"/>
                                        <p:tgtEl>
                                          <p:spTgt spid="175113"/>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75113"/>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75114"/>
                                        </p:tgtEl>
                                        <p:attrNameLst>
                                          <p:attrName>style.visibility</p:attrName>
                                        </p:attrNameLst>
                                      </p:cBhvr>
                                      <p:to>
                                        <p:strVal val="visible"/>
                                      </p:to>
                                    </p:set>
                                    <p:anim calcmode="lin" valueType="num">
                                      <p:cBhvr>
                                        <p:cTn id="49" dur="2000" fill="hold"/>
                                        <p:tgtEl>
                                          <p:spTgt spid="175114"/>
                                        </p:tgtEl>
                                        <p:attrNameLst>
                                          <p:attrName>ppt_x</p:attrName>
                                        </p:attrNameLst>
                                      </p:cBhvr>
                                      <p:tavLst>
                                        <p:tav tm="0">
                                          <p:val>
                                            <p:strVal val="#ppt_x-.2"/>
                                          </p:val>
                                        </p:tav>
                                        <p:tav tm="100000">
                                          <p:val>
                                            <p:strVal val="#ppt_x"/>
                                          </p:val>
                                        </p:tav>
                                      </p:tavLst>
                                    </p:anim>
                                    <p:anim calcmode="lin" valueType="num">
                                      <p:cBhvr>
                                        <p:cTn id="50" dur="2000" fill="hold"/>
                                        <p:tgtEl>
                                          <p:spTgt spid="175114"/>
                                        </p:tgtEl>
                                        <p:attrNameLst>
                                          <p:attrName>ppt_y</p:attrName>
                                        </p:attrNameLst>
                                      </p:cBhvr>
                                      <p:tavLst>
                                        <p:tav tm="0">
                                          <p:val>
                                            <p:strVal val="#ppt_y"/>
                                          </p:val>
                                        </p:tav>
                                        <p:tav tm="100000">
                                          <p:val>
                                            <p:strVal val="#ppt_y"/>
                                          </p:val>
                                        </p:tav>
                                      </p:tavLst>
                                    </p:anim>
                                    <p:animEffect transition="in" filter="wipe(right)" prLst="gradientSize: 0.1">
                                      <p:cBhvr>
                                        <p:cTn id="51" dur="2000"/>
                                        <p:tgtEl>
                                          <p:spTgt spid="175114"/>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75115"/>
                                        </p:tgtEl>
                                        <p:attrNameLst>
                                          <p:attrName>style.visibility</p:attrName>
                                        </p:attrNameLst>
                                      </p:cBhvr>
                                      <p:to>
                                        <p:strVal val="visible"/>
                                      </p:to>
                                    </p:set>
                                    <p:anim calcmode="lin" valueType="num">
                                      <p:cBhvr>
                                        <p:cTn id="56" dur="2000" fill="hold"/>
                                        <p:tgtEl>
                                          <p:spTgt spid="175115"/>
                                        </p:tgtEl>
                                        <p:attrNameLst>
                                          <p:attrName>ppt_x</p:attrName>
                                        </p:attrNameLst>
                                      </p:cBhvr>
                                      <p:tavLst>
                                        <p:tav tm="0">
                                          <p:val>
                                            <p:strVal val="#ppt_x-.2"/>
                                          </p:val>
                                        </p:tav>
                                        <p:tav tm="100000">
                                          <p:val>
                                            <p:strVal val="#ppt_x"/>
                                          </p:val>
                                        </p:tav>
                                      </p:tavLst>
                                    </p:anim>
                                    <p:anim calcmode="lin" valueType="num">
                                      <p:cBhvr>
                                        <p:cTn id="57" dur="2000" fill="hold"/>
                                        <p:tgtEl>
                                          <p:spTgt spid="175115"/>
                                        </p:tgtEl>
                                        <p:attrNameLst>
                                          <p:attrName>ppt_y</p:attrName>
                                        </p:attrNameLst>
                                      </p:cBhvr>
                                      <p:tavLst>
                                        <p:tav tm="0">
                                          <p:val>
                                            <p:strVal val="#ppt_y"/>
                                          </p:val>
                                        </p:tav>
                                        <p:tav tm="100000">
                                          <p:val>
                                            <p:strVal val="#ppt_y"/>
                                          </p:val>
                                        </p:tav>
                                      </p:tavLst>
                                    </p:anim>
                                    <p:animEffect transition="in" filter="wipe(right)" prLst="gradientSize: 0.1">
                                      <p:cBhvr>
                                        <p:cTn id="58" dur="2000"/>
                                        <p:tgtEl>
                                          <p:spTgt spid="175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P spid="41989" grpId="0"/>
      <p:bldP spid="41990" grpId="0"/>
      <p:bldP spid="175112" grpId="0"/>
      <p:bldP spid="175113" grpId="0"/>
      <p:bldP spid="175114" grpId="0"/>
      <p:bldP spid="175115" grpId="0"/>
      <p:bldP spid="15" grpId="0" bldLvl="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2"/>
          <p:cNvPicPr>
            <a:picLocks noChangeAspect="1" noChangeArrowheads="1" noCrop="1"/>
          </p:cNvPicPr>
          <p:nvPr/>
        </p:nvPicPr>
        <p:blipFill>
          <a:blip r:embed="rId2"/>
          <a:srcRect/>
          <a:stretch>
            <a:fillRect/>
          </a:stretch>
        </p:blipFill>
        <p:spPr bwMode="auto">
          <a:xfrm>
            <a:off x="3048000" y="1752600"/>
            <a:ext cx="1549400" cy="3276600"/>
          </a:xfrm>
          <a:prstGeom prst="rect">
            <a:avLst/>
          </a:prstGeom>
          <a:noFill/>
          <a:ln w="9525">
            <a:noFill/>
            <a:miter lim="800000"/>
            <a:headEnd/>
            <a:tailEnd/>
          </a:ln>
        </p:spPr>
      </p:pic>
      <p:sp>
        <p:nvSpPr>
          <p:cNvPr id="33797" name="Rectangle 5"/>
          <p:cNvSpPr>
            <a:spLocks noChangeArrowheads="1"/>
          </p:cNvSpPr>
          <p:nvPr/>
        </p:nvSpPr>
        <p:spPr bwMode="auto">
          <a:xfrm>
            <a:off x="685800" y="838200"/>
            <a:ext cx="2819400" cy="4965700"/>
          </a:xfrm>
          <a:prstGeom prst="rect">
            <a:avLst/>
          </a:prstGeom>
          <a:noFill/>
          <a:ln w="9525">
            <a:noFill/>
            <a:miter lim="800000"/>
          </a:ln>
          <a:effectLst/>
        </p:spPr>
        <p:txBody>
          <a:bodyPr>
            <a:spAutoFit/>
          </a:bodyPr>
          <a:lstStyle/>
          <a:p>
            <a:r>
              <a:rPr lang="en-US" sz="3200" b="1" dirty="0">
                <a:solidFill>
                  <a:srgbClr val="FF0000"/>
                </a:solidFill>
                <a:latin typeface="Times New Roman" panose="02020603050405020304" pitchFamily="18" charset="0"/>
              </a:rPr>
              <a:t>  </a:t>
            </a:r>
            <a:r>
              <a:rPr lang="en-US" sz="3200" b="1" dirty="0" err="1">
                <a:solidFill>
                  <a:srgbClr val="0033CC"/>
                </a:solidFill>
                <a:latin typeface="Times New Roman" panose="02020603050405020304" pitchFamily="18" charset="0"/>
              </a:rPr>
              <a:t>Tại</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sao</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có</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thể</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nói</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từ</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những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năm</a:t>
            </a:r>
            <a:r>
              <a:rPr lang="en-US" sz="3200" b="1" dirty="0">
                <a:solidFill>
                  <a:srgbClr val="0033CC"/>
                </a:solidFill>
                <a:latin typeface="Times New Roman" panose="02020603050405020304" pitchFamily="18" charset="0"/>
              </a:rPr>
              <a:t> </a:t>
            </a:r>
          </a:p>
          <a:p>
            <a:r>
              <a:rPr lang="en-US" sz="3200" b="1" dirty="0">
                <a:solidFill>
                  <a:srgbClr val="0033CC"/>
                </a:solidFill>
                <a:latin typeface="Times New Roman" panose="02020603050405020304" pitchFamily="18" charset="0"/>
              </a:rPr>
              <a:t>90 </a:t>
            </a:r>
            <a:r>
              <a:rPr lang="en-US" sz="3200" b="1" dirty="0" err="1">
                <a:solidFill>
                  <a:srgbClr val="0033CC"/>
                </a:solidFill>
                <a:latin typeface="Times New Roman" panose="02020603050405020304" pitchFamily="18" charset="0"/>
              </a:rPr>
              <a:t>của</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thế</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kỉ</a:t>
            </a:r>
            <a:r>
              <a:rPr lang="en-US" sz="3200" b="1" dirty="0">
                <a:solidFill>
                  <a:srgbClr val="0033CC"/>
                </a:solidFill>
                <a:latin typeface="Times New Roman" panose="02020603050405020304" pitchFamily="18" charset="0"/>
              </a:rPr>
              <a:t> XX : “</a:t>
            </a:r>
            <a:r>
              <a:rPr lang="en-US" sz="3200" b="1" dirty="0" err="1">
                <a:solidFill>
                  <a:srgbClr val="0033CC"/>
                </a:solidFill>
                <a:latin typeface="Times New Roman" panose="02020603050405020304" pitchFamily="18" charset="0"/>
              </a:rPr>
              <a:t>Một</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chương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mới</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đã</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mở</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ra</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Trong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lịch</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sử</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khu</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vực</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Đông</a:t>
            </a:r>
            <a:r>
              <a:rPr lang="en-US" sz="3200" b="1" dirty="0">
                <a:solidFill>
                  <a:srgbClr val="0033CC"/>
                </a:solidFill>
                <a:latin typeface="Times New Roman" panose="02020603050405020304" pitchFamily="18" charset="0"/>
              </a:rPr>
              <a:t> Nam Á“</a:t>
            </a:r>
          </a:p>
        </p:txBody>
      </p:sp>
      <p:sp>
        <p:nvSpPr>
          <p:cNvPr id="33798" name="Line 6"/>
          <p:cNvSpPr>
            <a:spLocks noChangeShapeType="1"/>
          </p:cNvSpPr>
          <p:nvPr/>
        </p:nvSpPr>
        <p:spPr bwMode="auto">
          <a:xfrm flipH="1" flipV="1">
            <a:off x="4572000" y="3200400"/>
            <a:ext cx="1447800" cy="609600"/>
          </a:xfrm>
          <a:prstGeom prst="line">
            <a:avLst/>
          </a:prstGeom>
          <a:noFill/>
          <a:ln w="19050">
            <a:solidFill>
              <a:srgbClr val="0000FF"/>
            </a:solidFill>
            <a:round/>
            <a:headEnd type="triangle" w="med" len="med"/>
          </a:ln>
          <a:effectLst/>
        </p:spPr>
        <p:txBody>
          <a:bodyPr/>
          <a:lstStyle/>
          <a:p>
            <a:endParaRPr lang="en-US"/>
          </a:p>
        </p:txBody>
      </p:sp>
      <p:sp>
        <p:nvSpPr>
          <p:cNvPr id="33799" name="Line 7"/>
          <p:cNvSpPr>
            <a:spLocks noChangeShapeType="1"/>
          </p:cNvSpPr>
          <p:nvPr/>
        </p:nvSpPr>
        <p:spPr bwMode="auto">
          <a:xfrm flipH="1">
            <a:off x="4572000" y="457200"/>
            <a:ext cx="1600200" cy="2743200"/>
          </a:xfrm>
          <a:prstGeom prst="line">
            <a:avLst/>
          </a:prstGeom>
          <a:noFill/>
          <a:ln w="19050">
            <a:solidFill>
              <a:srgbClr val="0000FF"/>
            </a:solidFill>
            <a:round/>
            <a:headEnd type="triangle" w="med" len="med"/>
          </a:ln>
          <a:effectLst/>
        </p:spPr>
        <p:txBody>
          <a:bodyPr/>
          <a:lstStyle/>
          <a:p>
            <a:endParaRPr lang="en-US"/>
          </a:p>
        </p:txBody>
      </p:sp>
      <p:sp>
        <p:nvSpPr>
          <p:cNvPr id="33800" name="Rectangle 8"/>
          <p:cNvSpPr>
            <a:spLocks noChangeArrowheads="1"/>
          </p:cNvSpPr>
          <p:nvPr/>
        </p:nvSpPr>
        <p:spPr bwMode="auto">
          <a:xfrm>
            <a:off x="6324600" y="228600"/>
            <a:ext cx="2362200" cy="3013075"/>
          </a:xfrm>
          <a:prstGeom prst="rect">
            <a:avLst/>
          </a:prstGeom>
          <a:noFill/>
          <a:ln w="9525">
            <a:noFill/>
            <a:miter lim="800000"/>
          </a:ln>
          <a:effectLst/>
        </p:spPr>
        <p:txBody>
          <a:bodyPr>
            <a:spAutoFit/>
          </a:bodyPr>
          <a:lstStyle/>
          <a:p>
            <a:pPr algn="just">
              <a:spcBef>
                <a:spcPct val="50000"/>
              </a:spcBef>
            </a:pPr>
            <a:r>
              <a:rPr lang="en-US" sz="2400" b="1">
                <a:solidFill>
                  <a:srgbClr val="0000FF"/>
                </a:solidFill>
                <a:latin typeface="Times New Roman" panose="02020603050405020304" pitchFamily="18" charset="0"/>
              </a:rPr>
              <a:t>- Lần đầu tiên trong lịch sử khu vực ,10 nước Đông Nam Á cùng nằm trong một tổ chức thống nhất (ASEAN).</a:t>
            </a:r>
          </a:p>
        </p:txBody>
      </p:sp>
      <p:sp>
        <p:nvSpPr>
          <p:cNvPr id="33801" name="Rectangle 9"/>
          <p:cNvSpPr>
            <a:spLocks noChangeArrowheads="1"/>
          </p:cNvSpPr>
          <p:nvPr/>
        </p:nvSpPr>
        <p:spPr bwMode="auto">
          <a:xfrm>
            <a:off x="6019800" y="3429000"/>
            <a:ext cx="2514600" cy="3378200"/>
          </a:xfrm>
          <a:prstGeom prst="rect">
            <a:avLst/>
          </a:prstGeom>
          <a:noFill/>
          <a:ln w="9525">
            <a:noFill/>
            <a:miter lim="800000"/>
          </a:ln>
          <a:effectLst/>
        </p:spPr>
        <p:txBody>
          <a:bodyPr>
            <a:spAutoFit/>
          </a:bodyPr>
          <a:lstStyle/>
          <a:p>
            <a:pPr algn="just"/>
            <a:r>
              <a:rPr lang="en-US" sz="2400" b="1">
                <a:solidFill>
                  <a:srgbClr val="0000FF"/>
                </a:solidFill>
                <a:latin typeface="Times New Roman" panose="02020603050405020304" pitchFamily="18" charset="0"/>
              </a:rPr>
              <a:t>- ASEAN chuyển trọng tâm hoạt động sang hợp tác kinh tế ,xây dựng Đông Nam Á thành một khu vực hoà bình , ổn định cùng phát triển</a:t>
            </a:r>
          </a:p>
        </p:txBody>
      </p:sp>
      <p:sp>
        <p:nvSpPr>
          <p:cNvPr id="33802" name="Rectangle 10"/>
          <p:cNvSpPr>
            <a:spLocks noChangeArrowheads="1"/>
          </p:cNvSpPr>
          <p:nvPr/>
        </p:nvSpPr>
        <p:spPr bwMode="auto">
          <a:xfrm>
            <a:off x="2743200" y="5562600"/>
            <a:ext cx="381000" cy="228600"/>
          </a:xfrm>
          <a:prstGeom prst="rect">
            <a:avLst/>
          </a:prstGeom>
          <a:noFill/>
          <a:ln w="9525" algn="ctr">
            <a:noFill/>
            <a:miter lim="800000"/>
          </a:ln>
          <a:effectLst/>
        </p:spPr>
        <p:txBody>
          <a:bodyPr wrap="none" anchor="ctr"/>
          <a:lstStyle/>
          <a:p>
            <a:pPr algn="ctr"/>
            <a:endParaRPr lang="en-US" sz="2100" b="1">
              <a:latin typeface="VNI-Times" pitchFamily="2" charset="0"/>
            </a:endParaRPr>
          </a:p>
        </p:txBody>
      </p:sp>
      <p:sp>
        <p:nvSpPr>
          <p:cNvPr id="12" name="Content Placeholder 11"/>
          <p:cNvSpPr>
            <a:spLocks noGrp="1"/>
          </p:cNvSpPr>
          <p:nvPr>
            <p:ph/>
          </p:nvPr>
        </p:nvSpPr>
        <p:spPr>
          <a:xfrm>
            <a:off x="457200" y="0"/>
            <a:ext cx="8686800" cy="6858000"/>
          </a:xfrm>
        </p:spPr>
        <p:txBody>
          <a:bodyPr/>
          <a:lstStyle/>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box(in)">
                                      <p:cBhvr>
                                        <p:cTn id="15" dur="500"/>
                                        <p:tgtEl>
                                          <p:spTgt spid="3379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3800">
                                            <p:txEl>
                                              <p:pRg st="0" end="0"/>
                                            </p:txEl>
                                          </p:spTgt>
                                        </p:tgtEl>
                                        <p:attrNameLst>
                                          <p:attrName>style.visibility</p:attrName>
                                        </p:attrNameLst>
                                      </p:cBhvr>
                                      <p:to>
                                        <p:strVal val="visible"/>
                                      </p:to>
                                    </p:set>
                                    <p:animEffect transition="in" filter="checkerboard(across)">
                                      <p:cBhvr>
                                        <p:cTn id="20" dur="500"/>
                                        <p:tgtEl>
                                          <p:spTgt spid="3380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Effect transition="in" filter="box(in)">
                                      <p:cBhvr>
                                        <p:cTn id="25" dur="500"/>
                                        <p:tgtEl>
                                          <p:spTgt spid="3379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801"/>
                                        </p:tgtEl>
                                        <p:attrNameLst>
                                          <p:attrName>style.visibility</p:attrName>
                                        </p:attrNameLst>
                                      </p:cBhvr>
                                      <p:to>
                                        <p:strVal val="visible"/>
                                      </p:to>
                                    </p:set>
                                    <p:anim calcmode="lin" valueType="num">
                                      <p:cBhvr additive="base">
                                        <p:cTn id="30" dur="500" fill="hold"/>
                                        <p:tgtEl>
                                          <p:spTgt spid="33801"/>
                                        </p:tgtEl>
                                        <p:attrNameLst>
                                          <p:attrName>ppt_x</p:attrName>
                                        </p:attrNameLst>
                                      </p:cBhvr>
                                      <p:tavLst>
                                        <p:tav tm="0">
                                          <p:val>
                                            <p:strVal val="#ppt_x"/>
                                          </p:val>
                                        </p:tav>
                                        <p:tav tm="100000">
                                          <p:val>
                                            <p:strVal val="#ppt_x"/>
                                          </p:val>
                                        </p:tav>
                                      </p:tavLst>
                                    </p:anim>
                                    <p:anim calcmode="lin" valueType="num">
                                      <p:cBhvr additive="base">
                                        <p:cTn id="31"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animBg="1"/>
      <p:bldP spid="33799" grpId="0" animBg="1"/>
      <p:bldP spid="338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762000" y="685800"/>
            <a:ext cx="1905000" cy="1277938"/>
            <a:chOff x="3368" y="2832"/>
            <a:chExt cx="576" cy="283"/>
          </a:xfrm>
        </p:grpSpPr>
        <p:pic>
          <p:nvPicPr>
            <p:cNvPr id="37898" name="Picture 3" descr="Co VN"/>
            <p:cNvPicPr>
              <a:picLocks noChangeAspect="1" noChangeArrowheads="1" noCrop="1"/>
            </p:cNvPicPr>
            <p:nvPr/>
          </p:nvPicPr>
          <p:blipFill>
            <a:blip r:embed="rId2"/>
            <a:srcRect/>
            <a:stretch>
              <a:fillRect/>
            </a:stretch>
          </p:blipFill>
          <p:spPr bwMode="auto">
            <a:xfrm>
              <a:off x="3408" y="2832"/>
              <a:ext cx="336" cy="210"/>
            </a:xfrm>
            <a:prstGeom prst="rect">
              <a:avLst/>
            </a:prstGeom>
            <a:noFill/>
            <a:ln w="9525">
              <a:noFill/>
              <a:miter lim="800000"/>
              <a:headEnd/>
              <a:tailEnd/>
            </a:ln>
          </p:spPr>
        </p:pic>
        <p:sp>
          <p:nvSpPr>
            <p:cNvPr id="37899" name="Text Box 4"/>
            <p:cNvSpPr txBox="1">
              <a:spLocks noChangeArrowheads="1"/>
            </p:cNvSpPr>
            <p:nvPr/>
          </p:nvSpPr>
          <p:spPr bwMode="auto">
            <a:xfrm>
              <a:off x="3368" y="3040"/>
              <a:ext cx="576" cy="75"/>
            </a:xfrm>
            <a:prstGeom prst="rect">
              <a:avLst/>
            </a:prstGeom>
            <a:noFill/>
            <a:ln w="9525">
              <a:noFill/>
              <a:miter lim="800000"/>
            </a:ln>
          </p:spPr>
          <p:txBody>
            <a:bodyPr>
              <a:spAutoFit/>
            </a:bodyPr>
            <a:lstStyle/>
            <a:p>
              <a:pPr algn="ctr"/>
              <a:r>
                <a:rPr lang="en-US" sz="1600" b="1">
                  <a:solidFill>
                    <a:srgbClr val="FF0000"/>
                  </a:solidFill>
                  <a:latin typeface="Times New Roman" panose="02020603050405020304" pitchFamily="18" charset="0"/>
                </a:rPr>
                <a:t> </a:t>
              </a:r>
              <a:endParaRPr lang="en-US" sz="2400">
                <a:latin typeface="VNI-Times" pitchFamily="2" charset="0"/>
              </a:endParaRPr>
            </a:p>
          </p:txBody>
        </p:sp>
      </p:grpSp>
      <p:sp>
        <p:nvSpPr>
          <p:cNvPr id="117766" name="Oval 6"/>
          <p:cNvSpPr>
            <a:spLocks noChangeArrowheads="1"/>
          </p:cNvSpPr>
          <p:nvPr/>
        </p:nvSpPr>
        <p:spPr bwMode="auto">
          <a:xfrm>
            <a:off x="-228600" y="2514600"/>
            <a:ext cx="9144000" cy="2057400"/>
          </a:xfrm>
          <a:prstGeom prst="ellipse">
            <a:avLst/>
          </a:prstGeom>
          <a:solidFill>
            <a:schemeClr val="accent5">
              <a:lumMod val="40000"/>
              <a:lumOff val="60000"/>
            </a:schemeClr>
          </a:solidFill>
          <a:ln w="9525">
            <a:solidFill>
              <a:schemeClr val="tx1"/>
            </a:solidFill>
            <a:round/>
          </a:ln>
          <a:effectLst/>
        </p:spPr>
        <p:txBody>
          <a:bodyPr wrap="none"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tổ</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ASEAN </a:t>
            </a:r>
          </a:p>
          <a:p>
            <a:pPr algn="ctr">
              <a:defRPr/>
            </a:pP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chủ</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Đông</a:t>
            </a:r>
            <a:r>
              <a:rPr lang="en-US" sz="2400" b="1" dirty="0">
                <a:solidFill>
                  <a:schemeClr val="tx1"/>
                </a:solidFill>
                <a:latin typeface="Times New Roman" panose="02020603050405020304" pitchFamily="18" charset="0"/>
                <a:cs typeface="Times New Roman" panose="02020603050405020304" pitchFamily="18" charset="0"/>
              </a:rPr>
              <a:t>?</a:t>
            </a:r>
          </a:p>
        </p:txBody>
      </p:sp>
      <p:pic>
        <p:nvPicPr>
          <p:cNvPr id="37893" name="Picture 8" descr="CRNRC194"/>
          <p:cNvPicPr>
            <a:picLocks noChangeAspect="1" noChangeArrowheads="1"/>
          </p:cNvPicPr>
          <p:nvPr/>
        </p:nvPicPr>
        <p:blipFill>
          <a:blip r:embed="rId3"/>
          <a:srcRect/>
          <a:stretch>
            <a:fillRect/>
          </a:stretch>
        </p:blipFill>
        <p:spPr bwMode="auto">
          <a:xfrm>
            <a:off x="7467600" y="0"/>
            <a:ext cx="1676400" cy="1655763"/>
          </a:xfrm>
          <a:prstGeom prst="rect">
            <a:avLst/>
          </a:prstGeom>
          <a:noFill/>
          <a:ln w="9525">
            <a:noFill/>
            <a:miter lim="800000"/>
            <a:headEnd/>
            <a:tailEnd/>
          </a:ln>
        </p:spPr>
      </p:pic>
      <p:pic>
        <p:nvPicPr>
          <p:cNvPr id="37894" name="Picture 9" descr="CRNRC193"/>
          <p:cNvPicPr>
            <a:picLocks noChangeAspect="1" noChangeArrowheads="1"/>
          </p:cNvPicPr>
          <p:nvPr/>
        </p:nvPicPr>
        <p:blipFill>
          <a:blip r:embed="rId4"/>
          <a:srcRect/>
          <a:stretch>
            <a:fillRect/>
          </a:stretch>
        </p:blipFill>
        <p:spPr bwMode="auto">
          <a:xfrm>
            <a:off x="0" y="0"/>
            <a:ext cx="1600200" cy="1581150"/>
          </a:xfrm>
          <a:prstGeom prst="rect">
            <a:avLst/>
          </a:prstGeom>
          <a:noFill/>
          <a:ln w="9525">
            <a:noFill/>
            <a:miter lim="800000"/>
            <a:headEnd/>
            <a:tailEnd/>
          </a:ln>
        </p:spPr>
      </p:pic>
      <p:pic>
        <p:nvPicPr>
          <p:cNvPr id="37895" name="Picture 10" descr="CRNRC195"/>
          <p:cNvPicPr>
            <a:picLocks noChangeAspect="1" noChangeArrowheads="1"/>
          </p:cNvPicPr>
          <p:nvPr/>
        </p:nvPicPr>
        <p:blipFill>
          <a:blip r:embed="rId5"/>
          <a:srcRect/>
          <a:stretch>
            <a:fillRect/>
          </a:stretch>
        </p:blipFill>
        <p:spPr bwMode="auto">
          <a:xfrm>
            <a:off x="7467600" y="5200650"/>
            <a:ext cx="1676400" cy="1657350"/>
          </a:xfrm>
          <a:prstGeom prst="rect">
            <a:avLst/>
          </a:prstGeom>
          <a:noFill/>
          <a:ln w="9525">
            <a:noFill/>
            <a:miter lim="800000"/>
            <a:headEnd/>
            <a:tailEnd/>
          </a:ln>
        </p:spPr>
      </p:pic>
      <p:pic>
        <p:nvPicPr>
          <p:cNvPr id="37896" name="Picture 11" descr="CRNRC196"/>
          <p:cNvPicPr>
            <a:picLocks noChangeAspect="1" noChangeArrowheads="1"/>
          </p:cNvPicPr>
          <p:nvPr/>
        </p:nvPicPr>
        <p:blipFill>
          <a:blip r:embed="rId6"/>
          <a:srcRect/>
          <a:stretch>
            <a:fillRect/>
          </a:stretch>
        </p:blipFill>
        <p:spPr bwMode="auto">
          <a:xfrm>
            <a:off x="0" y="5407025"/>
            <a:ext cx="1468438" cy="1450975"/>
          </a:xfrm>
          <a:prstGeom prst="rect">
            <a:avLst/>
          </a:prstGeom>
          <a:noFill/>
          <a:ln w="9525">
            <a:noFill/>
            <a:miter lim="800000"/>
            <a:headEnd/>
            <a:tailEnd/>
          </a:ln>
        </p:spPr>
      </p:pic>
      <p:pic>
        <p:nvPicPr>
          <p:cNvPr id="37897" name="Picture 13" descr="busket001"/>
          <p:cNvPicPr>
            <a:picLocks noChangeAspect="1" noChangeArrowheads="1"/>
          </p:cNvPicPr>
          <p:nvPr/>
        </p:nvPicPr>
        <p:blipFill>
          <a:blip r:embed="rId7"/>
          <a:srcRect/>
          <a:stretch>
            <a:fillRect/>
          </a:stretch>
        </p:blipFill>
        <p:spPr bwMode="auto">
          <a:xfrm>
            <a:off x="3657600" y="4343400"/>
            <a:ext cx="1724025" cy="2362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J023"/>
          <p:cNvPicPr>
            <a:picLocks noChangeAspect="1" noChangeArrowheads="1"/>
          </p:cNvPicPr>
          <p:nvPr/>
        </p:nvPicPr>
        <p:blipFill>
          <a:blip r:embed="rId4"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3" descr="Parchment"/>
          <p:cNvSpPr>
            <a:spLocks noChangeArrowheads="1"/>
          </p:cNvSpPr>
          <p:nvPr/>
        </p:nvSpPr>
        <p:spPr bwMode="auto">
          <a:xfrm>
            <a:off x="2514600" y="1098550"/>
            <a:ext cx="4419600" cy="762000"/>
          </a:xfrm>
          <a:prstGeom prst="ellipse">
            <a:avLst/>
          </a:prstGeom>
          <a:blipFill dpi="0" rotWithShape="1">
            <a:blip r:embed="rId5"/>
            <a:srcRect/>
            <a:tile tx="0" ty="0" sx="100000" sy="100000" flip="none" algn="tl"/>
          </a:blipFill>
          <a:ln w="38100">
            <a:solidFill>
              <a:srgbClr val="10F60A"/>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pic>
        <p:nvPicPr>
          <p:cNvPr id="178198" name="Bong dang thien than - DT.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0010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2954338" y="1212850"/>
            <a:ext cx="3525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DẶN DÒ</a:t>
            </a:r>
          </a:p>
        </p:txBody>
      </p:sp>
      <p:graphicFrame>
        <p:nvGraphicFramePr>
          <p:cNvPr id="178200" name="Text Box 6">
            <a:extLst>
              <a:ext uri="{FF2B5EF4-FFF2-40B4-BE49-F238E27FC236}">
                <a16:creationId xmlns:a16="http://schemas.microsoft.com/office/drawing/2014/main" id="{12A39A2D-3785-C2B6-7506-4977F84B5B6F}"/>
              </a:ext>
            </a:extLst>
          </p:cNvPr>
          <p:cNvGraphicFramePr/>
          <p:nvPr/>
        </p:nvGraphicFramePr>
        <p:xfrm>
          <a:off x="1195388" y="2287588"/>
          <a:ext cx="6445250" cy="2465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17819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07" fill="hold"/>
                                        <p:tgtEl>
                                          <p:spTgt spid="178198"/>
                                        </p:tgtEl>
                                      </p:cBhvr>
                                    </p:cmd>
                                  </p:childTnLst>
                                </p:cTn>
                              </p:par>
                            </p:childTnLst>
                          </p:cTn>
                        </p:par>
                      </p:childTnLst>
                    </p:cTn>
                  </p:par>
                </p:childTnLst>
              </p:cTn>
              <p:nextCondLst>
                <p:cond evt="onClick" delay="0">
                  <p:tgtEl>
                    <p:spTgt spid="17819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819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uoc_do_cac_nuoc_dong_nam_a_500_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632" y="152400"/>
            <a:ext cx="4835568" cy="335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181600" y="152400"/>
            <a:ext cx="3927432" cy="3810000"/>
          </a:xfrm>
        </p:spPr>
        <p:txBody>
          <a:bodyPr>
            <a:noAutofit/>
          </a:bodyPr>
          <a:lstStyle/>
          <a:p>
            <a:pPr algn="just"/>
            <a:r>
              <a:rPr lang="vi-VN" sz="2400" b="1" dirty="0">
                <a:cs typeface="Times New Roman" panose="02020603050405020304" pitchFamily="18" charset="0"/>
              </a:rPr>
              <a:t>Đông Nam Á </a:t>
            </a:r>
            <a:r>
              <a:rPr lang="en-US" sz="2400" dirty="0">
                <a:latin typeface="Times New Roman" panose="02020603050405020304" pitchFamily="18" charset="0"/>
                <a:cs typeface="Times New Roman" panose="02020603050405020304" pitchFamily="18" charset="0"/>
              </a:rPr>
              <a:t>(A South East Asia)</a:t>
            </a:r>
            <a:r>
              <a:rPr lang="vi-VN" sz="2400" dirty="0">
                <a:latin typeface="Times New Roman" panose="02020603050405020304" pitchFamily="18" charset="0"/>
                <a:cs typeface="Times New Roman" panose="02020603050405020304" pitchFamily="18" charset="0"/>
              </a:rPr>
              <a:t> là khu vực nằm ở phía Đông Nam của châu Á</a:t>
            </a:r>
            <a:r>
              <a:rPr lang="en-US" sz="2400" dirty="0">
                <a:latin typeface="Times New Roman" panose="02020603050405020304" pitchFamily="18" charset="0"/>
                <a:cs typeface="Times New Roman" panose="02020603050405020304" pitchFamily="18" charset="0"/>
              </a:rPr>
              <a:t>. Di</a:t>
            </a:r>
            <a:r>
              <a:rPr lang="vi-VN" sz="2400" dirty="0">
                <a:cs typeface="Times New Roman" panose="02020603050405020304" pitchFamily="18" charset="0"/>
              </a:rPr>
              <a:t>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4,5 </a:t>
            </a:r>
            <a:r>
              <a:rPr lang="vi-VN" sz="2400" dirty="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km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t>
            </a:r>
            <a:r>
              <a:rPr lang="vi-VN" sz="2400" dirty="0">
                <a:cs typeface="Times New Roman" panose="02020603050405020304" pitchFamily="18" charset="0"/>
              </a:rPr>
              <a:t>iếm</a:t>
            </a:r>
            <a:r>
              <a:rPr lang="en-US" sz="2400" dirty="0">
                <a:latin typeface="Times New Roman" panose="02020603050405020304" pitchFamily="18" charset="0"/>
                <a:cs typeface="Times New Roman" panose="02020603050405020304" pitchFamily="18" charset="0"/>
              </a:rPr>
              <a:t> 14.1 % </a:t>
            </a:r>
            <a:r>
              <a:rPr lang="vi-VN" sz="2400" dirty="0">
                <a:cs typeface="Times New Roman" panose="02020603050405020304" pitchFamily="18" charset="0"/>
              </a:rPr>
              <a:t>lãnh thổ châu Á và chiếm </a:t>
            </a:r>
            <a:r>
              <a:rPr lang="en-US" sz="2400" dirty="0">
                <a:latin typeface="Times New Roman" panose="02020603050405020304" pitchFamily="18" charset="0"/>
                <a:cs typeface="Times New Roman" panose="02020603050405020304" pitchFamily="18" charset="0"/>
              </a:rPr>
              <a:t>3.3 % </a:t>
            </a:r>
            <a:r>
              <a:rPr lang="vi-VN" sz="2400" dirty="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vi-VN" sz="2400" dirty="0">
                <a:cs typeface="Times New Roman" panose="02020603050405020304" pitchFamily="18" charset="0"/>
              </a:rPr>
              <a:t>toàn thế giới</a:t>
            </a:r>
            <a:r>
              <a:rPr lang="en-US" sz="2400" dirty="0">
                <a:latin typeface="Times New Roman" panose="02020603050405020304" pitchFamily="18" charset="0"/>
                <a:cs typeface="Times New Roman" panose="02020603050405020304" pitchFamily="18" charset="0"/>
              </a:rPr>
              <a:t>.</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Nằm ở vị trí ngã 3 đường được 2 đại dương lớn bao quanh, có vị trí chiến lược vô cùng quan trọng</a:t>
            </a:r>
            <a:endParaRPr lang="en-US" sz="2400" dirty="0"/>
          </a:p>
        </p:txBody>
      </p:sp>
      <p:sp>
        <p:nvSpPr>
          <p:cNvPr id="5" name="Title 1"/>
          <p:cNvSpPr txBox="1"/>
          <p:nvPr/>
        </p:nvSpPr>
        <p:spPr>
          <a:xfrm>
            <a:off x="193632" y="3962400"/>
            <a:ext cx="891540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dirty="0"/>
              <a:t>Dân số các nước Asean (Đông Nam Á) hiện là 675.432.749 người tính đến Thứ Năm, ngày 15 tháng 7 năm 2021, dựa trên ước tính mới nhất của Liên Hợp Quốc. chiếm 8,58% tổng dân số thế giới, thứ 3 ở châu Á trong số các tiểu vùng được xếp hạng theo Dân số.</a:t>
            </a:r>
            <a:br>
              <a:rPr lang="vi-VN" sz="2400" dirty="0"/>
            </a:br>
            <a:r>
              <a:rPr lang="vi-VN" sz="2400" dirty="0"/>
              <a:t>Mật độ dân số: 154 người / Km2 (399 người / m2); trong đó 50% dân số là thành thị (334.418.881 người vào năm 2019).</a:t>
            </a:r>
            <a:br>
              <a:rPr lang="vi-VN" sz="2400" dirty="0"/>
            </a:br>
            <a:r>
              <a:rPr lang="vi-VN" sz="2400" dirty="0"/>
              <a:t>Độ tuổi trung bình ở Đông Nam Á là 30,2 năm.</a:t>
            </a:r>
          </a:p>
        </p:txBody>
      </p:sp>
      <p:sp>
        <p:nvSpPr>
          <p:cNvPr id="6" name="TextBox 5"/>
          <p:cNvSpPr txBox="1"/>
          <p:nvPr/>
        </p:nvSpPr>
        <p:spPr>
          <a:xfrm>
            <a:off x="630216" y="3505199"/>
            <a:ext cx="3636984" cy="369332"/>
          </a:xfrm>
          <a:prstGeom prst="rect">
            <a:avLst/>
          </a:prstGeom>
          <a:noFill/>
          <a:ln>
            <a:solidFill>
              <a:srgbClr val="00B0F0"/>
            </a:solidFill>
          </a:ln>
        </p:spPr>
        <p:txBody>
          <a:bodyPr wrap="square" rtlCol="0">
            <a:spAutoFit/>
          </a:bodyPr>
          <a:lstStyle/>
          <a:p>
            <a:r>
              <a:rPr lang="vi-VN" b="1" dirty="0">
                <a:solidFill>
                  <a:srgbClr val="FF0000"/>
                </a:solidFill>
                <a:latin typeface="+mj-lt"/>
              </a:rPr>
              <a:t>Lược đồ các nước Đông Nam Á</a:t>
            </a:r>
            <a:endParaRPr lang="en-US"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ambod"/>
          <p:cNvPicPr>
            <a:picLocks noChangeAspect="1" noChangeArrowheads="1"/>
          </p:cNvPicPr>
          <p:nvPr/>
        </p:nvPicPr>
        <p:blipFill>
          <a:blip r:embed="rId2"/>
          <a:srcRect l="25067" t="20802" r="26152" b="36862"/>
          <a:stretch>
            <a:fillRect/>
          </a:stretch>
        </p:blipFill>
        <p:spPr bwMode="auto">
          <a:xfrm>
            <a:off x="381000" y="609600"/>
            <a:ext cx="2057400" cy="1325563"/>
          </a:xfrm>
          <a:prstGeom prst="rect">
            <a:avLst/>
          </a:prstGeom>
          <a:noFill/>
        </p:spPr>
      </p:pic>
      <p:pic>
        <p:nvPicPr>
          <p:cNvPr id="74755" name="Picture 3" descr="co eastTimo"/>
          <p:cNvPicPr>
            <a:picLocks noChangeAspect="1" noChangeArrowheads="1"/>
          </p:cNvPicPr>
          <p:nvPr/>
        </p:nvPicPr>
        <p:blipFill>
          <a:blip r:embed="rId3"/>
          <a:srcRect l="26152" t="25183" r="25067" b="42700"/>
          <a:stretch>
            <a:fillRect/>
          </a:stretch>
        </p:blipFill>
        <p:spPr bwMode="auto">
          <a:xfrm>
            <a:off x="2514600" y="609600"/>
            <a:ext cx="2057400" cy="1295400"/>
          </a:xfrm>
          <a:prstGeom prst="rect">
            <a:avLst/>
          </a:prstGeom>
          <a:noFill/>
        </p:spPr>
      </p:pic>
      <p:pic>
        <p:nvPicPr>
          <p:cNvPr id="74756" name="Picture 4" descr="indone"/>
          <p:cNvPicPr>
            <a:picLocks noChangeAspect="1" noChangeArrowheads="1"/>
          </p:cNvPicPr>
          <p:nvPr/>
        </p:nvPicPr>
        <p:blipFill>
          <a:blip r:embed="rId4"/>
          <a:srcRect l="20732" t="14963" r="30487" b="42700"/>
          <a:stretch>
            <a:fillRect/>
          </a:stretch>
        </p:blipFill>
        <p:spPr bwMode="auto">
          <a:xfrm>
            <a:off x="4800600" y="609600"/>
            <a:ext cx="1905000" cy="1340556"/>
          </a:xfrm>
          <a:prstGeom prst="rect">
            <a:avLst/>
          </a:prstGeom>
          <a:noFill/>
          <a:ln>
            <a:solidFill>
              <a:schemeClr val="tx1"/>
            </a:solidFill>
          </a:ln>
        </p:spPr>
      </p:pic>
      <p:pic>
        <p:nvPicPr>
          <p:cNvPr id="74757" name="Picture 5" descr="laos"/>
          <p:cNvPicPr>
            <a:picLocks noChangeAspect="1" noChangeArrowheads="1"/>
          </p:cNvPicPr>
          <p:nvPr/>
        </p:nvPicPr>
        <p:blipFill>
          <a:blip r:embed="rId5"/>
          <a:srcRect l="22899" t="17883" r="28320" b="39781"/>
          <a:stretch>
            <a:fillRect/>
          </a:stretch>
        </p:blipFill>
        <p:spPr bwMode="auto">
          <a:xfrm>
            <a:off x="6934200" y="609600"/>
            <a:ext cx="2057400" cy="1325563"/>
          </a:xfrm>
          <a:prstGeom prst="rect">
            <a:avLst/>
          </a:prstGeom>
          <a:noFill/>
        </p:spPr>
      </p:pic>
      <p:pic>
        <p:nvPicPr>
          <p:cNvPr id="74758" name="Picture 6" descr="malaixia"/>
          <p:cNvPicPr>
            <a:picLocks noChangeAspect="1" noChangeArrowheads="1"/>
          </p:cNvPicPr>
          <p:nvPr/>
        </p:nvPicPr>
        <p:blipFill>
          <a:blip r:embed="rId6"/>
          <a:srcRect l="25067" t="25183" r="26152" b="42700"/>
          <a:stretch>
            <a:fillRect/>
          </a:stretch>
        </p:blipFill>
        <p:spPr bwMode="auto">
          <a:xfrm>
            <a:off x="304800" y="2057400"/>
            <a:ext cx="2057400" cy="1304925"/>
          </a:xfrm>
          <a:prstGeom prst="rect">
            <a:avLst/>
          </a:prstGeom>
          <a:noFill/>
        </p:spPr>
      </p:pic>
      <p:pic>
        <p:nvPicPr>
          <p:cNvPr id="74759" name="Picture 7" descr="mianmar"/>
          <p:cNvPicPr>
            <a:picLocks noChangeAspect="1" noChangeArrowheads="1"/>
          </p:cNvPicPr>
          <p:nvPr/>
        </p:nvPicPr>
        <p:blipFill>
          <a:blip r:embed="rId7"/>
          <a:srcRect l="22900" t="22263" r="27235" b="41241"/>
          <a:stretch>
            <a:fillRect/>
          </a:stretch>
        </p:blipFill>
        <p:spPr bwMode="auto">
          <a:xfrm>
            <a:off x="2514600" y="2057400"/>
            <a:ext cx="2057400" cy="1295400"/>
          </a:xfrm>
          <a:prstGeom prst="rect">
            <a:avLst/>
          </a:prstGeom>
          <a:noFill/>
        </p:spPr>
      </p:pic>
      <p:pic>
        <p:nvPicPr>
          <p:cNvPr id="74760" name="Picture 8" descr="philippin"/>
          <p:cNvPicPr>
            <a:picLocks noChangeAspect="1" noChangeArrowheads="1"/>
          </p:cNvPicPr>
          <p:nvPr/>
        </p:nvPicPr>
        <p:blipFill>
          <a:blip r:embed="rId8"/>
          <a:srcRect l="25067" t="19344" r="27235" b="47081"/>
          <a:stretch>
            <a:fillRect/>
          </a:stretch>
        </p:blipFill>
        <p:spPr bwMode="auto">
          <a:xfrm>
            <a:off x="4648200" y="2133600"/>
            <a:ext cx="2057400" cy="1295400"/>
          </a:xfrm>
          <a:prstGeom prst="rect">
            <a:avLst/>
          </a:prstGeom>
          <a:noFill/>
        </p:spPr>
      </p:pic>
      <p:sp>
        <p:nvSpPr>
          <p:cNvPr id="74761" name="Text Box 9"/>
          <p:cNvSpPr txBox="1">
            <a:spLocks noChangeArrowheads="1"/>
          </p:cNvSpPr>
          <p:nvPr/>
        </p:nvSpPr>
        <p:spPr bwMode="auto">
          <a:xfrm>
            <a:off x="533400" y="3048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Campuchia</a:t>
            </a:r>
            <a:endParaRPr lang="en-US" b="1" dirty="0">
              <a:latin typeface="Tahoma" panose="020B0604030504040204" pitchFamily="34" charset="0"/>
            </a:endParaRPr>
          </a:p>
        </p:txBody>
      </p:sp>
      <p:sp>
        <p:nvSpPr>
          <p:cNvPr id="74762" name="Text Box 10"/>
          <p:cNvSpPr txBox="1">
            <a:spLocks noChangeArrowheads="1"/>
          </p:cNvSpPr>
          <p:nvPr/>
        </p:nvSpPr>
        <p:spPr bwMode="auto">
          <a:xfrm>
            <a:off x="2438400" y="193675"/>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Đông</a:t>
            </a:r>
            <a:r>
              <a:rPr lang="en-US" b="1" dirty="0">
                <a:latin typeface="Tahoma" panose="020B0604030504040204" pitchFamily="34" charset="0"/>
              </a:rPr>
              <a:t> Ti </a:t>
            </a:r>
            <a:r>
              <a:rPr lang="en-US" b="1" dirty="0" err="1">
                <a:latin typeface="Tahoma" panose="020B0604030504040204" pitchFamily="34" charset="0"/>
              </a:rPr>
              <a:t>mo</a:t>
            </a:r>
            <a:endParaRPr lang="en-US" b="1" dirty="0">
              <a:latin typeface="Tahoma" panose="020B0604030504040204" pitchFamily="34" charset="0"/>
            </a:endParaRPr>
          </a:p>
        </p:txBody>
      </p:sp>
      <p:sp>
        <p:nvSpPr>
          <p:cNvPr id="74763" name="Text Box 11"/>
          <p:cNvSpPr txBox="1">
            <a:spLocks noChangeArrowheads="1"/>
          </p:cNvSpPr>
          <p:nvPr/>
        </p:nvSpPr>
        <p:spPr bwMode="auto">
          <a:xfrm>
            <a:off x="4724400" y="35052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Philippin</a:t>
            </a:r>
            <a:endParaRPr lang="en-US" b="1" dirty="0">
              <a:latin typeface="Tahoma" panose="020B0604030504040204" pitchFamily="34" charset="0"/>
            </a:endParaRPr>
          </a:p>
        </p:txBody>
      </p:sp>
      <p:sp>
        <p:nvSpPr>
          <p:cNvPr id="74764" name="Text Box 12"/>
          <p:cNvSpPr txBox="1">
            <a:spLocks noChangeArrowheads="1"/>
          </p:cNvSpPr>
          <p:nvPr/>
        </p:nvSpPr>
        <p:spPr bwMode="auto">
          <a:xfrm>
            <a:off x="7693025" y="2159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Lào</a:t>
            </a:r>
            <a:endParaRPr lang="en-US" b="1" dirty="0">
              <a:latin typeface="Tahoma" panose="020B0604030504040204" pitchFamily="34" charset="0"/>
            </a:endParaRPr>
          </a:p>
        </p:txBody>
      </p:sp>
      <p:sp>
        <p:nvSpPr>
          <p:cNvPr id="74765" name="Text Box 13"/>
          <p:cNvSpPr txBox="1">
            <a:spLocks noChangeArrowheads="1"/>
          </p:cNvSpPr>
          <p:nvPr/>
        </p:nvSpPr>
        <p:spPr bwMode="auto">
          <a:xfrm>
            <a:off x="457200" y="34290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Malaixia</a:t>
            </a:r>
            <a:endParaRPr lang="en-US" b="1" dirty="0">
              <a:latin typeface="Tahoma" panose="020B0604030504040204" pitchFamily="34" charset="0"/>
            </a:endParaRPr>
          </a:p>
        </p:txBody>
      </p:sp>
      <p:sp>
        <p:nvSpPr>
          <p:cNvPr id="74766" name="Text Box 14"/>
          <p:cNvSpPr txBox="1">
            <a:spLocks noChangeArrowheads="1"/>
          </p:cNvSpPr>
          <p:nvPr/>
        </p:nvSpPr>
        <p:spPr bwMode="auto">
          <a:xfrm>
            <a:off x="2667000" y="34290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Mi</a:t>
            </a:r>
            <a:r>
              <a:rPr lang="en-US" b="1" dirty="0">
                <a:latin typeface="Tahoma" panose="020B0604030504040204" pitchFamily="34" charset="0"/>
              </a:rPr>
              <a:t> an ma</a:t>
            </a:r>
          </a:p>
        </p:txBody>
      </p:sp>
      <p:sp>
        <p:nvSpPr>
          <p:cNvPr id="74767" name="Text Box 15"/>
          <p:cNvSpPr txBox="1">
            <a:spLocks noChangeArrowheads="1"/>
          </p:cNvSpPr>
          <p:nvPr/>
        </p:nvSpPr>
        <p:spPr bwMode="auto">
          <a:xfrm>
            <a:off x="6934200" y="35052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Singapo</a:t>
            </a:r>
            <a:endParaRPr lang="en-US" b="1" dirty="0">
              <a:latin typeface="Tahoma" panose="020B0604030504040204" pitchFamily="34" charset="0"/>
            </a:endParaRPr>
          </a:p>
        </p:txBody>
      </p:sp>
      <p:sp>
        <p:nvSpPr>
          <p:cNvPr id="74768" name="Text Box 16"/>
          <p:cNvSpPr txBox="1">
            <a:spLocks noChangeArrowheads="1"/>
          </p:cNvSpPr>
          <p:nvPr/>
        </p:nvSpPr>
        <p:spPr bwMode="auto">
          <a:xfrm>
            <a:off x="609600" y="5105400"/>
            <a:ext cx="1905000" cy="366713"/>
          </a:xfrm>
          <a:prstGeom prst="rect">
            <a:avLst/>
          </a:prstGeom>
          <a:noFill/>
          <a:ln w="9525">
            <a:noFill/>
            <a:miter lim="800000"/>
          </a:ln>
          <a:effectLst/>
        </p:spPr>
        <p:txBody>
          <a:bodyPr>
            <a:spAutoFit/>
          </a:bodyPr>
          <a:lstStyle/>
          <a:p>
            <a:pPr eaLnBrk="0" hangingPunct="0">
              <a:spcBef>
                <a:spcPct val="50000"/>
              </a:spcBef>
            </a:pPr>
            <a:r>
              <a:rPr lang="en-US" b="1" dirty="0">
                <a:latin typeface="Tahoma" panose="020B0604030504040204" pitchFamily="34" charset="0"/>
              </a:rPr>
              <a:t>Thai </a:t>
            </a:r>
            <a:r>
              <a:rPr lang="en-US" b="1" dirty="0" err="1">
                <a:latin typeface="Tahoma" panose="020B0604030504040204" pitchFamily="34" charset="0"/>
              </a:rPr>
              <a:t>lan</a:t>
            </a:r>
            <a:endParaRPr lang="en-US" b="1" dirty="0">
              <a:latin typeface="Tahoma" panose="020B0604030504040204" pitchFamily="34" charset="0"/>
            </a:endParaRPr>
          </a:p>
        </p:txBody>
      </p:sp>
      <p:sp>
        <p:nvSpPr>
          <p:cNvPr id="74769" name="Text Box 17"/>
          <p:cNvSpPr txBox="1">
            <a:spLocks noChangeArrowheads="1"/>
          </p:cNvSpPr>
          <p:nvPr/>
        </p:nvSpPr>
        <p:spPr bwMode="auto">
          <a:xfrm>
            <a:off x="2819400" y="5181600"/>
            <a:ext cx="19050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Bru</a:t>
            </a:r>
            <a:r>
              <a:rPr lang="en-US" b="1" dirty="0">
                <a:latin typeface="Tahoma" panose="020B0604030504040204" pitchFamily="34" charset="0"/>
              </a:rPr>
              <a:t> </a:t>
            </a:r>
            <a:r>
              <a:rPr lang="en-US" b="1" dirty="0" err="1">
                <a:latin typeface="Tahoma" panose="020B0604030504040204" pitchFamily="34" charset="0"/>
              </a:rPr>
              <a:t>nây</a:t>
            </a:r>
            <a:endParaRPr lang="en-US" b="1" dirty="0">
              <a:latin typeface="Tahoma" panose="020B0604030504040204" pitchFamily="34" charset="0"/>
            </a:endParaRPr>
          </a:p>
        </p:txBody>
      </p:sp>
      <p:sp>
        <p:nvSpPr>
          <p:cNvPr id="74770" name="Text Box 18"/>
          <p:cNvSpPr txBox="1">
            <a:spLocks noChangeArrowheads="1"/>
          </p:cNvSpPr>
          <p:nvPr/>
        </p:nvSpPr>
        <p:spPr bwMode="auto">
          <a:xfrm>
            <a:off x="4953000" y="51816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Việt</a:t>
            </a:r>
            <a:r>
              <a:rPr lang="en-US" b="1" dirty="0">
                <a:latin typeface="Tahoma" panose="020B0604030504040204" pitchFamily="34" charset="0"/>
              </a:rPr>
              <a:t> Nam</a:t>
            </a:r>
          </a:p>
        </p:txBody>
      </p:sp>
      <p:sp>
        <p:nvSpPr>
          <p:cNvPr id="74771" name="Text Box 19"/>
          <p:cNvSpPr txBox="1">
            <a:spLocks noChangeArrowheads="1"/>
          </p:cNvSpPr>
          <p:nvPr/>
        </p:nvSpPr>
        <p:spPr bwMode="auto">
          <a:xfrm>
            <a:off x="4876800" y="200025"/>
            <a:ext cx="1828800" cy="366713"/>
          </a:xfrm>
          <a:prstGeom prst="rect">
            <a:avLst/>
          </a:prstGeom>
          <a:noFill/>
          <a:ln w="9525">
            <a:noFill/>
            <a:miter lim="800000"/>
          </a:ln>
          <a:effectLst/>
        </p:spPr>
        <p:txBody>
          <a:bodyPr>
            <a:spAutoFit/>
          </a:bodyPr>
          <a:lstStyle/>
          <a:p>
            <a:pPr eaLnBrk="0" hangingPunct="0">
              <a:spcBef>
                <a:spcPct val="50000"/>
              </a:spcBef>
            </a:pPr>
            <a:r>
              <a:rPr lang="en-US" b="1" dirty="0">
                <a:latin typeface="Tahoma" panose="020B0604030504040204" pitchFamily="34" charset="0"/>
              </a:rPr>
              <a:t>In </a:t>
            </a:r>
            <a:r>
              <a:rPr lang="en-US" b="1" dirty="0" err="1">
                <a:latin typeface="Tahoma" panose="020B0604030504040204" pitchFamily="34" charset="0"/>
              </a:rPr>
              <a:t>đô</a:t>
            </a:r>
            <a:r>
              <a:rPr lang="en-US" b="1" dirty="0">
                <a:latin typeface="Tahoma" panose="020B0604030504040204" pitchFamily="34" charset="0"/>
              </a:rPr>
              <a:t> </a:t>
            </a:r>
            <a:r>
              <a:rPr lang="en-US" b="1" dirty="0" err="1">
                <a:latin typeface="Tahoma" panose="020B0604030504040204" pitchFamily="34" charset="0"/>
              </a:rPr>
              <a:t>nê</a:t>
            </a:r>
            <a:r>
              <a:rPr lang="en-US" b="1" dirty="0">
                <a:latin typeface="Tahoma" panose="020B0604030504040204" pitchFamily="34" charset="0"/>
              </a:rPr>
              <a:t> </a:t>
            </a:r>
            <a:r>
              <a:rPr lang="en-US" b="1" dirty="0" err="1">
                <a:latin typeface="Tahoma" panose="020B0604030504040204" pitchFamily="34" charset="0"/>
              </a:rPr>
              <a:t>sia</a:t>
            </a:r>
            <a:endParaRPr lang="en-US" b="1" dirty="0">
              <a:latin typeface="Tahoma" panose="020B0604030504040204" pitchFamily="34" charset="0"/>
            </a:endParaRPr>
          </a:p>
        </p:txBody>
      </p:sp>
      <p:pic>
        <p:nvPicPr>
          <p:cNvPr id="74772" name="Picture 20" descr="thailand"/>
          <p:cNvPicPr>
            <a:picLocks noChangeAspect="1" noChangeArrowheads="1"/>
          </p:cNvPicPr>
          <p:nvPr/>
        </p:nvPicPr>
        <p:blipFill>
          <a:blip r:embed="rId9"/>
          <a:srcRect l="23984" t="20802" r="28320" b="35402"/>
          <a:stretch>
            <a:fillRect/>
          </a:stretch>
        </p:blipFill>
        <p:spPr bwMode="auto">
          <a:xfrm>
            <a:off x="381000" y="3810000"/>
            <a:ext cx="2057400" cy="1249363"/>
          </a:xfrm>
          <a:prstGeom prst="rect">
            <a:avLst/>
          </a:prstGeom>
          <a:noFill/>
        </p:spPr>
      </p:pic>
      <p:pic>
        <p:nvPicPr>
          <p:cNvPr id="74773" name="Picture 21" descr="singapor"/>
          <p:cNvPicPr>
            <a:picLocks noChangeAspect="1" noChangeArrowheads="1"/>
          </p:cNvPicPr>
          <p:nvPr/>
        </p:nvPicPr>
        <p:blipFill>
          <a:blip r:embed="rId10"/>
          <a:srcRect l="25067" t="16423" r="26152" b="38321"/>
          <a:stretch>
            <a:fillRect/>
          </a:stretch>
        </p:blipFill>
        <p:spPr bwMode="auto">
          <a:xfrm>
            <a:off x="6781800" y="2133600"/>
            <a:ext cx="2057400" cy="1265238"/>
          </a:xfrm>
          <a:prstGeom prst="rect">
            <a:avLst/>
          </a:prstGeom>
          <a:noFill/>
        </p:spPr>
      </p:pic>
      <p:pic>
        <p:nvPicPr>
          <p:cNvPr id="74774" name="Picture 22" descr="vietnam"/>
          <p:cNvPicPr>
            <a:picLocks noChangeAspect="1" noChangeArrowheads="1"/>
          </p:cNvPicPr>
          <p:nvPr/>
        </p:nvPicPr>
        <p:blipFill>
          <a:blip r:embed="rId11"/>
          <a:srcRect l="23984" t="19344" r="27235" b="36861"/>
          <a:stretch>
            <a:fillRect/>
          </a:stretch>
        </p:blipFill>
        <p:spPr bwMode="auto">
          <a:xfrm>
            <a:off x="4800600" y="3886200"/>
            <a:ext cx="2057400" cy="1270000"/>
          </a:xfrm>
          <a:prstGeom prst="rect">
            <a:avLst/>
          </a:prstGeom>
          <a:noFill/>
        </p:spPr>
      </p:pic>
      <p:pic>
        <p:nvPicPr>
          <p:cNvPr id="74775" name="Picture 23" descr="Brunây"/>
          <p:cNvPicPr>
            <a:picLocks noChangeAspect="1" noChangeArrowheads="1"/>
          </p:cNvPicPr>
          <p:nvPr/>
        </p:nvPicPr>
        <p:blipFill>
          <a:blip r:embed="rId12"/>
          <a:srcRect l="22899" t="20802" r="28320" b="45621"/>
          <a:stretch>
            <a:fillRect/>
          </a:stretch>
        </p:blipFill>
        <p:spPr bwMode="auto">
          <a:xfrm>
            <a:off x="2590800" y="3886200"/>
            <a:ext cx="2057400" cy="1219200"/>
          </a:xfrm>
          <a:prstGeom prst="rect">
            <a:avLst/>
          </a:prstGeom>
          <a:noFill/>
        </p:spPr>
      </p:pic>
      <p:pic>
        <p:nvPicPr>
          <p:cNvPr id="74776" name="Picture 24" descr="D6813819845B4220B39B42C244DE315A"/>
          <p:cNvPicPr>
            <a:picLocks noChangeAspect="1" noChangeArrowheads="1" noCrop="1"/>
          </p:cNvPicPr>
          <p:nvPr/>
        </p:nvPicPr>
        <p:blipFill>
          <a:blip r:embed="rId13"/>
          <a:srcRect/>
          <a:stretch>
            <a:fillRect/>
          </a:stretch>
        </p:blipFill>
        <p:spPr bwMode="auto">
          <a:xfrm>
            <a:off x="8286750" y="4953000"/>
            <a:ext cx="857250" cy="1905000"/>
          </a:xfrm>
          <a:prstGeom prst="rect">
            <a:avLst/>
          </a:prstGeom>
          <a:noFill/>
        </p:spPr>
      </p:pic>
      <p:pic>
        <p:nvPicPr>
          <p:cNvPr id="74777" name="Picture 25" descr="D6813819845B4220B39B42C244DE315A"/>
          <p:cNvPicPr>
            <a:picLocks noChangeAspect="1" noChangeArrowheads="1" noCrop="1"/>
          </p:cNvPicPr>
          <p:nvPr/>
        </p:nvPicPr>
        <p:blipFill>
          <a:blip r:embed="rId13"/>
          <a:srcRect/>
          <a:stretch>
            <a:fillRect/>
          </a:stretch>
        </p:blipFill>
        <p:spPr bwMode="auto">
          <a:xfrm>
            <a:off x="0" y="4953000"/>
            <a:ext cx="857250" cy="1905000"/>
          </a:xfrm>
          <a:prstGeom prst="rect">
            <a:avLst/>
          </a:prstGeom>
          <a:noFill/>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7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7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7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62" grpId="0"/>
      <p:bldP spid="74763" grpId="0"/>
      <p:bldP spid="74764" grpId="0"/>
      <p:bldP spid="74765" grpId="0"/>
      <p:bldP spid="74766" grpId="0"/>
      <p:bldP spid="74767" grpId="0"/>
      <p:bldP spid="74768" grpId="0"/>
      <p:bldP spid="74769" grpId="0"/>
      <p:bldP spid="74770" grpId="0"/>
      <p:bldP spid="747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5" r="18420"/>
          <a:stretch>
            <a:fillRect/>
          </a:stretch>
        </p:blipFill>
        <p:spPr bwMode="auto">
          <a:xfrm>
            <a:off x="304800" y="914400"/>
            <a:ext cx="8686800" cy="507467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lord2"/>
          <p:cNvPicPr>
            <a:picLocks noChangeAspect="1" noChangeArrowheads="1"/>
          </p:cNvPicPr>
          <p:nvPr/>
        </p:nvPicPr>
        <p:blipFill>
          <a:blip r:embed="rId2">
            <a:extLst>
              <a:ext uri="{28A0092B-C50C-407E-A947-70E740481C1C}">
                <a14:useLocalDpi xmlns:a14="http://schemas.microsoft.com/office/drawing/2010/main" val="0"/>
              </a:ext>
            </a:extLst>
          </a:blip>
          <a:srcRect l="91447" t="15640" r="1315" b="12415"/>
          <a:stretch>
            <a:fillRect/>
          </a:stretch>
        </p:blipFill>
        <p:spPr bwMode="auto">
          <a:xfrm>
            <a:off x="228600" y="3246328"/>
            <a:ext cx="838200" cy="274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023970" y="3246329"/>
            <a:ext cx="1905000" cy="1325671"/>
          </a:xfrm>
          <a:prstGeom prst="rect">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a:p>
        </p:txBody>
      </p:sp>
      <p:sp>
        <p:nvSpPr>
          <p:cNvPr id="8" name="Title 7"/>
          <p:cNvSpPr txBox="1">
            <a:spLocks noGrp="1"/>
          </p:cNvSpPr>
          <p:nvPr>
            <p:ph type="title"/>
          </p:nvPr>
        </p:nvSpPr>
        <p:spPr>
          <a:xfrm>
            <a:off x="322545" y="259326"/>
            <a:ext cx="8229600"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TÌNH HÌNH ĐÔNG NAM Á TRƯỚC VÀ SAU NĂM 1945</a:t>
            </a:r>
          </a:p>
        </p:txBody>
      </p:sp>
      <p:sp>
        <p:nvSpPr>
          <p:cNvPr id="9" name="Text Box 5"/>
          <p:cNvSpPr txBox="1">
            <a:spLocks noChangeArrowheads="1"/>
          </p:cNvSpPr>
          <p:nvPr/>
        </p:nvSpPr>
        <p:spPr bwMode="auto">
          <a:xfrm>
            <a:off x="1295400" y="6172200"/>
            <a:ext cx="6843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dirty="0" err="1">
                <a:latin typeface="Arial" panose="020B0604020202020204" pitchFamily="34" charset="0"/>
                <a:cs typeface="Arial" panose="020B0604020202020204" pitchFamily="34" charset="0"/>
              </a:rPr>
              <a:t>Lược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quốc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CTTG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Luoc do cac nuoc Dong Nam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7391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Text Box 13"/>
          <p:cNvSpPr txBox="1">
            <a:spLocks noChangeArrowheads="1"/>
          </p:cNvSpPr>
          <p:nvPr/>
        </p:nvSpPr>
        <p:spPr bwMode="auto">
          <a:xfrm>
            <a:off x="4114800" y="1752600"/>
            <a:ext cx="228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a:solidFill>
                  <a:srgbClr val="333300"/>
                </a:solidFill>
                <a:cs typeface="Arial" panose="020B0604020202020204" pitchFamily="34" charset="0"/>
              </a:rPr>
              <a:t>   </a:t>
            </a:r>
            <a:r>
              <a:rPr lang="en-US" altLang="en-US" sz="1500" b="1">
                <a:solidFill>
                  <a:srgbClr val="333300"/>
                </a:solidFill>
                <a:cs typeface="Times New Roman" panose="02020603050405020304" pitchFamily="18" charset="0"/>
              </a:rPr>
              <a:t>Việt  Nam (P)</a:t>
            </a:r>
          </a:p>
        </p:txBody>
      </p:sp>
      <p:sp>
        <p:nvSpPr>
          <p:cNvPr id="41998" name="Text Box 14"/>
          <p:cNvSpPr txBox="1">
            <a:spLocks noChangeArrowheads="1"/>
          </p:cNvSpPr>
          <p:nvPr/>
        </p:nvSpPr>
        <p:spPr bwMode="auto">
          <a:xfrm>
            <a:off x="2667000" y="1066800"/>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Lào </a:t>
            </a:r>
          </a:p>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(P)</a:t>
            </a:r>
          </a:p>
        </p:txBody>
      </p:sp>
      <p:sp>
        <p:nvSpPr>
          <p:cNvPr id="42001" name="Text Box 17"/>
          <p:cNvSpPr txBox="1">
            <a:spLocks noChangeArrowheads="1"/>
          </p:cNvSpPr>
          <p:nvPr/>
        </p:nvSpPr>
        <p:spPr bwMode="auto">
          <a:xfrm>
            <a:off x="1600200" y="998538"/>
            <a:ext cx="6969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1600" b="1">
                <a:solidFill>
                  <a:srgbClr val="333300"/>
                </a:solidFill>
                <a:latin typeface="Times New Roman" panose="02020603050405020304" pitchFamily="18" charset="0"/>
                <a:cs typeface="Times New Roman" panose="02020603050405020304" pitchFamily="18" charset="0"/>
              </a:rPr>
              <a:t>Miến Điện</a:t>
            </a:r>
          </a:p>
          <a:p>
            <a:pPr algn="ctr" eaLnBrk="1" hangingPunct="1">
              <a:lnSpc>
                <a:spcPct val="90000"/>
              </a:lnSpc>
            </a:pPr>
            <a:r>
              <a:rPr lang="en-US" altLang="en-US" sz="1600" b="1">
                <a:solidFill>
                  <a:srgbClr val="333300"/>
                </a:solidFill>
                <a:latin typeface="Times New Roman" panose="02020603050405020304" pitchFamily="18" charset="0"/>
                <a:cs typeface="Times New Roman" panose="02020603050405020304" pitchFamily="18" charset="0"/>
              </a:rPr>
              <a:t> (A)</a:t>
            </a:r>
          </a:p>
        </p:txBody>
      </p:sp>
      <p:grpSp>
        <p:nvGrpSpPr>
          <p:cNvPr id="8198" name="Group 6"/>
          <p:cNvGrpSpPr/>
          <p:nvPr/>
        </p:nvGrpSpPr>
        <p:grpSpPr bwMode="auto">
          <a:xfrm>
            <a:off x="2633663" y="609600"/>
            <a:ext cx="4257675" cy="3479800"/>
            <a:chOff x="1686" y="384"/>
            <a:chExt cx="2682" cy="2192"/>
          </a:xfrm>
        </p:grpSpPr>
        <p:sp>
          <p:nvSpPr>
            <p:cNvPr id="7191" name="Text Box 19"/>
            <p:cNvSpPr txBox="1">
              <a:spLocks noChangeArrowheads="1"/>
            </p:cNvSpPr>
            <p:nvPr/>
          </p:nvSpPr>
          <p:spPr bwMode="auto">
            <a:xfrm>
              <a:off x="2905" y="384"/>
              <a:ext cx="14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endParaRPr lang="en-US" altLang="en-US" sz="1500" b="1">
                <a:solidFill>
                  <a:srgbClr val="333300"/>
                </a:solidFill>
                <a:cs typeface="Arial" panose="020B0604020202020204" pitchFamily="34" charset="0"/>
              </a:endParaRPr>
            </a:p>
          </p:txBody>
        </p:sp>
        <p:sp>
          <p:nvSpPr>
            <p:cNvPr id="7192" name="Text Box 21"/>
            <p:cNvSpPr txBox="1">
              <a:spLocks noChangeArrowheads="1"/>
            </p:cNvSpPr>
            <p:nvPr/>
          </p:nvSpPr>
          <p:spPr bwMode="auto">
            <a:xfrm>
              <a:off x="1686" y="2304"/>
              <a:ext cx="78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400" b="1">
                  <a:solidFill>
                    <a:srgbClr val="333300"/>
                  </a:solidFill>
                  <a:latin typeface="Times New Roman" panose="02020603050405020304" pitchFamily="18" charset="0"/>
                  <a:cs typeface="Times New Roman" panose="02020603050405020304" pitchFamily="18" charset="0"/>
                </a:rPr>
                <a:t>Mã Lai</a:t>
              </a:r>
            </a:p>
            <a:p>
              <a:pPr algn="ctr" eaLnBrk="1" hangingPunct="1">
                <a:lnSpc>
                  <a:spcPct val="80000"/>
                </a:lnSpc>
              </a:pPr>
              <a:r>
                <a:rPr lang="en-US" altLang="en-US" sz="1400" b="1">
                  <a:solidFill>
                    <a:srgbClr val="333300"/>
                  </a:solidFill>
                  <a:latin typeface="Times New Roman" panose="02020603050405020304" pitchFamily="18" charset="0"/>
                  <a:cs typeface="Times New Roman" panose="02020603050405020304" pitchFamily="18" charset="0"/>
                </a:rPr>
                <a:t>(A)</a:t>
              </a:r>
            </a:p>
          </p:txBody>
        </p:sp>
      </p:grpSp>
      <p:sp>
        <p:nvSpPr>
          <p:cNvPr id="42008" name="Text Box 24"/>
          <p:cNvSpPr txBox="1">
            <a:spLocks noChangeArrowheads="1"/>
          </p:cNvSpPr>
          <p:nvPr/>
        </p:nvSpPr>
        <p:spPr bwMode="auto">
          <a:xfrm rot="1233324">
            <a:off x="4038600" y="5780088"/>
            <a:ext cx="205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latin typeface="Times New Roman" panose="02020603050405020304" pitchFamily="18" charset="0"/>
                <a:cs typeface="Times New Roman" panose="02020603050405020304" pitchFamily="18" charset="0"/>
              </a:rPr>
              <a:t>In-đô-nê-xi-a (H)</a:t>
            </a:r>
          </a:p>
        </p:txBody>
      </p:sp>
      <p:sp>
        <p:nvSpPr>
          <p:cNvPr id="42010" name="Text Box 26"/>
          <p:cNvSpPr txBox="1">
            <a:spLocks noChangeArrowheads="1"/>
          </p:cNvSpPr>
          <p:nvPr/>
        </p:nvSpPr>
        <p:spPr bwMode="auto">
          <a:xfrm>
            <a:off x="7467600" y="1905000"/>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Phi-lip-pin</a:t>
            </a:r>
          </a:p>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(T)</a:t>
            </a:r>
          </a:p>
        </p:txBody>
      </p:sp>
      <p:sp>
        <p:nvSpPr>
          <p:cNvPr id="7177" name="Text Box 28"/>
          <p:cNvSpPr txBox="1">
            <a:spLocks noChangeArrowheads="1"/>
          </p:cNvSpPr>
          <p:nvPr/>
        </p:nvSpPr>
        <p:spPr bwMode="auto">
          <a:xfrm>
            <a:off x="5334000" y="5334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endParaRPr lang="en-US" altLang="en-US" sz="1500" b="1">
              <a:solidFill>
                <a:srgbClr val="333300"/>
              </a:solidFill>
              <a:cs typeface="Arial" panose="020B0604020202020204" pitchFamily="34" charset="0"/>
            </a:endParaRPr>
          </a:p>
        </p:txBody>
      </p:sp>
      <p:sp>
        <p:nvSpPr>
          <p:cNvPr id="42013" name="Text Box 29"/>
          <p:cNvSpPr txBox="1">
            <a:spLocks noChangeArrowheads="1"/>
          </p:cNvSpPr>
          <p:nvPr/>
        </p:nvSpPr>
        <p:spPr bwMode="auto">
          <a:xfrm>
            <a:off x="6629400" y="5991225"/>
            <a:ext cx="1828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latin typeface="Times New Roman" panose="02020603050405020304" pitchFamily="18" charset="0"/>
                <a:cs typeface="Times New Roman" panose="02020603050405020304" pitchFamily="18" charset="0"/>
              </a:rPr>
              <a:t>Đông-Ti-mo</a:t>
            </a:r>
          </a:p>
          <a:p>
            <a:pPr algn="ctr" eaLnBrk="1" hangingPunct="1">
              <a:lnSpc>
                <a:spcPct val="80000"/>
              </a:lnSpc>
            </a:pPr>
            <a:r>
              <a:rPr lang="en-US" altLang="en-US" sz="1600" b="1">
                <a:solidFill>
                  <a:srgbClr val="333300"/>
                </a:solidFill>
                <a:cs typeface="Times New Roman" panose="02020603050405020304" pitchFamily="18" charset="0"/>
              </a:rPr>
              <a:t>(B)</a:t>
            </a:r>
          </a:p>
        </p:txBody>
      </p:sp>
      <p:sp>
        <p:nvSpPr>
          <p:cNvPr id="42014" name="Text Box 30"/>
          <p:cNvSpPr txBox="1">
            <a:spLocks noChangeArrowheads="1"/>
          </p:cNvSpPr>
          <p:nvPr/>
        </p:nvSpPr>
        <p:spPr bwMode="auto">
          <a:xfrm>
            <a:off x="3581400" y="41910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Xin-ga-po  (A)</a:t>
            </a:r>
          </a:p>
        </p:txBody>
      </p:sp>
      <p:sp>
        <p:nvSpPr>
          <p:cNvPr id="7180" name="Text Box 37"/>
          <p:cNvSpPr txBox="1">
            <a:spLocks noChangeArrowheads="1"/>
          </p:cNvSpPr>
          <p:nvPr/>
        </p:nvSpPr>
        <p:spPr bwMode="auto">
          <a:xfrm>
            <a:off x="1600200" y="6269038"/>
            <a:ext cx="7239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pPr>
            <a:r>
              <a:rPr lang="en-US" altLang="en-US" sz="2400" b="1">
                <a:latin typeface="Times New Roman" panose="02020603050405020304" pitchFamily="18" charset="0"/>
                <a:cs typeface="Times New Roman" panose="02020603050405020304" pitchFamily="18" charset="0"/>
              </a:rPr>
              <a:t>Lược đồ các nước Đông Nam Á trước 1945</a:t>
            </a:r>
          </a:p>
        </p:txBody>
      </p:sp>
      <p:sp>
        <p:nvSpPr>
          <p:cNvPr id="7181" name="Text Box 40"/>
          <p:cNvSpPr txBox="1">
            <a:spLocks noChangeArrowheads="1"/>
          </p:cNvSpPr>
          <p:nvPr/>
        </p:nvSpPr>
        <p:spPr bwMode="auto">
          <a:xfrm>
            <a:off x="381000" y="1033463"/>
            <a:ext cx="14065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p:txBody>
      </p:sp>
      <p:sp>
        <p:nvSpPr>
          <p:cNvPr id="7182" name="Text Box 41"/>
          <p:cNvSpPr txBox="1">
            <a:spLocks noChangeArrowheads="1"/>
          </p:cNvSpPr>
          <p:nvPr/>
        </p:nvSpPr>
        <p:spPr bwMode="auto">
          <a:xfrm>
            <a:off x="0" y="1752600"/>
            <a:ext cx="1560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P</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Pháp</a:t>
            </a:r>
          </a:p>
        </p:txBody>
      </p:sp>
      <p:sp>
        <p:nvSpPr>
          <p:cNvPr id="7183" name="Text Box 42"/>
          <p:cNvSpPr txBox="1">
            <a:spLocks noChangeArrowheads="1"/>
          </p:cNvSpPr>
          <p:nvPr/>
        </p:nvSpPr>
        <p:spPr bwMode="auto">
          <a:xfrm>
            <a:off x="0" y="3430588"/>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H</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Hà Lan</a:t>
            </a:r>
          </a:p>
        </p:txBody>
      </p:sp>
      <p:sp>
        <p:nvSpPr>
          <p:cNvPr id="7184" name="Text Box 43"/>
          <p:cNvSpPr txBox="1">
            <a:spLocks noChangeArrowheads="1"/>
          </p:cNvSpPr>
          <p:nvPr/>
        </p:nvSpPr>
        <p:spPr bwMode="auto">
          <a:xfrm>
            <a:off x="0" y="2514600"/>
            <a:ext cx="1430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T-</a:t>
            </a:r>
            <a:r>
              <a:rPr lang="en-US" altLang="en-US" sz="1600" b="1">
                <a:solidFill>
                  <a:srgbClr val="FF3300"/>
                </a:solidFill>
                <a:latin typeface="Times New Roman" panose="02020603050405020304" pitchFamily="18" charset="0"/>
                <a:cs typeface="Times New Roman" panose="02020603050405020304" pitchFamily="18" charset="0"/>
              </a:rPr>
              <a:t>Thuộc địa Tây Ban Nha</a:t>
            </a:r>
          </a:p>
        </p:txBody>
      </p:sp>
      <p:sp>
        <p:nvSpPr>
          <p:cNvPr id="7185" name="Text Box 44"/>
          <p:cNvSpPr txBox="1">
            <a:spLocks noChangeArrowheads="1"/>
          </p:cNvSpPr>
          <p:nvPr/>
        </p:nvSpPr>
        <p:spPr bwMode="auto">
          <a:xfrm>
            <a:off x="0" y="4419600"/>
            <a:ext cx="13954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B-</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Bồ Đào Nha</a:t>
            </a:r>
          </a:p>
        </p:txBody>
      </p:sp>
      <p:sp>
        <p:nvSpPr>
          <p:cNvPr id="7186" name="Rectangle 45"/>
          <p:cNvSpPr>
            <a:spLocks noChangeArrowheads="1"/>
          </p:cNvSpPr>
          <p:nvPr/>
        </p:nvSpPr>
        <p:spPr bwMode="auto">
          <a:xfrm>
            <a:off x="0" y="990600"/>
            <a:ext cx="1428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A </a:t>
            </a:r>
            <a:r>
              <a:rPr lang="en-US" altLang="en-US" sz="1600" b="1">
                <a:solidFill>
                  <a:srgbClr val="FF3300"/>
                </a:solidFill>
                <a:latin typeface="Times New Roman" panose="02020603050405020304" pitchFamily="18" charset="0"/>
                <a:cs typeface="Times New Roman" panose="02020603050405020304" pitchFamily="18" charset="0"/>
              </a:rPr>
              <a:t>- Thuộc địa Anh</a:t>
            </a:r>
          </a:p>
        </p:txBody>
      </p:sp>
      <p:sp>
        <p:nvSpPr>
          <p:cNvPr id="7187" name="Rectangle 46"/>
          <p:cNvSpPr>
            <a:spLocks noChangeArrowheads="1"/>
          </p:cNvSpPr>
          <p:nvPr/>
        </p:nvSpPr>
        <p:spPr bwMode="auto">
          <a:xfrm>
            <a:off x="0" y="715963"/>
            <a:ext cx="1447800" cy="576103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42031" name="Text Box 47"/>
          <p:cNvSpPr txBox="1">
            <a:spLocks noChangeArrowheads="1"/>
          </p:cNvSpPr>
          <p:nvPr/>
        </p:nvSpPr>
        <p:spPr bwMode="auto">
          <a:xfrm>
            <a:off x="4953000" y="43434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Bru-nây (A)</a:t>
            </a:r>
          </a:p>
        </p:txBody>
      </p:sp>
      <p:sp>
        <p:nvSpPr>
          <p:cNvPr id="7189" name="Rectangle 23"/>
          <p:cNvSpPr>
            <a:spLocks noChangeArrowheads="1"/>
          </p:cNvSpPr>
          <p:nvPr/>
        </p:nvSpPr>
        <p:spPr bwMode="auto">
          <a:xfrm>
            <a:off x="1295400" y="42863"/>
            <a:ext cx="7629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rPr>
              <a:t>BÀI 5: CÁC NƯỚC ĐÔNG NAM Á</a:t>
            </a:r>
          </a:p>
        </p:txBody>
      </p:sp>
      <p:sp>
        <p:nvSpPr>
          <p:cNvPr id="2" name="Text Box 13"/>
          <p:cNvSpPr txBox="1">
            <a:spLocks noChangeArrowheads="1"/>
          </p:cNvSpPr>
          <p:nvPr/>
        </p:nvSpPr>
        <p:spPr bwMode="auto">
          <a:xfrm>
            <a:off x="3013075" y="2259013"/>
            <a:ext cx="228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a:solidFill>
                  <a:srgbClr val="333300"/>
                </a:solidFill>
                <a:cs typeface="Arial" panose="020B0604020202020204" pitchFamily="34" charset="0"/>
              </a:rPr>
              <a:t>   </a:t>
            </a:r>
            <a:r>
              <a:rPr lang="en-US" altLang="en-US" sz="1500" b="1">
                <a:solidFill>
                  <a:srgbClr val="333300"/>
                </a:solidFill>
                <a:cs typeface="Times New Roman" panose="02020603050405020304" pitchFamily="18" charset="0"/>
              </a:rPr>
              <a:t>Cam-pu-chia (P)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0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0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41998" grpId="0"/>
      <p:bldP spid="42001" grpId="0"/>
      <p:bldP spid="42008" grpId="0"/>
      <p:bldP spid="42010" grpId="0"/>
      <p:bldP spid="42013" grpId="0"/>
      <p:bldP spid="42014" grpId="0"/>
      <p:bldP spid="4203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 descr="Ban_do_Dong_Nam_A cat roi">
            <a:extLst>
              <a:ext uri="{FF2B5EF4-FFF2-40B4-BE49-F238E27FC236}">
                <a16:creationId xmlns:a16="http://schemas.microsoft.com/office/drawing/2014/main" id="{CC7CCE65-588E-9D2D-5C8C-8A9EB9384592}"/>
              </a:ext>
            </a:extLst>
          </p:cNvPr>
          <p:cNvPicPr>
            <a:picLocks noChangeAspect="1" noChangeArrowheads="1"/>
          </p:cNvPicPr>
          <p:nvPr/>
        </p:nvPicPr>
        <p:blipFill>
          <a:blip r:embed="rId2"/>
          <a:srcRect/>
          <a:stretch>
            <a:fillRect/>
          </a:stretch>
        </p:blipFill>
        <p:spPr bwMode="auto">
          <a:xfrm>
            <a:off x="1143000" y="152400"/>
            <a:ext cx="8839201" cy="6223000"/>
          </a:xfrm>
          <a:prstGeom prst="rect">
            <a:avLst/>
          </a:prstGeom>
          <a:noFill/>
          <a:ln w="38100">
            <a:solidFill>
              <a:srgbClr val="000000"/>
            </a:solid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2066</Words>
  <Application>Microsoft Office PowerPoint</Application>
  <PresentationFormat>On-screen Show (4:3)</PresentationFormat>
  <Paragraphs>281</Paragraphs>
  <Slides>39</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.VnTime</vt:lpstr>
      <vt:lpstr>Arial</vt:lpstr>
      <vt:lpstr>Calibri</vt:lpstr>
      <vt:lpstr>Tahoma</vt:lpstr>
      <vt:lpstr>Times New Roman</vt:lpstr>
      <vt:lpstr>Verdana</vt:lpstr>
      <vt:lpstr>VNI-Aptima</vt:lpstr>
      <vt:lpstr>VNI-Times</vt:lpstr>
      <vt:lpstr>Office Theme</vt:lpstr>
      <vt:lpstr>PowerPoint Presentation</vt:lpstr>
      <vt:lpstr>PowerPoint Presentation</vt:lpstr>
      <vt:lpstr>PowerPoint Presentation</vt:lpstr>
      <vt:lpstr>Đông Nam Á (A South East Asia) là khu vực nằm ở phía Đông Nam của châu Á. Diện tích 4,5 triệu km2. Chiếm 14.1 % lãnh thổ châu Á và chiếm 3.3 % diện tích toàn thế giới. Nằm ở vị trí ngã 3 đường được 2 đại dương lớn bao quanh, có vị trí chiến lược vô cùng quan trọng</vt:lpstr>
      <vt:lpstr>PowerPoint Presentation</vt:lpstr>
      <vt:lpstr>I. TÌNH HÌNH ĐÔNG NAM Á TRƯỚC VÀ SAU NĂM 1945</vt:lpstr>
      <vt:lpstr>I. TÌNH HÌNH ĐÔNG NAM Á TRƯỚC VÀ SAU NĂM 1945</vt:lpstr>
      <vt:lpstr>PowerPoint Presentation</vt:lpstr>
      <vt:lpstr>I. TÌNH HÌNH ĐÔNG NAM Á TRƯỚC VÀ SAU NĂM 1945</vt:lpstr>
      <vt:lpstr>I. TÌNH HÌNH ĐÔNG NAM Á TRƯỚC VÀ SAU NĂM 1945</vt:lpstr>
      <vt:lpstr>PowerPoint Presentation</vt:lpstr>
      <vt:lpstr>PowerPoint Presentation</vt:lpstr>
      <vt:lpstr>PowerPoint Presentation</vt:lpstr>
      <vt:lpstr>PowerPoint Presentation</vt:lpstr>
      <vt:lpstr>I. TÌNH HÌNH ĐÔNG NAM Á TRƯỚC VÀ SAU NĂM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do cuc</cp:lastModifiedBy>
  <cp:revision>62</cp:revision>
  <dcterms:created xsi:type="dcterms:W3CDTF">2017-10-13T10:32:00Z</dcterms:created>
  <dcterms:modified xsi:type="dcterms:W3CDTF">2023-10-09T12:37:54Z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986C4413805942D4A977C6B64FF0E3CA</vt:lpwstr>
  </property>
  <property fmtid="{D5CDD505-2E9C-101B-9397-08002B2CF9AE}" pid="3" name="KSOProductBuildVer">
    <vt:lpwstr>1033-11.2.0.10323</vt:lpwstr>
  </property>
</Properties>
</file>