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41" r:id="rId2"/>
    <p:sldId id="442" r:id="rId3"/>
    <p:sldId id="390" r:id="rId4"/>
    <p:sldId id="437" r:id="rId5"/>
    <p:sldId id="391" r:id="rId6"/>
    <p:sldId id="388" r:id="rId7"/>
    <p:sldId id="392" r:id="rId8"/>
    <p:sldId id="393" r:id="rId9"/>
    <p:sldId id="438" r:id="rId10"/>
    <p:sldId id="439" r:id="rId11"/>
    <p:sldId id="395" r:id="rId12"/>
    <p:sldId id="399" r:id="rId13"/>
    <p:sldId id="400" r:id="rId14"/>
    <p:sldId id="401" r:id="rId15"/>
    <p:sldId id="406" r:id="rId16"/>
    <p:sldId id="404" r:id="rId17"/>
    <p:sldId id="407" r:id="rId18"/>
    <p:sldId id="394" r:id="rId19"/>
    <p:sldId id="408" r:id="rId20"/>
    <p:sldId id="440" r:id="rId21"/>
    <p:sldId id="409" r:id="rId22"/>
    <p:sldId id="410" r:id="rId23"/>
    <p:sldId id="411" r:id="rId24"/>
    <p:sldId id="417" r:id="rId25"/>
    <p:sldId id="412" r:id="rId26"/>
    <p:sldId id="418" r:id="rId27"/>
    <p:sldId id="419" r:id="rId28"/>
    <p:sldId id="420" r:id="rId29"/>
    <p:sldId id="421" r:id="rId30"/>
    <p:sldId id="413" r:id="rId31"/>
    <p:sldId id="422" r:id="rId32"/>
    <p:sldId id="423" r:id="rId33"/>
    <p:sldId id="425" r:id="rId34"/>
    <p:sldId id="426" r:id="rId35"/>
    <p:sldId id="427" r:id="rId36"/>
    <p:sldId id="429" r:id="rId37"/>
    <p:sldId id="43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00CC"/>
    <a:srgbClr val="009900"/>
    <a:srgbClr val="FFFF99"/>
    <a:srgbClr val="FFFFCC"/>
    <a:srgbClr val="66FFFF"/>
    <a:srgbClr val="00CC00"/>
    <a:srgbClr val="FFCC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cuc" userId="641c28c5d13577cf" providerId="LiveId" clId="{812666C0-C0C8-4CCF-B691-3930DECFB372}"/>
    <pc:docChg chg="modSld">
      <pc:chgData name="do cuc" userId="641c28c5d13577cf" providerId="LiveId" clId="{812666C0-C0C8-4CCF-B691-3930DECFB372}" dt="2022-09-05T14:03:19.600" v="10" actId="1035"/>
      <pc:docMkLst>
        <pc:docMk/>
      </pc:docMkLst>
      <pc:sldChg chg="modSp mod">
        <pc:chgData name="do cuc" userId="641c28c5d13577cf" providerId="LiveId" clId="{812666C0-C0C8-4CCF-B691-3930DECFB372}" dt="2022-09-05T14:03:19.600" v="10" actId="1035"/>
        <pc:sldMkLst>
          <pc:docMk/>
          <pc:sldMk cId="3018932459" sldId="395"/>
        </pc:sldMkLst>
        <pc:spChg chg="mod">
          <ac:chgData name="do cuc" userId="641c28c5d13577cf" providerId="LiveId" clId="{812666C0-C0C8-4CCF-B691-3930DECFB372}" dt="2022-09-05T14:03:13.645" v="5" actId="1036"/>
          <ac:spMkLst>
            <pc:docMk/>
            <pc:sldMk cId="3018932459" sldId="395"/>
            <ac:spMk id="7" creationId="{00000000-0000-0000-0000-000000000000}"/>
          </ac:spMkLst>
        </pc:spChg>
        <pc:spChg chg="mod">
          <ac:chgData name="do cuc" userId="641c28c5d13577cf" providerId="LiveId" clId="{812666C0-C0C8-4CCF-B691-3930DECFB372}" dt="2022-09-05T14:03:19.600" v="10" actId="1035"/>
          <ac:spMkLst>
            <pc:docMk/>
            <pc:sldMk cId="3018932459" sldId="395"/>
            <ac:spMk id="11" creationId="{00000000-0000-0000-0000-000000000000}"/>
          </ac:spMkLst>
        </pc:spChg>
      </pc:sldChg>
      <pc:sldChg chg="modSp mod">
        <pc:chgData name="do cuc" userId="641c28c5d13577cf" providerId="LiveId" clId="{812666C0-C0C8-4CCF-B691-3930DECFB372}" dt="2022-09-05T13:55:59.381" v="0" actId="20577"/>
        <pc:sldMkLst>
          <pc:docMk/>
          <pc:sldMk cId="1174671191" sldId="441"/>
        </pc:sldMkLst>
        <pc:spChg chg="mod">
          <ac:chgData name="do cuc" userId="641c28c5d13577cf" providerId="LiveId" clId="{812666C0-C0C8-4CCF-B691-3930DECFB372}" dt="2022-09-05T13:55:59.381" v="0" actId="20577"/>
          <ac:spMkLst>
            <pc:docMk/>
            <pc:sldMk cId="1174671191" sldId="441"/>
            <ac:spMk id="2" creationId="{076A2C30-E00C-8B88-4DEC-19041F84F7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20934B-475E-4943-99BA-915235262F12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743816-9AD7-4A03-918A-F5558168F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43816-9AD7-4A03-918A-F5558168FA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7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E0530FFF-D37D-4119-A75A-9C21D220B2C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A003A43E-2BD0-45DF-8C77-E363BD74FA0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D8E1B395-7A27-4548-9752-DBDC1E32D3B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D8E1B395-7A27-4548-9752-DBDC1E32D3B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22E3-0231-44BB-B9E7-01687D98274B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02AF-4505-4DA7-AD9A-D11ACDB7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B3B0-34B5-4184-9641-C48079D8ED83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282B-561F-435C-8A26-BA0CDF43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B733-40B3-4025-9357-3F8B090251F5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ACB3-4AD8-4EDF-9645-32974224A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84900" cy="3573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7663" cy="449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25663" cy="4492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3BA-822E-4CB5-B741-42FDA4CD5B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21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70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00000C-3A40-4B55-9D85-6367503E2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883-D9FD-431E-AE6A-5F83BA872168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7FD9-ABFB-45C3-9C42-013F5E71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BF63-13BE-4AEE-86E9-93ACA7D3ABFB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9FAE-4B2B-4164-9986-90447035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4B5C-8CD2-4EA1-959A-ACC8A544CAF1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6363-2045-484D-BF00-BE40B6A4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D04A-FD66-4A68-BC23-8A89B88DCC59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A4E3-77F0-4DC1-82B1-752802A84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4FB4-01CA-4F67-B189-5D1678BBF4A8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116F-E1B9-40A6-805B-C51FDBFC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0CF0-1387-4449-B20A-7BB28F1061D5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CAF5-1A84-4E2B-A7BF-08F474CA8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3A53-A92C-434A-9F90-6BC982F6B3CA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7E83-BB75-4EDA-9F23-73E596060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B735-FE82-402E-8FC1-0610807300CB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8708-5342-433D-A90D-52149C3BE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7EBD9-EB51-4275-8B25-1E4C41D3D332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96F66-9093-47BF-9F97-92FD99DA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9/Flag_of_the_Soviet_Union.svg" TargetMode="Externa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upload.wikimedia.org/wikipedia/commons/d/d6/Coat_of_arms_of_the_Soviet_Union.sv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.vn/imgres?imgurl=http://i71.photobucket.com/albums/i131/hunganhqn/Nagasakibomb.jpg&amp;imgrefurl=http://www.thptgiadinh.com/forum/showthread.php?t=21787&amp;usg=__igio586jT_xUNFKnixAugIOx67U=&amp;h=800&amp;w=679&amp;sz=258&amp;hl=vi&amp;start=43&amp;tbnid=16S672el1-TcCM:&amp;tbnh=143&amp;tbnw=121&amp;prev=/images?q=bom+nguy%C3%AAn+t%E1%BB%AD+do+li%C3%AAn+x%C3%B4+c%C5%A9+ch%E1%BA%BF+t%E1%BA%A1o+n%C4%83m+1949&amp;gbv=2&amp;ndsp=20&amp;hl=vi&amp;sa=N&amp;start=4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d/d6/Coat_of_arms_of_the_Soviet_Union.sv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d/d6/Coat_of_arms_of_the_Soviet_Union.sv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2C30-E00C-8B88-4DEC-19041F84F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82F65-FCA5-9DD1-2CFC-8AE7D33DA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red building&#10;&#10;Description automatically generated with low confidence">
            <a:extLst>
              <a:ext uri="{FF2B5EF4-FFF2-40B4-BE49-F238E27FC236}">
                <a16:creationId xmlns:a16="http://schemas.microsoft.com/office/drawing/2014/main" id="{88771F24-CAC4-A1C5-B0D3-1738FF84D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077199" cy="4648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598B8-32BD-6459-383A-AA6843C1F5DF}"/>
              </a:ext>
            </a:extLst>
          </p:cNvPr>
          <p:cNvSpPr txBox="1"/>
          <p:nvPr/>
        </p:nvSpPr>
        <p:spPr>
          <a:xfrm>
            <a:off x="4267200" y="22371"/>
            <a:ext cx="172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B3827-D143-FC78-D8F9-03FC6FF024C7}"/>
              </a:ext>
            </a:extLst>
          </p:cNvPr>
          <p:cNvSpPr txBox="1"/>
          <p:nvPr/>
        </p:nvSpPr>
        <p:spPr>
          <a:xfrm>
            <a:off x="76200" y="609600"/>
            <a:ext cx="9036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LIÊN XÔ VÀ CÁC NƯỚC ĐÔNG ÂU TỪ NĂM 1945 ĐẾN GIỮA NHỮNG NĂM 70 CỦA THẾ KỈ XX</a:t>
            </a:r>
          </a:p>
        </p:txBody>
      </p:sp>
      <p:pic>
        <p:nvPicPr>
          <p:cNvPr id="8" name="Picture 2" descr="Hình:Flag of the Soviet Union.svg">
            <a:hlinkClick r:id="rId3"/>
            <a:extLst>
              <a:ext uri="{FF2B5EF4-FFF2-40B4-BE49-F238E27FC236}">
                <a16:creationId xmlns:a16="http://schemas.microsoft.com/office/drawing/2014/main" id="{D6194058-E882-8E26-8422-0D4CF8F4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1524000" cy="128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ình:Coat of arms of the Soviet Union.svg">
            <a:hlinkClick r:id="rId5"/>
            <a:extLst>
              <a:ext uri="{FF2B5EF4-FFF2-40B4-BE49-F238E27FC236}">
                <a16:creationId xmlns:a16="http://schemas.microsoft.com/office/drawing/2014/main" id="{DD028334-641C-BFEB-E99D-F9552631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1752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2F7A-AE04-A9E4-C492-662E2B3F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?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hàn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tranh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010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24" y="1703467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(1945 – 1950)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600" y="2756713"/>
            <a:ext cx="6248400" cy="494624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Sau CTTG2: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3220067"/>
            <a:ext cx="8183219" cy="894733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1946: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254" y="2248195"/>
            <a:ext cx="2646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886200"/>
            <a:ext cx="220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D60EACF-D9A8-707B-69D3-A773B8392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60" y="4267200"/>
            <a:ext cx="8001000" cy="2423293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73% 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KH-KT: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9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953000" cy="3200400"/>
          </a:xfrm>
          <a:prstGeom prst="rect">
            <a:avLst/>
          </a:prstGeom>
        </p:spPr>
      </p:pic>
      <p:pic>
        <p:nvPicPr>
          <p:cNvPr id="3" name="Picture 2" descr="https://img.loigiaihay.com/picture/2020/0528/qua-bom-hat-nhan-dau-tien-cua-lien-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678837"/>
            <a:ext cx="4692651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562600" y="1143019"/>
            <a:ext cx="0" cy="253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2410918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1" y="762022"/>
            <a:ext cx="294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Bom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tử</a:t>
            </a:r>
            <a:endParaRPr lang="en-US" b="1" dirty="0"/>
          </a:p>
          <a:p>
            <a:pPr algn="ctr"/>
            <a:r>
              <a:rPr lang="en-US" b="1" dirty="0"/>
              <a:t> “</a:t>
            </a:r>
            <a:r>
              <a:rPr lang="en-US" b="1" dirty="0" err="1"/>
              <a:t>tia</a:t>
            </a:r>
            <a:r>
              <a:rPr lang="en-US" b="1" dirty="0"/>
              <a:t> </a:t>
            </a:r>
            <a:r>
              <a:rPr lang="en-US" b="1" dirty="0" err="1"/>
              <a:t>sét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tiên</a:t>
            </a:r>
            <a:r>
              <a:rPr lang="en-US" b="1" dirty="0"/>
              <a:t>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3648" y="3678837"/>
            <a:ext cx="3810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r>
              <a:rPr lang="vi-VN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7h sáng 29/8/1949, Liên Xô tiến hành vụ thử bom hạt nhân đầu tiên và thành công</a:t>
            </a:r>
            <a:r>
              <a:rPr lang="en-US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 sức mạnh tương đương 22.000 tấn TNT</a:t>
            </a:r>
            <a:r>
              <a:rPr lang="en-US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 một thế cân bằng tương đối về tiềm lực hạt nhân trong thời kỳ sau Thế chiến II.</a:t>
            </a:r>
            <a:endParaRPr lang="en-US" sz="2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532056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Nagasakibom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72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732" y="797127"/>
            <a:ext cx="3962400" cy="5080494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KH-KT.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</p:spTree>
    <p:extLst>
      <p:ext uri="{BB962C8B-B14F-4D97-AF65-F5344CB8AC3E}">
        <p14:creationId xmlns:p14="http://schemas.microsoft.com/office/powerpoint/2010/main" val="4529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24" y="1703467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(1945 – 1950)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174557"/>
            <a:ext cx="8686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XX)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3355538"/>
            <a:ext cx="8686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chính:ưu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KHKT, tang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42EE7-BC6C-66CA-F615-E1C82241468A}"/>
              </a:ext>
            </a:extLst>
          </p:cNvPr>
          <p:cNvSpPr txBox="1"/>
          <p:nvPr/>
        </p:nvSpPr>
        <p:spPr>
          <a:xfrm>
            <a:off x="457200" y="4800600"/>
            <a:ext cx="210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9F2F6A8-DC76-6217-FAC1-F0FC170D5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962935"/>
            <a:ext cx="7231124" cy="1690144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KH-KT: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4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putnik 1, Vệ tinh nhân tạo đầu tiên của Trái Đất. Chuyện bây giờ mới kể -  Thiên Văn Học Bến 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26" y="47299"/>
            <a:ext cx="47212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04/10/1957: Liên Xô phóng thành công Vệ tinh Sput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434"/>
            <a:ext cx="42593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906" y="3762702"/>
            <a:ext cx="8865472" cy="2895600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 vệ tinh nhân tạo đầu tiên trên thế giới do Liên bang Xô Viết chế tạo và được phóng lên bởi tên lửa R-7 vào ngày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1957, được xem là ngày mở đầu kỷ nguyên chinh phục vũ trụ của loài 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98" y="3292366"/>
            <a:ext cx="4399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3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4379896"/>
            <a:ext cx="8534400" cy="1294843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1961,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Ga-ga-rin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1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LX 1 gagar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" y="533400"/>
            <a:ext cx="3773488" cy="5181600"/>
          </a:xfrm>
          <a:ln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17767" name="Picture 7" descr="LX yuri-gagar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50863"/>
            <a:ext cx="5257800" cy="5164137"/>
          </a:xfrm>
          <a:ln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8FF1E-EF79-EEC7-699D-ACA4000D7168}"/>
              </a:ext>
            </a:extLst>
          </p:cNvPr>
          <p:cNvSpPr txBox="1"/>
          <p:nvPr/>
        </p:nvSpPr>
        <p:spPr>
          <a:xfrm>
            <a:off x="228600" y="6019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NHÀ DU HÀNH VŨ TRỤ NAGARIN ( 1932-1968)</a:t>
            </a:r>
          </a:p>
        </p:txBody>
      </p:sp>
    </p:spTree>
    <p:extLst>
      <p:ext uri="{BB962C8B-B14F-4D97-AF65-F5344CB8AC3E}">
        <p14:creationId xmlns:p14="http://schemas.microsoft.com/office/powerpoint/2010/main" val="60935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X yuri-gagar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56713"/>
            <a:ext cx="3816991" cy="4152525"/>
          </a:xfrm>
          <a:ln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5" name="Picture 2" descr="vostok1-la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238"/>
            <a:ext cx="3962400" cy="41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4165006"/>
            <a:ext cx="8534400" cy="2464394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12/4/1961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(9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Moskva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Ga-ga-rin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kilomet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Ga-ga-rin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8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ostok1-la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24800" cy="58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60198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Vostok1-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173935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ình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" y="1143000"/>
            <a:ext cx="457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 descr="Hình:Coat of arms of the Soviet Uni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64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QUỐC KỲ VÀ QUỐC HUY LIÊN XÔ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3400" y="59531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rgbClr val="006699"/>
                </a:solidFill>
                <a:latin typeface="Arial" charset="0"/>
              </a:defRPr>
            </a:lvl1pPr>
            <a:lvl2pPr marL="914400" indent="-457200">
              <a:defRPr>
                <a:solidFill>
                  <a:srgbClr val="006699"/>
                </a:solidFill>
                <a:latin typeface="Arial" charset="0"/>
              </a:defRPr>
            </a:lvl2pPr>
            <a:lvl3pPr marL="1371600" indent="-457200">
              <a:defRPr>
                <a:solidFill>
                  <a:srgbClr val="006699"/>
                </a:solidFill>
                <a:latin typeface="Arial" charset="0"/>
              </a:defRPr>
            </a:lvl3pPr>
            <a:lvl4pPr marL="1828800" indent="-457200">
              <a:defRPr>
                <a:solidFill>
                  <a:srgbClr val="006699"/>
                </a:solidFill>
                <a:latin typeface="Arial" charset="0"/>
              </a:defRPr>
            </a:lvl4pPr>
            <a:lvl5pPr marL="2286000" indent="-457200">
              <a:defRPr>
                <a:solidFill>
                  <a:srgbClr val="006699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9pPr>
          </a:lstStyle>
          <a:p>
            <a:pPr algn="just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chemeClr val="tx1"/>
                </a:solidFill>
              </a:rPr>
              <a:t>I. </a:t>
            </a:r>
            <a:r>
              <a:rPr lang="en-US" sz="3200" b="1" dirty="0" err="1">
                <a:solidFill>
                  <a:schemeClr val="tx1"/>
                </a:solidFill>
              </a:rPr>
              <a:t>Liên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Xô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503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24" y="1703467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(1945 – 1950)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174557"/>
            <a:ext cx="8686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XX)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3355538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42EE7-BC6C-66CA-F615-E1C82241468A}"/>
              </a:ext>
            </a:extLst>
          </p:cNvPr>
          <p:cNvSpPr txBox="1"/>
          <p:nvPr/>
        </p:nvSpPr>
        <p:spPr>
          <a:xfrm>
            <a:off x="381000" y="3838922"/>
            <a:ext cx="217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9F2F6A8-DC76-6217-FAC1-F0FC170D5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82110"/>
            <a:ext cx="8907524" cy="1690144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KH-KT: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9EDE19B-4D76-5317-D703-D25022831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5871865"/>
            <a:ext cx="8686800" cy="1136146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1961,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Ga-ga-rin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1062863"/>
            <a:ext cx="8382000" cy="1828643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3264491"/>
            <a:ext cx="6934200" cy="1012907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1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237688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762366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</p:spTree>
    <p:extLst>
      <p:ext uri="{BB962C8B-B14F-4D97-AF65-F5344CB8AC3E}">
        <p14:creationId xmlns:p14="http://schemas.microsoft.com/office/powerpoint/2010/main" val="36130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52600" y="303679"/>
            <a:ext cx="3612897" cy="525401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b="1" dirty="0">
                <a:ea typeface="Lucida Sans Unicode" pitchFamily="32" charset="0"/>
                <a:cs typeface="Lucida Sans Unicode" pitchFamily="32" charset="0"/>
              </a:rPr>
              <a:t>II</a:t>
            </a:r>
            <a:r>
              <a:rPr lang="en-US" sz="2800" b="1" dirty="0">
                <a:ea typeface="Lucida Sans Unicode" pitchFamily="32" charset="0"/>
                <a:cs typeface="Lucida Sans Unicode" pitchFamily="32" charset="0"/>
              </a:rPr>
              <a:t>. </a:t>
            </a:r>
            <a:r>
              <a:rPr lang="vi-VN" sz="2800" b="1" dirty="0">
                <a:ea typeface="Lucida Sans Unicode" pitchFamily="32" charset="0"/>
                <a:cs typeface="Lucida Sans Unicode" pitchFamily="32" charset="0"/>
              </a:rPr>
              <a:t>ĐÔNG ÂU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23676"/>
            <a:ext cx="8704262" cy="51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7338" y="6248400"/>
            <a:ext cx="8704262" cy="533400"/>
          </a:xfrm>
          <a:prstGeom prst="rect">
            <a:avLst/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ƯỢC ĐỒ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CÁC NƯỚC DÂN CHỦ NHÂN DÂN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ÔNG ÂU</a:t>
            </a:r>
          </a:p>
        </p:txBody>
      </p:sp>
    </p:spTree>
    <p:extLst>
      <p:ext uri="{BB962C8B-B14F-4D97-AF65-F5344CB8AC3E}">
        <p14:creationId xmlns:p14="http://schemas.microsoft.com/office/powerpoint/2010/main" val="378943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762366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332" y="221432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470" y="270795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34000" y="3001476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098" y="3527048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1944 – 1946,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9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87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0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51883"/>
              </p:ext>
            </p:extLst>
          </p:nvPr>
        </p:nvGraphicFramePr>
        <p:xfrm>
          <a:off x="0" y="381000"/>
          <a:ext cx="4116388" cy="5957889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gian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255528" marB="46800" anchor="ctr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 </a:t>
                      </a:r>
                    </a:p>
                  </a:txBody>
                  <a:tcPr marL="90000" marR="90000" marT="255528" marB="46800" anchor="ctr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48" name="AutoShape 68"/>
          <p:cNvSpPr>
            <a:spLocks noChangeArrowheads="1"/>
          </p:cNvSpPr>
          <p:nvPr/>
        </p:nvSpPr>
        <p:spPr bwMode="auto">
          <a:xfrm>
            <a:off x="7411654" y="1066800"/>
            <a:ext cx="1676400" cy="914400"/>
          </a:xfrm>
          <a:prstGeom prst="wedgeRoundRectCallout">
            <a:avLst>
              <a:gd name="adj1" fmla="val -90815"/>
              <a:gd name="adj2" fmla="val 112329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Lan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(7/1944)</a:t>
            </a:r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31532" y="1066800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7/1944</a:t>
            </a: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1923396" y="1066800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Lan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1" name="AutoShape 71"/>
          <p:cNvSpPr>
            <a:spLocks noChangeArrowheads="1"/>
          </p:cNvSpPr>
          <p:nvPr/>
        </p:nvSpPr>
        <p:spPr bwMode="auto">
          <a:xfrm>
            <a:off x="7467600" y="2971800"/>
            <a:ext cx="1676400" cy="914400"/>
          </a:xfrm>
          <a:prstGeom prst="wedgeRoundRectCallout">
            <a:avLst>
              <a:gd name="adj1" fmla="val -51421"/>
              <a:gd name="adj2" fmla="val 95139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-ma-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(8/1944)</a:t>
            </a:r>
          </a:p>
        </p:txBody>
      </p:sp>
      <p:sp>
        <p:nvSpPr>
          <p:cNvPr id="20552" name="Rectangle 72"/>
          <p:cNvSpPr>
            <a:spLocks noChangeArrowheads="1"/>
          </p:cNvSpPr>
          <p:nvPr/>
        </p:nvSpPr>
        <p:spPr bwMode="auto">
          <a:xfrm>
            <a:off x="31532" y="1781502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8/1944</a:t>
            </a:r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1923396" y="1781502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-ma-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4" name="AutoShape 74"/>
          <p:cNvSpPr>
            <a:spLocks noChangeArrowheads="1"/>
          </p:cNvSpPr>
          <p:nvPr/>
        </p:nvSpPr>
        <p:spPr bwMode="auto">
          <a:xfrm>
            <a:off x="4038600" y="2133600"/>
            <a:ext cx="1905000" cy="914400"/>
          </a:xfrm>
          <a:prstGeom prst="wedgeRoundRectCallout">
            <a:avLst>
              <a:gd name="adj1" fmla="val 86000"/>
              <a:gd name="adj2" fmla="val 126218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Hung-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(4/1945)</a:t>
            </a:r>
          </a:p>
        </p:txBody>
      </p:sp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31532" y="2467302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4/1945</a:t>
            </a:r>
          </a:p>
        </p:txBody>
      </p:sp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1923396" y="2464127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Hung-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7" name="AutoShape 77"/>
          <p:cNvSpPr>
            <a:spLocks noChangeArrowheads="1"/>
          </p:cNvSpPr>
          <p:nvPr/>
        </p:nvSpPr>
        <p:spPr bwMode="auto">
          <a:xfrm>
            <a:off x="4214019" y="1447800"/>
            <a:ext cx="1905000" cy="914400"/>
          </a:xfrm>
          <a:prstGeom prst="wedgeRoundRectCallout">
            <a:avLst>
              <a:gd name="adj1" fmla="val 63083"/>
              <a:gd name="adj2" fmla="val 151042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Tiệp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Khắc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(5/1945)</a:t>
            </a:r>
          </a:p>
        </p:txBody>
      </p:sp>
      <p:sp>
        <p:nvSpPr>
          <p:cNvPr id="20558" name="Rectangle 78"/>
          <p:cNvSpPr>
            <a:spLocks noChangeArrowheads="1"/>
          </p:cNvSpPr>
          <p:nvPr/>
        </p:nvSpPr>
        <p:spPr bwMode="auto">
          <a:xfrm>
            <a:off x="31532" y="3124200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5/1945</a:t>
            </a:r>
          </a:p>
        </p:txBody>
      </p:sp>
      <p:sp>
        <p:nvSpPr>
          <p:cNvPr id="20559" name="Rectangle 79"/>
          <p:cNvSpPr>
            <a:spLocks noChangeArrowheads="1"/>
          </p:cNvSpPr>
          <p:nvPr/>
        </p:nvSpPr>
        <p:spPr bwMode="auto">
          <a:xfrm>
            <a:off x="1923396" y="3105804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Tiệp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Khắc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0" name="AutoShape 80"/>
          <p:cNvSpPr>
            <a:spLocks noChangeArrowheads="1"/>
          </p:cNvSpPr>
          <p:nvPr/>
        </p:nvSpPr>
        <p:spPr bwMode="auto">
          <a:xfrm>
            <a:off x="4490545" y="5246791"/>
            <a:ext cx="1905000" cy="914400"/>
          </a:xfrm>
          <a:prstGeom prst="wedgeRoundRectCallout">
            <a:avLst>
              <a:gd name="adj1" fmla="val 69000"/>
              <a:gd name="adj2" fmla="val -125000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Nam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Tư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(11/1945)</a:t>
            </a:r>
          </a:p>
        </p:txBody>
      </p:sp>
      <p:sp>
        <p:nvSpPr>
          <p:cNvPr id="20561" name="Rectangle 81"/>
          <p:cNvSpPr>
            <a:spLocks noChangeArrowheads="1"/>
          </p:cNvSpPr>
          <p:nvPr/>
        </p:nvSpPr>
        <p:spPr bwMode="auto">
          <a:xfrm>
            <a:off x="31532" y="3788429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11/1945</a:t>
            </a:r>
          </a:p>
        </p:txBody>
      </p:sp>
      <p:sp>
        <p:nvSpPr>
          <p:cNvPr id="20562" name="Rectangle 82"/>
          <p:cNvSpPr>
            <a:spLocks noChangeArrowheads="1"/>
          </p:cNvSpPr>
          <p:nvPr/>
        </p:nvSpPr>
        <p:spPr bwMode="auto">
          <a:xfrm>
            <a:off x="1923396" y="3788429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</a:p>
        </p:txBody>
      </p:sp>
      <p:sp>
        <p:nvSpPr>
          <p:cNvPr id="20563" name="AutoShape 83"/>
          <p:cNvSpPr>
            <a:spLocks noChangeArrowheads="1"/>
          </p:cNvSpPr>
          <p:nvPr/>
        </p:nvSpPr>
        <p:spPr bwMode="auto">
          <a:xfrm>
            <a:off x="4267200" y="5638800"/>
            <a:ext cx="2286000" cy="762000"/>
          </a:xfrm>
          <a:prstGeom prst="wedgeRoundRectCallout">
            <a:avLst>
              <a:gd name="adj1" fmla="val 69653"/>
              <a:gd name="adj2" fmla="val -52292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An-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(12/1945)</a:t>
            </a: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0" y="4451132"/>
            <a:ext cx="186033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12/1945</a:t>
            </a:r>
          </a:p>
        </p:txBody>
      </p:sp>
      <p:sp>
        <p:nvSpPr>
          <p:cNvPr id="20565" name="Rectangle 85"/>
          <p:cNvSpPr>
            <a:spLocks noChangeArrowheads="1"/>
          </p:cNvSpPr>
          <p:nvPr/>
        </p:nvSpPr>
        <p:spPr bwMode="auto">
          <a:xfrm>
            <a:off x="1923396" y="4464268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An-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6" name="AutoShape 86"/>
          <p:cNvSpPr>
            <a:spLocks noChangeArrowheads="1"/>
          </p:cNvSpPr>
          <p:nvPr/>
        </p:nvSpPr>
        <p:spPr bwMode="auto">
          <a:xfrm>
            <a:off x="4038600" y="4038600"/>
            <a:ext cx="2514600" cy="762000"/>
          </a:xfrm>
          <a:prstGeom prst="wedgeRoundRectCallout">
            <a:avLst>
              <a:gd name="adj1" fmla="val 81736"/>
              <a:gd name="adj2" fmla="val 89583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Bun-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(9/1946)</a:t>
            </a:r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31532" y="5115361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9/1946</a:t>
            </a:r>
          </a:p>
        </p:txBody>
      </p:sp>
      <p:sp>
        <p:nvSpPr>
          <p:cNvPr id="20568" name="Rectangle 88"/>
          <p:cNvSpPr>
            <a:spLocks noChangeArrowheads="1"/>
          </p:cNvSpPr>
          <p:nvPr/>
        </p:nvSpPr>
        <p:spPr bwMode="auto">
          <a:xfrm>
            <a:off x="1923396" y="5087004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Bun-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9" name="Freeform 89"/>
          <p:cNvSpPr>
            <a:spLocks noChangeArrowheads="1"/>
          </p:cNvSpPr>
          <p:nvPr/>
        </p:nvSpPr>
        <p:spPr bwMode="auto">
          <a:xfrm>
            <a:off x="4343400" y="1752600"/>
            <a:ext cx="1646238" cy="1957388"/>
          </a:xfrm>
          <a:custGeom>
            <a:avLst/>
            <a:gdLst>
              <a:gd name="T0" fmla="*/ 2147483647 w 1037"/>
              <a:gd name="T1" fmla="*/ 2147483647 h 1233"/>
              <a:gd name="T2" fmla="*/ 2147483647 w 1037"/>
              <a:gd name="T3" fmla="*/ 2147483647 h 1233"/>
              <a:gd name="T4" fmla="*/ 2147483647 w 1037"/>
              <a:gd name="T5" fmla="*/ 2147483647 h 1233"/>
              <a:gd name="T6" fmla="*/ 2147483647 w 1037"/>
              <a:gd name="T7" fmla="*/ 2147483647 h 1233"/>
              <a:gd name="T8" fmla="*/ 2147483647 w 1037"/>
              <a:gd name="T9" fmla="*/ 2147483647 h 1233"/>
              <a:gd name="T10" fmla="*/ 2147483647 w 1037"/>
              <a:gd name="T11" fmla="*/ 2147483647 h 1233"/>
              <a:gd name="T12" fmla="*/ 2147483647 w 1037"/>
              <a:gd name="T13" fmla="*/ 0 h 1233"/>
              <a:gd name="T14" fmla="*/ 2147483647 w 1037"/>
              <a:gd name="T15" fmla="*/ 2147483647 h 1233"/>
              <a:gd name="T16" fmla="*/ 2147483647 w 1037"/>
              <a:gd name="T17" fmla="*/ 2147483647 h 1233"/>
              <a:gd name="T18" fmla="*/ 2147483647 w 1037"/>
              <a:gd name="T19" fmla="*/ 2147483647 h 1233"/>
              <a:gd name="T20" fmla="*/ 2147483647 w 1037"/>
              <a:gd name="T21" fmla="*/ 2147483647 h 1233"/>
              <a:gd name="T22" fmla="*/ 2147483647 w 1037"/>
              <a:gd name="T23" fmla="*/ 2147483647 h 1233"/>
              <a:gd name="T24" fmla="*/ 2147483647 w 1037"/>
              <a:gd name="T25" fmla="*/ 2147483647 h 1233"/>
              <a:gd name="T26" fmla="*/ 2147483647 w 1037"/>
              <a:gd name="T27" fmla="*/ 2147483647 h 1233"/>
              <a:gd name="T28" fmla="*/ 2147483647 w 1037"/>
              <a:gd name="T29" fmla="*/ 2147483647 h 1233"/>
              <a:gd name="T30" fmla="*/ 2147483647 w 1037"/>
              <a:gd name="T31" fmla="*/ 2147483647 h 1233"/>
              <a:gd name="T32" fmla="*/ 2147483647 w 1037"/>
              <a:gd name="T33" fmla="*/ 2147483647 h 1233"/>
              <a:gd name="T34" fmla="*/ 2147483647 w 1037"/>
              <a:gd name="T35" fmla="*/ 2147483647 h 1233"/>
              <a:gd name="T36" fmla="*/ 2147483647 w 1037"/>
              <a:gd name="T37" fmla="*/ 2147483647 h 1233"/>
              <a:gd name="T38" fmla="*/ 2147483647 w 1037"/>
              <a:gd name="T39" fmla="*/ 2147483647 h 1233"/>
              <a:gd name="T40" fmla="*/ 2147483647 w 1037"/>
              <a:gd name="T41" fmla="*/ 2147483647 h 1233"/>
              <a:gd name="T42" fmla="*/ 2147483647 w 1037"/>
              <a:gd name="T43" fmla="*/ 2147483647 h 1233"/>
              <a:gd name="T44" fmla="*/ 2147483647 w 1037"/>
              <a:gd name="T45" fmla="*/ 2147483647 h 1233"/>
              <a:gd name="T46" fmla="*/ 2147483647 w 1037"/>
              <a:gd name="T47" fmla="*/ 2147483647 h 1233"/>
              <a:gd name="T48" fmla="*/ 2147483647 w 1037"/>
              <a:gd name="T49" fmla="*/ 2147483647 h 1233"/>
              <a:gd name="T50" fmla="*/ 2147483647 w 1037"/>
              <a:gd name="T51" fmla="*/ 2147483647 h 1233"/>
              <a:gd name="T52" fmla="*/ 2147483647 w 1037"/>
              <a:gd name="T53" fmla="*/ 2147483647 h 1233"/>
              <a:gd name="T54" fmla="*/ 2147483647 w 1037"/>
              <a:gd name="T55" fmla="*/ 2147483647 h 1233"/>
              <a:gd name="T56" fmla="*/ 2147483647 w 1037"/>
              <a:gd name="T57" fmla="*/ 2147483647 h 1233"/>
              <a:gd name="T58" fmla="*/ 2147483647 w 1037"/>
              <a:gd name="T59" fmla="*/ 2147483647 h 1233"/>
              <a:gd name="T60" fmla="*/ 2147483647 w 1037"/>
              <a:gd name="T61" fmla="*/ 2147483647 h 1233"/>
              <a:gd name="T62" fmla="*/ 2147483647 w 1037"/>
              <a:gd name="T63" fmla="*/ 2147483647 h 1233"/>
              <a:gd name="T64" fmla="*/ 2147483647 w 1037"/>
              <a:gd name="T65" fmla="*/ 2147483647 h 1233"/>
              <a:gd name="T66" fmla="*/ 2147483647 w 1037"/>
              <a:gd name="T67" fmla="*/ 2147483647 h 1233"/>
              <a:gd name="T68" fmla="*/ 2147483647 w 1037"/>
              <a:gd name="T69" fmla="*/ 2147483647 h 12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7"/>
              <a:gd name="T106" fmla="*/ 0 h 1233"/>
              <a:gd name="T107" fmla="*/ 1037 w 1037"/>
              <a:gd name="T108" fmla="*/ 1233 h 12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7" h="1233">
                <a:moveTo>
                  <a:pt x="986" y="180"/>
                </a:moveTo>
                <a:cubicBezTo>
                  <a:pt x="976" y="150"/>
                  <a:pt x="979" y="114"/>
                  <a:pt x="960" y="90"/>
                </a:cubicBezTo>
                <a:cubicBezTo>
                  <a:pt x="952" y="80"/>
                  <a:pt x="935" y="81"/>
                  <a:pt x="922" y="77"/>
                </a:cubicBezTo>
                <a:cubicBezTo>
                  <a:pt x="896" y="2"/>
                  <a:pt x="861" y="25"/>
                  <a:pt x="794" y="39"/>
                </a:cubicBezTo>
                <a:cubicBezTo>
                  <a:pt x="768" y="116"/>
                  <a:pt x="782" y="113"/>
                  <a:pt x="627" y="90"/>
                </a:cubicBezTo>
                <a:cubicBezTo>
                  <a:pt x="614" y="88"/>
                  <a:pt x="621" y="64"/>
                  <a:pt x="615" y="52"/>
                </a:cubicBezTo>
                <a:cubicBezTo>
                  <a:pt x="592" y="5"/>
                  <a:pt x="595" y="15"/>
                  <a:pt x="551" y="0"/>
                </a:cubicBezTo>
                <a:cubicBezTo>
                  <a:pt x="486" y="22"/>
                  <a:pt x="516" y="0"/>
                  <a:pt x="487" y="90"/>
                </a:cubicBezTo>
                <a:cubicBezTo>
                  <a:pt x="476" y="123"/>
                  <a:pt x="380" y="127"/>
                  <a:pt x="371" y="128"/>
                </a:cubicBezTo>
                <a:cubicBezTo>
                  <a:pt x="346" y="137"/>
                  <a:pt x="320" y="145"/>
                  <a:pt x="295" y="154"/>
                </a:cubicBezTo>
                <a:cubicBezTo>
                  <a:pt x="282" y="158"/>
                  <a:pt x="269" y="163"/>
                  <a:pt x="256" y="167"/>
                </a:cubicBezTo>
                <a:cubicBezTo>
                  <a:pt x="243" y="171"/>
                  <a:pt x="218" y="180"/>
                  <a:pt x="218" y="180"/>
                </a:cubicBezTo>
                <a:cubicBezTo>
                  <a:pt x="188" y="385"/>
                  <a:pt x="251" y="349"/>
                  <a:pt x="115" y="372"/>
                </a:cubicBezTo>
                <a:cubicBezTo>
                  <a:pt x="69" y="442"/>
                  <a:pt x="84" y="520"/>
                  <a:pt x="39" y="589"/>
                </a:cubicBezTo>
                <a:cubicBezTo>
                  <a:pt x="38" y="594"/>
                  <a:pt x="0" y="787"/>
                  <a:pt x="26" y="807"/>
                </a:cubicBezTo>
                <a:cubicBezTo>
                  <a:pt x="42" y="819"/>
                  <a:pt x="176" y="840"/>
                  <a:pt x="205" y="845"/>
                </a:cubicBezTo>
                <a:cubicBezTo>
                  <a:pt x="251" y="914"/>
                  <a:pt x="232" y="981"/>
                  <a:pt x="167" y="1024"/>
                </a:cubicBezTo>
                <a:cubicBezTo>
                  <a:pt x="141" y="1101"/>
                  <a:pt x="111" y="1105"/>
                  <a:pt x="192" y="1114"/>
                </a:cubicBezTo>
                <a:cubicBezTo>
                  <a:pt x="256" y="1121"/>
                  <a:pt x="320" y="1123"/>
                  <a:pt x="384" y="1127"/>
                </a:cubicBezTo>
                <a:cubicBezTo>
                  <a:pt x="388" y="1148"/>
                  <a:pt x="380" y="1178"/>
                  <a:pt x="397" y="1191"/>
                </a:cubicBezTo>
                <a:cubicBezTo>
                  <a:pt x="453" y="1233"/>
                  <a:pt x="532" y="1184"/>
                  <a:pt x="589" y="1178"/>
                </a:cubicBezTo>
                <a:cubicBezTo>
                  <a:pt x="653" y="1172"/>
                  <a:pt x="717" y="1169"/>
                  <a:pt x="781" y="1165"/>
                </a:cubicBezTo>
                <a:cubicBezTo>
                  <a:pt x="785" y="1131"/>
                  <a:pt x="773" y="1090"/>
                  <a:pt x="794" y="1063"/>
                </a:cubicBezTo>
                <a:cubicBezTo>
                  <a:pt x="810" y="1043"/>
                  <a:pt x="848" y="1063"/>
                  <a:pt x="871" y="1050"/>
                </a:cubicBezTo>
                <a:cubicBezTo>
                  <a:pt x="883" y="1043"/>
                  <a:pt x="879" y="1025"/>
                  <a:pt x="883" y="1012"/>
                </a:cubicBezTo>
                <a:cubicBezTo>
                  <a:pt x="879" y="995"/>
                  <a:pt x="882" y="974"/>
                  <a:pt x="871" y="960"/>
                </a:cubicBezTo>
                <a:cubicBezTo>
                  <a:pt x="863" y="949"/>
                  <a:pt x="843" y="956"/>
                  <a:pt x="832" y="948"/>
                </a:cubicBezTo>
                <a:cubicBezTo>
                  <a:pt x="805" y="930"/>
                  <a:pt x="785" y="897"/>
                  <a:pt x="768" y="871"/>
                </a:cubicBezTo>
                <a:cubicBezTo>
                  <a:pt x="760" y="845"/>
                  <a:pt x="751" y="820"/>
                  <a:pt x="743" y="794"/>
                </a:cubicBezTo>
                <a:cubicBezTo>
                  <a:pt x="739" y="781"/>
                  <a:pt x="730" y="756"/>
                  <a:pt x="730" y="756"/>
                </a:cubicBezTo>
                <a:cubicBezTo>
                  <a:pt x="734" y="743"/>
                  <a:pt x="732" y="725"/>
                  <a:pt x="743" y="717"/>
                </a:cubicBezTo>
                <a:cubicBezTo>
                  <a:pt x="761" y="705"/>
                  <a:pt x="786" y="710"/>
                  <a:pt x="807" y="704"/>
                </a:cubicBezTo>
                <a:cubicBezTo>
                  <a:pt x="887" y="682"/>
                  <a:pt x="955" y="654"/>
                  <a:pt x="1037" y="640"/>
                </a:cubicBezTo>
                <a:cubicBezTo>
                  <a:pt x="1021" y="530"/>
                  <a:pt x="1032" y="414"/>
                  <a:pt x="999" y="308"/>
                </a:cubicBezTo>
                <a:cubicBezTo>
                  <a:pt x="984" y="205"/>
                  <a:pt x="986" y="248"/>
                  <a:pt x="986" y="180"/>
                </a:cubicBezTo>
                <a:close/>
              </a:path>
            </a:pathLst>
          </a:custGeom>
          <a:solidFill>
            <a:srgbClr val="EDFAD2"/>
          </a:solidFill>
          <a:ln w="9360" cap="sq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4419600" y="2362200"/>
            <a:ext cx="1577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Nước Đức </a:t>
            </a:r>
          </a:p>
        </p:txBody>
      </p:sp>
      <p:sp>
        <p:nvSpPr>
          <p:cNvPr id="20571" name="AutoShape 91"/>
          <p:cNvSpPr>
            <a:spLocks noChangeArrowheads="1"/>
          </p:cNvSpPr>
          <p:nvPr/>
        </p:nvSpPr>
        <p:spPr bwMode="auto">
          <a:xfrm>
            <a:off x="4267200" y="1143000"/>
            <a:ext cx="1981200" cy="914400"/>
          </a:xfrm>
          <a:prstGeom prst="wedgeRoundRectCallout">
            <a:avLst>
              <a:gd name="adj1" fmla="val -3528"/>
              <a:gd name="adj2" fmla="val 148440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CHLB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(9/1949)</a:t>
            </a:r>
          </a:p>
        </p:txBody>
      </p:sp>
      <p:sp>
        <p:nvSpPr>
          <p:cNvPr id="20572" name="AutoShape 92"/>
          <p:cNvSpPr>
            <a:spLocks noChangeArrowheads="1"/>
          </p:cNvSpPr>
          <p:nvPr/>
        </p:nvSpPr>
        <p:spPr bwMode="auto">
          <a:xfrm>
            <a:off x="6096000" y="1219200"/>
            <a:ext cx="1981200" cy="914400"/>
          </a:xfrm>
          <a:prstGeom prst="wedgeRoundRectCallout">
            <a:avLst>
              <a:gd name="adj1" fmla="val -67949"/>
              <a:gd name="adj2" fmla="val 90106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(10/1949)</a:t>
            </a:r>
          </a:p>
        </p:txBody>
      </p: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31532" y="5778064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10/1949</a:t>
            </a:r>
          </a:p>
        </p:txBody>
      </p:sp>
      <p:sp>
        <p:nvSpPr>
          <p:cNvPr id="20574" name="Rectangle 94"/>
          <p:cNvSpPr>
            <a:spLocks noChangeArrowheads="1"/>
          </p:cNvSpPr>
          <p:nvPr/>
        </p:nvSpPr>
        <p:spPr bwMode="auto">
          <a:xfrm>
            <a:off x="1923396" y="5696604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75" name="Text Box 95"/>
          <p:cNvSpPr txBox="1">
            <a:spLocks noChangeArrowheads="1"/>
          </p:cNvSpPr>
          <p:nvPr/>
        </p:nvSpPr>
        <p:spPr bwMode="auto">
          <a:xfrm>
            <a:off x="4267200" y="0"/>
            <a:ext cx="4841875" cy="825500"/>
          </a:xfrm>
          <a:prstGeom prst="rect">
            <a:avLst/>
          </a:prstGeom>
          <a:solidFill>
            <a:srgbClr val="00FFFF"/>
          </a:solidFill>
          <a:ln w="9360" cap="sq">
            <a:solidFill>
              <a:srgbClr val="8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Sự thành lập các nước </a:t>
            </a:r>
          </a:p>
          <a:p>
            <a:pPr algn="ctr">
              <a:buClr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Nhân dân Đông Âu</a:t>
            </a:r>
          </a:p>
        </p:txBody>
      </p:sp>
    </p:spTree>
    <p:extLst>
      <p:ext uri="{BB962C8B-B14F-4D97-AF65-F5344CB8AC3E}">
        <p14:creationId xmlns:p14="http://schemas.microsoft.com/office/powerpoint/2010/main" val="1849800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3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27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3" dur="1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8" dur="1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3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47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3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8" dur="10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63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67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3" dur="1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8" dur="10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83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87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3" dur="10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8" dur="10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03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07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3" dur="10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8" dur="10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3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27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3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8" dur="10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43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47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3" dur="10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8" dur="10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3" dur="20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6" dur="20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70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73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9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83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89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93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9" dur="1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04" dur="10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9" grpId="0" animBg="1"/>
      <p:bldP spid="2056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332" y="1841936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470" y="2335573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425966" y="263809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098" y="3154664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1944 – 1946,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098" y="3921938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1945 – 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036" y="4683184"/>
            <a:ext cx="8016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034" y="5083293"/>
            <a:ext cx="8016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036" y="5439102"/>
            <a:ext cx="80167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470" y="62131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5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332" y="1841936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8" y="379757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704" y="2262358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XX)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468" y="46891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2298" y="3218796"/>
            <a:ext cx="414370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36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431" y="106669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1853991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22860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098" y="27432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XHCN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098" y="3164444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36223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234" y="401912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CNXH.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234" y="44605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4904621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0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1156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1853991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22860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27079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400335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468" y="311261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56192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639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64228FA2-362A-4DCE-A357-C85A7D997A5A}"/>
              </a:ext>
            </a:extLst>
          </p:cNvPr>
          <p:cNvSpPr/>
          <p:nvPr/>
        </p:nvSpPr>
        <p:spPr>
          <a:xfrm>
            <a:off x="31111" y="2362731"/>
            <a:ext cx="9112907" cy="3428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:a16="http://schemas.microsoft.com/office/drawing/2014/main" id="{E93B386A-955E-4E85-A89A-374DC0FAB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00200"/>
            <a:ext cx="594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>
            <a:prstTxWarp prst="textArchUp">
              <a:avLst>
                <a:gd name="adj" fmla="val 10427764"/>
              </a:avLst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PHẦN MỘT: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LỊCH SỬ THẾ GIỚI HIỆN ĐẠI TỪ 1945 ĐẾN NAY</a:t>
            </a:r>
            <a:endParaRPr lang="zh-CN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9329049-C632-48B3-98B1-5CD8F8CA9F59}"/>
              </a:ext>
            </a:extLst>
          </p:cNvPr>
          <p:cNvSpPr/>
          <p:nvPr/>
        </p:nvSpPr>
        <p:spPr>
          <a:xfrm>
            <a:off x="152401" y="243114"/>
            <a:ext cx="3200402" cy="91006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6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 SỬ 9</a:t>
            </a:r>
            <a:endParaRPr lang="ko-KR" altLang="en-US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12" y="1981200"/>
            <a:ext cx="90813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CHƯƠNG I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LIÊN XÔ VÀ CÁC NƯỚC ĐÔNG ÂU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SAU CHIẾN TRANH THẾ GIỚI THỨ HAI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1" y="3276600"/>
            <a:ext cx="911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21" y="3915102"/>
            <a:ext cx="911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LIÊN XÔ VÀ CÁC NƯỚC ĐÔNG ÂU TỪ NĂM 1945 ĐẾN GIỮA NHỮNG NĂM 70 CỦA THẾ KỈ XX</a:t>
            </a:r>
          </a:p>
        </p:txBody>
      </p:sp>
    </p:spTree>
    <p:extLst>
      <p:ext uri="{BB962C8B-B14F-4D97-AF65-F5344CB8AC3E}">
        <p14:creationId xmlns:p14="http://schemas.microsoft.com/office/powerpoint/2010/main" val="33962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6" grpId="1"/>
      <p:bldP spid="3" grpId="0"/>
      <p:bldP spid="4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5353458"/>
            <a:ext cx="8686800" cy="1202510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Hội đồng tương trợ kinh tế (SEV) gồm các thành viên: Liên Xô, An-ba-ni, Ba Lan, Bun-ga-ri, Hung-ga-ri, Ru-ma-ni, Tiệp Khắc, Cộng hoà dân chủ Đức, Mông Cổ, Cu-ba, Việt Nam.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183063" y="914400"/>
            <a:ext cx="1178826" cy="710067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4000" b="1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SEV</a:t>
            </a:r>
          </a:p>
        </p:txBody>
      </p:sp>
    </p:spTree>
    <p:extLst>
      <p:ext uri="{BB962C8B-B14F-4D97-AF65-F5344CB8AC3E}">
        <p14:creationId xmlns:p14="http://schemas.microsoft.com/office/powerpoint/2010/main" val="2290711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99" y="1454639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1853991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6917" y="232134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27079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400335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468" y="311261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56192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236" y="4806682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</p:spTree>
    <p:extLst>
      <p:ext uri="{BB962C8B-B14F-4D97-AF65-F5344CB8AC3E}">
        <p14:creationId xmlns:p14="http://schemas.microsoft.com/office/powerpoint/2010/main" val="11104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5224462"/>
            <a:ext cx="8686800" cy="155733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>
                <a:srgbClr val="00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 </a:t>
            </a:r>
            <a:r>
              <a:rPr lang="nl-NL" sz="2400" b="1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Tốc độ tăng trưởng công nghiệp đạt 10% hằng năm;</a:t>
            </a:r>
          </a:p>
          <a:p>
            <a:pPr algn="just">
              <a:buClr>
                <a:srgbClr val="00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 </a:t>
            </a:r>
            <a:r>
              <a:rPr lang="nl-NL" sz="2400" b="1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Thu nhập quốc dân tăng 5,7%;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nl-NL" sz="2400" b="1" dirty="0">
                <a:solidFill>
                  <a:srgbClr val="0070C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Liên Xô cho các nước vay 13 tỉ rúp và viên trợ không hoàn lại 20 tỉ rúp.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183063" y="914400"/>
            <a:ext cx="1178826" cy="710067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4000" b="1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SEV</a:t>
            </a:r>
          </a:p>
        </p:txBody>
      </p:sp>
    </p:spTree>
    <p:extLst>
      <p:ext uri="{BB962C8B-B14F-4D97-AF65-F5344CB8AC3E}">
        <p14:creationId xmlns:p14="http://schemas.microsoft.com/office/powerpoint/2010/main" val="29234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1156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990600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1422609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1844566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3139966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468" y="2249222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2698532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236" y="3943291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4720689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236" y="5127248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5/1955,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Vác-sa-va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0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81298"/>
            <a:ext cx="2559050" cy="29891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0" y="1600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3962400" y="16002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64" y="281298"/>
            <a:ext cx="3914206" cy="318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3464922"/>
            <a:ext cx="3625850" cy="3012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0667" y="4538008"/>
            <a:ext cx="3914206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5/1955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XHCN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1343" y="3491198"/>
            <a:ext cx="39352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NA TO</a:t>
            </a:r>
          </a:p>
        </p:txBody>
      </p:sp>
    </p:spTree>
    <p:extLst>
      <p:ext uri="{BB962C8B-B14F-4D97-AF65-F5344CB8AC3E}">
        <p14:creationId xmlns:p14="http://schemas.microsoft.com/office/powerpoint/2010/main" val="22002275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990600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1375311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1797268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3092668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468" y="2201924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2651234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236" y="3895993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XHCN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4673391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236" y="507995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5/1955,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Vác-sa-va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5537150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CNXH,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63246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</p:spTree>
    <p:extLst>
      <p:ext uri="{BB962C8B-B14F-4D97-AF65-F5344CB8AC3E}">
        <p14:creationId xmlns:p14="http://schemas.microsoft.com/office/powerpoint/2010/main" val="1845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04800" y="228600"/>
            <a:ext cx="8458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SƠ ĐỒ MINH HỌA SỰ HÌNH THÀNH HỆ THỐNG XÃ HỘI CHỦ NGHĨA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612932" y="1752600"/>
            <a:ext cx="1219200" cy="1631216"/>
          </a:xfrm>
          <a:prstGeom prst="rect">
            <a:avLst/>
          </a:prstGeom>
          <a:solidFill>
            <a:srgbClr val="D3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Đều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dưới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lãnh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đạo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cộng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289332" y="1752600"/>
            <a:ext cx="1568668" cy="1631216"/>
          </a:xfrm>
          <a:prstGeom prst="rect">
            <a:avLst/>
          </a:prstGeom>
          <a:solidFill>
            <a:srgbClr val="D3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tưởng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chủ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nghĩa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Mác</a:t>
            </a:r>
            <a:r>
              <a:rPr lang="en-US" sz="2000" b="1" dirty="0">
                <a:latin typeface="Times New Roman" pitchFamily="18" charset="0"/>
              </a:rPr>
              <a:t> – </a:t>
            </a:r>
            <a:r>
              <a:rPr lang="en-US" sz="2000" b="1" dirty="0" err="1">
                <a:latin typeface="Times New Roman" pitchFamily="18" charset="0"/>
              </a:rPr>
              <a:t>Lê-nin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828800" y="1752600"/>
            <a:ext cx="1403132" cy="1631216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mục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tiêu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xây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dựng</a:t>
            </a:r>
            <a:r>
              <a:rPr lang="en-US" sz="2000" b="1" dirty="0">
                <a:latin typeface="Times New Roman" pitchFamily="18" charset="0"/>
              </a:rPr>
              <a:t> CNXH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143000" y="4397514"/>
            <a:ext cx="3276600" cy="707886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</a:rPr>
              <a:t> 8/1/1948 </a:t>
            </a:r>
            <a:r>
              <a:rPr lang="en-US" sz="2000" b="1" dirty="0" err="1">
                <a:latin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tương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trợ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tế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lập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583430" y="4397514"/>
            <a:ext cx="3112770" cy="707886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</a:rPr>
              <a:t> 5/1955, </a:t>
            </a:r>
            <a:r>
              <a:rPr lang="en-US" sz="2000" b="1" dirty="0" err="1">
                <a:latin typeface="Times New Roman" pitchFamily="18" charset="0"/>
              </a:rPr>
              <a:t>Tổ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chức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Vác-sa-va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đời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609600" y="5662116"/>
            <a:ext cx="830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HỆ THỐNG XÃ HỘI CHỦ NGHĨA  HÌNH THÀNH </a:t>
            </a: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2698532" y="3899336"/>
            <a:ext cx="0" cy="52026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2546132" y="3899336"/>
            <a:ext cx="357877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6105199" y="3407354"/>
            <a:ext cx="0" cy="491981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4222532" y="3413124"/>
            <a:ext cx="7884" cy="4730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2561898" y="3383815"/>
            <a:ext cx="0" cy="50238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5943600" y="3899336"/>
            <a:ext cx="0" cy="52026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2743200" y="5118536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6017170" y="5102770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2498834" y="1001901"/>
            <a:ext cx="3619500" cy="400110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sở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 flipV="1">
            <a:off x="2561898" y="1447800"/>
            <a:ext cx="342637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2588170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5975132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4222532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2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74262"/>
              </p:ext>
            </p:extLst>
          </p:nvPr>
        </p:nvGraphicFramePr>
        <p:xfrm>
          <a:off x="381000" y="1295399"/>
          <a:ext cx="8531770" cy="534812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14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NỘI DUNG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1945-1950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1950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70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TK 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80975"/>
            <a:ext cx="868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0900" indent="-850900">
              <a:defRPr>
                <a:solidFill>
                  <a:schemeClr val="tx1"/>
                </a:solidFill>
                <a:latin typeface="Arial" charset="0"/>
              </a:defRPr>
            </a:lvl1pPr>
            <a:lvl2pPr marL="965200">
              <a:defRPr>
                <a:solidFill>
                  <a:schemeClr val="tx1"/>
                </a:solidFill>
                <a:latin typeface="Arial" charset="0"/>
              </a:defRPr>
            </a:lvl2pPr>
            <a:lvl3pPr marL="10795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BÀI TẬP: </a:t>
            </a:r>
            <a:r>
              <a:rPr lang="en-US" b="1" dirty="0">
                <a:solidFill>
                  <a:srgbClr val="0000FF"/>
                </a:solidFill>
              </a:rPr>
              <a:t>LẬP  BẢNG TÓM TẮT THÀNH TỰU TRONG XÂY DỰNG ĐẤT NƯỚC Ở LIÊN XÔ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1945 </a:t>
            </a:r>
            <a:r>
              <a:rPr lang="en-US" b="1" dirty="0" err="1">
                <a:solidFill>
                  <a:srgbClr val="0000FF"/>
                </a:solidFill>
              </a:rPr>
              <a:t>đến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đầu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những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năm</a:t>
            </a:r>
            <a:r>
              <a:rPr lang="en-US" b="1" dirty="0">
                <a:solidFill>
                  <a:srgbClr val="0000FF"/>
                </a:solidFill>
              </a:rPr>
              <a:t> 70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thế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kỉ</a:t>
            </a:r>
            <a:r>
              <a:rPr lang="en-US" b="1" dirty="0">
                <a:solidFill>
                  <a:srgbClr val="0000FF"/>
                </a:solidFill>
              </a:rPr>
              <a:t> XX)</a:t>
            </a:r>
          </a:p>
        </p:txBody>
      </p:sp>
    </p:spTree>
    <p:extLst>
      <p:ext uri="{BB962C8B-B14F-4D97-AF65-F5344CB8AC3E}">
        <p14:creationId xmlns:p14="http://schemas.microsoft.com/office/powerpoint/2010/main" val="424960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2444C0F-5ED2-C05D-0E3B-771C5BC4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1" y="616232"/>
            <a:ext cx="9753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XÔ VÀ CÁC NƯỚC ĐÔNG ÂU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NĂM 1945 ĐẾN GIỮA NHỮNG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NĂM 70 CỦA THẾ KỈ XX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7E6DD-E3C8-212C-47C4-D22806862E2B}"/>
              </a:ext>
            </a:extLst>
          </p:cNvPr>
          <p:cNvSpPr txBox="1"/>
          <p:nvPr/>
        </p:nvSpPr>
        <p:spPr>
          <a:xfrm>
            <a:off x="228600" y="2438400"/>
            <a:ext cx="318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</a:rPr>
              <a:t>MỤC TIÊU</a:t>
            </a:r>
            <a:r>
              <a:rPr lang="en-US" dirty="0"/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9B2628-D3F2-B7A9-B0D4-65425648A09A}"/>
              </a:ext>
            </a:extLst>
          </p:cNvPr>
          <p:cNvSpPr/>
          <p:nvPr/>
        </p:nvSpPr>
        <p:spPr>
          <a:xfrm>
            <a:off x="1828800" y="2770668"/>
            <a:ext cx="4152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6C27-BF46-07D2-3650-C3891F90EB1A}"/>
              </a:ext>
            </a:extLst>
          </p:cNvPr>
          <p:cNvSpPr/>
          <p:nvPr/>
        </p:nvSpPr>
        <p:spPr>
          <a:xfrm>
            <a:off x="1828800" y="3429000"/>
            <a:ext cx="5257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6B48AF-0658-B50A-1F44-0BE5BC8CD1D6}"/>
              </a:ext>
            </a:extLst>
          </p:cNvPr>
          <p:cNvSpPr/>
          <p:nvPr/>
        </p:nvSpPr>
        <p:spPr>
          <a:xfrm>
            <a:off x="1723697" y="4136648"/>
            <a:ext cx="74203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</p:spTree>
    <p:extLst>
      <p:ext uri="{BB962C8B-B14F-4D97-AF65-F5344CB8AC3E}">
        <p14:creationId xmlns:p14="http://schemas.microsoft.com/office/powerpoint/2010/main" val="27409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5240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190"/>
            <a:ext cx="8686800" cy="61084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9800" y="6388442"/>
            <a:ext cx="499683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large red building&#10;&#10;Description automatically generated with low confidence">
            <a:extLst>
              <a:ext uri="{FF2B5EF4-FFF2-40B4-BE49-F238E27FC236}">
                <a16:creationId xmlns:a16="http://schemas.microsoft.com/office/drawing/2014/main" id="{F68CCD06-E2D6-B625-E8DF-BE3163640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2452687"/>
            <a:ext cx="2343150" cy="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ình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" y="1143000"/>
            <a:ext cx="457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 descr="Hình:Coat of arms of the Soviet Uni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64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QUỐC KỲ VÀ QUỐC HUY LIÊN XÔ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3400" y="59531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rgbClr val="006699"/>
                </a:solidFill>
                <a:latin typeface="Arial" charset="0"/>
              </a:defRPr>
            </a:lvl1pPr>
            <a:lvl2pPr marL="914400" indent="-457200">
              <a:defRPr>
                <a:solidFill>
                  <a:srgbClr val="006699"/>
                </a:solidFill>
                <a:latin typeface="Arial" charset="0"/>
              </a:defRPr>
            </a:lvl2pPr>
            <a:lvl3pPr marL="1371600" indent="-457200">
              <a:defRPr>
                <a:solidFill>
                  <a:srgbClr val="006699"/>
                </a:solidFill>
                <a:latin typeface="Arial" charset="0"/>
              </a:defRPr>
            </a:lvl3pPr>
            <a:lvl4pPr marL="1828800" indent="-457200">
              <a:defRPr>
                <a:solidFill>
                  <a:srgbClr val="006699"/>
                </a:solidFill>
                <a:latin typeface="Arial" charset="0"/>
              </a:defRPr>
            </a:lvl4pPr>
            <a:lvl5pPr marL="2286000" indent="-457200">
              <a:defRPr>
                <a:solidFill>
                  <a:srgbClr val="006699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9pPr>
          </a:lstStyle>
          <a:p>
            <a:pPr algn="just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chemeClr val="tx1"/>
                </a:solidFill>
              </a:rPr>
              <a:t>I. </a:t>
            </a:r>
            <a:r>
              <a:rPr lang="en-US" sz="3200" b="1" dirty="0" err="1">
                <a:solidFill>
                  <a:schemeClr val="tx1"/>
                </a:solidFill>
              </a:rPr>
              <a:t>Liên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Xô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779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03467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(1945 – 1950)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336332" y="2084781"/>
            <a:ext cx="2406868" cy="16002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52600" y="3537616"/>
            <a:ext cx="7315200" cy="2310505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1710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70 000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32 000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65 000 km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5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7C2BBB-50C0-43A6-83AA-434DE162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57"/>
            <a:ext cx="9144000" cy="5784543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5943600"/>
            <a:ext cx="8839200" cy="83317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tổn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outdoor, rock, old, farm&#10;&#10;Description automatically generated">
            <a:extLst>
              <a:ext uri="{FF2B5EF4-FFF2-40B4-BE49-F238E27FC236}">
                <a16:creationId xmlns:a16="http://schemas.microsoft.com/office/drawing/2014/main" id="{C484EDFB-78E2-27BB-A199-31971EC04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r="13776" b="3"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</p:spPr>
      </p:pic>
      <p:pic>
        <p:nvPicPr>
          <p:cNvPr id="7" name="Picture 6" descr="A picture containing sky, outdoor, factory, building&#10;&#10;Description automatically generated">
            <a:extLst>
              <a:ext uri="{FF2B5EF4-FFF2-40B4-BE49-F238E27FC236}">
                <a16:creationId xmlns:a16="http://schemas.microsoft.com/office/drawing/2014/main" id="{BE39398E-E884-2AA1-D97D-01D0AB60E0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8942" b="2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outdoor, rock, old, crowd&#10;&#10;Description automatically generated">
            <a:extLst>
              <a:ext uri="{FF2B5EF4-FFF2-40B4-BE49-F238E27FC236}">
                <a16:creationId xmlns:a16="http://schemas.microsoft.com/office/drawing/2014/main" id="{9E30BF40-4873-1DDF-5BA6-127E3D453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r="12222" b="-4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8483383-A2CB-A12A-E1BA-BF98FC68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67138" y="4154617"/>
            <a:ext cx="4848225" cy="83317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tổn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1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2492</Words>
  <Application>Microsoft Office PowerPoint</Application>
  <PresentationFormat>On-screen Show (4:3)</PresentationFormat>
  <Paragraphs>238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VNI-Times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tổn thất nặng nề của Liên Xô sau chiến tranh thế giới thứ hai</vt:lpstr>
      <vt:lpstr>     ? Trong bối cảnh những khó khăn đó Liên Xô đã làm gì để khôi phục kinh tế, hàn gắn vết thương chiến tranh?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do cuc</cp:lastModifiedBy>
  <cp:revision>549</cp:revision>
  <dcterms:created xsi:type="dcterms:W3CDTF">2015-02-11T12:17:39Z</dcterms:created>
  <dcterms:modified xsi:type="dcterms:W3CDTF">2022-09-16T01:16:03Z</dcterms:modified>
</cp:coreProperties>
</file>