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7" r:id="rId3"/>
    <p:sldId id="262" r:id="rId4"/>
    <p:sldId id="265" r:id="rId5"/>
    <p:sldId id="263" r:id="rId6"/>
    <p:sldId id="266" r:id="rId7"/>
    <p:sldId id="267" r:id="rId8"/>
    <p:sldId id="268" r:id="rId9"/>
    <p:sldId id="260" r:id="rId10"/>
    <p:sldId id="264" r:id="rId11"/>
    <p:sldId id="261" r:id="rId12"/>
    <p:sldId id="270" r:id="rId13"/>
    <p:sldId id="269" r:id="rId14"/>
    <p:sldId id="271" r:id="rId15"/>
    <p:sldId id="273" r:id="rId16"/>
    <p:sldId id="272" r:id="rId17"/>
    <p:sldId id="274" r:id="rId18"/>
    <p:sldId id="275" r:id="rId19"/>
    <p:sldId id="276" r:id="rId20"/>
    <p:sldId id="277" r:id="rId21"/>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showGuides="1">
      <p:cViewPr varScale="1">
        <p:scale>
          <a:sx n="66" d="100"/>
          <a:sy n="66" d="100"/>
        </p:scale>
        <p:origin x="668"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7C633A48-F24F-4D1D-90DA-9F7F566B2125}" type="datetimeFigureOut">
              <a:rPr lang="vi-VN" smtClean="0"/>
              <a:t>05/05/2023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4A0566F-5CC5-4B59-90B4-686290D0213C}" type="slidenum">
              <a:rPr lang="vi-VN" smtClean="0"/>
              <a:t>‹#›</a:t>
            </a:fld>
            <a:endParaRPr lang="vi-VN"/>
          </a:p>
        </p:txBody>
      </p:sp>
    </p:spTree>
    <p:extLst>
      <p:ext uri="{BB962C8B-B14F-4D97-AF65-F5344CB8AC3E}">
        <p14:creationId xmlns:p14="http://schemas.microsoft.com/office/powerpoint/2010/main" val="24900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7C633A48-F24F-4D1D-90DA-9F7F566B2125}" type="datetimeFigureOut">
              <a:rPr lang="vi-VN" smtClean="0"/>
              <a:t>05/05/2023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4A0566F-5CC5-4B59-90B4-686290D0213C}" type="slidenum">
              <a:rPr lang="vi-VN" smtClean="0"/>
              <a:t>‹#›</a:t>
            </a:fld>
            <a:endParaRPr lang="vi-VN"/>
          </a:p>
        </p:txBody>
      </p:sp>
    </p:spTree>
    <p:extLst>
      <p:ext uri="{BB962C8B-B14F-4D97-AF65-F5344CB8AC3E}">
        <p14:creationId xmlns:p14="http://schemas.microsoft.com/office/powerpoint/2010/main" val="3004330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7C633A48-F24F-4D1D-90DA-9F7F566B2125}" type="datetimeFigureOut">
              <a:rPr lang="vi-VN" smtClean="0"/>
              <a:t>05/05/2023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4A0566F-5CC5-4B59-90B4-686290D0213C}" type="slidenum">
              <a:rPr lang="vi-VN" smtClean="0"/>
              <a:t>‹#›</a:t>
            </a:fld>
            <a:endParaRPr lang="vi-VN"/>
          </a:p>
        </p:txBody>
      </p:sp>
    </p:spTree>
    <p:extLst>
      <p:ext uri="{BB962C8B-B14F-4D97-AF65-F5344CB8AC3E}">
        <p14:creationId xmlns:p14="http://schemas.microsoft.com/office/powerpoint/2010/main" val="16773169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48"/>
            <a:ext cx="12192000" cy="6851904"/>
          </a:xfrm>
          <a:prstGeom prst="rect">
            <a:avLst/>
          </a:prstGeom>
        </p:spPr>
      </p:pic>
    </p:spTree>
    <p:extLst>
      <p:ext uri="{BB962C8B-B14F-4D97-AF65-F5344CB8AC3E}">
        <p14:creationId xmlns:p14="http://schemas.microsoft.com/office/powerpoint/2010/main" val="1399038421"/>
      </p:ext>
    </p:extLst>
  </p:cSld>
  <p:clrMapOvr>
    <a:masterClrMapping/>
  </p:clrMapOvr>
  <p:transition spd="slow" advTm="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7C633A48-F24F-4D1D-90DA-9F7F566B2125}" type="datetimeFigureOut">
              <a:rPr lang="vi-VN" smtClean="0"/>
              <a:t>05/05/2023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4A0566F-5CC5-4B59-90B4-686290D0213C}" type="slidenum">
              <a:rPr lang="vi-VN" smtClean="0"/>
              <a:t>‹#›</a:t>
            </a:fld>
            <a:endParaRPr lang="vi-VN"/>
          </a:p>
        </p:txBody>
      </p:sp>
    </p:spTree>
    <p:extLst>
      <p:ext uri="{BB962C8B-B14F-4D97-AF65-F5344CB8AC3E}">
        <p14:creationId xmlns:p14="http://schemas.microsoft.com/office/powerpoint/2010/main" val="2634996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C633A48-F24F-4D1D-90DA-9F7F566B2125}" type="datetimeFigureOut">
              <a:rPr lang="vi-VN" smtClean="0"/>
              <a:t>05/05/2023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4A0566F-5CC5-4B59-90B4-686290D0213C}" type="slidenum">
              <a:rPr lang="vi-VN" smtClean="0"/>
              <a:t>‹#›</a:t>
            </a:fld>
            <a:endParaRPr lang="vi-VN"/>
          </a:p>
        </p:txBody>
      </p:sp>
    </p:spTree>
    <p:extLst>
      <p:ext uri="{BB962C8B-B14F-4D97-AF65-F5344CB8AC3E}">
        <p14:creationId xmlns:p14="http://schemas.microsoft.com/office/powerpoint/2010/main" val="2151513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7C633A48-F24F-4D1D-90DA-9F7F566B2125}" type="datetimeFigureOut">
              <a:rPr lang="vi-VN" smtClean="0"/>
              <a:t>05/05/2023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4A0566F-5CC5-4B59-90B4-686290D0213C}" type="slidenum">
              <a:rPr lang="vi-VN" smtClean="0"/>
              <a:t>‹#›</a:t>
            </a:fld>
            <a:endParaRPr lang="vi-VN"/>
          </a:p>
        </p:txBody>
      </p:sp>
    </p:spTree>
    <p:extLst>
      <p:ext uri="{BB962C8B-B14F-4D97-AF65-F5344CB8AC3E}">
        <p14:creationId xmlns:p14="http://schemas.microsoft.com/office/powerpoint/2010/main" val="2159994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7C633A48-F24F-4D1D-90DA-9F7F566B2125}" type="datetimeFigureOut">
              <a:rPr lang="vi-VN" smtClean="0"/>
              <a:t>05/05/2023</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A4A0566F-5CC5-4B59-90B4-686290D0213C}" type="slidenum">
              <a:rPr lang="vi-VN" smtClean="0"/>
              <a:t>‹#›</a:t>
            </a:fld>
            <a:endParaRPr lang="vi-VN"/>
          </a:p>
        </p:txBody>
      </p:sp>
    </p:spTree>
    <p:extLst>
      <p:ext uri="{BB962C8B-B14F-4D97-AF65-F5344CB8AC3E}">
        <p14:creationId xmlns:p14="http://schemas.microsoft.com/office/powerpoint/2010/main" val="2879301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7C633A48-F24F-4D1D-90DA-9F7F566B2125}" type="datetimeFigureOut">
              <a:rPr lang="vi-VN" smtClean="0"/>
              <a:t>05/05/2023</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A4A0566F-5CC5-4B59-90B4-686290D0213C}" type="slidenum">
              <a:rPr lang="vi-VN" smtClean="0"/>
              <a:t>‹#›</a:t>
            </a:fld>
            <a:endParaRPr lang="vi-VN"/>
          </a:p>
        </p:txBody>
      </p:sp>
    </p:spTree>
    <p:extLst>
      <p:ext uri="{BB962C8B-B14F-4D97-AF65-F5344CB8AC3E}">
        <p14:creationId xmlns:p14="http://schemas.microsoft.com/office/powerpoint/2010/main" val="3080486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633A48-F24F-4D1D-90DA-9F7F566B2125}" type="datetimeFigureOut">
              <a:rPr lang="vi-VN" smtClean="0"/>
              <a:t>05/05/2023</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A4A0566F-5CC5-4B59-90B4-686290D0213C}" type="slidenum">
              <a:rPr lang="vi-VN" smtClean="0"/>
              <a:t>‹#›</a:t>
            </a:fld>
            <a:endParaRPr lang="vi-VN"/>
          </a:p>
        </p:txBody>
      </p:sp>
    </p:spTree>
    <p:extLst>
      <p:ext uri="{BB962C8B-B14F-4D97-AF65-F5344CB8AC3E}">
        <p14:creationId xmlns:p14="http://schemas.microsoft.com/office/powerpoint/2010/main" val="3684130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C633A48-F24F-4D1D-90DA-9F7F566B2125}" type="datetimeFigureOut">
              <a:rPr lang="vi-VN" smtClean="0"/>
              <a:t>05/05/2023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4A0566F-5CC5-4B59-90B4-686290D0213C}" type="slidenum">
              <a:rPr lang="vi-VN" smtClean="0"/>
              <a:t>‹#›</a:t>
            </a:fld>
            <a:endParaRPr lang="vi-VN"/>
          </a:p>
        </p:txBody>
      </p:sp>
    </p:spTree>
    <p:extLst>
      <p:ext uri="{BB962C8B-B14F-4D97-AF65-F5344CB8AC3E}">
        <p14:creationId xmlns:p14="http://schemas.microsoft.com/office/powerpoint/2010/main" val="1406548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C633A48-F24F-4D1D-90DA-9F7F566B2125}" type="datetimeFigureOut">
              <a:rPr lang="vi-VN" smtClean="0"/>
              <a:t>05/05/2023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4A0566F-5CC5-4B59-90B4-686290D0213C}" type="slidenum">
              <a:rPr lang="vi-VN" smtClean="0"/>
              <a:t>‹#›</a:t>
            </a:fld>
            <a:endParaRPr lang="vi-VN"/>
          </a:p>
        </p:txBody>
      </p:sp>
    </p:spTree>
    <p:extLst>
      <p:ext uri="{BB962C8B-B14F-4D97-AF65-F5344CB8AC3E}">
        <p14:creationId xmlns:p14="http://schemas.microsoft.com/office/powerpoint/2010/main" val="1891471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633A48-F24F-4D1D-90DA-9F7F566B2125}" type="datetimeFigureOut">
              <a:rPr lang="vi-VN" smtClean="0"/>
              <a:t>05/05/2023</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A0566F-5CC5-4B59-90B4-686290D0213C}" type="slidenum">
              <a:rPr lang="vi-VN" smtClean="0"/>
              <a:t>‹#›</a:t>
            </a:fld>
            <a:endParaRPr lang="vi-VN"/>
          </a:p>
        </p:txBody>
      </p:sp>
    </p:spTree>
    <p:extLst>
      <p:ext uri="{BB962C8B-B14F-4D97-AF65-F5344CB8AC3E}">
        <p14:creationId xmlns:p14="http://schemas.microsoft.com/office/powerpoint/2010/main" val="10646913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pinterest.co.uk/pin/430867889328913953/" TargetMode="External"/><Relationship Id="rId2" Type="http://schemas.openxmlformats.org/officeDocument/2006/relationships/image" Target="../media/image16.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https://paintcorner.net/hoa-van-trang-tri-duong-vien-bao-tuong/" TargetMode="External"/><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anhdepbonphuong.com/13-khung-hinh-dep-da-dang-va-phong-phu/" TargetMode="External"/><Relationship Id="rId2" Type="http://schemas.openxmlformats.org/officeDocument/2006/relationships/image" Target="../media/image23.jpg"/><Relationship Id="rId1" Type="http://schemas.openxmlformats.org/officeDocument/2006/relationships/slideLayout" Target="../slideLayouts/slideLayout12.xml"/><Relationship Id="rId5" Type="http://schemas.openxmlformats.org/officeDocument/2006/relationships/hyperlink" Target="http://downloadphanmem2015.blogspot.com/2014/12/200-khung-anh-nen-ep-cho-be-yeu-tai.html" TargetMode="External"/><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68717" y="367862"/>
            <a:ext cx="5108028" cy="707886"/>
          </a:xfrm>
          <a:prstGeom prst="rect">
            <a:avLst/>
          </a:prstGeom>
          <a:solidFill>
            <a:schemeClr val="bg1"/>
          </a:solidFill>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KHỞI ĐỘNG</a:t>
            </a:r>
            <a:endParaRPr lang="vi-VN"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794845" y="1122342"/>
            <a:ext cx="5017376" cy="4535384"/>
          </a:xfrm>
          <a:prstGeom prst="rect">
            <a:avLst/>
          </a:prstGeom>
          <a:noFill/>
        </p:spPr>
      </p:pic>
      <p:pic>
        <p:nvPicPr>
          <p:cNvPr id="4" name="Picture 3" descr="D:\NĂM HỌC 2021-2022\TỔNG HỢP\maxresdefault.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3655" y="974664"/>
            <a:ext cx="5223642" cy="4683062"/>
          </a:xfrm>
          <a:prstGeom prst="rect">
            <a:avLst/>
          </a:prstGeom>
          <a:noFill/>
          <a:ln>
            <a:noFill/>
          </a:ln>
        </p:spPr>
      </p:pic>
      <p:sp>
        <p:nvSpPr>
          <p:cNvPr id="5" name="Rectangle 4"/>
          <p:cNvSpPr/>
          <p:nvPr/>
        </p:nvSpPr>
        <p:spPr>
          <a:xfrm>
            <a:off x="2552701" y="5805404"/>
            <a:ext cx="7239000" cy="1052596"/>
          </a:xfrm>
          <a:prstGeom prst="rect">
            <a:avLst/>
          </a:prstGeom>
        </p:spPr>
        <p:txBody>
          <a:bodyPr wrap="square">
            <a:spAutoFit/>
          </a:bodyPr>
          <a:lstStyle/>
          <a:p>
            <a:pPr algn="ctr">
              <a:lnSpc>
                <a:spcPct val="130000"/>
              </a:lnSpc>
              <a:spcBef>
                <a:spcPts val="300"/>
              </a:spcBef>
            </a:pP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Quan</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sát</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hình</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ảnh</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em</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biết</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gì</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về</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mảnh</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đất</a:t>
            </a:r>
            <a:r>
              <a:rPr lang="en-US" sz="2400" b="1" dirty="0">
                <a:solidFill>
                  <a:srgbClr val="000000"/>
                </a:solidFill>
                <a:latin typeface="Times New Roman" panose="02020603050405020304" pitchFamily="18" charset="0"/>
                <a:ea typeface="Calibri" panose="020F0502020204030204" pitchFamily="34" charset="0"/>
              </a:rPr>
              <a:t>, con </a:t>
            </a:r>
            <a:r>
              <a:rPr lang="en-US" sz="2400" b="1" dirty="0" err="1">
                <a:solidFill>
                  <a:srgbClr val="000000"/>
                </a:solidFill>
                <a:latin typeface="Times New Roman" panose="02020603050405020304" pitchFamily="18" charset="0"/>
                <a:ea typeface="Calibri" panose="020F0502020204030204" pitchFamily="34" charset="0"/>
              </a:rPr>
              <a:t>người</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gắn</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với</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những</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hình</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ảnh</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trên</a:t>
            </a:r>
            <a:r>
              <a:rPr lang="en-US" sz="2400" b="1" dirty="0">
                <a:solidFill>
                  <a:srgbClr val="000000"/>
                </a:solidFill>
                <a:latin typeface="Times New Roman" panose="02020603050405020304" pitchFamily="18" charset="0"/>
                <a:ea typeface="Calibri" panose="020F0502020204030204" pitchFamily="34" charset="0"/>
              </a:rPr>
              <a:t>?</a:t>
            </a:r>
          </a:p>
        </p:txBody>
      </p:sp>
      <p:pic>
        <p:nvPicPr>
          <p:cNvPr id="6" name="Picture 5"/>
          <p:cNvPicPr>
            <a:picLocks noChangeAspect="1"/>
          </p:cNvPicPr>
          <p:nvPr/>
        </p:nvPicPr>
        <p:blipFill>
          <a:blip r:embed="rId4"/>
          <a:stretch>
            <a:fillRect/>
          </a:stretch>
        </p:blipFill>
        <p:spPr>
          <a:xfrm>
            <a:off x="331509" y="5932379"/>
            <a:ext cx="926672" cy="798645"/>
          </a:xfrm>
          <a:prstGeom prst="rect">
            <a:avLst/>
          </a:prstGeom>
        </p:spPr>
      </p:pic>
    </p:spTree>
    <p:extLst>
      <p:ext uri="{BB962C8B-B14F-4D97-AF65-F5344CB8AC3E}">
        <p14:creationId xmlns:p14="http://schemas.microsoft.com/office/powerpoint/2010/main" val="4024285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mph" presetSubtype="0" fill="hold" nodeType="clickEffect">
                                  <p:stCondLst>
                                    <p:cond delay="0"/>
                                  </p:stCondLst>
                                  <p:childTnLst>
                                    <p:animScale>
                                      <p:cBhvr>
                                        <p:cTn id="19"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5613"/>
            <a:ext cx="12192000" cy="523220"/>
          </a:xfrm>
          <a:prstGeom prst="rect">
            <a:avLst/>
          </a:prstGeom>
          <a:solidFill>
            <a:srgbClr val="FF0000"/>
          </a:solidFill>
        </p:spPr>
        <p:txBody>
          <a:bodyPr wrap="square" rtlCol="0">
            <a:spAutoFit/>
          </a:bodyPr>
          <a:lstStyle/>
          <a:p>
            <a:pPr algn="ctr"/>
            <a:r>
              <a:rPr lang="en-US" sz="2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BÀI 19: VƯƠNG QUỐC CHĂM PA TỪ THẾ KỈ II ĐẾN THẾ KỈ X</a:t>
            </a:r>
            <a:endParaRPr lang="vi-VN" sz="2800" dirty="0"/>
          </a:p>
        </p:txBody>
      </p:sp>
      <p:sp>
        <p:nvSpPr>
          <p:cNvPr id="3" name="TextBox 2"/>
          <p:cNvSpPr txBox="1"/>
          <p:nvPr/>
        </p:nvSpPr>
        <p:spPr>
          <a:xfrm>
            <a:off x="435429" y="957943"/>
            <a:ext cx="5170714" cy="461665"/>
          </a:xfrm>
          <a:prstGeom prst="rect">
            <a:avLst/>
          </a:prstGeom>
          <a:noFill/>
        </p:spPr>
        <p:txBody>
          <a:bodyPr wrap="square" rtlCol="0">
            <a:spAutoFit/>
          </a:bodyPr>
          <a:lstStyle/>
          <a:p>
            <a:r>
              <a:rPr lang="en-US" sz="2400" b="1" dirty="0"/>
              <a:t>2. Hoạt động kinh tế và tổ chức xã hội.</a:t>
            </a:r>
            <a:endParaRPr lang="vi-VN" sz="2400" b="1" dirty="0"/>
          </a:p>
        </p:txBody>
      </p:sp>
    </p:spTree>
    <p:extLst>
      <p:ext uri="{BB962C8B-B14F-4D97-AF65-F5344CB8AC3E}">
        <p14:creationId xmlns:p14="http://schemas.microsoft.com/office/powerpoint/2010/main" val="2331555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1639" y="530917"/>
            <a:ext cx="1949598" cy="1657158"/>
          </a:xfrm>
          <a:prstGeom prst="rect">
            <a:avLst/>
          </a:prstGeom>
        </p:spPr>
      </p:pic>
      <p:grpSp>
        <p:nvGrpSpPr>
          <p:cNvPr id="8" name="Group 7"/>
          <p:cNvGrpSpPr/>
          <p:nvPr/>
        </p:nvGrpSpPr>
        <p:grpSpPr>
          <a:xfrm>
            <a:off x="4724400" y="147532"/>
            <a:ext cx="2959926" cy="766773"/>
            <a:chOff x="3370370" y="229653"/>
            <a:chExt cx="2959926" cy="766773"/>
          </a:xfrm>
          <a:scene3d>
            <a:camera prst="orthographicFront"/>
            <a:lightRig rig="threePt" dir="t">
              <a:rot lat="0" lon="0" rev="7500000"/>
            </a:lightRig>
          </a:scene3d>
        </p:grpSpPr>
        <p:sp>
          <p:nvSpPr>
            <p:cNvPr id="9" name="Rounded Rectangle 8"/>
            <p:cNvSpPr/>
            <p:nvPr/>
          </p:nvSpPr>
          <p:spPr>
            <a:xfrm>
              <a:off x="3370370" y="229653"/>
              <a:ext cx="2959926" cy="766773"/>
            </a:xfrm>
            <a:prstGeom prst="roundRect">
              <a:avLst>
                <a:gd name="adj" fmla="val 10000"/>
              </a:avLst>
            </a:prstGeom>
            <a:solidFill>
              <a:srgbClr val="FFFFFF">
                <a:alpha val="90000"/>
                <a:hueOff val="0"/>
                <a:satOff val="0"/>
                <a:lumOff val="0"/>
                <a:alphaOff val="0"/>
              </a:srgbClr>
            </a:solidFill>
            <a:ln w="9525" cap="flat" cmpd="sng" algn="ctr">
              <a:solidFill>
                <a:srgbClr val="F6E068">
                  <a:hueOff val="0"/>
                  <a:satOff val="0"/>
                  <a:lumOff val="0"/>
                  <a:alphaOff val="0"/>
                  <a:shade val="95000"/>
                  <a:satMod val="105000"/>
                </a:srgbClr>
              </a:solidFill>
              <a:prstDash val="solid"/>
            </a:ln>
            <a:effectLst>
              <a:outerShdw blurRad="40000" dist="23000" dir="5400000" rotWithShape="0">
                <a:srgbClr val="000000">
                  <a:alpha val="35000"/>
                </a:srgbClr>
              </a:outerShdw>
            </a:effectLst>
            <a:sp3d z="152400" extrusionH="63500" prstMaterial="dkEdge">
              <a:bevelT w="125400" h="36350" prst="relaxedInset"/>
              <a:contourClr>
                <a:srgbClr val="FFFFFF"/>
              </a:contourClr>
            </a:sp3d>
          </p:spPr>
        </p:sp>
        <p:sp>
          <p:nvSpPr>
            <p:cNvPr id="10" name="Rounded Rectangle 4"/>
            <p:cNvSpPr/>
            <p:nvPr/>
          </p:nvSpPr>
          <p:spPr>
            <a:xfrm>
              <a:off x="3392828" y="252111"/>
              <a:ext cx="2915010" cy="721857"/>
            </a:xfrm>
            <a:prstGeom prst="rect">
              <a:avLst/>
            </a:prstGeom>
            <a:noFill/>
            <a:ln>
              <a:noFill/>
            </a:ln>
            <a:effectLst/>
            <a:sp3d z="152400"/>
          </p:spPr>
          <p:txBody>
            <a:bodyPr spcFirstLastPara="0" vert="horz" wrap="square" lIns="121920" tIns="121920" rIns="121920" bIns="121920" numCol="1" spcCol="1270" anchor="ctr" anchorCtr="0">
              <a:noAutofit/>
            </a:bodyPr>
            <a:lstStyle/>
            <a:p>
              <a:pPr algn="ctr" defTabSz="1422400">
                <a:lnSpc>
                  <a:spcPct val="90000"/>
                </a:lnSpc>
                <a:spcBef>
                  <a:spcPct val="0"/>
                </a:spcBef>
                <a:spcAft>
                  <a:spcPct val="35000"/>
                </a:spcAft>
                <a:defRPr/>
              </a:pPr>
              <a:r>
                <a:rPr lang="en-US" sz="3200" b="1" dirty="0" err="1">
                  <a:solidFill>
                    <a:srgbClr val="00B050"/>
                  </a:solidFill>
                  <a:latin typeface="Times New Roman" panose="02020603050405020304" pitchFamily="18" charset="0"/>
                  <a:cs typeface="Times New Roman" panose="02020603050405020304" pitchFamily="18" charset="0"/>
                </a:rPr>
                <a:t>Thảo</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luận</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nhóm</a:t>
              </a:r>
              <a:endParaRPr lang="en-US" sz="3200" b="1" dirty="0">
                <a:solidFill>
                  <a:srgbClr val="00B050"/>
                </a:solidFill>
                <a:latin typeface="Times New Roman" panose="02020603050405020304" pitchFamily="18" charset="0"/>
                <a:cs typeface="Times New Roman" panose="02020603050405020304" pitchFamily="18" charset="0"/>
              </a:endParaRPr>
            </a:p>
          </p:txBody>
        </p:sp>
      </p:grpSp>
      <p:sp>
        <p:nvSpPr>
          <p:cNvPr id="11" name="Ribbon: Tilted Up 5">
            <a:extLst>
              <a:ext uri="{FF2B5EF4-FFF2-40B4-BE49-F238E27FC236}">
                <a16:creationId xmlns:a16="http://schemas.microsoft.com/office/drawing/2014/main" id="{B24580CB-6B21-44FA-ACD8-715A373D6D62}"/>
              </a:ext>
            </a:extLst>
          </p:cNvPr>
          <p:cNvSpPr/>
          <p:nvPr/>
        </p:nvSpPr>
        <p:spPr>
          <a:xfrm>
            <a:off x="714704" y="414489"/>
            <a:ext cx="2448272" cy="1152128"/>
          </a:xfrm>
          <a:prstGeom prst="ribbon2">
            <a:avLst/>
          </a:prstGeom>
          <a:solidFill>
            <a:srgbClr val="FFFFFF"/>
          </a:solidFill>
          <a:ln>
            <a:solidFill>
              <a:srgbClr val="000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r>
              <a:rPr lang="en-US" sz="2800" kern="0" dirty="0" err="1">
                <a:solidFill>
                  <a:srgbClr val="FF0000"/>
                </a:solidFill>
                <a:latin typeface="Times New Roman" panose="02020603050405020304" pitchFamily="18" charset="0"/>
                <a:cs typeface="Times New Roman" panose="02020603050405020304" pitchFamily="18" charset="0"/>
              </a:rPr>
              <a:t>Phiếu</a:t>
            </a:r>
            <a:r>
              <a:rPr lang="en-US" sz="2800" kern="0" dirty="0">
                <a:solidFill>
                  <a:srgbClr val="FF0000"/>
                </a:solidFill>
                <a:latin typeface="Times New Roman" panose="02020603050405020304" pitchFamily="18" charset="0"/>
                <a:cs typeface="Times New Roman" panose="02020603050405020304" pitchFamily="18" charset="0"/>
              </a:rPr>
              <a:t> </a:t>
            </a:r>
            <a:r>
              <a:rPr lang="en-US" sz="2800" kern="0" dirty="0" err="1">
                <a:solidFill>
                  <a:srgbClr val="FF0000"/>
                </a:solidFill>
                <a:latin typeface="Times New Roman" panose="02020603050405020304" pitchFamily="18" charset="0"/>
                <a:cs typeface="Times New Roman" panose="02020603050405020304" pitchFamily="18" charset="0"/>
              </a:rPr>
              <a:t>bài</a:t>
            </a:r>
            <a:r>
              <a:rPr lang="en-US" sz="2800" kern="0" dirty="0">
                <a:solidFill>
                  <a:srgbClr val="FF0000"/>
                </a:solidFill>
                <a:latin typeface="Times New Roman" panose="02020603050405020304" pitchFamily="18" charset="0"/>
                <a:cs typeface="Times New Roman" panose="02020603050405020304" pitchFamily="18" charset="0"/>
              </a:rPr>
              <a:t> </a:t>
            </a:r>
            <a:r>
              <a:rPr lang="en-US" sz="2800" kern="0" dirty="0" err="1">
                <a:solidFill>
                  <a:srgbClr val="FF0000"/>
                </a:solidFill>
                <a:latin typeface="Times New Roman" panose="02020603050405020304" pitchFamily="18" charset="0"/>
                <a:cs typeface="Times New Roman" panose="02020603050405020304" pitchFamily="18" charset="0"/>
              </a:rPr>
              <a:t>tập</a:t>
            </a:r>
            <a:endParaRPr lang="en-US" sz="2800" kern="0" dirty="0">
              <a:solidFill>
                <a:srgbClr val="FF0000"/>
              </a:solidFill>
              <a:latin typeface="Times New Roman" panose="02020603050405020304" pitchFamily="18" charset="0"/>
              <a:cs typeface="Times New Roman" panose="02020603050405020304" pitchFamily="18" charset="0"/>
            </a:endParaRPr>
          </a:p>
        </p:txBody>
      </p:sp>
      <p:sp>
        <p:nvSpPr>
          <p:cNvPr id="2" name="Equal 1"/>
          <p:cNvSpPr/>
          <p:nvPr/>
        </p:nvSpPr>
        <p:spPr>
          <a:xfrm>
            <a:off x="1828800" y="1066800"/>
            <a:ext cx="8458200" cy="40386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2971800" y="1905001"/>
            <a:ext cx="6172200" cy="1015663"/>
          </a:xfrm>
          <a:prstGeom prst="rect">
            <a:avLst/>
          </a:prstGeom>
          <a:noFill/>
        </p:spPr>
        <p:txBody>
          <a:bodyPr wrap="square" rtlCol="0">
            <a:spAutoFit/>
          </a:bodyPr>
          <a:lstStyle/>
          <a:p>
            <a:pPr algn="just"/>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Khái</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quát</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nét</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chính</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trong</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hoạt</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động</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kinh</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tế</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của</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người</a:t>
            </a:r>
            <a:r>
              <a:rPr lang="en-US" sz="2000" dirty="0">
                <a:solidFill>
                  <a:schemeClr val="bg1"/>
                </a:solidFill>
                <a:latin typeface="Arial" panose="020B0604020202020204" pitchFamily="34" charset="0"/>
                <a:cs typeface="Arial" panose="020B0604020202020204" pitchFamily="34" charset="0"/>
              </a:rPr>
              <a:t> Cham-pa.</a:t>
            </a:r>
          </a:p>
          <a:p>
            <a:pPr algn="just"/>
            <a:endParaRPr lang="en-US" sz="2000"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2971800" y="3276601"/>
            <a:ext cx="6172200" cy="1015663"/>
          </a:xfrm>
          <a:prstGeom prst="rect">
            <a:avLst/>
          </a:prstGeom>
          <a:noFill/>
        </p:spPr>
        <p:txBody>
          <a:bodyPr wrap="square" rtlCol="0">
            <a:spAutoFit/>
          </a:bodyPr>
          <a:lstStyle/>
          <a:p>
            <a:pPr algn="just"/>
            <a:r>
              <a:rPr lang="en-US" sz="2000" dirty="0">
                <a:solidFill>
                  <a:schemeClr val="bg1"/>
                </a:solidFill>
                <a:latin typeface="Arial" panose="020B0604020202020204" pitchFamily="34" charset="0"/>
                <a:cs typeface="Arial" panose="020B0604020202020204" pitchFamily="34" charset="0"/>
              </a:rPr>
              <a:t>? So </a:t>
            </a:r>
            <a:r>
              <a:rPr lang="en-US" sz="2000" dirty="0" err="1">
                <a:solidFill>
                  <a:schemeClr val="bg1"/>
                </a:solidFill>
                <a:latin typeface="Arial" panose="020B0604020202020204" pitchFamily="34" charset="0"/>
                <a:cs typeface="Arial" panose="020B0604020202020204" pitchFamily="34" charset="0"/>
              </a:rPr>
              <a:t>sánh</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hoạt</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động</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kinh</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tế</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của</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cư</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dân</a:t>
            </a:r>
            <a:r>
              <a:rPr lang="en-US" sz="2000" dirty="0">
                <a:solidFill>
                  <a:schemeClr val="bg1"/>
                </a:solidFill>
                <a:latin typeface="Arial" panose="020B0604020202020204" pitchFamily="34" charset="0"/>
                <a:cs typeface="Arial" panose="020B0604020202020204" pitchFamily="34" charset="0"/>
              </a:rPr>
              <a:t> Cham-pa </a:t>
            </a:r>
            <a:r>
              <a:rPr lang="en-US" sz="2000" dirty="0" err="1">
                <a:solidFill>
                  <a:schemeClr val="bg1"/>
                </a:solidFill>
                <a:latin typeface="Arial" panose="020B0604020202020204" pitchFamily="34" charset="0"/>
                <a:cs typeface="Arial" panose="020B0604020202020204" pitchFamily="34" charset="0"/>
              </a:rPr>
              <a:t>với</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hoạt</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động</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kinh</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tế</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của</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cư</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dân</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Văn</a:t>
            </a:r>
            <a:r>
              <a:rPr lang="en-US" sz="2000" dirty="0">
                <a:solidFill>
                  <a:schemeClr val="bg1"/>
                </a:solidFill>
                <a:latin typeface="Arial" panose="020B0604020202020204" pitchFamily="34" charset="0"/>
                <a:cs typeface="Arial" panose="020B0604020202020204" pitchFamily="34" charset="0"/>
              </a:rPr>
              <a:t> Lang- </a:t>
            </a:r>
            <a:r>
              <a:rPr lang="en-US" sz="2000" dirty="0" err="1">
                <a:solidFill>
                  <a:schemeClr val="bg1"/>
                </a:solidFill>
                <a:latin typeface="Arial" panose="020B0604020202020204" pitchFamily="34" charset="0"/>
                <a:cs typeface="Arial" panose="020B0604020202020204" pitchFamily="34" charset="0"/>
              </a:rPr>
              <a:t>Âu</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Lạc</a:t>
            </a:r>
            <a:r>
              <a:rPr lang="en-US" sz="2000" dirty="0">
                <a:solidFill>
                  <a:schemeClr val="bg1"/>
                </a:solidFill>
                <a:latin typeface="Arial" panose="020B0604020202020204" pitchFamily="34" charset="0"/>
                <a:cs typeface="Arial" panose="020B0604020202020204" pitchFamily="34" charset="0"/>
              </a:rPr>
              <a:t>.</a:t>
            </a:r>
          </a:p>
          <a:p>
            <a:pPr algn="just"/>
            <a:endParaRPr lang="en-US" sz="2000"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2971800" y="4481044"/>
            <a:ext cx="6172199" cy="2235066"/>
          </a:xfrm>
          <a:prstGeom prst="rect">
            <a:avLst/>
          </a:prstGeom>
        </p:spPr>
      </p:pic>
    </p:spTree>
    <p:extLst>
      <p:ext uri="{BB962C8B-B14F-4D97-AF65-F5344CB8AC3E}">
        <p14:creationId xmlns:p14="http://schemas.microsoft.com/office/powerpoint/2010/main" val="8895170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ox(in)">
                                      <p:cBhvr>
                                        <p:cTn id="22" dur="2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ircle(in)">
                                      <p:cBhvr>
                                        <p:cTn id="27" dur="2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diamond(in)">
                                      <p:cBhvr>
                                        <p:cTn id="3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animBg="1"/>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id="{0E1DEF71-4FC0-490E-85F3-79DE47F636A3}"/>
              </a:ext>
            </a:extLst>
          </p:cNvPr>
          <p:cNvPicPr>
            <a:picLocks noChangeAspect="1"/>
          </p:cNvPicPr>
          <p:nvPr/>
        </p:nvPicPr>
        <p:blipFill>
          <a:blip r:embed="rId2"/>
          <a:stretch>
            <a:fillRect/>
          </a:stretch>
        </p:blipFill>
        <p:spPr>
          <a:xfrm>
            <a:off x="666043" y="1464503"/>
            <a:ext cx="10171289" cy="5308829"/>
          </a:xfrm>
          <a:prstGeom prst="rect">
            <a:avLst/>
          </a:prstGeom>
        </p:spPr>
      </p:pic>
      <p:sp>
        <p:nvSpPr>
          <p:cNvPr id="2" name="Content Placeholder 1"/>
          <p:cNvSpPr>
            <a:spLocks noGrp="1"/>
          </p:cNvSpPr>
          <p:nvPr>
            <p:ph idx="1"/>
          </p:nvPr>
        </p:nvSpPr>
        <p:spPr/>
        <p:txBody>
          <a:bodyPr/>
          <a:lstStyle/>
          <a:p>
            <a:endParaRPr lang="vi-VN"/>
          </a:p>
        </p:txBody>
      </p:sp>
      <p:sp>
        <p:nvSpPr>
          <p:cNvPr id="6" name="TextBox 5"/>
          <p:cNvSpPr txBox="1"/>
          <p:nvPr/>
        </p:nvSpPr>
        <p:spPr>
          <a:xfrm>
            <a:off x="0" y="115613"/>
            <a:ext cx="12192000" cy="523220"/>
          </a:xfrm>
          <a:prstGeom prst="rect">
            <a:avLst/>
          </a:prstGeom>
          <a:solidFill>
            <a:srgbClr val="FF0000"/>
          </a:solidFill>
        </p:spPr>
        <p:txBody>
          <a:bodyPr wrap="square" rtlCol="0">
            <a:spAutoFit/>
          </a:bodyPr>
          <a:lstStyle/>
          <a:p>
            <a:pPr algn="ctr"/>
            <a:r>
              <a:rPr lang="en-US" sz="2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BÀI 19: VƯƠNG QUỐC CHĂM PA TỪ THẾ KỈ II ĐẾN THẾ KỈ X</a:t>
            </a:r>
            <a:endParaRPr lang="vi-VN" sz="2800" dirty="0"/>
          </a:p>
        </p:txBody>
      </p:sp>
    </p:spTree>
    <p:extLst>
      <p:ext uri="{BB962C8B-B14F-4D97-AF65-F5344CB8AC3E}">
        <p14:creationId xmlns:p14="http://schemas.microsoft.com/office/powerpoint/2010/main" val="3505874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0FBD0438-4B8C-4669-8843-7F82418E102C}"/>
              </a:ext>
            </a:extLst>
          </p:cNvPr>
          <p:cNvSpPr txBox="1"/>
          <p:nvPr/>
        </p:nvSpPr>
        <p:spPr>
          <a:xfrm>
            <a:off x="406400" y="476045"/>
            <a:ext cx="11074400" cy="5709833"/>
          </a:xfrm>
          <a:prstGeom prst="rect">
            <a:avLst/>
          </a:prstGeom>
          <a:noFill/>
        </p:spPr>
        <p:txBody>
          <a:bodyPr wrap="square">
            <a:spAutoFit/>
          </a:bodyPr>
          <a:lstStyle/>
          <a:p>
            <a:pPr algn="just">
              <a:lnSpc>
                <a:spcPct val="107000"/>
              </a:lnSpc>
              <a:spcAft>
                <a:spcPts val="800"/>
              </a:spcAft>
            </a:pPr>
            <a:r>
              <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Ghi</a:t>
            </a:r>
            <a:r>
              <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chép</a:t>
            </a:r>
            <a:r>
              <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trong</a:t>
            </a:r>
            <a:r>
              <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đoạn</a:t>
            </a:r>
            <a:r>
              <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tư</a:t>
            </a:r>
            <a:r>
              <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liệu</a:t>
            </a:r>
            <a:r>
              <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dưới</a:t>
            </a:r>
            <a:r>
              <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đây</a:t>
            </a:r>
            <a:r>
              <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cho</a:t>
            </a:r>
            <a:r>
              <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em</a:t>
            </a:r>
            <a:r>
              <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biết</a:t>
            </a:r>
            <a:r>
              <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điều</a:t>
            </a:r>
            <a:r>
              <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gì</a:t>
            </a:r>
            <a:r>
              <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về</a:t>
            </a:r>
            <a:r>
              <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hoạt</a:t>
            </a:r>
            <a:r>
              <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động</a:t>
            </a:r>
            <a:r>
              <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buôn</a:t>
            </a:r>
            <a:r>
              <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bán</a:t>
            </a:r>
            <a:r>
              <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trên</a:t>
            </a:r>
            <a:r>
              <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biển</a:t>
            </a:r>
            <a:r>
              <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của</a:t>
            </a:r>
            <a:r>
              <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người</a:t>
            </a:r>
            <a:r>
              <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Champa</a:t>
            </a:r>
            <a:r>
              <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xưa</a:t>
            </a:r>
            <a:r>
              <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a:t>
            </a:r>
          </a:p>
          <a:p>
            <a:pPr algn="just">
              <a:lnSpc>
                <a:spcPct val="107000"/>
              </a:lnSpc>
              <a:spcAft>
                <a:spcPts val="800"/>
              </a:spcAft>
            </a:pP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“Sau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đó</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đến</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biển</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Sanf</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Champa</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Vương</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quốc</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của</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Maharac</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Mihrac</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hoặc</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Mihrace</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tức</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Maharaja],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vua</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các</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đảo</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nằm</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ở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đó</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Nhà</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vua</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thì</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quyền</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lực</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quân</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đội</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xem</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ra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cũng</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hùng</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mạnh</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từ</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hai</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năm</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trước</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không</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ai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có</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thể</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tiếp</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cận</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được</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các</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đảo</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của</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nhà</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vua</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ngay</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với</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những</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tàu</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thuyền</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nhanh</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nhất</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Vị</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vua</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này</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sở</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hữu</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tất</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cả</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gia</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vị</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và</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hương</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liệu</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Không</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một</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ai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hoàn</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toàn</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có</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được</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đặc</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quyền</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đó</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Tại</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vương</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quốc</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này</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những</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hàng</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hóa</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được</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tiêu</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thụ</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và</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đem</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ra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trao</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đổi</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giao</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thương</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gồm</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có</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long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não</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lô</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hội</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đinh</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hương</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đàn</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hương</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nhục</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đậu</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khấu</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cocus</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nucifera),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thì</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là</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tiểu</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hồi</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hương</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caculla</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kübabe</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và</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nhiều</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loại</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khác</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mà</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chúng</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ta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không</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thể</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kể</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hết</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được</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trích</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đoạn</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trong</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el-Mesûdi</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çev</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Ahsen</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Batur),</a:t>
            </a:r>
            <a:r>
              <a:rPr lang="en-US" sz="24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Murûc</a:t>
            </a:r>
            <a:r>
              <a:rPr lang="en-US" sz="24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Ez-Zeheb</a:t>
            </a:r>
            <a:r>
              <a:rPr lang="en-US" sz="24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Altın</a:t>
            </a:r>
            <a:r>
              <a:rPr lang="en-US" sz="24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Bozkılar</a:t>
            </a:r>
            <a:r>
              <a:rPr lang="en-US" sz="24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İstanbul: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Selenge</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Yayınları</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2011)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viết</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khoảng</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năm</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943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Lư</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Vĩ</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An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lược</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dịch</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trong</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bài</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Sử</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liệu</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Ả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Rập</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và</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Ba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Tư</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ghi</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chép</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về</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Việt</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Nam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thế</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kỉ</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X - XIV)”. </a:t>
            </a:r>
            <a:r>
              <a:rPr lang="en-US" sz="24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TẠP CHÍ PHÁT TRIỂN KHOA HỌC &amp; CÔNG NGHỆ</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CHUYÊN SAN KHOA HỌC XÃ HỘI VÀ NHÂN VĂN, TẬP 2, SỐ 4, 2018)</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0" y="0"/>
            <a:ext cx="12192000" cy="523220"/>
          </a:xfrm>
          <a:prstGeom prst="rect">
            <a:avLst/>
          </a:prstGeom>
          <a:solidFill>
            <a:srgbClr val="FF0000"/>
          </a:solidFill>
        </p:spPr>
        <p:txBody>
          <a:bodyPr wrap="square" rtlCol="0">
            <a:spAutoFit/>
          </a:bodyPr>
          <a:lstStyle/>
          <a:p>
            <a:pPr algn="ctr"/>
            <a:r>
              <a:rPr lang="en-US" sz="2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BÀI 19: VƯƠNG QUỐC CHĂM PA TỪ THẾ KỈ II ĐẾN THẾ KỈ X</a:t>
            </a:r>
            <a:endParaRPr lang="vi-VN" sz="2800" dirty="0"/>
          </a:p>
        </p:txBody>
      </p:sp>
    </p:spTree>
    <p:extLst>
      <p:ext uri="{BB962C8B-B14F-4D97-AF65-F5344CB8AC3E}">
        <p14:creationId xmlns:p14="http://schemas.microsoft.com/office/powerpoint/2010/main" val="3131221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ỗ dành sẵn cho Nội dung 2">
            <a:extLst>
              <a:ext uri="{FF2B5EF4-FFF2-40B4-BE49-F238E27FC236}">
                <a16:creationId xmlns:a16="http://schemas.microsoft.com/office/drawing/2014/main" id="{F2E6A346-CFC4-4B72-9090-88D33D5F5BB5}"/>
              </a:ext>
            </a:extLst>
          </p:cNvPr>
          <p:cNvSpPr>
            <a:spLocks noGrp="1"/>
          </p:cNvSpPr>
          <p:nvPr>
            <p:ph idx="1"/>
          </p:nvPr>
        </p:nvSpPr>
        <p:spPr>
          <a:xfrm>
            <a:off x="838200" y="424543"/>
            <a:ext cx="10515600" cy="5752420"/>
          </a:xfrm>
        </p:spPr>
        <p:txBody>
          <a:bodyPr/>
          <a:lstStyle/>
          <a:p>
            <a:r>
              <a:rPr lang="en-US" dirty="0" err="1"/>
              <a:t>Xã</a:t>
            </a:r>
            <a:r>
              <a:rPr lang="en-US" dirty="0"/>
              <a:t> </a:t>
            </a:r>
            <a:r>
              <a:rPr lang="en-US" dirty="0" err="1"/>
              <a:t>hội</a:t>
            </a:r>
            <a:r>
              <a:rPr lang="en-US" dirty="0"/>
              <a:t> </a:t>
            </a:r>
            <a:r>
              <a:rPr lang="en-US" dirty="0" err="1"/>
              <a:t>Champa</a:t>
            </a:r>
            <a:r>
              <a:rPr lang="en-US" dirty="0"/>
              <a:t> bao </a:t>
            </a:r>
            <a:r>
              <a:rPr lang="en-US" dirty="0" err="1"/>
              <a:t>gồm</a:t>
            </a:r>
            <a:r>
              <a:rPr lang="en-US" dirty="0"/>
              <a:t> </a:t>
            </a:r>
            <a:r>
              <a:rPr lang="en-US" dirty="0" err="1"/>
              <a:t>các</a:t>
            </a:r>
            <a:r>
              <a:rPr lang="en-US" dirty="0"/>
              <a:t> </a:t>
            </a:r>
            <a:r>
              <a:rPr lang="en-US" dirty="0" err="1"/>
              <a:t>giai</a:t>
            </a:r>
            <a:r>
              <a:rPr lang="en-US" dirty="0"/>
              <a:t> </a:t>
            </a:r>
            <a:r>
              <a:rPr lang="en-US" dirty="0" err="1"/>
              <a:t>tầng</a:t>
            </a:r>
            <a:r>
              <a:rPr lang="en-US" dirty="0"/>
              <a:t> </a:t>
            </a:r>
            <a:r>
              <a:rPr lang="en-US" dirty="0" err="1"/>
              <a:t>nào</a:t>
            </a:r>
            <a:r>
              <a:rPr lang="en-US" dirty="0"/>
              <a:t>, </a:t>
            </a:r>
            <a:r>
              <a:rPr lang="en-US" dirty="0" err="1"/>
              <a:t>hãy</a:t>
            </a:r>
            <a:r>
              <a:rPr lang="en-US" dirty="0"/>
              <a:t> </a:t>
            </a:r>
            <a:r>
              <a:rPr lang="en-US" dirty="0" err="1"/>
              <a:t>kể</a:t>
            </a:r>
            <a:r>
              <a:rPr lang="en-US" dirty="0"/>
              <a:t> </a:t>
            </a:r>
            <a:r>
              <a:rPr lang="en-US" dirty="0" err="1"/>
              <a:t>tên</a:t>
            </a:r>
            <a:r>
              <a:rPr lang="en-US" dirty="0"/>
              <a:t>. </a:t>
            </a:r>
          </a:p>
        </p:txBody>
      </p:sp>
      <p:pic>
        <p:nvPicPr>
          <p:cNvPr id="6" name="Hình ảnh 5">
            <a:extLst>
              <a:ext uri="{FF2B5EF4-FFF2-40B4-BE49-F238E27FC236}">
                <a16:creationId xmlns:a16="http://schemas.microsoft.com/office/drawing/2014/main" id="{23E89031-E21E-4E13-858D-76F251D42684}"/>
              </a:ext>
            </a:extLst>
          </p:cNvPr>
          <p:cNvPicPr>
            <a:picLocks noChangeAspect="1"/>
          </p:cNvPicPr>
          <p:nvPr/>
        </p:nvPicPr>
        <p:blipFill>
          <a:blip r:embed="rId2"/>
          <a:stretch>
            <a:fillRect/>
          </a:stretch>
        </p:blipFill>
        <p:spPr>
          <a:xfrm>
            <a:off x="541867" y="827314"/>
            <a:ext cx="7651848" cy="5917797"/>
          </a:xfrm>
          <a:prstGeom prst="rect">
            <a:avLst/>
          </a:prstGeom>
        </p:spPr>
      </p:pic>
      <p:pic>
        <p:nvPicPr>
          <p:cNvPr id="7" name="Picture 91">
            <a:extLst>
              <a:ext uri="{FF2B5EF4-FFF2-40B4-BE49-F238E27FC236}">
                <a16:creationId xmlns:a16="http://schemas.microsoft.com/office/drawing/2014/main" id="{9EA282FA-335D-4A52-BB22-988A8D483C0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676444" y="1580444"/>
            <a:ext cx="4515555" cy="4876800"/>
          </a:xfrm>
          <a:prstGeom prst="rect">
            <a:avLst/>
          </a:prstGeom>
          <a:noFill/>
          <a:ln>
            <a:noFill/>
          </a:ln>
        </p:spPr>
      </p:pic>
      <p:sp>
        <p:nvSpPr>
          <p:cNvPr id="5" name="TextBox 4"/>
          <p:cNvSpPr txBox="1"/>
          <p:nvPr/>
        </p:nvSpPr>
        <p:spPr>
          <a:xfrm>
            <a:off x="19353" y="-12246"/>
            <a:ext cx="12192000" cy="523220"/>
          </a:xfrm>
          <a:prstGeom prst="rect">
            <a:avLst/>
          </a:prstGeom>
          <a:solidFill>
            <a:srgbClr val="FF0000"/>
          </a:solidFill>
        </p:spPr>
        <p:txBody>
          <a:bodyPr wrap="square" rtlCol="0">
            <a:spAutoFit/>
          </a:bodyPr>
          <a:lstStyle/>
          <a:p>
            <a:pPr algn="ctr"/>
            <a:r>
              <a:rPr lang="en-US" sz="2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BÀI 19: VƯƠNG QUỐC CHĂM PA TỪ THẾ KỈ II ĐẾN THẾ KỈ X</a:t>
            </a:r>
            <a:endParaRPr lang="vi-VN" sz="2800" dirty="0"/>
          </a:p>
        </p:txBody>
      </p:sp>
    </p:spTree>
    <p:extLst>
      <p:ext uri="{BB962C8B-B14F-4D97-AF65-F5344CB8AC3E}">
        <p14:creationId xmlns:p14="http://schemas.microsoft.com/office/powerpoint/2010/main" val="1084485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48A157E-2405-4E4B-AB5E-F80562BA142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524000" y="857250"/>
            <a:ext cx="9144000" cy="5143500"/>
          </a:xfrm>
          <a:prstGeom prst="rect">
            <a:avLst/>
          </a:prstGeom>
        </p:spPr>
      </p:pic>
      <p:sp>
        <p:nvSpPr>
          <p:cNvPr id="14" name="Star: 6 Points 13">
            <a:extLst>
              <a:ext uri="{FF2B5EF4-FFF2-40B4-BE49-F238E27FC236}">
                <a16:creationId xmlns:a16="http://schemas.microsoft.com/office/drawing/2014/main" id="{1E8A336D-1E69-4822-BCD0-8A0E782DAD05}"/>
              </a:ext>
            </a:extLst>
          </p:cNvPr>
          <p:cNvSpPr/>
          <p:nvPr/>
        </p:nvSpPr>
        <p:spPr>
          <a:xfrm>
            <a:off x="4151784" y="1052736"/>
            <a:ext cx="3600400" cy="720080"/>
          </a:xfrm>
          <a:prstGeom prst="star6">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solidFill>
                  <a:srgbClr val="000000"/>
                </a:solidFill>
                <a:latin typeface="Times New Roman" panose="02020603050405020304" pitchFamily="18" charset="0"/>
                <a:cs typeface="Times New Roman" panose="02020603050405020304" pitchFamily="18" charset="0"/>
              </a:rPr>
              <a:t>Đọc</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thông</a:t>
            </a:r>
            <a:r>
              <a:rPr lang="en-US" sz="2400" b="1" dirty="0">
                <a:solidFill>
                  <a:srgbClr val="000000"/>
                </a:solidFill>
                <a:latin typeface="Times New Roman" panose="02020603050405020304" pitchFamily="18" charset="0"/>
                <a:cs typeface="Times New Roman" panose="02020603050405020304" pitchFamily="18" charset="0"/>
              </a:rPr>
              <a:t> tin</a:t>
            </a:r>
          </a:p>
        </p:txBody>
      </p:sp>
      <p:sp>
        <p:nvSpPr>
          <p:cNvPr id="16" name="TextBox 15">
            <a:extLst>
              <a:ext uri="{FF2B5EF4-FFF2-40B4-BE49-F238E27FC236}">
                <a16:creationId xmlns:a16="http://schemas.microsoft.com/office/drawing/2014/main" id="{392C6DA7-F1AF-4B05-BB8F-910A39091D9C}"/>
              </a:ext>
            </a:extLst>
          </p:cNvPr>
          <p:cNvSpPr txBox="1"/>
          <p:nvPr/>
        </p:nvSpPr>
        <p:spPr>
          <a:xfrm>
            <a:off x="1828800" y="1696654"/>
            <a:ext cx="8458200" cy="2985369"/>
          </a:xfrm>
          <a:prstGeom prst="rect">
            <a:avLst/>
          </a:prstGeom>
          <a:noFill/>
        </p:spPr>
        <p:txBody>
          <a:bodyPr wrap="square">
            <a:spAutoFit/>
          </a:bodyPr>
          <a:lstStyle/>
          <a:p>
            <a:pPr algn="just">
              <a:lnSpc>
                <a:spcPct val="127000"/>
              </a:lnSpc>
            </a:pPr>
            <a:r>
              <a:rPr lang="en-US" sz="2800" b="1" dirty="0" err="1">
                <a:latin typeface="Arial" panose="020B0604020202020204" pitchFamily="34" charset="0"/>
                <a:ea typeface="Times New Roman" panose="02020603050405020304" pitchFamily="18" charset="0"/>
                <a:cs typeface="Arial" panose="020B0604020202020204" pitchFamily="34" charset="0"/>
              </a:rPr>
              <a:t>Trong</a:t>
            </a:r>
            <a:r>
              <a:rPr lang="en-US" sz="2800" b="1" dirty="0">
                <a:latin typeface="Arial" panose="020B0604020202020204" pitchFamily="34" charset="0"/>
                <a:ea typeface="Times New Roman" panose="02020603050405020304" pitchFamily="18" charset="0"/>
                <a:cs typeface="Arial" panose="020B0604020202020204" pitchFamily="34" charset="0"/>
              </a:rPr>
              <a:t> </a:t>
            </a:r>
            <a:r>
              <a:rPr lang="en-US" sz="2800" b="1" dirty="0" err="1">
                <a:latin typeface="Arial" panose="020B0604020202020204" pitchFamily="34" charset="0"/>
                <a:ea typeface="Times New Roman" panose="02020603050405020304" pitchFamily="18" charset="0"/>
                <a:cs typeface="Arial" panose="020B0604020202020204" pitchFamily="34" charset="0"/>
              </a:rPr>
              <a:t>xã</a:t>
            </a:r>
            <a:r>
              <a:rPr lang="en-US" sz="2800" b="1" dirty="0">
                <a:latin typeface="Arial" panose="020B0604020202020204" pitchFamily="34" charset="0"/>
                <a:ea typeface="Times New Roman" panose="02020603050405020304" pitchFamily="18" charset="0"/>
                <a:cs typeface="Arial" panose="020B0604020202020204" pitchFamily="34" charset="0"/>
              </a:rPr>
              <a:t> </a:t>
            </a:r>
            <a:r>
              <a:rPr lang="en-US" sz="2800" b="1" dirty="0" err="1">
                <a:latin typeface="Arial" panose="020B0604020202020204" pitchFamily="34" charset="0"/>
                <a:ea typeface="Times New Roman" panose="02020603050405020304" pitchFamily="18" charset="0"/>
                <a:cs typeface="Arial" panose="020B0604020202020204" pitchFamily="34" charset="0"/>
              </a:rPr>
              <a:t>hội</a:t>
            </a:r>
            <a:r>
              <a:rPr lang="en-US" sz="2800" b="1" dirty="0">
                <a:latin typeface="Arial" panose="020B0604020202020204" pitchFamily="34" charset="0"/>
                <a:ea typeface="Times New Roman" panose="02020603050405020304" pitchFamily="18" charset="0"/>
                <a:cs typeface="Arial" panose="020B0604020202020204" pitchFamily="34" charset="0"/>
              </a:rPr>
              <a:t> Cham- pa, </a:t>
            </a:r>
            <a:r>
              <a:rPr lang="en-US" sz="2800" b="1" dirty="0" err="1">
                <a:latin typeface="Arial" panose="020B0604020202020204" pitchFamily="34" charset="0"/>
                <a:ea typeface="Times New Roman" panose="02020603050405020304" pitchFamily="18" charset="0"/>
                <a:cs typeface="Arial" panose="020B0604020202020204" pitchFamily="34" charset="0"/>
              </a:rPr>
              <a:t>vua</a:t>
            </a:r>
            <a:r>
              <a:rPr lang="en-US" sz="2800" b="1" dirty="0">
                <a:latin typeface="Arial" panose="020B0604020202020204" pitchFamily="34" charset="0"/>
                <a:ea typeface="Times New Roman" panose="02020603050405020304" pitchFamily="18" charset="0"/>
                <a:cs typeface="Arial" panose="020B0604020202020204" pitchFamily="34" charset="0"/>
              </a:rPr>
              <a:t> </a:t>
            </a:r>
            <a:r>
              <a:rPr lang="en-US" sz="2800" b="1" dirty="0" err="1">
                <a:latin typeface="Arial" panose="020B0604020202020204" pitchFamily="34" charset="0"/>
                <a:ea typeface="Times New Roman" panose="02020603050405020304" pitchFamily="18" charset="0"/>
                <a:cs typeface="Arial" panose="020B0604020202020204" pitchFamily="34" charset="0"/>
              </a:rPr>
              <a:t>thường</a:t>
            </a:r>
            <a:r>
              <a:rPr lang="en-US" sz="2800" b="1" dirty="0">
                <a:latin typeface="Arial" panose="020B0604020202020204" pitchFamily="34" charset="0"/>
                <a:ea typeface="Times New Roman" panose="02020603050405020304" pitchFamily="18" charset="0"/>
                <a:cs typeface="Arial" panose="020B0604020202020204" pitchFamily="34" charset="0"/>
              </a:rPr>
              <a:t> </a:t>
            </a:r>
            <a:r>
              <a:rPr lang="en-US" sz="2800" b="1" dirty="0" err="1">
                <a:latin typeface="Arial" panose="020B0604020202020204" pitchFamily="34" charset="0"/>
                <a:ea typeface="Times New Roman" panose="02020603050405020304" pitchFamily="18" charset="0"/>
                <a:cs typeface="Arial" panose="020B0604020202020204" pitchFamily="34" charset="0"/>
              </a:rPr>
              <a:t>được</a:t>
            </a:r>
            <a:r>
              <a:rPr lang="en-US" sz="2800" b="1" dirty="0">
                <a:latin typeface="Arial" panose="020B0604020202020204" pitchFamily="34" charset="0"/>
                <a:ea typeface="Times New Roman" panose="02020603050405020304" pitchFamily="18" charset="0"/>
                <a:cs typeface="Arial" panose="020B0604020202020204" pitchFamily="34" charset="0"/>
              </a:rPr>
              <a:t> </a:t>
            </a:r>
            <a:r>
              <a:rPr lang="en-US" sz="2800" b="1" dirty="0" err="1">
                <a:latin typeface="Arial" panose="020B0604020202020204" pitchFamily="34" charset="0"/>
                <a:ea typeface="Times New Roman" panose="02020603050405020304" pitchFamily="18" charset="0"/>
                <a:cs typeface="Arial" panose="020B0604020202020204" pitchFamily="34" charset="0"/>
              </a:rPr>
              <a:t>đồng</a:t>
            </a:r>
            <a:r>
              <a:rPr lang="en-US" sz="2800" b="1" dirty="0">
                <a:latin typeface="Arial" panose="020B0604020202020204" pitchFamily="34" charset="0"/>
                <a:ea typeface="Times New Roman" panose="02020603050405020304" pitchFamily="18" charset="0"/>
                <a:cs typeface="Arial" panose="020B0604020202020204" pitchFamily="34" charset="0"/>
              </a:rPr>
              <a:t> </a:t>
            </a:r>
            <a:r>
              <a:rPr lang="en-US" sz="2800" b="1" dirty="0" err="1">
                <a:latin typeface="Arial" panose="020B0604020202020204" pitchFamily="34" charset="0"/>
                <a:ea typeface="Times New Roman" panose="02020603050405020304" pitchFamily="18" charset="0"/>
                <a:cs typeface="Arial" panose="020B0604020202020204" pitchFamily="34" charset="0"/>
              </a:rPr>
              <a:t>nhất</a:t>
            </a:r>
            <a:r>
              <a:rPr lang="en-US" sz="2800" b="1" dirty="0">
                <a:latin typeface="Arial" panose="020B0604020202020204" pitchFamily="34" charset="0"/>
                <a:ea typeface="Times New Roman" panose="02020603050405020304" pitchFamily="18" charset="0"/>
                <a:cs typeface="Arial" panose="020B0604020202020204" pitchFamily="34" charset="0"/>
              </a:rPr>
              <a:t> </a:t>
            </a:r>
            <a:r>
              <a:rPr lang="en-US" sz="2800" b="1" dirty="0" err="1">
                <a:latin typeface="Arial" panose="020B0604020202020204" pitchFamily="34" charset="0"/>
                <a:ea typeface="Times New Roman" panose="02020603050405020304" pitchFamily="18" charset="0"/>
                <a:cs typeface="Arial" panose="020B0604020202020204" pitchFamily="34" charset="0"/>
              </a:rPr>
              <a:t>với</a:t>
            </a:r>
            <a:r>
              <a:rPr lang="en-US" sz="2800" b="1" dirty="0">
                <a:latin typeface="Arial" panose="020B0604020202020204" pitchFamily="34" charset="0"/>
                <a:ea typeface="Times New Roman" panose="02020603050405020304" pitchFamily="18" charset="0"/>
                <a:cs typeface="Arial" panose="020B0604020202020204" pitchFamily="34" charset="0"/>
              </a:rPr>
              <a:t> </a:t>
            </a:r>
            <a:r>
              <a:rPr lang="en-US" sz="2800" b="1" dirty="0" err="1">
                <a:latin typeface="Arial" panose="020B0604020202020204" pitchFamily="34" charset="0"/>
                <a:ea typeface="Times New Roman" panose="02020603050405020304" pitchFamily="18" charset="0"/>
                <a:cs typeface="Arial" panose="020B0604020202020204" pitchFamily="34" charset="0"/>
              </a:rPr>
              <a:t>một</a:t>
            </a:r>
            <a:r>
              <a:rPr lang="en-US" sz="2800" b="1" dirty="0">
                <a:latin typeface="Arial" panose="020B0604020202020204" pitchFamily="34" charset="0"/>
                <a:ea typeface="Times New Roman" panose="02020603050405020304" pitchFamily="18" charset="0"/>
                <a:cs typeface="Arial" panose="020B0604020202020204" pitchFamily="34" charset="0"/>
              </a:rPr>
              <a:t> </a:t>
            </a:r>
            <a:r>
              <a:rPr lang="en-US" sz="2800" b="1" dirty="0" err="1">
                <a:latin typeface="Arial" panose="020B0604020202020204" pitchFamily="34" charset="0"/>
                <a:ea typeface="Times New Roman" panose="02020603050405020304" pitchFamily="18" charset="0"/>
                <a:cs typeface="Arial" panose="020B0604020202020204" pitchFamily="34" charset="0"/>
              </a:rPr>
              <a:t>vị</a:t>
            </a:r>
            <a:r>
              <a:rPr lang="en-US" sz="2800" b="1" dirty="0">
                <a:latin typeface="Arial" panose="020B0604020202020204" pitchFamily="34" charset="0"/>
                <a:ea typeface="Times New Roman" panose="02020603050405020304" pitchFamily="18" charset="0"/>
                <a:cs typeface="Arial" panose="020B0604020202020204" pitchFamily="34" charset="0"/>
              </a:rPr>
              <a:t> </a:t>
            </a:r>
            <a:r>
              <a:rPr lang="en-US" sz="2800" b="1" dirty="0" err="1">
                <a:latin typeface="Arial" panose="020B0604020202020204" pitchFamily="34" charset="0"/>
                <a:ea typeface="Times New Roman" panose="02020603050405020304" pitchFamily="18" charset="0"/>
                <a:cs typeface="Arial" panose="020B0604020202020204" pitchFamily="34" charset="0"/>
              </a:rPr>
              <a:t>thần</a:t>
            </a:r>
            <a:r>
              <a:rPr lang="en-US" sz="2800" b="1" dirty="0">
                <a:latin typeface="Arial" panose="020B0604020202020204" pitchFamily="34" charset="0"/>
                <a:ea typeface="Times New Roman" panose="02020603050405020304" pitchFamily="18" charset="0"/>
                <a:cs typeface="Arial" panose="020B0604020202020204" pitchFamily="34" charset="0"/>
              </a:rPr>
              <a:t>, </a:t>
            </a:r>
            <a:r>
              <a:rPr lang="en-US" sz="2800" b="1" dirty="0" err="1">
                <a:latin typeface="Arial" panose="020B0604020202020204" pitchFamily="34" charset="0"/>
                <a:ea typeface="Times New Roman" panose="02020603050405020304" pitchFamily="18" charset="0"/>
                <a:cs typeface="Arial" panose="020B0604020202020204" pitchFamily="34" charset="0"/>
              </a:rPr>
              <a:t>có</a:t>
            </a:r>
            <a:r>
              <a:rPr lang="en-US" sz="2800" b="1" dirty="0">
                <a:latin typeface="Arial" panose="020B0604020202020204" pitchFamily="34" charset="0"/>
                <a:ea typeface="Times New Roman" panose="02020603050405020304" pitchFamily="18" charset="0"/>
                <a:cs typeface="Arial" panose="020B0604020202020204" pitchFamily="34" charset="0"/>
              </a:rPr>
              <a:t> </a:t>
            </a:r>
            <a:r>
              <a:rPr lang="en-US" sz="2800" b="1" dirty="0" err="1">
                <a:latin typeface="Arial" panose="020B0604020202020204" pitchFamily="34" charset="0"/>
                <a:ea typeface="Times New Roman" panose="02020603050405020304" pitchFamily="18" charset="0"/>
                <a:cs typeface="Arial" panose="020B0604020202020204" pitchFamily="34" charset="0"/>
              </a:rPr>
              <a:t>quyền</a:t>
            </a:r>
            <a:r>
              <a:rPr lang="en-US" sz="2800" b="1" dirty="0">
                <a:latin typeface="Arial" panose="020B0604020202020204" pitchFamily="34" charset="0"/>
                <a:ea typeface="Times New Roman" panose="02020603050405020304" pitchFamily="18" charset="0"/>
                <a:cs typeface="Arial" panose="020B0604020202020204" pitchFamily="34" charset="0"/>
              </a:rPr>
              <a:t> </a:t>
            </a:r>
            <a:r>
              <a:rPr lang="en-US" sz="2800" b="1" dirty="0" err="1">
                <a:latin typeface="Arial" panose="020B0604020202020204" pitchFamily="34" charset="0"/>
                <a:ea typeface="Times New Roman" panose="02020603050405020304" pitchFamily="18" charset="0"/>
                <a:cs typeface="Arial" panose="020B0604020202020204" pitchFamily="34" charset="0"/>
              </a:rPr>
              <a:t>lực</a:t>
            </a:r>
            <a:r>
              <a:rPr lang="en-US" sz="2800" b="1" dirty="0">
                <a:latin typeface="Arial" panose="020B0604020202020204" pitchFamily="34" charset="0"/>
                <a:ea typeface="Times New Roman" panose="02020603050405020304" pitchFamily="18" charset="0"/>
                <a:cs typeface="Arial" panose="020B0604020202020204" pitchFamily="34" charset="0"/>
              </a:rPr>
              <a:t> </a:t>
            </a:r>
            <a:r>
              <a:rPr lang="en-US" sz="2800" b="1" dirty="0" err="1">
                <a:latin typeface="Arial" panose="020B0604020202020204" pitchFamily="34" charset="0"/>
                <a:ea typeface="Times New Roman" panose="02020603050405020304" pitchFamily="18" charset="0"/>
                <a:cs typeface="Arial" panose="020B0604020202020204" pitchFamily="34" charset="0"/>
              </a:rPr>
              <a:t>tối</a:t>
            </a:r>
            <a:r>
              <a:rPr lang="en-US" sz="2800" b="1" dirty="0">
                <a:latin typeface="Arial" panose="020B0604020202020204" pitchFamily="34" charset="0"/>
                <a:ea typeface="Times New Roman" panose="02020603050405020304" pitchFamily="18" charset="0"/>
                <a:cs typeface="Arial" panose="020B0604020202020204" pitchFamily="34" charset="0"/>
              </a:rPr>
              <a:t> </a:t>
            </a:r>
            <a:r>
              <a:rPr lang="en-US" sz="2800" b="1" dirty="0" err="1">
                <a:latin typeface="Arial" panose="020B0604020202020204" pitchFamily="34" charset="0"/>
                <a:ea typeface="Times New Roman" panose="02020603050405020304" pitchFamily="18" charset="0"/>
                <a:cs typeface="Arial" panose="020B0604020202020204" pitchFamily="34" charset="0"/>
              </a:rPr>
              <a:t>cao</a:t>
            </a:r>
            <a:r>
              <a:rPr lang="vi-VN" sz="2800" b="1" dirty="0">
                <a:latin typeface="Arial" panose="020B0604020202020204" pitchFamily="34" charset="0"/>
                <a:ea typeface="Times New Roman" panose="02020603050405020304" pitchFamily="18" charset="0"/>
                <a:cs typeface="Arial" panose="020B0604020202020204" pitchFamily="34" charset="0"/>
              </a:rPr>
              <a:t>.</a:t>
            </a:r>
            <a:r>
              <a:rPr lang="en-US" sz="2800" b="1" dirty="0">
                <a:latin typeface="Arial" panose="020B0604020202020204" pitchFamily="34" charset="0"/>
                <a:ea typeface="Times New Roman" panose="02020603050405020304" pitchFamily="18" charset="0"/>
                <a:cs typeface="Arial" panose="020B0604020202020204" pitchFamily="34" charset="0"/>
              </a:rPr>
              <a:t> </a:t>
            </a:r>
            <a:r>
              <a:rPr lang="en-US" sz="2800" b="1" dirty="0" err="1">
                <a:latin typeface="Arial" panose="020B0604020202020204" pitchFamily="34" charset="0"/>
                <a:ea typeface="Times New Roman" panose="02020603050405020304" pitchFamily="18" charset="0"/>
                <a:cs typeface="Arial" panose="020B0604020202020204" pitchFamily="34" charset="0"/>
              </a:rPr>
              <a:t>Dưới</a:t>
            </a:r>
            <a:r>
              <a:rPr lang="en-US" sz="2800" b="1" dirty="0">
                <a:latin typeface="Arial" panose="020B0604020202020204" pitchFamily="34" charset="0"/>
                <a:ea typeface="Times New Roman" panose="02020603050405020304" pitchFamily="18" charset="0"/>
                <a:cs typeface="Arial" panose="020B0604020202020204" pitchFamily="34" charset="0"/>
              </a:rPr>
              <a:t> </a:t>
            </a:r>
            <a:r>
              <a:rPr lang="en-US" sz="2800" b="1" dirty="0" err="1">
                <a:latin typeface="Arial" panose="020B0604020202020204" pitchFamily="34" charset="0"/>
                <a:ea typeface="Times New Roman" panose="02020603050405020304" pitchFamily="18" charset="0"/>
                <a:cs typeface="Arial" panose="020B0604020202020204" pitchFamily="34" charset="0"/>
              </a:rPr>
              <a:t>vua</a:t>
            </a:r>
            <a:r>
              <a:rPr lang="en-US" sz="2800" b="1" dirty="0">
                <a:latin typeface="Arial" panose="020B0604020202020204" pitchFamily="34" charset="0"/>
                <a:ea typeface="Times New Roman" panose="02020603050405020304" pitchFamily="18" charset="0"/>
                <a:cs typeface="Arial" panose="020B0604020202020204" pitchFamily="34" charset="0"/>
              </a:rPr>
              <a:t> </a:t>
            </a:r>
            <a:r>
              <a:rPr lang="en-US" sz="2800" b="1" dirty="0" err="1">
                <a:latin typeface="Arial" panose="020B0604020202020204" pitchFamily="34" charset="0"/>
                <a:ea typeface="Times New Roman" panose="02020603050405020304" pitchFamily="18" charset="0"/>
                <a:cs typeface="Arial" panose="020B0604020202020204" pitchFamily="34" charset="0"/>
              </a:rPr>
              <a:t>là</a:t>
            </a:r>
            <a:r>
              <a:rPr lang="en-US" sz="2800" b="1" dirty="0">
                <a:latin typeface="Arial" panose="020B0604020202020204" pitchFamily="34" charset="0"/>
                <a:ea typeface="Times New Roman" panose="02020603050405020304" pitchFamily="18" charset="0"/>
                <a:cs typeface="Arial" panose="020B0604020202020204" pitchFamily="34" charset="0"/>
              </a:rPr>
              <a:t> </a:t>
            </a:r>
            <a:r>
              <a:rPr lang="en-US" sz="2800" b="1" dirty="0" err="1">
                <a:latin typeface="Arial" panose="020B0604020202020204" pitchFamily="34" charset="0"/>
                <a:ea typeface="Times New Roman" panose="02020603050405020304" pitchFamily="18" charset="0"/>
                <a:cs typeface="Arial" panose="020B0604020202020204" pitchFamily="34" charset="0"/>
              </a:rPr>
              <a:t>tể</a:t>
            </a:r>
            <a:r>
              <a:rPr lang="en-US" sz="2800" b="1" dirty="0">
                <a:latin typeface="Arial" panose="020B0604020202020204" pitchFamily="34" charset="0"/>
                <a:ea typeface="Times New Roman" panose="02020603050405020304" pitchFamily="18" charset="0"/>
                <a:cs typeface="Arial" panose="020B0604020202020204" pitchFamily="34" charset="0"/>
              </a:rPr>
              <a:t> </a:t>
            </a:r>
            <a:r>
              <a:rPr lang="en-US" sz="2800" b="1" dirty="0" err="1">
                <a:latin typeface="Arial" panose="020B0604020202020204" pitchFamily="34" charset="0"/>
                <a:ea typeface="Times New Roman" panose="02020603050405020304" pitchFamily="18" charset="0"/>
                <a:cs typeface="Arial" panose="020B0604020202020204" pitchFamily="34" charset="0"/>
              </a:rPr>
              <a:t>tướng</a:t>
            </a:r>
            <a:r>
              <a:rPr lang="en-US" sz="2800" b="1" dirty="0">
                <a:latin typeface="Arial" panose="020B0604020202020204" pitchFamily="34" charset="0"/>
                <a:ea typeface="Times New Roman" panose="02020603050405020304" pitchFamily="18" charset="0"/>
                <a:cs typeface="Arial" panose="020B0604020202020204" pitchFamily="34" charset="0"/>
              </a:rPr>
              <a:t> </a:t>
            </a:r>
            <a:r>
              <a:rPr lang="en-US" sz="2800" b="1" dirty="0" err="1">
                <a:latin typeface="Arial" panose="020B0604020202020204" pitchFamily="34" charset="0"/>
                <a:ea typeface="Times New Roman" panose="02020603050405020304" pitchFamily="18" charset="0"/>
                <a:cs typeface="Arial" panose="020B0604020202020204" pitchFamily="34" charset="0"/>
              </a:rPr>
              <a:t>và</a:t>
            </a:r>
            <a:r>
              <a:rPr lang="en-US" sz="2800" b="1" dirty="0">
                <a:latin typeface="Arial" panose="020B0604020202020204" pitchFamily="34" charset="0"/>
                <a:ea typeface="Times New Roman" panose="02020603050405020304" pitchFamily="18" charset="0"/>
                <a:cs typeface="Arial" panose="020B0604020202020204" pitchFamily="34" charset="0"/>
              </a:rPr>
              <a:t> </a:t>
            </a:r>
            <a:r>
              <a:rPr lang="en-US" sz="2800" b="1" dirty="0" err="1">
                <a:latin typeface="Arial" panose="020B0604020202020204" pitchFamily="34" charset="0"/>
                <a:ea typeface="Times New Roman" panose="02020603050405020304" pitchFamily="18" charset="0"/>
                <a:cs typeface="Arial" panose="020B0604020202020204" pitchFamily="34" charset="0"/>
              </a:rPr>
              <a:t>hai</a:t>
            </a:r>
            <a:r>
              <a:rPr lang="en-US" sz="2800" b="1" dirty="0">
                <a:latin typeface="Arial" panose="020B0604020202020204" pitchFamily="34" charset="0"/>
                <a:ea typeface="Times New Roman" panose="02020603050405020304" pitchFamily="18" charset="0"/>
                <a:cs typeface="Arial" panose="020B0604020202020204" pitchFamily="34" charset="0"/>
              </a:rPr>
              <a:t> </a:t>
            </a:r>
            <a:r>
              <a:rPr lang="en-US" sz="2800" b="1" dirty="0" err="1">
                <a:latin typeface="Arial" panose="020B0604020202020204" pitchFamily="34" charset="0"/>
                <a:ea typeface="Times New Roman" panose="02020603050405020304" pitchFamily="18" charset="0"/>
                <a:cs typeface="Arial" panose="020B0604020202020204" pitchFamily="34" charset="0"/>
              </a:rPr>
              <a:t>quan</a:t>
            </a:r>
            <a:r>
              <a:rPr lang="en-US" sz="2800" b="1" dirty="0">
                <a:latin typeface="Arial" panose="020B0604020202020204" pitchFamily="34" charset="0"/>
                <a:ea typeface="Times New Roman" panose="02020603050405020304" pitchFamily="18" charset="0"/>
                <a:cs typeface="Arial" panose="020B0604020202020204" pitchFamily="34" charset="0"/>
              </a:rPr>
              <a:t> </a:t>
            </a:r>
            <a:r>
              <a:rPr lang="en-US" sz="2800" b="1" dirty="0" err="1">
                <a:latin typeface="Arial" panose="020B0604020202020204" pitchFamily="34" charset="0"/>
                <a:ea typeface="Times New Roman" panose="02020603050405020304" pitchFamily="18" charset="0"/>
                <a:cs typeface="Arial" panose="020B0604020202020204" pitchFamily="34" charset="0"/>
              </a:rPr>
              <a:t>đại</a:t>
            </a:r>
            <a:r>
              <a:rPr lang="en-US" sz="2800" b="1" dirty="0">
                <a:latin typeface="Arial" panose="020B0604020202020204" pitchFamily="34" charset="0"/>
                <a:ea typeface="Times New Roman" panose="02020603050405020304" pitchFamily="18" charset="0"/>
                <a:cs typeface="Arial" panose="020B0604020202020204" pitchFamily="34" charset="0"/>
              </a:rPr>
              <a:t> </a:t>
            </a:r>
            <a:r>
              <a:rPr lang="en-US" sz="2800" b="1" dirty="0" err="1">
                <a:latin typeface="Arial" panose="020B0604020202020204" pitchFamily="34" charset="0"/>
                <a:ea typeface="Times New Roman" panose="02020603050405020304" pitchFamily="18" charset="0"/>
                <a:cs typeface="Arial" panose="020B0604020202020204" pitchFamily="34" charset="0"/>
              </a:rPr>
              <a:t>thần</a:t>
            </a:r>
            <a:r>
              <a:rPr lang="en-US" sz="2800" b="1" dirty="0">
                <a:latin typeface="Arial" panose="020B0604020202020204" pitchFamily="34" charset="0"/>
                <a:ea typeface="Times New Roman" panose="02020603050405020304" pitchFamily="18" charset="0"/>
                <a:cs typeface="Arial" panose="020B0604020202020204" pitchFamily="34" charset="0"/>
              </a:rPr>
              <a:t>: </a:t>
            </a:r>
            <a:r>
              <a:rPr lang="en-US" sz="2800" b="1" dirty="0" err="1">
                <a:latin typeface="Arial" panose="020B0604020202020204" pitchFamily="34" charset="0"/>
                <a:ea typeface="Times New Roman" panose="02020603050405020304" pitchFamily="18" charset="0"/>
                <a:cs typeface="Arial" panose="020B0604020202020204" pitchFamily="34" charset="0"/>
              </a:rPr>
              <a:t>một</a:t>
            </a:r>
            <a:r>
              <a:rPr lang="en-US" sz="2800" b="1" dirty="0">
                <a:latin typeface="Arial" panose="020B0604020202020204" pitchFamily="34" charset="0"/>
                <a:ea typeface="Times New Roman" panose="02020603050405020304" pitchFamily="18" charset="0"/>
                <a:cs typeface="Arial" panose="020B0604020202020204" pitchFamily="34" charset="0"/>
              </a:rPr>
              <a:t> </a:t>
            </a:r>
            <a:r>
              <a:rPr lang="en-US" sz="2800" b="1" dirty="0" err="1">
                <a:latin typeface="Arial" panose="020B0604020202020204" pitchFamily="34" charset="0"/>
                <a:ea typeface="Times New Roman" panose="02020603050405020304" pitchFamily="18" charset="0"/>
                <a:cs typeface="Arial" panose="020B0604020202020204" pitchFamily="34" charset="0"/>
              </a:rPr>
              <a:t>văn</a:t>
            </a:r>
            <a:r>
              <a:rPr lang="en-US" sz="2800" b="1" dirty="0">
                <a:latin typeface="Arial" panose="020B0604020202020204" pitchFamily="34" charset="0"/>
                <a:ea typeface="Times New Roman" panose="02020603050405020304" pitchFamily="18" charset="0"/>
                <a:cs typeface="Arial" panose="020B0604020202020204" pitchFamily="34" charset="0"/>
              </a:rPr>
              <a:t>, </a:t>
            </a:r>
            <a:r>
              <a:rPr lang="en-US" sz="2800" b="1" dirty="0" err="1">
                <a:latin typeface="Arial" panose="020B0604020202020204" pitchFamily="34" charset="0"/>
                <a:ea typeface="Times New Roman" panose="02020603050405020304" pitchFamily="18" charset="0"/>
                <a:cs typeface="Arial" panose="020B0604020202020204" pitchFamily="34" charset="0"/>
              </a:rPr>
              <a:t>một</a:t>
            </a:r>
            <a:r>
              <a:rPr lang="en-US" sz="2800" b="1" dirty="0">
                <a:latin typeface="Arial" panose="020B0604020202020204" pitchFamily="34" charset="0"/>
                <a:ea typeface="Times New Roman" panose="02020603050405020304" pitchFamily="18" charset="0"/>
                <a:cs typeface="Arial" panose="020B0604020202020204" pitchFamily="34" charset="0"/>
              </a:rPr>
              <a:t> </a:t>
            </a:r>
            <a:r>
              <a:rPr lang="en-US" sz="2800" b="1" dirty="0" err="1">
                <a:latin typeface="Arial" panose="020B0604020202020204" pitchFamily="34" charset="0"/>
                <a:ea typeface="Times New Roman" panose="02020603050405020304" pitchFamily="18" charset="0"/>
                <a:cs typeface="Arial" panose="020B0604020202020204" pitchFamily="34" charset="0"/>
              </a:rPr>
              <a:t>võ</a:t>
            </a:r>
            <a:r>
              <a:rPr lang="en-US" sz="2800" b="1" dirty="0">
                <a:latin typeface="Arial" panose="020B0604020202020204" pitchFamily="34" charset="0"/>
                <a:ea typeface="Times New Roman" panose="02020603050405020304" pitchFamily="18" charset="0"/>
                <a:cs typeface="Arial" panose="020B0604020202020204" pitchFamily="34" charset="0"/>
              </a:rPr>
              <a:t>. </a:t>
            </a:r>
            <a:r>
              <a:rPr lang="en-US" sz="2800" b="1" dirty="0" err="1">
                <a:latin typeface="Arial" panose="020B0604020202020204" pitchFamily="34" charset="0"/>
                <a:ea typeface="Times New Roman" panose="02020603050405020304" pitchFamily="18" charset="0"/>
                <a:cs typeface="Arial" panose="020B0604020202020204" pitchFamily="34" charset="0"/>
              </a:rPr>
              <a:t>Dưới</a:t>
            </a:r>
            <a:r>
              <a:rPr lang="en-US" sz="2800" b="1" dirty="0">
                <a:latin typeface="Arial" panose="020B0604020202020204" pitchFamily="34" charset="0"/>
                <a:ea typeface="Times New Roman" panose="02020603050405020304" pitchFamily="18" charset="0"/>
                <a:cs typeface="Arial" panose="020B0604020202020204" pitchFamily="34" charset="0"/>
              </a:rPr>
              <a:t> </a:t>
            </a:r>
            <a:r>
              <a:rPr lang="en-US" sz="2800" b="1" dirty="0" err="1">
                <a:latin typeface="Arial" panose="020B0604020202020204" pitchFamily="34" charset="0"/>
                <a:ea typeface="Times New Roman" panose="02020603050405020304" pitchFamily="18" charset="0"/>
                <a:cs typeface="Arial" panose="020B0604020202020204" pitchFamily="34" charset="0"/>
              </a:rPr>
              <a:t>đại</a:t>
            </a:r>
            <a:r>
              <a:rPr lang="en-US" sz="2800" b="1" dirty="0">
                <a:latin typeface="Arial" panose="020B0604020202020204" pitchFamily="34" charset="0"/>
                <a:ea typeface="Times New Roman" panose="02020603050405020304" pitchFamily="18" charset="0"/>
                <a:cs typeface="Arial" panose="020B0604020202020204" pitchFamily="34" charset="0"/>
              </a:rPr>
              <a:t> </a:t>
            </a:r>
            <a:r>
              <a:rPr lang="en-US" sz="2800" b="1" dirty="0" err="1">
                <a:latin typeface="Arial" panose="020B0604020202020204" pitchFamily="34" charset="0"/>
                <a:ea typeface="Times New Roman" panose="02020603050405020304" pitchFamily="18" charset="0"/>
                <a:cs typeface="Arial" panose="020B0604020202020204" pitchFamily="34" charset="0"/>
              </a:rPr>
              <a:t>thần</a:t>
            </a:r>
            <a:r>
              <a:rPr lang="en-US" sz="2800" b="1" dirty="0">
                <a:latin typeface="Arial" panose="020B0604020202020204" pitchFamily="34" charset="0"/>
                <a:ea typeface="Times New Roman" panose="02020603050405020304" pitchFamily="18" charset="0"/>
                <a:cs typeface="Arial" panose="020B0604020202020204" pitchFamily="34" charset="0"/>
              </a:rPr>
              <a:t> </a:t>
            </a:r>
            <a:r>
              <a:rPr lang="en-US" sz="2800" b="1" dirty="0" err="1">
                <a:latin typeface="Arial" panose="020B0604020202020204" pitchFamily="34" charset="0"/>
                <a:ea typeface="Times New Roman" panose="02020603050405020304" pitchFamily="18" charset="0"/>
                <a:cs typeface="Arial" panose="020B0604020202020204" pitchFamily="34" charset="0"/>
              </a:rPr>
              <a:t>là</a:t>
            </a:r>
            <a:r>
              <a:rPr lang="en-US" sz="2800" b="1" dirty="0">
                <a:latin typeface="Arial" panose="020B0604020202020204" pitchFamily="34" charset="0"/>
                <a:ea typeface="Times New Roman" panose="02020603050405020304" pitchFamily="18" charset="0"/>
                <a:cs typeface="Arial" panose="020B0604020202020204" pitchFamily="34" charset="0"/>
              </a:rPr>
              <a:t> </a:t>
            </a:r>
            <a:r>
              <a:rPr lang="en-US" sz="2800" b="1" dirty="0" err="1">
                <a:latin typeface="Arial" panose="020B0604020202020204" pitchFamily="34" charset="0"/>
                <a:ea typeface="Times New Roman" panose="02020603050405020304" pitchFamily="18" charset="0"/>
                <a:cs typeface="Arial" panose="020B0604020202020204" pitchFamily="34" charset="0"/>
              </a:rPr>
              <a:t>các</a:t>
            </a:r>
            <a:r>
              <a:rPr lang="en-US" sz="2800" b="1" dirty="0">
                <a:latin typeface="Arial" panose="020B0604020202020204" pitchFamily="34" charset="0"/>
                <a:ea typeface="Times New Roman" panose="02020603050405020304" pitchFamily="18" charset="0"/>
                <a:cs typeface="Arial" panose="020B0604020202020204" pitchFamily="34" charset="0"/>
              </a:rPr>
              <a:t> </a:t>
            </a:r>
            <a:r>
              <a:rPr lang="en-US" sz="2800" b="1" dirty="0" err="1">
                <a:latin typeface="Arial" panose="020B0604020202020204" pitchFamily="34" charset="0"/>
                <a:ea typeface="Times New Roman" panose="02020603050405020304" pitchFamily="18" charset="0"/>
                <a:cs typeface="Arial" panose="020B0604020202020204" pitchFamily="34" charset="0"/>
              </a:rPr>
              <a:t>quan</a:t>
            </a:r>
            <a:r>
              <a:rPr lang="en-US" sz="2800" b="1" dirty="0">
                <a:latin typeface="Arial" panose="020B0604020202020204" pitchFamily="34" charset="0"/>
                <a:ea typeface="Times New Roman" panose="02020603050405020304" pitchFamily="18" charset="0"/>
                <a:cs typeface="Arial" panose="020B0604020202020204" pitchFamily="34" charset="0"/>
              </a:rPr>
              <a:t> </a:t>
            </a:r>
            <a:r>
              <a:rPr lang="en-US" sz="2800" b="1" dirty="0" err="1">
                <a:latin typeface="Arial" panose="020B0604020202020204" pitchFamily="34" charset="0"/>
                <a:ea typeface="Times New Roman" panose="02020603050405020304" pitchFamily="18" charset="0"/>
                <a:cs typeface="Arial" panose="020B0604020202020204" pitchFamily="34" charset="0"/>
              </a:rPr>
              <a:t>đứng</a:t>
            </a:r>
            <a:r>
              <a:rPr lang="en-US" sz="2800" b="1" dirty="0">
                <a:latin typeface="Arial" panose="020B0604020202020204" pitchFamily="34" charset="0"/>
                <a:ea typeface="Times New Roman" panose="02020603050405020304" pitchFamily="18" charset="0"/>
                <a:cs typeface="Arial" panose="020B0604020202020204" pitchFamily="34" charset="0"/>
              </a:rPr>
              <a:t> </a:t>
            </a:r>
            <a:r>
              <a:rPr lang="en-US" sz="2800" b="1" dirty="0" err="1">
                <a:latin typeface="Arial" panose="020B0604020202020204" pitchFamily="34" charset="0"/>
                <a:ea typeface="Times New Roman" panose="02020603050405020304" pitchFamily="18" charset="0"/>
                <a:cs typeface="Arial" panose="020B0604020202020204" pitchFamily="34" charset="0"/>
              </a:rPr>
              <a:t>đầu</a:t>
            </a:r>
            <a:r>
              <a:rPr lang="en-US" sz="2800" b="1" dirty="0">
                <a:latin typeface="Arial" panose="020B0604020202020204" pitchFamily="34" charset="0"/>
                <a:ea typeface="Times New Roman" panose="02020603050405020304" pitchFamily="18" charset="0"/>
                <a:cs typeface="Arial" panose="020B0604020202020204" pitchFamily="34" charset="0"/>
              </a:rPr>
              <a:t> </a:t>
            </a:r>
            <a:r>
              <a:rPr lang="en-US" sz="2800" b="1" dirty="0" err="1">
                <a:latin typeface="Arial" panose="020B0604020202020204" pitchFamily="34" charset="0"/>
                <a:ea typeface="Times New Roman" panose="02020603050405020304" pitchFamily="18" charset="0"/>
                <a:cs typeface="Arial" panose="020B0604020202020204" pitchFamily="34" charset="0"/>
              </a:rPr>
              <a:t>ba</a:t>
            </a:r>
            <a:r>
              <a:rPr lang="en-US" sz="2800" b="1" dirty="0">
                <a:latin typeface="Arial" panose="020B0604020202020204" pitchFamily="34" charset="0"/>
                <a:ea typeface="Times New Roman" panose="02020603050405020304" pitchFamily="18" charset="0"/>
                <a:cs typeface="Arial" panose="020B0604020202020204" pitchFamily="34" charset="0"/>
              </a:rPr>
              <a:t> </a:t>
            </a:r>
            <a:r>
              <a:rPr lang="en-US" sz="2800" b="1" dirty="0" err="1">
                <a:latin typeface="Arial" panose="020B0604020202020204" pitchFamily="34" charset="0"/>
                <a:ea typeface="Times New Roman" panose="02020603050405020304" pitchFamily="18" charset="0"/>
                <a:cs typeface="Arial" panose="020B0604020202020204" pitchFamily="34" charset="0"/>
              </a:rPr>
              <a:t>cấp</a:t>
            </a:r>
            <a:r>
              <a:rPr lang="en-US" sz="2800" b="1" dirty="0">
                <a:latin typeface="Arial" panose="020B0604020202020204" pitchFamily="34" charset="0"/>
                <a:ea typeface="Times New Roman" panose="02020603050405020304" pitchFamily="18" charset="0"/>
                <a:cs typeface="Arial" panose="020B0604020202020204" pitchFamily="34" charset="0"/>
              </a:rPr>
              <a:t>: </a:t>
            </a:r>
            <a:r>
              <a:rPr lang="en-US" sz="2800" b="1" dirty="0" err="1">
                <a:latin typeface="Arial" panose="020B0604020202020204" pitchFamily="34" charset="0"/>
                <a:ea typeface="Times New Roman" panose="02020603050405020304" pitchFamily="18" charset="0"/>
                <a:cs typeface="Arial" panose="020B0604020202020204" pitchFamily="34" charset="0"/>
              </a:rPr>
              <a:t>châu-huyện-làng</a:t>
            </a:r>
            <a:r>
              <a:rPr lang="en-US" sz="2800" b="1" dirty="0">
                <a:latin typeface="Arial" panose="020B0604020202020204" pitchFamily="34" charset="0"/>
                <a:ea typeface="Times New Roman" panose="02020603050405020304" pitchFamily="18" charset="0"/>
                <a:cs typeface="Arial" panose="020B0604020202020204" pitchFamily="34" charset="0"/>
              </a:rPr>
              <a:t>.</a:t>
            </a:r>
          </a:p>
          <a:p>
            <a:pPr algn="just">
              <a:lnSpc>
                <a:spcPct val="144000"/>
              </a:lnSpc>
              <a:spcAft>
                <a:spcPts val="500"/>
              </a:spcAft>
            </a:pPr>
            <a:endParaRPr lang="en-US" sz="800" b="1" dirty="0">
              <a:latin typeface="Times New Roman" panose="02020603050405020304" pitchFamily="18" charset="0"/>
              <a:ea typeface="Times New Roman" panose="02020603050405020304" pitchFamily="18" charset="0"/>
            </a:endParaRPr>
          </a:p>
        </p:txBody>
      </p:sp>
      <p:sp>
        <p:nvSpPr>
          <p:cNvPr id="6" name="TextBox 5"/>
          <p:cNvSpPr txBox="1"/>
          <p:nvPr/>
        </p:nvSpPr>
        <p:spPr>
          <a:xfrm>
            <a:off x="0" y="115613"/>
            <a:ext cx="12192000" cy="523220"/>
          </a:xfrm>
          <a:prstGeom prst="rect">
            <a:avLst/>
          </a:prstGeom>
          <a:solidFill>
            <a:srgbClr val="FF0000"/>
          </a:solidFill>
        </p:spPr>
        <p:txBody>
          <a:bodyPr wrap="square" rtlCol="0">
            <a:spAutoFit/>
          </a:bodyPr>
          <a:lstStyle/>
          <a:p>
            <a:pPr algn="ctr"/>
            <a:r>
              <a:rPr lang="en-US" sz="2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BÀI 19: VƯƠNG QUỐC CHĂM PA TỪ THẾ KỈ II ĐẾN THẾ KỈ X</a:t>
            </a:r>
            <a:endParaRPr lang="vi-VN" sz="2800" dirty="0"/>
          </a:p>
        </p:txBody>
      </p:sp>
    </p:spTree>
    <p:extLst>
      <p:ext uri="{BB962C8B-B14F-4D97-AF65-F5344CB8AC3E}">
        <p14:creationId xmlns:p14="http://schemas.microsoft.com/office/powerpoint/2010/main" val="306391495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8D1EA08-981E-4673-93F8-8F89FBCA9A50}"/>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116558" y="76200"/>
            <a:ext cx="9148043" cy="6705600"/>
          </a:xfrm>
        </p:spPr>
      </p:pic>
      <p:pic>
        <p:nvPicPr>
          <p:cNvPr id="4" name="Picture 3" descr="D:\NĂM HỌC 2021-2022\GIÁO ÁN DỰ ÁN\cau-hoi-2-trang-92-lich-su-lop-6-canh-dieu.png"/>
          <p:cNvPicPr/>
          <p:nvPr/>
        </p:nvPicPr>
        <p:blipFill>
          <a:blip r:embed="rId4">
            <a:extLst>
              <a:ext uri="{28A0092B-C50C-407E-A947-70E740481C1C}">
                <a14:useLocalDpi xmlns:a14="http://schemas.microsoft.com/office/drawing/2010/main" val="0"/>
              </a:ext>
            </a:extLst>
          </a:blip>
          <a:srcRect/>
          <a:stretch>
            <a:fillRect/>
          </a:stretch>
        </p:blipFill>
        <p:spPr bwMode="auto">
          <a:xfrm>
            <a:off x="2808514" y="1567543"/>
            <a:ext cx="6335485" cy="4169229"/>
          </a:xfrm>
          <a:prstGeom prst="rect">
            <a:avLst/>
          </a:prstGeom>
          <a:noFill/>
          <a:ln>
            <a:noFill/>
          </a:ln>
        </p:spPr>
      </p:pic>
      <p:sp>
        <p:nvSpPr>
          <p:cNvPr id="7" name="TextBox 6"/>
          <p:cNvSpPr txBox="1"/>
          <p:nvPr/>
        </p:nvSpPr>
        <p:spPr>
          <a:xfrm>
            <a:off x="0" y="115613"/>
            <a:ext cx="12192000" cy="523220"/>
          </a:xfrm>
          <a:prstGeom prst="rect">
            <a:avLst/>
          </a:prstGeom>
          <a:solidFill>
            <a:srgbClr val="FF0000"/>
          </a:solidFill>
        </p:spPr>
        <p:txBody>
          <a:bodyPr wrap="square" rtlCol="0">
            <a:spAutoFit/>
          </a:bodyPr>
          <a:lstStyle/>
          <a:p>
            <a:pPr algn="ctr"/>
            <a:r>
              <a:rPr lang="en-US" sz="2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BÀI 19: VƯƠNG QUỐC CHĂM PA TỪ THẾ KỈ II ĐẾN THẾ KỈ X</a:t>
            </a:r>
            <a:endParaRPr lang="vi-VN" sz="2800" dirty="0"/>
          </a:p>
        </p:txBody>
      </p:sp>
    </p:spTree>
    <p:extLst>
      <p:ext uri="{BB962C8B-B14F-4D97-AF65-F5344CB8AC3E}">
        <p14:creationId xmlns:p14="http://schemas.microsoft.com/office/powerpoint/2010/main" val="4019976758"/>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ỗ dành sẵn cho Nội dung 2">
            <a:extLst>
              <a:ext uri="{FF2B5EF4-FFF2-40B4-BE49-F238E27FC236}">
                <a16:creationId xmlns:a16="http://schemas.microsoft.com/office/drawing/2014/main" id="{7F8257D1-A384-4597-A210-44B1F51EF881}"/>
              </a:ext>
            </a:extLst>
          </p:cNvPr>
          <p:cNvSpPr>
            <a:spLocks noGrp="1"/>
          </p:cNvSpPr>
          <p:nvPr>
            <p:ph idx="1"/>
          </p:nvPr>
        </p:nvSpPr>
        <p:spPr>
          <a:xfrm>
            <a:off x="0" y="763764"/>
            <a:ext cx="12192000" cy="640493"/>
          </a:xfrm>
        </p:spPr>
        <p:txBody>
          <a:bodyPr/>
          <a:lstStyle/>
          <a:p>
            <a:r>
              <a:rPr lang="en-US" dirty="0"/>
              <a:t>Em biết gì về bức tranh này qua dòng thông tin đính kèm ở tranh ? </a:t>
            </a:r>
          </a:p>
        </p:txBody>
      </p:sp>
      <p:pic>
        <p:nvPicPr>
          <p:cNvPr id="5" name="Hình ảnh 4">
            <a:extLst>
              <a:ext uri="{FF2B5EF4-FFF2-40B4-BE49-F238E27FC236}">
                <a16:creationId xmlns:a16="http://schemas.microsoft.com/office/drawing/2014/main" id="{F30E6AD2-4CBC-4639-A6AA-8EE198ED6D56}"/>
              </a:ext>
            </a:extLst>
          </p:cNvPr>
          <p:cNvPicPr>
            <a:picLocks noChangeAspect="1"/>
          </p:cNvPicPr>
          <p:nvPr/>
        </p:nvPicPr>
        <p:blipFill>
          <a:blip r:embed="rId2"/>
          <a:stretch>
            <a:fillRect/>
          </a:stretch>
        </p:blipFill>
        <p:spPr>
          <a:xfrm>
            <a:off x="1569156" y="1681338"/>
            <a:ext cx="8410222" cy="5176661"/>
          </a:xfrm>
          <a:prstGeom prst="rect">
            <a:avLst/>
          </a:prstGeom>
        </p:spPr>
      </p:pic>
      <p:sp>
        <p:nvSpPr>
          <p:cNvPr id="6" name="TextBox 5"/>
          <p:cNvSpPr txBox="1"/>
          <p:nvPr/>
        </p:nvSpPr>
        <p:spPr>
          <a:xfrm>
            <a:off x="0" y="115613"/>
            <a:ext cx="12192000" cy="523220"/>
          </a:xfrm>
          <a:prstGeom prst="rect">
            <a:avLst/>
          </a:prstGeom>
          <a:solidFill>
            <a:srgbClr val="FF0000"/>
          </a:solidFill>
        </p:spPr>
        <p:txBody>
          <a:bodyPr wrap="square" rtlCol="0">
            <a:spAutoFit/>
          </a:bodyPr>
          <a:lstStyle/>
          <a:p>
            <a:pPr algn="ctr"/>
            <a:r>
              <a:rPr lang="en-US" sz="2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BÀI 19: VƯƠNG QUỐC CHĂM PA TỪ THẾ KỈ II ĐẾN THẾ KỈ X</a:t>
            </a:r>
            <a:endParaRPr lang="vi-VN" sz="2800" dirty="0"/>
          </a:p>
        </p:txBody>
      </p:sp>
    </p:spTree>
    <p:extLst>
      <p:ext uri="{BB962C8B-B14F-4D97-AF65-F5344CB8AC3E}">
        <p14:creationId xmlns:p14="http://schemas.microsoft.com/office/powerpoint/2010/main" val="1618222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055F33D-A405-45EA-A7BA-B395D23E2010}"/>
              </a:ext>
            </a:extLst>
          </p:cNvPr>
          <p:cNvSpPr>
            <a:spLocks noGrp="1"/>
          </p:cNvSpPr>
          <p:nvPr>
            <p:ph type="title"/>
          </p:nvPr>
        </p:nvSpPr>
        <p:spPr>
          <a:xfrm>
            <a:off x="76200" y="417865"/>
            <a:ext cx="10515600" cy="696031"/>
          </a:xfrm>
        </p:spPr>
        <p:txBody>
          <a:bodyPr>
            <a:normAutofit/>
          </a:bodyPr>
          <a:lstStyle/>
          <a:p>
            <a:r>
              <a:rPr lang="en-US" sz="2800" b="1" dirty="0">
                <a:solidFill>
                  <a:srgbClr val="FF0000"/>
                </a:solidFill>
              </a:rPr>
              <a:t>3. Một số thành tựu văn hoá tiêu biểu</a:t>
            </a:r>
          </a:p>
        </p:txBody>
      </p:sp>
      <p:sp>
        <p:nvSpPr>
          <p:cNvPr id="3" name="Chỗ dành sẵn cho Nội dung 2">
            <a:extLst>
              <a:ext uri="{FF2B5EF4-FFF2-40B4-BE49-F238E27FC236}">
                <a16:creationId xmlns:a16="http://schemas.microsoft.com/office/drawing/2014/main" id="{4A11E216-ADE6-4B59-A1CD-F114D4A36C45}"/>
              </a:ext>
            </a:extLst>
          </p:cNvPr>
          <p:cNvSpPr>
            <a:spLocks noGrp="1"/>
          </p:cNvSpPr>
          <p:nvPr>
            <p:ph idx="1"/>
          </p:nvPr>
        </p:nvSpPr>
        <p:spPr>
          <a:xfrm>
            <a:off x="183443" y="956380"/>
            <a:ext cx="11895667" cy="4351338"/>
          </a:xfrm>
        </p:spPr>
        <p:txBody>
          <a:bodyPr>
            <a:normAutofit/>
          </a:bodyPr>
          <a:lstStyle/>
          <a:p>
            <a:pPr algn="just">
              <a:lnSpc>
                <a:spcPct val="107000"/>
              </a:lnSpc>
              <a:spcAft>
                <a:spcPts val="800"/>
              </a:spcAft>
            </a:pP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Kể</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tên</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một</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số</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thành</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tựu</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văn</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hoá</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tiêu</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biểu</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của</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Champa</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Các</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thành</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tựu</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nào</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còn</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tồn</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tại</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đến</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ngày</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nay ?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Quan sát hình và sử dụng thông tin của tư liệu, nêu nhận xét về các công trình tiêu biểu của người Chăm xưa </a:t>
            </a:r>
            <a:endParaRPr lang="en-US" sz="2400" dirty="0"/>
          </a:p>
        </p:txBody>
      </p:sp>
      <p:pic>
        <p:nvPicPr>
          <p:cNvPr id="3074" name="Picture 2" descr="Không có mô tả ảnh.">
            <a:extLst>
              <a:ext uri="{FF2B5EF4-FFF2-40B4-BE49-F238E27FC236}">
                <a16:creationId xmlns:a16="http://schemas.microsoft.com/office/drawing/2014/main" id="{0157C62A-9640-44EB-A6F1-C6A966591D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453" y="2794422"/>
            <a:ext cx="4958090" cy="4063578"/>
          </a:xfrm>
          <a:prstGeom prst="rect">
            <a:avLst/>
          </a:prstGeom>
          <a:noFill/>
          <a:extLst>
            <a:ext uri="{909E8E84-426E-40DD-AFC4-6F175D3DCCD1}">
              <a14:hiddenFill xmlns:a14="http://schemas.microsoft.com/office/drawing/2010/main">
                <a:solidFill>
                  <a:srgbClr val="FFFFFF"/>
                </a:solidFill>
              </a14:hiddenFill>
            </a:ext>
          </a:extLst>
        </p:spPr>
      </p:pic>
      <p:pic>
        <p:nvPicPr>
          <p:cNvPr id="5" name="Hình ảnh 4">
            <a:extLst>
              <a:ext uri="{FF2B5EF4-FFF2-40B4-BE49-F238E27FC236}">
                <a16:creationId xmlns:a16="http://schemas.microsoft.com/office/drawing/2014/main" id="{72ABC80F-68A6-4FA9-B978-C82B550843F4}"/>
              </a:ext>
            </a:extLst>
          </p:cNvPr>
          <p:cNvPicPr>
            <a:picLocks noChangeAspect="1"/>
          </p:cNvPicPr>
          <p:nvPr/>
        </p:nvPicPr>
        <p:blipFill>
          <a:blip r:embed="rId3"/>
          <a:stretch>
            <a:fillRect/>
          </a:stretch>
        </p:blipFill>
        <p:spPr>
          <a:xfrm>
            <a:off x="6095999" y="2794422"/>
            <a:ext cx="6090354" cy="3933333"/>
          </a:xfrm>
          <a:prstGeom prst="rect">
            <a:avLst/>
          </a:prstGeom>
        </p:spPr>
      </p:pic>
      <p:sp>
        <p:nvSpPr>
          <p:cNvPr id="6" name="TextBox 5"/>
          <p:cNvSpPr txBox="1"/>
          <p:nvPr/>
        </p:nvSpPr>
        <p:spPr>
          <a:xfrm>
            <a:off x="11035" y="0"/>
            <a:ext cx="12192000" cy="523220"/>
          </a:xfrm>
          <a:prstGeom prst="rect">
            <a:avLst/>
          </a:prstGeom>
          <a:solidFill>
            <a:srgbClr val="FF0000"/>
          </a:solidFill>
        </p:spPr>
        <p:txBody>
          <a:bodyPr wrap="square" rtlCol="0">
            <a:spAutoFit/>
          </a:bodyPr>
          <a:lstStyle/>
          <a:p>
            <a:pPr algn="ctr"/>
            <a:r>
              <a:rPr lang="en-US" sz="2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BÀI 19: VƯƠNG QUỐC CHĂM PA TỪ THẾ KỈ II ĐẾN THẾ KỈ X</a:t>
            </a:r>
            <a:endParaRPr lang="vi-VN" sz="2800" dirty="0"/>
          </a:p>
        </p:txBody>
      </p:sp>
    </p:spTree>
    <p:extLst>
      <p:ext uri="{BB962C8B-B14F-4D97-AF65-F5344CB8AC3E}">
        <p14:creationId xmlns:p14="http://schemas.microsoft.com/office/powerpoint/2010/main" val="18742502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B59286F-C15A-44C2-ACBE-A325B3C642A1}"/>
              </a:ext>
            </a:extLst>
          </p:cNvPr>
          <p:cNvSpPr>
            <a:spLocks noGrp="1"/>
          </p:cNvSpPr>
          <p:nvPr>
            <p:ph type="title"/>
          </p:nvPr>
        </p:nvSpPr>
        <p:spPr/>
        <p:txBody>
          <a:bodyPr/>
          <a:lstStyle/>
          <a:p>
            <a:endParaRPr lang="en-US"/>
          </a:p>
        </p:txBody>
      </p:sp>
      <p:sp>
        <p:nvSpPr>
          <p:cNvPr id="3" name="Chỗ dành sẵn cho Nội dung 2">
            <a:extLst>
              <a:ext uri="{FF2B5EF4-FFF2-40B4-BE49-F238E27FC236}">
                <a16:creationId xmlns:a16="http://schemas.microsoft.com/office/drawing/2014/main" id="{5574C405-3E88-45E1-A8E0-C7B59E3B5202}"/>
              </a:ext>
            </a:extLst>
          </p:cNvPr>
          <p:cNvSpPr>
            <a:spLocks noGrp="1"/>
          </p:cNvSpPr>
          <p:nvPr>
            <p:ph idx="1"/>
          </p:nvPr>
        </p:nvSpPr>
        <p:spPr/>
        <p:txBody>
          <a:bodyPr/>
          <a:lstStyle/>
          <a:p>
            <a:endParaRPr lang="en-US"/>
          </a:p>
        </p:txBody>
      </p:sp>
      <p:pic>
        <p:nvPicPr>
          <p:cNvPr id="5" name="Hình ảnh 4">
            <a:extLst>
              <a:ext uri="{FF2B5EF4-FFF2-40B4-BE49-F238E27FC236}">
                <a16:creationId xmlns:a16="http://schemas.microsoft.com/office/drawing/2014/main" id="{CE44B54D-E0EF-438D-8B12-F345046F67F1}"/>
              </a:ext>
            </a:extLst>
          </p:cNvPr>
          <p:cNvPicPr>
            <a:picLocks noChangeAspect="1"/>
          </p:cNvPicPr>
          <p:nvPr/>
        </p:nvPicPr>
        <p:blipFill>
          <a:blip r:embed="rId2"/>
          <a:stretch>
            <a:fillRect/>
          </a:stretch>
        </p:blipFill>
        <p:spPr>
          <a:xfrm>
            <a:off x="634095" y="485422"/>
            <a:ext cx="10923809" cy="5826478"/>
          </a:xfrm>
          <a:prstGeom prst="rect">
            <a:avLst/>
          </a:prstGeom>
        </p:spPr>
      </p:pic>
    </p:spTree>
    <p:extLst>
      <p:ext uri="{BB962C8B-B14F-4D97-AF65-F5344CB8AC3E}">
        <p14:creationId xmlns:p14="http://schemas.microsoft.com/office/powerpoint/2010/main" val="40830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7270" y="797638"/>
            <a:ext cx="9049407" cy="1077218"/>
          </a:xfrm>
          <a:prstGeom prst="rect">
            <a:avLst/>
          </a:prstGeom>
          <a:solidFill>
            <a:srgbClr val="FFC000"/>
          </a:solidFill>
        </p:spPr>
        <p:txBody>
          <a:bodyPr wrap="square" rtlCol="0">
            <a:spAutoFit/>
          </a:bodyPr>
          <a:lstStyle/>
          <a:p>
            <a:pPr algn="ctr"/>
            <a:r>
              <a:rPr lang="en-US" sz="32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CHỦ ĐỀ: </a:t>
            </a:r>
          </a:p>
          <a:p>
            <a:pPr algn="ctr"/>
            <a:r>
              <a:rPr lang="en-US" sz="32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CÁC VƯƠNG QUỐC CỔ TỪ THẾ KỈ I ĐẾN THẾ KỈ X</a:t>
            </a:r>
            <a:endParaRPr lang="vi-VN" sz="3200" dirty="0">
              <a:solidFill>
                <a:srgbClr val="FF0000"/>
              </a:solidFill>
            </a:endParaRPr>
          </a:p>
        </p:txBody>
      </p:sp>
      <p:sp>
        <p:nvSpPr>
          <p:cNvPr id="3" name="TextBox 2"/>
          <p:cNvSpPr txBox="1"/>
          <p:nvPr/>
        </p:nvSpPr>
        <p:spPr>
          <a:xfrm>
            <a:off x="1954925" y="2606565"/>
            <a:ext cx="8891752" cy="523220"/>
          </a:xfrm>
          <a:prstGeom prst="rect">
            <a:avLst/>
          </a:prstGeom>
          <a:solidFill>
            <a:srgbClr val="FF0000"/>
          </a:solidFill>
        </p:spPr>
        <p:txBody>
          <a:bodyPr wrap="square" rtlCol="0">
            <a:spAutoFit/>
          </a:bodyPr>
          <a:lstStyle/>
          <a:p>
            <a:r>
              <a:rPr lang="en-US" sz="2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BÀI 19: VƯƠNG QUỐC CHĂM PA TỪ THẾ KỈ II ĐẾN THẾ KỈ X</a:t>
            </a:r>
            <a:endParaRPr lang="vi-VN" sz="2800" dirty="0"/>
          </a:p>
        </p:txBody>
      </p:sp>
      <p:sp>
        <p:nvSpPr>
          <p:cNvPr id="4" name="TextBox 3"/>
          <p:cNvSpPr txBox="1"/>
          <p:nvPr/>
        </p:nvSpPr>
        <p:spPr>
          <a:xfrm>
            <a:off x="1954925" y="3861494"/>
            <a:ext cx="8891752" cy="523220"/>
          </a:xfrm>
          <a:prstGeom prst="rect">
            <a:avLst/>
          </a:prstGeom>
          <a:solidFill>
            <a:srgbClr val="FF0000"/>
          </a:solidFill>
        </p:spPr>
        <p:txBody>
          <a:bodyPr wrap="square" rtlCol="0">
            <a:spAutoFit/>
          </a:bodyPr>
          <a:lstStyle/>
          <a:p>
            <a:r>
              <a:rPr lang="en-US" sz="2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BÀI 20: VƯƠNG QUỐC PHÙ NAM</a:t>
            </a:r>
            <a:endParaRPr lang="vi-VN" sz="2800" dirty="0"/>
          </a:p>
        </p:txBody>
      </p:sp>
    </p:spTree>
    <p:extLst>
      <p:ext uri="{BB962C8B-B14F-4D97-AF65-F5344CB8AC3E}">
        <p14:creationId xmlns:p14="http://schemas.microsoft.com/office/powerpoint/2010/main" val="2911274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A271FE-69EA-4404-8A77-3465599B479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014480" y="470688"/>
            <a:ext cx="7903732" cy="5530062"/>
          </a:xfrm>
          <a:prstGeom prst="rect">
            <a:avLst/>
          </a:prstGeom>
        </p:spPr>
      </p:pic>
      <p:pic>
        <p:nvPicPr>
          <p:cNvPr id="5" name="Picture 4">
            <a:extLst>
              <a:ext uri="{FF2B5EF4-FFF2-40B4-BE49-F238E27FC236}">
                <a16:creationId xmlns:a16="http://schemas.microsoft.com/office/drawing/2014/main" id="{8FB860A6-AB5E-4F4C-AF53-5013154CA0B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524000" y="620688"/>
            <a:ext cx="9144000" cy="5530062"/>
          </a:xfrm>
          <a:prstGeom prst="rect">
            <a:avLst/>
          </a:prstGeom>
        </p:spPr>
      </p:pic>
      <p:sp>
        <p:nvSpPr>
          <p:cNvPr id="7" name="TextBox 6">
            <a:extLst>
              <a:ext uri="{FF2B5EF4-FFF2-40B4-BE49-F238E27FC236}">
                <a16:creationId xmlns:a16="http://schemas.microsoft.com/office/drawing/2014/main" id="{797EEE10-6A6D-48B3-B644-39327E648A85}"/>
              </a:ext>
            </a:extLst>
          </p:cNvPr>
          <p:cNvSpPr txBox="1"/>
          <p:nvPr/>
        </p:nvSpPr>
        <p:spPr>
          <a:xfrm>
            <a:off x="2567608" y="1828800"/>
            <a:ext cx="4366592" cy="2492990"/>
          </a:xfrm>
          <a:prstGeom prst="rect">
            <a:avLst/>
          </a:prstGeom>
          <a:noFill/>
        </p:spPr>
        <p:txBody>
          <a:bodyPr wrap="square">
            <a:spAutoFit/>
          </a:bodyPr>
          <a:lstStyle/>
          <a:p>
            <a:pPr algn="just">
              <a:lnSpc>
                <a:spcPct val="130000"/>
              </a:lnSpc>
              <a:spcBef>
                <a:spcPts val="300"/>
              </a:spcBef>
            </a:pPr>
            <a:r>
              <a:rPr lang="en-US" sz="2400" b="1" dirty="0" err="1">
                <a:solidFill>
                  <a:srgbClr val="000000"/>
                </a:solidFill>
                <a:latin typeface="Times New Roman" panose="02020603050405020304" pitchFamily="18" charset="0"/>
                <a:ea typeface="Calibri" panose="020F0502020204030204" pitchFamily="34" charset="0"/>
              </a:rPr>
              <a:t>Hãy</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sưu</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tầm</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tư</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liệu</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và</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viết</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một</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đoạn</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giới</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thiệu</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về</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một</a:t>
            </a:r>
            <a:r>
              <a:rPr lang="en-US" sz="2400" b="1" dirty="0">
                <a:solidFill>
                  <a:srgbClr val="000000"/>
                </a:solidFill>
                <a:latin typeface="Times New Roman" panose="02020603050405020304" pitchFamily="18" charset="0"/>
                <a:ea typeface="Calibri" panose="020F0502020204030204" pitchFamily="34" charset="0"/>
              </a:rPr>
              <a:t> di </a:t>
            </a:r>
            <a:r>
              <a:rPr lang="en-US" sz="2400" b="1" dirty="0" err="1">
                <a:solidFill>
                  <a:srgbClr val="000000"/>
                </a:solidFill>
                <a:latin typeface="Times New Roman" panose="02020603050405020304" pitchFamily="18" charset="0"/>
                <a:ea typeface="Calibri" panose="020F0502020204030204" pitchFamily="34" charset="0"/>
              </a:rPr>
              <a:t>tích</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văn</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hoá</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Chăm</a:t>
            </a:r>
            <a:r>
              <a:rPr lang="en-US" sz="2400" b="1" dirty="0">
                <a:solidFill>
                  <a:srgbClr val="000000"/>
                </a:solidFill>
                <a:latin typeface="Times New Roman" panose="02020603050405020304" pitchFamily="18" charset="0"/>
                <a:ea typeface="Calibri" panose="020F0502020204030204" pitchFamily="34" charset="0"/>
              </a:rPr>
              <a:t> ở </a:t>
            </a:r>
            <a:r>
              <a:rPr lang="en-US" sz="2400" b="1" dirty="0" err="1">
                <a:solidFill>
                  <a:srgbClr val="000000"/>
                </a:solidFill>
                <a:latin typeface="Times New Roman" panose="02020603050405020304" pitchFamily="18" charset="0"/>
                <a:ea typeface="Calibri" panose="020F0502020204030204" pitchFamily="34" charset="0"/>
              </a:rPr>
              <a:t>nước</a:t>
            </a:r>
            <a:r>
              <a:rPr lang="en-US" sz="2400" b="1" dirty="0">
                <a:solidFill>
                  <a:srgbClr val="000000"/>
                </a:solidFill>
                <a:latin typeface="Times New Roman" panose="02020603050405020304" pitchFamily="18" charset="0"/>
                <a:ea typeface="Calibri" panose="020F0502020204030204" pitchFamily="34" charset="0"/>
              </a:rPr>
              <a:t> ta. Theo </a:t>
            </a:r>
            <a:r>
              <a:rPr lang="en-US" sz="2400" b="1" dirty="0" err="1">
                <a:solidFill>
                  <a:srgbClr val="000000"/>
                </a:solidFill>
                <a:latin typeface="Times New Roman" panose="02020603050405020304" pitchFamily="18" charset="0"/>
                <a:ea typeface="Calibri" panose="020F0502020204030204" pitchFamily="34" charset="0"/>
              </a:rPr>
              <a:t>em</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cần</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phải</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làm</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gì</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để</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bảo</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tồn</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và</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phát</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huy</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giá</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trị</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của</a:t>
            </a:r>
            <a:r>
              <a:rPr lang="en-US" sz="2400" b="1" dirty="0">
                <a:solidFill>
                  <a:srgbClr val="000000"/>
                </a:solidFill>
                <a:latin typeface="Times New Roman" panose="02020603050405020304" pitchFamily="18" charset="0"/>
                <a:ea typeface="Calibri" panose="020F0502020204030204" pitchFamily="34" charset="0"/>
              </a:rPr>
              <a:t> di </a:t>
            </a:r>
            <a:r>
              <a:rPr lang="en-US" sz="2400" b="1" dirty="0" err="1">
                <a:solidFill>
                  <a:srgbClr val="000000"/>
                </a:solidFill>
                <a:latin typeface="Times New Roman" panose="02020603050405020304" pitchFamily="18" charset="0"/>
                <a:ea typeface="Calibri" panose="020F0502020204030204" pitchFamily="34" charset="0"/>
              </a:rPr>
              <a:t>tích</a:t>
            </a:r>
            <a:r>
              <a:rPr lang="en-US" sz="2400" b="1" dirty="0">
                <a:solidFill>
                  <a:srgbClr val="000000"/>
                </a:solidFill>
                <a:latin typeface="Times New Roman" panose="02020603050405020304" pitchFamily="18" charset="0"/>
                <a:ea typeface="Calibri" panose="020F0502020204030204" pitchFamily="34" charset="0"/>
              </a:rPr>
              <a:t>?</a:t>
            </a:r>
          </a:p>
        </p:txBody>
      </p:sp>
    </p:spTree>
    <p:extLst>
      <p:ext uri="{BB962C8B-B14F-4D97-AF65-F5344CB8AC3E}">
        <p14:creationId xmlns:p14="http://schemas.microsoft.com/office/powerpoint/2010/main" val="13869577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5613"/>
            <a:ext cx="12192000" cy="523220"/>
          </a:xfrm>
          <a:prstGeom prst="rect">
            <a:avLst/>
          </a:prstGeom>
          <a:solidFill>
            <a:srgbClr val="FF0000"/>
          </a:solidFill>
        </p:spPr>
        <p:txBody>
          <a:bodyPr wrap="square" rtlCol="0">
            <a:spAutoFit/>
          </a:bodyPr>
          <a:lstStyle/>
          <a:p>
            <a:pPr algn="ctr"/>
            <a:r>
              <a:rPr lang="en-US" sz="2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BÀI 19: VƯƠNG QUỐC CHĂM PA TỪ THẾ KỈ II ĐẾN THẾ KỈ X</a:t>
            </a:r>
            <a:endParaRPr lang="vi-VN" sz="2800" dirty="0"/>
          </a:p>
        </p:txBody>
      </p:sp>
      <p:pic>
        <p:nvPicPr>
          <p:cNvPr id="5" name="Picture 4"/>
          <p:cNvPicPr>
            <a:picLocks noChangeAspect="1"/>
          </p:cNvPicPr>
          <p:nvPr/>
        </p:nvPicPr>
        <p:blipFill>
          <a:blip r:embed="rId2"/>
          <a:stretch>
            <a:fillRect/>
          </a:stretch>
        </p:blipFill>
        <p:spPr>
          <a:xfrm>
            <a:off x="1270930" y="1542723"/>
            <a:ext cx="2619375" cy="1743075"/>
          </a:xfrm>
          <a:prstGeom prst="rect">
            <a:avLst/>
          </a:prstGeom>
          <a:ln w="57150">
            <a:solidFill>
              <a:schemeClr val="tx1"/>
            </a:solidFill>
          </a:ln>
        </p:spPr>
      </p:pic>
      <p:sp>
        <p:nvSpPr>
          <p:cNvPr id="6" name="TextBox 5"/>
          <p:cNvSpPr txBox="1"/>
          <p:nvPr/>
        </p:nvSpPr>
        <p:spPr>
          <a:xfrm>
            <a:off x="1270931" y="3347353"/>
            <a:ext cx="2619374" cy="4616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2400" b="1" dirty="0">
                <a:solidFill>
                  <a:srgbClr val="FF0000"/>
                </a:solidFill>
              </a:rPr>
              <a:t>1.SÔNG THU BỒN</a:t>
            </a:r>
            <a:endParaRPr lang="vi-VN" sz="2400" b="1" dirty="0">
              <a:solidFill>
                <a:srgbClr val="FF0000"/>
              </a:solidFill>
            </a:endParaRPr>
          </a:p>
        </p:txBody>
      </p:sp>
      <p:sp>
        <p:nvSpPr>
          <p:cNvPr id="7" name="TextBox 6"/>
          <p:cNvSpPr txBox="1"/>
          <p:nvPr/>
        </p:nvSpPr>
        <p:spPr>
          <a:xfrm>
            <a:off x="1623851" y="4451242"/>
            <a:ext cx="1849820" cy="4616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sz="2400" b="1" dirty="0">
                <a:solidFill>
                  <a:srgbClr val="FF0000"/>
                </a:solidFill>
              </a:rPr>
              <a:t>2.NĂM 192</a:t>
            </a:r>
            <a:endParaRPr lang="vi-VN" sz="2400" b="1" dirty="0">
              <a:solidFill>
                <a:srgbClr val="FF0000"/>
              </a:solidFill>
            </a:endParaRPr>
          </a:p>
        </p:txBody>
      </p:sp>
      <p:sp>
        <p:nvSpPr>
          <p:cNvPr id="8" name="TextBox 7"/>
          <p:cNvSpPr txBox="1"/>
          <p:nvPr/>
        </p:nvSpPr>
        <p:spPr>
          <a:xfrm>
            <a:off x="1623851" y="5382306"/>
            <a:ext cx="1886931" cy="46166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2400" b="1" dirty="0">
                <a:solidFill>
                  <a:srgbClr val="FF0000"/>
                </a:solidFill>
              </a:rPr>
              <a:t>3. LÂM ẤP</a:t>
            </a:r>
            <a:endParaRPr lang="vi-VN" sz="2400" b="1" dirty="0">
              <a:solidFill>
                <a:srgbClr val="FF0000"/>
              </a:solidFill>
            </a:endParaRPr>
          </a:p>
        </p:txBody>
      </p:sp>
      <p:cxnSp>
        <p:nvCxnSpPr>
          <p:cNvPr id="10" name="Straight Connector 9"/>
          <p:cNvCxnSpPr>
            <a:endCxn id="6" idx="2"/>
          </p:cNvCxnSpPr>
          <p:nvPr/>
        </p:nvCxnSpPr>
        <p:spPr>
          <a:xfrm flipV="1">
            <a:off x="2580617" y="3809018"/>
            <a:ext cx="1" cy="64222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7" idx="2"/>
          </p:cNvCxnSpPr>
          <p:nvPr/>
        </p:nvCxnSpPr>
        <p:spPr>
          <a:xfrm flipH="1">
            <a:off x="2532998" y="4912907"/>
            <a:ext cx="15763" cy="512231"/>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78372" y="1019503"/>
            <a:ext cx="4635062" cy="523220"/>
          </a:xfrm>
          <a:prstGeom prst="rect">
            <a:avLst/>
          </a:prstGeom>
          <a:noFill/>
        </p:spPr>
        <p:txBody>
          <a:bodyPr wrap="square" rtlCol="0">
            <a:spAutoFit/>
          </a:bodyPr>
          <a:lstStyle/>
          <a:p>
            <a:r>
              <a:rPr lang="en-US" sz="2800" b="1" dirty="0"/>
              <a:t>Liên kết ba sự kiện trên</a:t>
            </a:r>
            <a:r>
              <a:rPr lang="en-US" dirty="0"/>
              <a:t>:</a:t>
            </a:r>
            <a:endParaRPr lang="vi-VN" dirty="0"/>
          </a:p>
        </p:txBody>
      </p:sp>
      <p:sp>
        <p:nvSpPr>
          <p:cNvPr id="16" name="Rectangle 15"/>
          <p:cNvSpPr/>
          <p:nvPr/>
        </p:nvSpPr>
        <p:spPr>
          <a:xfrm>
            <a:off x="5286704" y="1424215"/>
            <a:ext cx="6096000" cy="5039585"/>
          </a:xfrm>
          <a:prstGeom prst="rect">
            <a:avLst/>
          </a:prstGeom>
        </p:spPr>
        <p:txBody>
          <a:bodyPr>
            <a:spAutoFit/>
          </a:bodyPr>
          <a:lstStyle/>
          <a:p>
            <a:pPr lvl="0" algn="just">
              <a:lnSpc>
                <a:spcPct val="107000"/>
              </a:lnSpc>
              <a:spcAft>
                <a:spcPts val="800"/>
              </a:spcAft>
            </a:pPr>
            <a:r>
              <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Mảnh 1</a:t>
            </a:r>
            <a:r>
              <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sông Thu Bồn thuộc tỉnh Quảng Nam. Dọc con sông này tồn tại các di tích Champa ở các thời kỳ khác nhau: thánh địa Mỹ Sơn (thế kỷ IV), di tích Đồng Dương (thế kỷ IX), di tích Trà Kiệu (thế kỷ IV)</a:t>
            </a:r>
            <a:endPar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800"/>
              </a:spcAft>
            </a:pPr>
            <a:r>
              <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Mảnh 2</a:t>
            </a:r>
            <a:r>
              <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sách cổ Trung Hoa cũng ghi lại sự kiện năm 192 nhân dân Tượng Lâm khởi nghĩa chống lại nhà Hán và giành độc lập</a:t>
            </a:r>
            <a:endPar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800"/>
              </a:spcAft>
            </a:pPr>
            <a:r>
              <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Mảnh 3</a:t>
            </a:r>
            <a:r>
              <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tên gọi Lâm Ấp xuất hiện trong sử sách Trung Quốc vào thế kỷ III (</a:t>
            </a:r>
            <a:r>
              <a:rPr lang="en-US" sz="2400"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Tấn thư</a:t>
            </a:r>
            <a:r>
              <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quyển III, tờ 12a) chỉ vùng đất phía xa nhất của quận Nhật Nam. </a:t>
            </a:r>
            <a:endPar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615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1000"/>
                                        <p:tgtEl>
                                          <p:spTgt spid="15">
                                            <p:txEl>
                                              <p:pRg st="0" end="0"/>
                                            </p:txEl>
                                          </p:spTgt>
                                        </p:tgtEl>
                                      </p:cBhvr>
                                    </p:animEffect>
                                    <p:anim calcmode="lin" valueType="num">
                                      <p:cBhvr>
                                        <p:cTn id="8"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5613"/>
            <a:ext cx="12192000" cy="523220"/>
          </a:xfrm>
          <a:prstGeom prst="rect">
            <a:avLst/>
          </a:prstGeom>
          <a:solidFill>
            <a:srgbClr val="FF0000"/>
          </a:solidFill>
        </p:spPr>
        <p:txBody>
          <a:bodyPr wrap="square" rtlCol="0">
            <a:spAutoFit/>
          </a:bodyPr>
          <a:lstStyle/>
          <a:p>
            <a:pPr algn="ctr"/>
            <a:r>
              <a:rPr lang="en-US" sz="2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BÀI 19: VƯƠNG QUỐC CHĂM PA TỪ THẾ KỈ II ĐẾN THẾ KỈ X</a:t>
            </a:r>
            <a:endParaRPr lang="vi-VN" sz="2800" dirty="0"/>
          </a:p>
        </p:txBody>
      </p:sp>
      <p:pic>
        <p:nvPicPr>
          <p:cNvPr id="3" name="Picture 2"/>
          <p:cNvPicPr>
            <a:picLocks noChangeAspect="1"/>
          </p:cNvPicPr>
          <p:nvPr/>
        </p:nvPicPr>
        <p:blipFill>
          <a:blip r:embed="rId2"/>
          <a:stretch>
            <a:fillRect/>
          </a:stretch>
        </p:blipFill>
        <p:spPr>
          <a:xfrm>
            <a:off x="6248399" y="735724"/>
            <a:ext cx="5796456" cy="6022428"/>
          </a:xfrm>
          <a:prstGeom prst="rect">
            <a:avLst/>
          </a:prstGeom>
        </p:spPr>
      </p:pic>
      <p:sp>
        <p:nvSpPr>
          <p:cNvPr id="4" name="TextBox 3"/>
          <p:cNvSpPr txBox="1"/>
          <p:nvPr/>
        </p:nvSpPr>
        <p:spPr>
          <a:xfrm>
            <a:off x="157653" y="823279"/>
            <a:ext cx="5644055" cy="1015663"/>
          </a:xfrm>
          <a:prstGeom prst="rect">
            <a:avLst/>
          </a:prstGeom>
          <a:noFill/>
        </p:spPr>
        <p:txBody>
          <a:bodyPr wrap="square" rtlCol="0">
            <a:spAutoFit/>
          </a:bodyPr>
          <a:lstStyle/>
          <a:p>
            <a:pPr algn="just"/>
            <a:r>
              <a:rPr lang="nl-NL" sz="2000" b="1" dirty="0">
                <a:solidFill>
                  <a:srgbClr val="000000"/>
                </a:solidFill>
                <a:latin typeface="Arial"/>
              </a:rPr>
              <a:t>1. Quá trình hình thành và bước đầu phát triển của Vương quốc Chăm-pa</a:t>
            </a:r>
            <a:endParaRPr lang="en-US" sz="2000" dirty="0">
              <a:solidFill>
                <a:srgbClr val="000000"/>
              </a:solidFill>
              <a:latin typeface="Arial"/>
            </a:endParaRPr>
          </a:p>
          <a:p>
            <a:pPr algn="just"/>
            <a:endParaRPr lang="en-US" sz="2000" dirty="0">
              <a:solidFill>
                <a:srgbClr val="000000"/>
              </a:solidFill>
              <a:latin typeface="Arial"/>
            </a:endParaRPr>
          </a:p>
        </p:txBody>
      </p:sp>
      <p:sp>
        <p:nvSpPr>
          <p:cNvPr id="5" name="TextBox 4"/>
          <p:cNvSpPr txBox="1"/>
          <p:nvPr/>
        </p:nvSpPr>
        <p:spPr>
          <a:xfrm>
            <a:off x="246991" y="1482706"/>
            <a:ext cx="5686096" cy="2677656"/>
          </a:xfrm>
          <a:prstGeom prst="rect">
            <a:avLst/>
          </a:prstGeom>
          <a:noFill/>
        </p:spPr>
        <p:txBody>
          <a:bodyPr wrap="square" rtlCol="0">
            <a:spAutoFit/>
          </a:bodyPr>
          <a:lstStyle/>
          <a:p>
            <a:pPr algn="just"/>
            <a:r>
              <a:rPr lang="nl-NL" sz="2800" b="1" dirty="0">
                <a:latin typeface="Arial" panose="020B0604020202020204" pitchFamily="34" charset="0"/>
                <a:cs typeface="Arial" panose="020B0604020202020204" pitchFamily="34" charset="0"/>
              </a:rPr>
              <a:t>a. Vương quốc Chăm-pa ra đời</a:t>
            </a:r>
            <a:endParaRPr lang="en-US" sz="2800" dirty="0">
              <a:latin typeface="Arial" panose="020B0604020202020204" pitchFamily="34" charset="0"/>
              <a:cs typeface="Arial" panose="020B0604020202020204" pitchFamily="34" charset="0"/>
            </a:endParaRPr>
          </a:p>
          <a:p>
            <a:pPr algn="just"/>
            <a:r>
              <a:rPr lang="nl-NL" sz="2800" dirty="0">
                <a:latin typeface="Arial" panose="020B0604020202020204" pitchFamily="34" charset="0"/>
                <a:cs typeface="Arial" panose="020B0604020202020204" pitchFamily="34" charset="0"/>
              </a:rPr>
              <a:t>Năm 192, nhân dân huyện Tượng Lâm (quận Nhật Nam) đã nổi dậy lật đổ ách thống trị của nhà Hán, giành độc lập, lập nước Lâm Ấp (sau gọi là Chăm-pa).</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2230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fade">
                                      <p:cBhvr>
                                        <p:cTn id="28" dur="1000"/>
                                        <p:tgtEl>
                                          <p:spTgt spid="5">
                                            <p:txEl>
                                              <p:pRg st="0" end="0"/>
                                            </p:txEl>
                                          </p:spTgt>
                                        </p:tgtEl>
                                      </p:cBhvr>
                                    </p:animEffect>
                                    <p:anim calcmode="lin" valueType="num">
                                      <p:cBhvr>
                                        <p:cTn id="29"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animEffect transition="in" filter="fade">
                                      <p:cBhvr>
                                        <p:cTn id="35" dur="1000"/>
                                        <p:tgtEl>
                                          <p:spTgt spid="5">
                                            <p:txEl>
                                              <p:pRg st="1" end="1"/>
                                            </p:txEl>
                                          </p:spTgt>
                                        </p:tgtEl>
                                      </p:cBhvr>
                                    </p:animEffect>
                                    <p:anim calcmode="lin" valueType="num">
                                      <p:cBhvr>
                                        <p:cTn id="36"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5613"/>
            <a:ext cx="12192000" cy="523220"/>
          </a:xfrm>
          <a:prstGeom prst="rect">
            <a:avLst/>
          </a:prstGeom>
          <a:solidFill>
            <a:srgbClr val="FF0000"/>
          </a:solidFill>
        </p:spPr>
        <p:txBody>
          <a:bodyPr wrap="square" rtlCol="0">
            <a:spAutoFit/>
          </a:bodyPr>
          <a:lstStyle/>
          <a:p>
            <a:pPr algn="ctr"/>
            <a:r>
              <a:rPr lang="en-US" sz="2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BÀI 19: VƯƠNG QUỐC CHĂM PA TỪ THẾ KỈ II ĐẾN THẾ KỈ X</a:t>
            </a:r>
            <a:endParaRPr lang="vi-VN" sz="2800" dirty="0"/>
          </a:p>
        </p:txBody>
      </p:sp>
      <p:pic>
        <p:nvPicPr>
          <p:cNvPr id="3" name="Picture 2"/>
          <p:cNvPicPr>
            <a:picLocks noChangeAspect="1"/>
          </p:cNvPicPr>
          <p:nvPr/>
        </p:nvPicPr>
        <p:blipFill>
          <a:blip r:embed="rId2"/>
          <a:stretch>
            <a:fillRect/>
          </a:stretch>
        </p:blipFill>
        <p:spPr>
          <a:xfrm>
            <a:off x="481097" y="1804275"/>
            <a:ext cx="11229805" cy="3249450"/>
          </a:xfrm>
          <a:prstGeom prst="rect">
            <a:avLst/>
          </a:prstGeom>
        </p:spPr>
      </p:pic>
    </p:spTree>
    <p:extLst>
      <p:ext uri="{BB962C8B-B14F-4D97-AF65-F5344CB8AC3E}">
        <p14:creationId xmlns:p14="http://schemas.microsoft.com/office/powerpoint/2010/main" val="3864060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ỗ dành sẵn cho Nội dung 2">
            <a:extLst>
              <a:ext uri="{FF2B5EF4-FFF2-40B4-BE49-F238E27FC236}">
                <a16:creationId xmlns:a16="http://schemas.microsoft.com/office/drawing/2014/main" id="{709B4EE5-0DFB-4041-ADFE-A93DE8D9F419}"/>
              </a:ext>
            </a:extLst>
          </p:cNvPr>
          <p:cNvSpPr>
            <a:spLocks noGrp="1"/>
          </p:cNvSpPr>
          <p:nvPr>
            <p:ph idx="1"/>
          </p:nvPr>
        </p:nvSpPr>
        <p:spPr>
          <a:xfrm>
            <a:off x="838200" y="6121399"/>
            <a:ext cx="10515600" cy="690563"/>
          </a:xfrm>
        </p:spPr>
        <p:txBody>
          <a:bodyPr/>
          <a:lstStyle/>
          <a:p>
            <a:r>
              <a:rPr lang="en-US" dirty="0" err="1"/>
              <a:t>Kinh</a:t>
            </a:r>
            <a:r>
              <a:rPr lang="en-US" dirty="0"/>
              <a:t> </a:t>
            </a:r>
            <a:r>
              <a:rPr lang="en-US" dirty="0" err="1"/>
              <a:t>đô</a:t>
            </a:r>
            <a:r>
              <a:rPr lang="en-US" dirty="0"/>
              <a:t> </a:t>
            </a:r>
            <a:r>
              <a:rPr lang="en-US" dirty="0" err="1"/>
              <a:t>Sinhapura</a:t>
            </a:r>
            <a:endParaRPr lang="en-US" dirty="0"/>
          </a:p>
        </p:txBody>
      </p:sp>
      <p:pic>
        <p:nvPicPr>
          <p:cNvPr id="4" name="Hình ảnh 3">
            <a:extLst>
              <a:ext uri="{FF2B5EF4-FFF2-40B4-BE49-F238E27FC236}">
                <a16:creationId xmlns:a16="http://schemas.microsoft.com/office/drawing/2014/main" id="{5789115E-4F57-477E-AED0-11301E733836}"/>
              </a:ext>
            </a:extLst>
          </p:cNvPr>
          <p:cNvPicPr>
            <a:picLocks noChangeAspect="1"/>
          </p:cNvPicPr>
          <p:nvPr/>
        </p:nvPicPr>
        <p:blipFill>
          <a:blip r:embed="rId2"/>
          <a:stretch>
            <a:fillRect/>
          </a:stretch>
        </p:blipFill>
        <p:spPr>
          <a:xfrm>
            <a:off x="1219200" y="157162"/>
            <a:ext cx="9110133" cy="5622749"/>
          </a:xfrm>
          <a:prstGeom prst="rect">
            <a:avLst/>
          </a:prstGeom>
        </p:spPr>
      </p:pic>
    </p:spTree>
    <p:extLst>
      <p:ext uri="{BB962C8B-B14F-4D97-AF65-F5344CB8AC3E}">
        <p14:creationId xmlns:p14="http://schemas.microsoft.com/office/powerpoint/2010/main" val="813031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ỗ dành sẵn cho Nội dung 2">
            <a:extLst>
              <a:ext uri="{FF2B5EF4-FFF2-40B4-BE49-F238E27FC236}">
                <a16:creationId xmlns:a16="http://schemas.microsoft.com/office/drawing/2014/main" id="{541D2C40-CED5-4600-AA52-3A77A03AF9A6}"/>
              </a:ext>
            </a:extLst>
          </p:cNvPr>
          <p:cNvSpPr>
            <a:spLocks noGrp="1"/>
          </p:cNvSpPr>
          <p:nvPr>
            <p:ph idx="1"/>
          </p:nvPr>
        </p:nvSpPr>
        <p:spPr>
          <a:xfrm>
            <a:off x="330200" y="6170171"/>
            <a:ext cx="10515600" cy="645407"/>
          </a:xfrm>
        </p:spPr>
        <p:txBody>
          <a:bodyPr/>
          <a:lstStyle/>
          <a:p>
            <a:r>
              <a:rPr lang="en-US" dirty="0" err="1"/>
              <a:t>Vị</a:t>
            </a:r>
            <a:r>
              <a:rPr lang="en-US" dirty="0"/>
              <a:t> </a:t>
            </a:r>
            <a:r>
              <a:rPr lang="en-US" dirty="0" err="1"/>
              <a:t>trí</a:t>
            </a:r>
            <a:r>
              <a:rPr lang="en-US" dirty="0"/>
              <a:t> </a:t>
            </a:r>
            <a:r>
              <a:rPr lang="en-US" dirty="0" err="1"/>
              <a:t>thành</a:t>
            </a:r>
            <a:r>
              <a:rPr lang="en-US" dirty="0"/>
              <a:t> </a:t>
            </a:r>
            <a:r>
              <a:rPr lang="en-US" dirty="0" err="1"/>
              <a:t>Virapura</a:t>
            </a:r>
            <a:endParaRPr lang="en-US" dirty="0"/>
          </a:p>
        </p:txBody>
      </p:sp>
      <p:pic>
        <p:nvPicPr>
          <p:cNvPr id="1026" name="Picture 2">
            <a:extLst>
              <a:ext uri="{FF2B5EF4-FFF2-40B4-BE49-F238E27FC236}">
                <a16:creationId xmlns:a16="http://schemas.microsoft.com/office/drawing/2014/main" id="{DBDBA45E-BA8A-4986-B033-E872E89433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0744" y="365125"/>
            <a:ext cx="8734425" cy="565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8460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id="{A193DF46-4316-4AB9-BDF2-8173620020E2}"/>
              </a:ext>
            </a:extLst>
          </p:cNvPr>
          <p:cNvPicPr>
            <a:picLocks noChangeAspect="1"/>
          </p:cNvPicPr>
          <p:nvPr/>
        </p:nvPicPr>
        <p:blipFill>
          <a:blip r:embed="rId2"/>
          <a:stretch>
            <a:fillRect/>
          </a:stretch>
        </p:blipFill>
        <p:spPr>
          <a:xfrm>
            <a:off x="1110286" y="982743"/>
            <a:ext cx="9971428" cy="4914286"/>
          </a:xfrm>
          <a:prstGeom prst="rect">
            <a:avLst/>
          </a:prstGeom>
        </p:spPr>
      </p:pic>
      <p:sp>
        <p:nvSpPr>
          <p:cNvPr id="3" name="TextBox 2"/>
          <p:cNvSpPr txBox="1"/>
          <p:nvPr/>
        </p:nvSpPr>
        <p:spPr>
          <a:xfrm>
            <a:off x="0" y="115613"/>
            <a:ext cx="12192000" cy="523220"/>
          </a:xfrm>
          <a:prstGeom prst="rect">
            <a:avLst/>
          </a:prstGeom>
          <a:solidFill>
            <a:srgbClr val="FF0000"/>
          </a:solidFill>
        </p:spPr>
        <p:txBody>
          <a:bodyPr wrap="square" rtlCol="0">
            <a:spAutoFit/>
          </a:bodyPr>
          <a:lstStyle/>
          <a:p>
            <a:pPr algn="ctr"/>
            <a:r>
              <a:rPr lang="en-US" sz="2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BÀI 19: VƯƠNG QUỐC CHĂM PA TỪ THẾ KỈ II ĐẾN THẾ KỈ X</a:t>
            </a:r>
            <a:endParaRPr lang="vi-VN" sz="2800" dirty="0"/>
          </a:p>
        </p:txBody>
      </p:sp>
    </p:spTree>
    <p:extLst>
      <p:ext uri="{BB962C8B-B14F-4D97-AF65-F5344CB8AC3E}">
        <p14:creationId xmlns:p14="http://schemas.microsoft.com/office/powerpoint/2010/main" val="65235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5613"/>
            <a:ext cx="12192000" cy="523220"/>
          </a:xfrm>
          <a:prstGeom prst="rect">
            <a:avLst/>
          </a:prstGeom>
          <a:solidFill>
            <a:srgbClr val="FF0000"/>
          </a:solidFill>
        </p:spPr>
        <p:txBody>
          <a:bodyPr wrap="square" rtlCol="0">
            <a:spAutoFit/>
          </a:bodyPr>
          <a:lstStyle/>
          <a:p>
            <a:pPr algn="ctr"/>
            <a:r>
              <a:rPr lang="en-US" sz="2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BÀI 19: VƯƠNG QUỐC CHĂM PA TỪ THẾ KỈ II ĐẾN THẾ KỈ X</a:t>
            </a:r>
            <a:endParaRPr lang="vi-VN" sz="2800" dirty="0"/>
          </a:p>
        </p:txBody>
      </p:sp>
      <p:pic>
        <p:nvPicPr>
          <p:cNvPr id="3" name="Picture 2"/>
          <p:cNvPicPr>
            <a:picLocks noChangeAspect="1"/>
          </p:cNvPicPr>
          <p:nvPr/>
        </p:nvPicPr>
        <p:blipFill>
          <a:blip r:embed="rId2"/>
          <a:stretch>
            <a:fillRect/>
          </a:stretch>
        </p:blipFill>
        <p:spPr>
          <a:xfrm>
            <a:off x="6248399" y="735724"/>
            <a:ext cx="5796456" cy="6022428"/>
          </a:xfrm>
          <a:prstGeom prst="rect">
            <a:avLst/>
          </a:prstGeom>
        </p:spPr>
      </p:pic>
      <p:sp>
        <p:nvSpPr>
          <p:cNvPr id="4" name="TextBox 3"/>
          <p:cNvSpPr txBox="1"/>
          <p:nvPr/>
        </p:nvSpPr>
        <p:spPr>
          <a:xfrm>
            <a:off x="157653" y="823279"/>
            <a:ext cx="5644055" cy="1015663"/>
          </a:xfrm>
          <a:prstGeom prst="rect">
            <a:avLst/>
          </a:prstGeom>
          <a:noFill/>
        </p:spPr>
        <p:txBody>
          <a:bodyPr wrap="square" rtlCol="0">
            <a:spAutoFit/>
          </a:bodyPr>
          <a:lstStyle/>
          <a:p>
            <a:pPr algn="just"/>
            <a:r>
              <a:rPr lang="nl-NL" sz="2000" b="1" dirty="0">
                <a:solidFill>
                  <a:srgbClr val="000000"/>
                </a:solidFill>
                <a:latin typeface="Arial"/>
              </a:rPr>
              <a:t>1. Quá trình hình thành và bước đầu phát triển của Vương quốc Chăm-pa</a:t>
            </a:r>
            <a:endParaRPr lang="en-US" sz="2000" dirty="0">
              <a:solidFill>
                <a:srgbClr val="000000"/>
              </a:solidFill>
              <a:latin typeface="Arial"/>
            </a:endParaRPr>
          </a:p>
          <a:p>
            <a:pPr algn="just"/>
            <a:endParaRPr lang="en-US" sz="2000" dirty="0">
              <a:solidFill>
                <a:srgbClr val="000000"/>
              </a:solidFill>
              <a:latin typeface="Arial"/>
            </a:endParaRPr>
          </a:p>
        </p:txBody>
      </p:sp>
      <p:sp>
        <p:nvSpPr>
          <p:cNvPr id="5" name="TextBox 4"/>
          <p:cNvSpPr txBox="1"/>
          <p:nvPr/>
        </p:nvSpPr>
        <p:spPr>
          <a:xfrm>
            <a:off x="246991" y="1482706"/>
            <a:ext cx="5686096" cy="1631216"/>
          </a:xfrm>
          <a:prstGeom prst="rect">
            <a:avLst/>
          </a:prstGeom>
          <a:noFill/>
        </p:spPr>
        <p:txBody>
          <a:bodyPr wrap="square" rtlCol="0">
            <a:spAutoFit/>
          </a:bodyPr>
          <a:lstStyle/>
          <a:p>
            <a:pPr algn="just"/>
            <a:r>
              <a:rPr lang="nl-NL" sz="2000" b="1" dirty="0">
                <a:latin typeface="Arial" panose="020B0604020202020204" pitchFamily="34" charset="0"/>
                <a:cs typeface="Arial" panose="020B0604020202020204" pitchFamily="34" charset="0"/>
              </a:rPr>
              <a:t>a. Vương quốc Chăm-pa ra đời</a:t>
            </a:r>
            <a:endParaRPr lang="en-US" sz="2000" dirty="0">
              <a:latin typeface="Arial" panose="020B0604020202020204" pitchFamily="34" charset="0"/>
              <a:cs typeface="Arial" panose="020B0604020202020204" pitchFamily="34" charset="0"/>
            </a:endParaRPr>
          </a:p>
          <a:p>
            <a:pPr algn="just"/>
            <a:r>
              <a:rPr lang="nl-NL" sz="2000" dirty="0">
                <a:latin typeface="Arial" panose="020B0604020202020204" pitchFamily="34" charset="0"/>
                <a:cs typeface="Arial" panose="020B0604020202020204" pitchFamily="34" charset="0"/>
              </a:rPr>
              <a:t>Năm 192, nhân dân huyện Tượng Lâm (quận Nhật Nam) đã nổi dậy lật đổ ách thống trị của nhà Hán, giành độc lập, lập nước Lâm Ấp (sau gọi là Chăm-pa).</a:t>
            </a:r>
            <a:endParaRPr lang="en-US" sz="2000" dirty="0">
              <a:latin typeface="Arial" panose="020B0604020202020204" pitchFamily="34" charset="0"/>
              <a:cs typeface="Arial" panose="020B0604020202020204" pitchFamily="34" charset="0"/>
            </a:endParaRPr>
          </a:p>
        </p:txBody>
      </p:sp>
      <p:sp>
        <p:nvSpPr>
          <p:cNvPr id="6" name="TextBox 5"/>
          <p:cNvSpPr txBox="1"/>
          <p:nvPr/>
        </p:nvSpPr>
        <p:spPr>
          <a:xfrm>
            <a:off x="246991" y="3080067"/>
            <a:ext cx="5465378" cy="1323439"/>
          </a:xfrm>
          <a:prstGeom prst="rect">
            <a:avLst/>
          </a:prstGeom>
          <a:noFill/>
        </p:spPr>
        <p:txBody>
          <a:bodyPr wrap="square" rtlCol="0">
            <a:spAutoFit/>
          </a:bodyPr>
          <a:lstStyle/>
          <a:p>
            <a:pPr algn="just"/>
            <a:r>
              <a:rPr lang="nl-NL" sz="2000" b="1" dirty="0">
                <a:latin typeface="Arial" panose="020B0604020202020204" pitchFamily="34" charset="0"/>
                <a:cs typeface="Arial" panose="020B0604020202020204" pitchFamily="34" charset="0"/>
              </a:rPr>
              <a:t>b. Chặng đường hơn 8 thế kỉ đầu tiên</a:t>
            </a:r>
            <a:endParaRPr lang="en-US" sz="2000" dirty="0">
              <a:latin typeface="Arial" panose="020B0604020202020204" pitchFamily="34" charset="0"/>
              <a:cs typeface="Arial" panose="020B0604020202020204" pitchFamily="34" charset="0"/>
            </a:endParaRPr>
          </a:p>
          <a:p>
            <a:pPr algn="just"/>
            <a:r>
              <a:rPr lang="nl-NL" sz="2000" dirty="0">
                <a:latin typeface="Arial" panose="020B0604020202020204" pitchFamily="34" charset="0"/>
                <a:cs typeface="Arial" panose="020B0604020202020204" pitchFamily="34" charset="0"/>
              </a:rPr>
              <a:t>- Phát triển qua nhiều giai đoạn, gắn liền với việc di chuyển kinh đô.</a:t>
            </a:r>
            <a:endParaRPr lang="en-US" sz="2000" dirty="0">
              <a:latin typeface="Arial" panose="020B0604020202020204" pitchFamily="34" charset="0"/>
              <a:cs typeface="Arial" panose="020B0604020202020204" pitchFamily="34" charset="0"/>
            </a:endParaRPr>
          </a:p>
          <a:p>
            <a:pPr algn="just"/>
            <a:endParaRPr lang="en-US" sz="2000" dirty="0">
              <a:latin typeface="Arial" panose="020B0604020202020204" pitchFamily="34" charset="0"/>
              <a:ea typeface="微软雅黑" panose="020B0503020204020204" pitchFamily="34" charset="-122"/>
              <a:cs typeface="Arial" panose="020B0604020202020204" pitchFamily="34" charset="0"/>
            </a:endParaRPr>
          </a:p>
        </p:txBody>
      </p:sp>
      <p:sp>
        <p:nvSpPr>
          <p:cNvPr id="7" name="Rectangle 6"/>
          <p:cNvSpPr/>
          <p:nvPr/>
        </p:nvSpPr>
        <p:spPr>
          <a:xfrm>
            <a:off x="246991" y="4080276"/>
            <a:ext cx="6096000" cy="2246769"/>
          </a:xfrm>
          <a:prstGeom prst="rect">
            <a:avLst/>
          </a:prstGeom>
        </p:spPr>
        <p:txBody>
          <a:bodyPr>
            <a:spAutoFit/>
          </a:bodyPr>
          <a:lstStyle/>
          <a:p>
            <a:r>
              <a:rPr lang="vi-VN" sz="2000" dirty="0">
                <a:solidFill>
                  <a:srgbClr val="333333"/>
                </a:solidFill>
              </a:rPr>
              <a:t>+ Cuối thế kỉ II, Kinh đô Sin-ha-pu-ra ở Duy Xuyên, Quảng Nam.</a:t>
            </a:r>
          </a:p>
          <a:p>
            <a:r>
              <a:rPr lang="vi-VN" sz="2000" dirty="0">
                <a:solidFill>
                  <a:srgbClr val="333333"/>
                </a:solidFill>
              </a:rPr>
              <a:t>+ Đầu thế kỉ VIII, Kinh đô Vi-ra-pu-ra (Phan Rang, Ninh Thuận).</a:t>
            </a:r>
          </a:p>
          <a:p>
            <a:r>
              <a:rPr lang="vi-VN" sz="2000" dirty="0">
                <a:solidFill>
                  <a:srgbClr val="333333"/>
                </a:solidFill>
              </a:rPr>
              <a:t>+ Cuối thế kỉ IX, Kinh đô In-đra-pu-ra (Thăng Bình, Quảng Nam).</a:t>
            </a:r>
          </a:p>
          <a:p>
            <a:r>
              <a:rPr lang="vi-VN" sz="2000" dirty="0">
                <a:solidFill>
                  <a:srgbClr val="333333"/>
                </a:solidFill>
              </a:rPr>
              <a:t>+ Cuối thế kỉ X, kinh đô Vi-giay-a (Bình Định).</a:t>
            </a:r>
            <a:endParaRPr lang="vi-VN" sz="2000" b="0" i="0" dirty="0">
              <a:solidFill>
                <a:srgbClr val="333333"/>
              </a:solidFill>
              <a:effectLst/>
            </a:endParaRPr>
          </a:p>
        </p:txBody>
      </p:sp>
    </p:spTree>
    <p:extLst>
      <p:ext uri="{BB962C8B-B14F-4D97-AF65-F5344CB8AC3E}">
        <p14:creationId xmlns:p14="http://schemas.microsoft.com/office/powerpoint/2010/main" val="857040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1000"/>
                                        <p:tgtEl>
                                          <p:spTgt spid="7">
                                            <p:txEl>
                                              <p:pRg st="0" end="0"/>
                                            </p:txEl>
                                          </p:spTgt>
                                        </p:tgtEl>
                                      </p:cBhvr>
                                    </p:animEffect>
                                    <p:anim calcmode="lin" valueType="num">
                                      <p:cBhvr>
                                        <p:cTn id="2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0" end="0"/>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7">
                                            <p:txEl>
                                              <p:pRg st="1" end="1"/>
                                            </p:txEl>
                                          </p:spTgt>
                                        </p:tgtEl>
                                        <p:attrNameLst>
                                          <p:attrName>style.visibility</p:attrName>
                                        </p:attrNameLst>
                                      </p:cBhvr>
                                      <p:to>
                                        <p:strVal val="visible"/>
                                      </p:to>
                                    </p:set>
                                    <p:animEffect transition="in" filter="fade">
                                      <p:cBhvr>
                                        <p:cTn id="26" dur="1000"/>
                                        <p:tgtEl>
                                          <p:spTgt spid="7">
                                            <p:txEl>
                                              <p:pRg st="1" end="1"/>
                                            </p:txEl>
                                          </p:spTgt>
                                        </p:tgtEl>
                                      </p:cBhvr>
                                    </p:animEffect>
                                    <p:anim calcmode="lin" valueType="num">
                                      <p:cBhvr>
                                        <p:cTn id="27"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7">
                                            <p:txEl>
                                              <p:pRg st="1" end="1"/>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Effect transition="in" filter="fade">
                                      <p:cBhvr>
                                        <p:cTn id="31" dur="1000"/>
                                        <p:tgtEl>
                                          <p:spTgt spid="7">
                                            <p:txEl>
                                              <p:pRg st="2" end="2"/>
                                            </p:txEl>
                                          </p:spTgt>
                                        </p:tgtEl>
                                      </p:cBhvr>
                                    </p:animEffect>
                                    <p:anim calcmode="lin" valueType="num">
                                      <p:cBhvr>
                                        <p:cTn id="3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7">
                                            <p:txEl>
                                              <p:pRg st="2" end="2"/>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7">
                                            <p:txEl>
                                              <p:pRg st="3" end="3"/>
                                            </p:txEl>
                                          </p:spTgt>
                                        </p:tgtEl>
                                        <p:attrNameLst>
                                          <p:attrName>style.visibility</p:attrName>
                                        </p:attrNameLst>
                                      </p:cBhvr>
                                      <p:to>
                                        <p:strVal val="visible"/>
                                      </p:to>
                                    </p:set>
                                    <p:animEffect transition="in" filter="fade">
                                      <p:cBhvr>
                                        <p:cTn id="36" dur="1000"/>
                                        <p:tgtEl>
                                          <p:spTgt spid="7">
                                            <p:txEl>
                                              <p:pRg st="3" end="3"/>
                                            </p:txEl>
                                          </p:spTgt>
                                        </p:tgtEl>
                                      </p:cBhvr>
                                    </p:animEffect>
                                    <p:anim calcmode="lin" valueType="num">
                                      <p:cBhvr>
                                        <p:cTn id="37"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TotalTime>
  <Words>1127</Words>
  <Application>Microsoft Office PowerPoint</Application>
  <PresentationFormat>Widescreen</PresentationFormat>
  <Paragraphs>55</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Một số thành tựu văn hoá tiêu biểu</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10</dc:creator>
  <cp:lastModifiedBy>do cuc</cp:lastModifiedBy>
  <cp:revision>19</cp:revision>
  <dcterms:created xsi:type="dcterms:W3CDTF">2023-04-03T02:24:55Z</dcterms:created>
  <dcterms:modified xsi:type="dcterms:W3CDTF">2023-05-05T04:36:46Z</dcterms:modified>
</cp:coreProperties>
</file>