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308" r:id="rId8"/>
    <p:sldId id="309" r:id="rId9"/>
    <p:sldId id="266" r:id="rId10"/>
    <p:sldId id="279" r:id="rId11"/>
    <p:sldId id="267" r:id="rId12"/>
    <p:sldId id="294" r:id="rId13"/>
    <p:sldId id="307" r:id="rId14"/>
    <p:sldId id="268" r:id="rId15"/>
    <p:sldId id="271" r:id="rId16"/>
    <p:sldId id="277" r:id="rId17"/>
    <p:sldId id="296" r:id="rId18"/>
    <p:sldId id="274" r:id="rId19"/>
    <p:sldId id="272" r:id="rId20"/>
    <p:sldId id="276" r:id="rId21"/>
    <p:sldId id="303" r:id="rId22"/>
    <p:sldId id="299" r:id="rId23"/>
    <p:sldId id="304" r:id="rId24"/>
    <p:sldId id="306" r:id="rId25"/>
    <p:sldId id="291" r:id="rId26"/>
    <p:sldId id="292" r:id="rId27"/>
    <p:sldId id="293" r:id="rId28"/>
    <p:sldId id="273" r:id="rId29"/>
    <p:sldId id="275" r:id="rId30"/>
    <p:sldId id="280" r:id="rId31"/>
    <p:sldId id="281" r:id="rId32"/>
    <p:sldId id="282" r:id="rId33"/>
    <p:sldId id="284" r:id="rId34"/>
    <p:sldId id="285" r:id="rId35"/>
    <p:sldId id="286" r:id="rId36"/>
    <p:sldId id="287" r:id="rId37"/>
    <p:sldId id="288" r:id="rId38"/>
    <p:sldId id="28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662" y="-5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1364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81283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41814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217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46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BD952-EDF4-4344-8E1A-AADDE4FEA149}"/>
              </a:ext>
            </a:extLst>
          </p:cNvPr>
          <p:cNvSpPr>
            <a:spLocks noGrp="1"/>
          </p:cNvSpPr>
          <p:nvPr>
            <p:ph type="title"/>
          </p:nvPr>
        </p:nvSpPr>
        <p:spPr>
          <a:xfrm>
            <a:off x="623888" y="170977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0B9473A-9E92-45F2-BDD7-D4C993384319}"/>
              </a:ext>
            </a:extLst>
          </p:cNvPr>
          <p:cNvSpPr>
            <a:spLocks noGrp="1"/>
          </p:cNvSpPr>
          <p:nvPr>
            <p:ph type="body" idx="1"/>
          </p:nvPr>
        </p:nvSpPr>
        <p:spPr>
          <a:xfrm>
            <a:off x="623888" y="458950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345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092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637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497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809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4348A8-87F3-4E51-9D9B-8F27C51C692D}"/>
              </a:ext>
            </a:extLst>
          </p:cNvPr>
          <p:cNvSpPr>
            <a:spLocks noGrp="1"/>
          </p:cNvSpPr>
          <p:nvPr>
            <p:ph idx="1"/>
          </p:nvPr>
        </p:nvSpPr>
        <p:spPr>
          <a:xfrm>
            <a:off x="3887391" y="98746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1927741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82BD6FE-5778-4C1E-89BB-1D36F1B41FBC}"/>
              </a:ext>
            </a:extLst>
          </p:cNvPr>
          <p:cNvSpPr>
            <a:spLocks noGrp="1"/>
          </p:cNvSpPr>
          <p:nvPr>
            <p:ph type="pic" idx="1"/>
          </p:nvPr>
        </p:nvSpPr>
        <p:spPr>
          <a:xfrm>
            <a:off x="3887391" y="98746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8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458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9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687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78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BD952-EDF4-4344-8E1A-AADDE4FEA149}"/>
              </a:ext>
            </a:extLst>
          </p:cNvPr>
          <p:cNvSpPr>
            <a:spLocks noGrp="1"/>
          </p:cNvSpPr>
          <p:nvPr>
            <p:ph type="title"/>
          </p:nvPr>
        </p:nvSpPr>
        <p:spPr>
          <a:xfrm>
            <a:off x="623888" y="170977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0B9473A-9E92-45F2-BDD7-D4C993384319}"/>
              </a:ext>
            </a:extLst>
          </p:cNvPr>
          <p:cNvSpPr>
            <a:spLocks noGrp="1"/>
          </p:cNvSpPr>
          <p:nvPr>
            <p:ph type="body" idx="1"/>
          </p:nvPr>
        </p:nvSpPr>
        <p:spPr>
          <a:xfrm>
            <a:off x="623888" y="45895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906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67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715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976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9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763536-67F7-4151-94A9-633AD8FB6A7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455709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4348A8-87F3-4E51-9D9B-8F27C51C692D}"/>
              </a:ext>
            </a:extLst>
          </p:cNvPr>
          <p:cNvSpPr>
            <a:spLocks noGrp="1"/>
          </p:cNvSpPr>
          <p:nvPr>
            <p:ph idx="1"/>
          </p:nvPr>
        </p:nvSpPr>
        <p:spPr>
          <a:xfrm>
            <a:off x="3887391" y="98746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387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82BD6FE-5778-4C1E-89BB-1D36F1B41FBC}"/>
              </a:ext>
            </a:extLst>
          </p:cNvPr>
          <p:cNvSpPr>
            <a:spLocks noGrp="1"/>
          </p:cNvSpPr>
          <p:nvPr>
            <p:ph type="pic" idx="1"/>
          </p:nvPr>
        </p:nvSpPr>
        <p:spPr>
          <a:xfrm>
            <a:off x="3887391" y="98746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231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04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410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116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385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BD952-EDF4-4344-8E1A-AADDE4FEA149}"/>
              </a:ext>
            </a:extLst>
          </p:cNvPr>
          <p:cNvSpPr>
            <a:spLocks noGrp="1"/>
          </p:cNvSpPr>
          <p:nvPr>
            <p:ph type="title"/>
          </p:nvPr>
        </p:nvSpPr>
        <p:spPr>
          <a:xfrm>
            <a:off x="623888" y="170976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0B9473A-9E92-45F2-BDD7-D4C993384319}"/>
              </a:ext>
            </a:extLst>
          </p:cNvPr>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580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064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33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2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63536-67F7-4151-94A9-633AD8FB6A71}"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04621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420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4348A8-87F3-4E51-9D9B-8F27C51C692D}"/>
              </a:ext>
            </a:extLst>
          </p:cNvPr>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155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82BD6FE-5778-4C1E-89BB-1D36F1B41FBC}"/>
              </a:ext>
            </a:extLst>
          </p:cNvPr>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78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516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968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697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177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BD952-EDF4-4344-8E1A-AADDE4FEA149}"/>
              </a:ext>
            </a:extLst>
          </p:cNvPr>
          <p:cNvSpPr>
            <a:spLocks noGrp="1"/>
          </p:cNvSpPr>
          <p:nvPr>
            <p:ph type="title"/>
          </p:nvPr>
        </p:nvSpPr>
        <p:spPr>
          <a:xfrm>
            <a:off x="623888" y="170976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0B9473A-9E92-45F2-BDD7-D4C993384319}"/>
              </a:ext>
            </a:extLst>
          </p:cNvPr>
          <p:cNvSpPr>
            <a:spLocks noGrp="1"/>
          </p:cNvSpPr>
          <p:nvPr>
            <p:ph type="body" idx="1"/>
          </p:nvPr>
        </p:nvSpPr>
        <p:spPr>
          <a:xfrm>
            <a:off x="623888"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522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286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6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763536-67F7-4151-94A9-633AD8FB6A71}"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4116479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526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781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4348A8-87F3-4E51-9D9B-8F27C51C692D}"/>
              </a:ext>
            </a:extLst>
          </p:cNvPr>
          <p:cNvSpPr>
            <a:spLocks noGrp="1"/>
          </p:cNvSpPr>
          <p:nvPr>
            <p:ph idx="1"/>
          </p:nvPr>
        </p:nvSpPr>
        <p:spPr>
          <a:xfrm>
            <a:off x="3887391" y="98744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34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82BD6FE-5778-4C1E-89BB-1D36F1B41FBC}"/>
              </a:ext>
            </a:extLst>
          </p:cNvPr>
          <p:cNvSpPr>
            <a:spLocks noGrp="1"/>
          </p:cNvSpPr>
          <p:nvPr>
            <p:ph type="pic" idx="1"/>
          </p:nvPr>
        </p:nvSpPr>
        <p:spPr>
          <a:xfrm>
            <a:off x="3887391" y="98744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69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103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4525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729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005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BD952-EDF4-4344-8E1A-AADDE4FEA149}"/>
              </a:ext>
            </a:extLst>
          </p:cNvPr>
          <p:cNvSpPr>
            <a:spLocks noGrp="1"/>
          </p:cNvSpPr>
          <p:nvPr>
            <p:ph type="title"/>
          </p:nvPr>
        </p:nvSpPr>
        <p:spPr>
          <a:xfrm>
            <a:off x="623888" y="170975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0B9473A-9E92-45F2-BDD7-D4C993384319}"/>
              </a:ext>
            </a:extLst>
          </p:cNvPr>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232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77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763536-67F7-4151-94A9-633AD8FB6A71}"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002304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741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72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25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4348A8-87F3-4E51-9D9B-8F27C51C692D}"/>
              </a:ext>
            </a:extLst>
          </p:cNvPr>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908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82BD6FE-5778-4C1E-89BB-1D36F1B41FBC}"/>
              </a:ext>
            </a:extLst>
          </p:cNvPr>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378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285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524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262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584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BD952-EDF4-4344-8E1A-AADDE4FEA149}"/>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0B9473A-9E92-45F2-BDD7-D4C993384319}"/>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77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63536-67F7-4151-94A9-633AD8FB6A71}"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345719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887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18829-72C5-4787-8119-ED6EFBD4EBE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F46BE5-EA04-449C-9DDB-AD77ED1BFBE6}"/>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7F50AF-7674-43FB-8B16-486CAEF6761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62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67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529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4348A8-87F3-4E51-9D9B-8F27C51C692D}"/>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8054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82BD6FE-5778-4C1E-89BB-1D36F1B41FBC}"/>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332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11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AD8DF59-3A4D-4BF1-9592-64F46ED9A3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A642E41-38B5-4B56-8AEB-FD22F0E175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97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63536-67F7-4151-94A9-633AD8FB6A71}"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03072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63536-67F7-4151-94A9-633AD8FB6A71}"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428740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63536-67F7-4151-94A9-633AD8FB6A71}" type="datetimeFigureOut">
              <a:rPr lang="en-US" smtClean="0"/>
              <a:t>12/8/2021</a:t>
            </a:fld>
            <a:endParaRPr lang="en-US"/>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5377F-A559-4B74-924A-DDE84A528637}" type="slidenum">
              <a:rPr lang="en-US" smtClean="0"/>
              <a:t>‹#›</a:t>
            </a:fld>
            <a:endParaRPr lang="en-US"/>
          </a:p>
        </p:txBody>
      </p:sp>
    </p:spTree>
    <p:extLst>
      <p:ext uri="{BB962C8B-B14F-4D97-AF65-F5344CB8AC3E}">
        <p14:creationId xmlns:p14="http://schemas.microsoft.com/office/powerpoint/2010/main" val="2724290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76255C-FD91-4D35-9598-2AD4430AB4DD}"/>
              </a:ext>
            </a:extLst>
          </p:cNvPr>
          <p:cNvSpPr>
            <a:spLocks noGrp="1"/>
          </p:cNvSpPr>
          <p:nvPr>
            <p:ph type="dt" sz="half" idx="2"/>
          </p:nvPr>
        </p:nvSpPr>
        <p:spPr>
          <a:xfrm>
            <a:off x="628650" y="63563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8384930-2909-44C5-91BD-46FCCC235589}"/>
              </a:ext>
            </a:extLst>
          </p:cNvPr>
          <p:cNvSpPr>
            <a:spLocks noGrp="1"/>
          </p:cNvSpPr>
          <p:nvPr>
            <p:ph type="ftr" sz="quarter" idx="3"/>
          </p:nvPr>
        </p:nvSpPr>
        <p:spPr>
          <a:xfrm>
            <a:off x="3028950" y="63563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9387E4-844E-4064-A265-22A949481C56}"/>
              </a:ext>
            </a:extLst>
          </p:cNvPr>
          <p:cNvSpPr>
            <a:spLocks noGrp="1"/>
          </p:cNvSpPr>
          <p:nvPr>
            <p:ph type="sldNum" sz="quarter" idx="4"/>
          </p:nvPr>
        </p:nvSpPr>
        <p:spPr>
          <a:xfrm>
            <a:off x="6457950" y="63563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924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76255C-FD91-4D35-9598-2AD4430AB4DD}"/>
              </a:ext>
            </a:extLst>
          </p:cNvPr>
          <p:cNvSpPr>
            <a:spLocks noGrp="1"/>
          </p:cNvSpPr>
          <p:nvPr>
            <p:ph type="dt" sz="half" idx="2"/>
          </p:nvPr>
        </p:nvSpPr>
        <p:spPr>
          <a:xfrm>
            <a:off x="628650" y="635638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8384930-2909-44C5-91BD-46FCCC235589}"/>
              </a:ext>
            </a:extLst>
          </p:cNvPr>
          <p:cNvSpPr>
            <a:spLocks noGrp="1"/>
          </p:cNvSpPr>
          <p:nvPr>
            <p:ph type="ftr" sz="quarter" idx="3"/>
          </p:nvPr>
        </p:nvSpPr>
        <p:spPr>
          <a:xfrm>
            <a:off x="3028950" y="635638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9387E4-844E-4064-A265-22A949481C56}"/>
              </a:ext>
            </a:extLst>
          </p:cNvPr>
          <p:cNvSpPr>
            <a:spLocks noGrp="1"/>
          </p:cNvSpPr>
          <p:nvPr>
            <p:ph type="sldNum" sz="quarter" idx="4"/>
          </p:nvPr>
        </p:nvSpPr>
        <p:spPr>
          <a:xfrm>
            <a:off x="6457950" y="635638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282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76255C-FD91-4D35-9598-2AD4430AB4DD}"/>
              </a:ext>
            </a:extLst>
          </p:cNvPr>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8384930-2909-44C5-91BD-46FCCC235589}"/>
              </a:ext>
            </a:extLst>
          </p:cNvPr>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9387E4-844E-4064-A265-22A949481C56}"/>
              </a:ext>
            </a:extLst>
          </p:cNvPr>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8070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76255C-FD91-4D35-9598-2AD4430AB4DD}"/>
              </a:ext>
            </a:extLst>
          </p:cNvPr>
          <p:cNvSpPr>
            <a:spLocks noGrp="1"/>
          </p:cNvSpPr>
          <p:nvPr>
            <p:ph type="dt" sz="half" idx="2"/>
          </p:nvPr>
        </p:nvSpPr>
        <p:spPr>
          <a:xfrm>
            <a:off x="628650" y="635637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8384930-2909-44C5-91BD-46FCCC235589}"/>
              </a:ext>
            </a:extLst>
          </p:cNvPr>
          <p:cNvSpPr>
            <a:spLocks noGrp="1"/>
          </p:cNvSpPr>
          <p:nvPr>
            <p:ph type="ftr" sz="quarter" idx="3"/>
          </p:nvPr>
        </p:nvSpPr>
        <p:spPr>
          <a:xfrm>
            <a:off x="3028950" y="635637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9387E4-844E-4064-A265-22A949481C56}"/>
              </a:ext>
            </a:extLst>
          </p:cNvPr>
          <p:cNvSpPr>
            <a:spLocks noGrp="1"/>
          </p:cNvSpPr>
          <p:nvPr>
            <p:ph type="sldNum" sz="quarter" idx="4"/>
          </p:nvPr>
        </p:nvSpPr>
        <p:spPr>
          <a:xfrm>
            <a:off x="6457950" y="635637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6911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76255C-FD91-4D35-9598-2AD4430AB4DD}"/>
              </a:ext>
            </a:extLst>
          </p:cNvPr>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8384930-2909-44C5-91BD-46FCCC235589}"/>
              </a:ext>
            </a:extLst>
          </p:cNvPr>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9387E4-844E-4064-A265-22A949481C56}"/>
              </a:ext>
            </a:extLst>
          </p:cNvPr>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4325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004DB6B-4480-488D-BBC2-C76BFDC523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76255C-FD91-4D35-9598-2AD4430AB4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8384930-2909-44C5-91BD-46FCCC23558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9387E4-844E-4064-A265-22A949481C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6371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png"/><Relationship Id="rId10" Type="http://schemas.openxmlformats.org/officeDocument/2006/relationships/image" Target="../media/image22.gif"/><Relationship Id="rId4" Type="http://schemas.openxmlformats.org/officeDocument/2006/relationships/image" Target="../media/image16.png"/><Relationship Id="rId9" Type="http://schemas.openxmlformats.org/officeDocument/2006/relationships/image" Target="../media/image21.gif"/></Relationships>
</file>

<file path=ppt/slides/_rels/slide2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18.gif"/><Relationship Id="rId12"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24.gif"/><Relationship Id="rId10" Type="http://schemas.openxmlformats.org/officeDocument/2006/relationships/image" Target="../media/image21.gif"/><Relationship Id="rId4" Type="http://schemas.openxmlformats.org/officeDocument/2006/relationships/image" Target="../media/image16.png"/><Relationship Id="rId9" Type="http://schemas.openxmlformats.org/officeDocument/2006/relationships/image" Target="../media/image20.gif"/></Relationships>
</file>

<file path=ppt/slides/_rels/slide2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18.gif"/><Relationship Id="rId12"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24.gif"/><Relationship Id="rId10" Type="http://schemas.openxmlformats.org/officeDocument/2006/relationships/image" Target="../media/image21.gif"/><Relationship Id="rId4" Type="http://schemas.openxmlformats.org/officeDocument/2006/relationships/image" Target="../media/image16.png"/><Relationship Id="rId9" Type="http://schemas.openxmlformats.org/officeDocument/2006/relationships/image" Target="../media/image20.gi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5.gif"/><Relationship Id="rId3" Type="http://schemas.openxmlformats.org/officeDocument/2006/relationships/audio" Target="../media/audio3.wav"/><Relationship Id="rId7" Type="http://schemas.openxmlformats.org/officeDocument/2006/relationships/image" Target="../media/image18.gif"/><Relationship Id="rId12"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24.gif"/><Relationship Id="rId10" Type="http://schemas.openxmlformats.org/officeDocument/2006/relationships/image" Target="../media/image21.gif"/><Relationship Id="rId4" Type="http://schemas.openxmlformats.org/officeDocument/2006/relationships/image" Target="../media/image16.png"/><Relationship Id="rId9" Type="http://schemas.openxmlformats.org/officeDocument/2006/relationships/image" Target="../media/image20.gif"/></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gif"/><Relationship Id="rId3" Type="http://schemas.openxmlformats.org/officeDocument/2006/relationships/slideLayout" Target="../slideLayouts/slideLayout56.xml"/><Relationship Id="rId7" Type="http://schemas.openxmlformats.org/officeDocument/2006/relationships/image" Target="../media/image24.gif"/><Relationship Id="rId12" Type="http://schemas.openxmlformats.org/officeDocument/2006/relationships/image" Target="../media/image2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20.gif"/><Relationship Id="rId5" Type="http://schemas.openxmlformats.org/officeDocument/2006/relationships/audio" Target="../media/audio4.wav"/><Relationship Id="rId15" Type="http://schemas.openxmlformats.org/officeDocument/2006/relationships/image" Target="../media/image12.png"/><Relationship Id="rId10"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image" Target="../media/image18.gif"/><Relationship Id="rId14" Type="http://schemas.openxmlformats.org/officeDocument/2006/relationships/image" Target="../media/image25.gif"/></Relationships>
</file>

<file path=ppt/slides/_rels/slide32.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gif"/><Relationship Id="rId7" Type="http://schemas.openxmlformats.org/officeDocument/2006/relationships/image" Target="../media/image19.gif"/><Relationship Id="rId2" Type="http://schemas.openxmlformats.org/officeDocument/2006/relationships/image" Target="../media/image26.gif"/><Relationship Id="rId1" Type="http://schemas.openxmlformats.org/officeDocument/2006/relationships/slideLayout" Target="../slideLayouts/slideLayout67.xml"/><Relationship Id="rId6" Type="http://schemas.openxmlformats.org/officeDocument/2006/relationships/image" Target="../media/image30.gif"/><Relationship Id="rId5" Type="http://schemas.openxmlformats.org/officeDocument/2006/relationships/image" Target="../media/image29.gif"/><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25.gi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D:\Users\Administrator\Desktop\Sach-giao-khoa-lich-su-dia-li-6-chan-troi-sang-tao-500x554.jpg"/>
          <p:cNvPicPr>
            <a:picLocks noGrp="1" noChangeAspect="1" noChangeArrowheads="1"/>
          </p:cNvPicPr>
          <p:nvPr>
            <p:ph idx="1"/>
          </p:nvPr>
        </p:nvPicPr>
        <p:blipFill>
          <a:blip r:embed="rId2"/>
          <a:srcRect/>
          <a:stretch>
            <a:fillRect/>
          </a:stretch>
        </p:blipFill>
        <p:spPr bwMode="auto">
          <a:xfrm>
            <a:off x="3426031" y="27709"/>
            <a:ext cx="5744688" cy="6365114"/>
          </a:xfrm>
          <a:prstGeom prst="rect">
            <a:avLst/>
          </a:prstGeom>
          <a:noFill/>
          <a:ln w="9525">
            <a:noFill/>
            <a:miter lim="800000"/>
            <a:headEnd/>
            <a:tailEnd/>
          </a:ln>
        </p:spPr>
      </p:pic>
      <p:sp>
        <p:nvSpPr>
          <p:cNvPr id="7" name="Text Box 6"/>
          <p:cNvSpPr>
            <a:spLocks noChangeArrowheads="1"/>
          </p:cNvSpPr>
          <p:nvPr/>
        </p:nvSpPr>
        <p:spPr bwMode="auto">
          <a:xfrm>
            <a:off x="228600" y="1828800"/>
            <a:ext cx="3595000" cy="4048244"/>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hangingPunct="0"/>
            <a:r>
              <a:rPr lang="en-US" sz="4000" b="1" dirty="0" smtClean="0">
                <a:solidFill>
                  <a:srgbClr val="FF0000"/>
                </a:solidFill>
              </a:rPr>
              <a:t/>
            </a:r>
            <a:br>
              <a:rPr lang="en-US" sz="4000" b="1" dirty="0" smtClean="0">
                <a:solidFill>
                  <a:srgbClr val="FF0000"/>
                </a:solidFill>
              </a:rPr>
            </a:br>
            <a:r>
              <a:rPr lang="en-US" sz="3600" b="1" smtClean="0">
                <a:solidFill>
                  <a:schemeClr val="tx1"/>
                </a:solidFill>
              </a:rPr>
              <a:t>BÀI </a:t>
            </a:r>
            <a:r>
              <a:rPr lang="en-US" sz="3600" b="1" smtClean="0">
                <a:solidFill>
                  <a:schemeClr val="tx1"/>
                </a:solidFill>
              </a:rPr>
              <a:t>9</a:t>
            </a:r>
            <a:endParaRPr lang="en-US" sz="3600" b="1" dirty="0" smtClean="0">
              <a:solidFill>
                <a:schemeClr val="tx1"/>
              </a:solidFill>
            </a:endParaRPr>
          </a:p>
          <a:p>
            <a:pPr algn="ctr" eaLnBrk="0" hangingPunct="0"/>
            <a:r>
              <a:rPr lang="en-US" sz="3600" b="1" smtClean="0">
                <a:solidFill>
                  <a:srgbClr val="FF0000"/>
                </a:solidFill>
              </a:rPr>
              <a:t> </a:t>
            </a:r>
            <a:r>
              <a:rPr lang="en-US" sz="4000" b="1" smtClean="0">
                <a:solidFill>
                  <a:srgbClr val="FF0000"/>
                </a:solidFill>
              </a:rPr>
              <a:t>TRUNG QUỐC TỪ THỜI CỔ ĐẠI ĐẾN THẾ KỈ VII</a:t>
            </a:r>
            <a:endParaRPr lang="en-US" sz="4000" b="1" dirty="0" smtClean="0">
              <a:solidFill>
                <a:srgbClr val="FF0000"/>
              </a:solidFill>
            </a:endParaRPr>
          </a:p>
        </p:txBody>
      </p:sp>
    </p:spTree>
    <p:extLst>
      <p:ext uri="{BB962C8B-B14F-4D97-AF65-F5344CB8AC3E}">
        <p14:creationId xmlns:p14="http://schemas.microsoft.com/office/powerpoint/2010/main" val="410777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9144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smtClean="0">
                <a:solidFill>
                  <a:srgbClr val="FF0000"/>
                </a:solidFill>
                <a:latin typeface="Times New Roman" pitchFamily="18" charset="0"/>
                <a:cs typeface="Times New Roman" pitchFamily="18" charset="0"/>
              </a:rPr>
              <a:t>II. </a:t>
            </a:r>
            <a:r>
              <a:rPr lang="vi-VN" sz="2800" b="1" dirty="0">
                <a:solidFill>
                  <a:srgbClr val="FF0000"/>
                </a:solidFill>
                <a:latin typeface="Times New Roman" pitchFamily="18" charset="0"/>
                <a:cs typeface="Times New Roman" pitchFamily="18" charset="0"/>
              </a:rPr>
              <a:t>Quá trình thống nhất và sự xác lập chế độ phong kiến dưới thời </a:t>
            </a:r>
            <a:r>
              <a:rPr lang="en-US" sz="2800" b="1" dirty="0" err="1">
                <a:solidFill>
                  <a:srgbClr val="FF0000"/>
                </a:solidFill>
                <a:latin typeface="Times New Roman" pitchFamily="18" charset="0"/>
                <a:cs typeface="Times New Roman" pitchFamily="18" charset="0"/>
              </a:rPr>
              <a:t>Tần</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Thủy Hoàng</a:t>
            </a:r>
            <a:endParaRPr lang="en-US" sz="2800" dirty="0" smtClean="0">
              <a:solidFill>
                <a:srgbClr val="FF0000"/>
              </a:solidFill>
              <a:effectLst/>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856"/>
            <a:ext cx="9144000" cy="476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410199"/>
            <a:ext cx="1371600" cy="1446550"/>
          </a:xfrm>
          <a:prstGeom prst="rect">
            <a:avLst/>
          </a:prstGeom>
          <a:solidFill>
            <a:schemeClr val="bg1"/>
          </a:solidFill>
          <a:ln>
            <a:solidFill>
              <a:schemeClr val="bg1"/>
            </a:solidFill>
          </a:ln>
        </p:spPr>
        <p:txBody>
          <a:bodyPr wrap="square" rtlCol="0">
            <a:spAutoFit/>
          </a:bodyPr>
          <a:lstStyle/>
          <a:p>
            <a:pPr algn="ctr"/>
            <a:r>
              <a:rPr lang="en-US" sz="2000" dirty="0" err="1" smtClean="0">
                <a:latin typeface="Times New Roman" pitchFamily="18" charset="0"/>
                <a:cs typeface="Times New Roman" pitchFamily="18" charset="0"/>
              </a:rPr>
              <a:t>Tần</a:t>
            </a:r>
            <a:endParaRPr lang="en-US" sz="2000" dirty="0" smtClean="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800" dirty="0" smtClean="0">
              <a:latin typeface="Times New Roman" pitchFamily="18" charset="0"/>
              <a:cs typeface="Times New Roman" pitchFamily="18" charset="0"/>
            </a:endParaRPr>
          </a:p>
        </p:txBody>
      </p:sp>
      <p:sp>
        <p:nvSpPr>
          <p:cNvPr id="7" name="TextBox 6"/>
          <p:cNvSpPr txBox="1"/>
          <p:nvPr/>
        </p:nvSpPr>
        <p:spPr>
          <a:xfrm>
            <a:off x="1752602" y="5410199"/>
            <a:ext cx="1317003" cy="1446550"/>
          </a:xfrm>
          <a:prstGeom prst="rect">
            <a:avLst/>
          </a:prstGeom>
          <a:solidFill>
            <a:schemeClr val="bg1"/>
          </a:solidFill>
          <a:ln>
            <a:solidFill>
              <a:schemeClr val="bg1"/>
            </a:solidFill>
          </a:ln>
        </p:spPr>
        <p:txBody>
          <a:bodyPr wrap="square" rtlCol="0">
            <a:spAutoFit/>
          </a:bodyPr>
          <a:lstStyle/>
          <a:p>
            <a:pPr algn="ctr"/>
            <a:r>
              <a:rPr lang="en-US" sz="2000" dirty="0" err="1" smtClean="0">
                <a:latin typeface="Times New Roman" pitchFamily="18" charset="0"/>
                <a:cs typeface="Times New Roman" pitchFamily="18" charset="0"/>
              </a:rPr>
              <a:t>Tần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Thủy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Hoàng</a:t>
            </a:r>
            <a:endParaRPr lang="en-US" sz="2000" dirty="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800" dirty="0" smtClean="0">
              <a:latin typeface="Times New Roman" pitchFamily="18" charset="0"/>
              <a:cs typeface="Times New Roman" pitchFamily="18" charset="0"/>
            </a:endParaRPr>
          </a:p>
        </p:txBody>
      </p:sp>
      <p:sp>
        <p:nvSpPr>
          <p:cNvPr id="8" name="TextBox 7"/>
          <p:cNvSpPr txBox="1"/>
          <p:nvPr/>
        </p:nvSpPr>
        <p:spPr>
          <a:xfrm>
            <a:off x="3200400" y="5413626"/>
            <a:ext cx="1371600" cy="1446550"/>
          </a:xfrm>
          <a:prstGeom prst="rect">
            <a:avLst/>
          </a:prstGeom>
          <a:solidFill>
            <a:schemeClr val="bg1"/>
          </a:solidFill>
          <a:ln>
            <a:solidFill>
              <a:schemeClr val="bg1"/>
            </a:solidFill>
          </a:ln>
        </p:spPr>
        <p:txBody>
          <a:bodyPr wrap="square" rtlCol="0">
            <a:spAutoFit/>
          </a:bodyPr>
          <a:lstStyle/>
          <a:p>
            <a:pPr algn="ctr"/>
            <a:r>
              <a:rPr lang="en-US" sz="2000" dirty="0" smtClean="0">
                <a:latin typeface="Times New Roman" pitchFamily="18" charset="0"/>
                <a:cs typeface="Times New Roman" pitchFamily="18" charset="0"/>
              </a:rPr>
              <a:t>221.TCN</a:t>
            </a:r>
          </a:p>
          <a:p>
            <a:pPr algn="ctr"/>
            <a:endParaRPr lang="en-US" sz="2000" dirty="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800" dirty="0" smtClean="0">
              <a:latin typeface="Times New Roman" pitchFamily="18" charset="0"/>
              <a:cs typeface="Times New Roman" pitchFamily="18" charset="0"/>
            </a:endParaRPr>
          </a:p>
        </p:txBody>
      </p:sp>
      <p:sp>
        <p:nvSpPr>
          <p:cNvPr id="9" name="TextBox 8"/>
          <p:cNvSpPr txBox="1"/>
          <p:nvPr/>
        </p:nvSpPr>
        <p:spPr>
          <a:xfrm>
            <a:off x="7598628" y="5410199"/>
            <a:ext cx="1392972" cy="1569660"/>
          </a:xfrm>
          <a:prstGeom prst="rect">
            <a:avLst/>
          </a:prstGeom>
          <a:solidFill>
            <a:schemeClr val="bg1"/>
          </a:solidFill>
          <a:ln>
            <a:solidFill>
              <a:schemeClr val="bg1"/>
            </a:solidFill>
          </a:ln>
        </p:spPr>
        <p:txBody>
          <a:bodyPr wrap="square" rtlCol="0">
            <a:spAutoFit/>
          </a:bodyPr>
          <a:lstStyle/>
          <a:p>
            <a:pPr algn="just"/>
            <a:r>
              <a:rPr lang="en-US" sz="1600" dirty="0" err="1">
                <a:latin typeface="Times New Roman" pitchFamily="18" charset="0"/>
                <a:cs typeface="Times New Roman" pitchFamily="18" charset="0"/>
              </a:rPr>
              <a:t>thống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lãnh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thổ</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đặt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nền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móng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cho</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thống</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nhất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toàn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diện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Trung</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Quốc</a:t>
            </a:r>
            <a:r>
              <a:rPr lang="en-US" sz="1600" dirty="0" smtClean="0">
                <a:latin typeface="Times New Roman" pitchFamily="18" charset="0"/>
                <a:cs typeface="Times New Roman" pitchFamily="18" charset="0"/>
              </a:rPr>
              <a:t>   </a:t>
            </a:r>
          </a:p>
        </p:txBody>
      </p:sp>
      <p:sp>
        <p:nvSpPr>
          <p:cNvPr id="10" name="TextBox 9"/>
          <p:cNvSpPr txBox="1"/>
          <p:nvPr/>
        </p:nvSpPr>
        <p:spPr>
          <a:xfrm>
            <a:off x="4709177" y="5413647"/>
            <a:ext cx="1386841" cy="1569660"/>
          </a:xfrm>
          <a:prstGeom prst="rect">
            <a:avLst/>
          </a:prstGeom>
          <a:solidFill>
            <a:schemeClr val="bg1"/>
          </a:solidFill>
          <a:ln>
            <a:solidFill>
              <a:schemeClr val="bg1"/>
            </a:solidFill>
          </a:ln>
        </p:spPr>
        <p:txBody>
          <a:bodyPr wrap="square" rtlCol="0">
            <a:spAutoFit/>
          </a:bodyPr>
          <a:lstStyle/>
          <a:p>
            <a:pPr algn="just"/>
            <a:r>
              <a:rPr lang="en-US" sz="1600" dirty="0" err="1" smtClean="0">
                <a:latin typeface="Times New Roman" pitchFamily="18" charset="0"/>
                <a:cs typeface="Times New Roman" pitchFamily="18" charset="0"/>
              </a:rPr>
              <a:t>Áp</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dụng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chế</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độ</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lường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tiền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tệ</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chữ</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viết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pháp</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luật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chung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trong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nước</a:t>
            </a:r>
            <a:endParaRPr lang="en-US" sz="1600" dirty="0" smtClean="0">
              <a:latin typeface="Times New Roman" pitchFamily="18" charset="0"/>
              <a:cs typeface="Times New Roman" pitchFamily="18" charset="0"/>
            </a:endParaRPr>
          </a:p>
        </p:txBody>
      </p:sp>
      <p:sp>
        <p:nvSpPr>
          <p:cNvPr id="11" name="TextBox 10"/>
          <p:cNvSpPr txBox="1"/>
          <p:nvPr/>
        </p:nvSpPr>
        <p:spPr>
          <a:xfrm>
            <a:off x="6197237" y="5410220"/>
            <a:ext cx="1371600" cy="1477328"/>
          </a:xfrm>
          <a:prstGeom prst="rect">
            <a:avLst/>
          </a:prstGeom>
          <a:solidFill>
            <a:schemeClr val="bg1"/>
          </a:solidFill>
          <a:ln>
            <a:solidFill>
              <a:schemeClr val="bg1"/>
            </a:solidFill>
          </a:ln>
        </p:spPr>
        <p:txBody>
          <a:bodyPr wrap="square" rtlCol="0">
            <a:spAutoFit/>
          </a:bodyPr>
          <a:lstStyle/>
          <a:p>
            <a:pPr algn="just"/>
            <a:r>
              <a:rPr lang="en-US" dirty="0" smtClean="0">
                <a:latin typeface="Times New Roman" pitchFamily="18" charset="0"/>
                <a:cs typeface="Times New Roman" pitchFamily="18" charset="0"/>
              </a:rPr>
              <a:t>TTH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ngoại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chiếc</a:t>
            </a: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2351637853"/>
      </p:ext>
    </p:extLst>
  </p:cSld>
  <p:clrMapOvr>
    <a:masterClrMapping/>
  </p:clrMapOvr>
  <p:transition>
    <p:split orient="vert"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28600"/>
            <a:ext cx="9144000" cy="762000"/>
          </a:xfrm>
        </p:spPr>
        <p:txBody>
          <a:bodyPr>
            <a:noAutofit/>
          </a:bodyPr>
          <a:lstStyle/>
          <a:p>
            <a:r>
              <a:rPr lang="en-US" sz="3200" b="1" dirty="0">
                <a:solidFill>
                  <a:srgbClr val="FF0000"/>
                </a:solidFill>
                <a:latin typeface="Times New Roman" pitchFamily="18" charset="0"/>
                <a:cs typeface="Times New Roman" pitchFamily="18" charset="0"/>
              </a:rPr>
              <a:t>BÀI </a:t>
            </a:r>
            <a:r>
              <a:rPr lang="en-US" sz="3200" b="1" dirty="0" smtClean="0">
                <a:solidFill>
                  <a:srgbClr val="FF0000"/>
                </a:solidFill>
                <a:latin typeface="Times New Roman" pitchFamily="18" charset="0"/>
                <a:cs typeface="Times New Roman" pitchFamily="18" charset="0"/>
              </a:rPr>
              <a:t>9</a:t>
            </a:r>
            <a:r>
              <a:rPr lang="en-US" sz="3200" dirty="0" smtClean="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TRUNG </a:t>
            </a:r>
            <a:r>
              <a:rPr lang="en-US" sz="3200" b="1" dirty="0">
                <a:solidFill>
                  <a:srgbClr val="FF0000"/>
                </a:solidFill>
                <a:latin typeface="Times New Roman" pitchFamily="18" charset="0"/>
                <a:cs typeface="Times New Roman" pitchFamily="18" charset="0"/>
              </a:rPr>
              <a:t>QUỐC TỪ THỜI </a:t>
            </a:r>
            <a:r>
              <a:rPr lang="en-US" sz="3200" b="1">
                <a:solidFill>
                  <a:srgbClr val="FF0000"/>
                </a:solidFill>
                <a:latin typeface="Times New Roman" pitchFamily="18" charset="0"/>
                <a:cs typeface="Times New Roman" pitchFamily="18" charset="0"/>
              </a:rPr>
              <a:t>CỔ </a:t>
            </a:r>
            <a:r>
              <a:rPr lang="en-US" sz="3200" b="1" smtClean="0">
                <a:solidFill>
                  <a:srgbClr val="FF0000"/>
                </a:solidFill>
                <a:latin typeface="Times New Roman" pitchFamily="18" charset="0"/>
                <a:cs typeface="Times New Roman" pitchFamily="18" charset="0"/>
              </a:rPr>
              <a:t>ĐẠI </a:t>
            </a:r>
            <a:r>
              <a:rPr lang="en-US" sz="3200" b="1" dirty="0">
                <a:solidFill>
                  <a:srgbClr val="FF0000"/>
                </a:solidFill>
                <a:latin typeface="Times New Roman" pitchFamily="18" charset="0"/>
                <a:cs typeface="Times New Roman" pitchFamily="18" charset="0"/>
              </a:rPr>
              <a:t>ĐẾN THẾ KỈ VII </a:t>
            </a:r>
            <a:endParaRPr lang="en-US" sz="32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1236259"/>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smtClean="0">
                <a:solidFill>
                  <a:srgbClr val="FF0000"/>
                </a:solidFill>
                <a:latin typeface="Times New Roman" pitchFamily="18" charset="0"/>
                <a:cs typeface="Times New Roman" pitchFamily="18" charset="0"/>
              </a:rPr>
              <a:t>II. </a:t>
            </a:r>
            <a:r>
              <a:rPr lang="vi-VN" sz="2400" b="1" dirty="0">
                <a:solidFill>
                  <a:srgbClr val="FF0000"/>
                </a:solidFill>
                <a:latin typeface="Times New Roman" pitchFamily="18" charset="0"/>
                <a:cs typeface="Times New Roman" pitchFamily="18" charset="0"/>
              </a:rPr>
              <a:t>Quá trình thống nhất và sự xác lập chế độ phong kiến dưới thời </a:t>
            </a:r>
            <a:r>
              <a:rPr lang="en-US" sz="2400" b="1" dirty="0" err="1">
                <a:solidFill>
                  <a:srgbClr val="FF0000"/>
                </a:solidFill>
                <a:latin typeface="Times New Roman" pitchFamily="18" charset="0"/>
                <a:cs typeface="Times New Roman" pitchFamily="18" charset="0"/>
              </a:rPr>
              <a:t>Tần</a:t>
            </a:r>
            <a:r>
              <a:rPr lang="en-US" sz="2400" b="1" dirty="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Thủy Hoàng</a:t>
            </a:r>
            <a:endParaRPr lang="en-US" sz="2400" dirty="0" smtClean="0">
              <a:solidFill>
                <a:srgbClr val="FF0000"/>
              </a:solidFill>
              <a:effectLst/>
              <a:latin typeface="Times New Roman" pitchFamily="18" charset="0"/>
              <a:cs typeface="Times New Roman" pitchFamily="18" charset="0"/>
            </a:endParaRPr>
          </a:p>
        </p:txBody>
      </p:sp>
      <p:sp>
        <p:nvSpPr>
          <p:cNvPr id="6" name="Rectangle 1"/>
          <p:cNvSpPr>
            <a:spLocks noChangeArrowheads="1"/>
          </p:cNvSpPr>
          <p:nvPr/>
        </p:nvSpPr>
        <p:spPr bwMode="auto">
          <a:xfrm>
            <a:off x="0" y="2209800"/>
            <a:ext cx="88392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a:latin typeface="Times New Roman" pitchFamily="18" charset="0"/>
                <a:cs typeface="Times New Roman" pitchFamily="18" charset="0"/>
              </a:rPr>
              <a:t>-</a:t>
            </a:r>
            <a:r>
              <a:rPr kumimoji="0" lang="en-US" sz="3200" b="0" i="0" u="none" strike="noStrike" cap="none" normalizeH="0" baseline="0" smtClean="0">
                <a:ln>
                  <a:noFill/>
                </a:ln>
                <a:effectLst/>
                <a:latin typeface="Times New Roman" pitchFamily="18" charset="0"/>
                <a:cs typeface="Times New Roman" pitchFamily="18" charset="0"/>
              </a:rPr>
              <a:t> Khoảng thế kỉ VIII TCN, nhà Chu suy yếu, các nước ở lưu vực Hoàng Hà, Trường Giang nổi dậy và đánh chiếm lẫn nhau trong suốt 5 thế kỉ tiếp theo – sử sách gọi là thời Xuân Thu – Chiến Quốc.</a:t>
            </a:r>
            <a:endParaRPr kumimoji="0" lang="en-US" sz="3200" b="0" i="0" u="none" strike="noStrike" cap="none" normalizeH="0" baseline="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smtClean="0">
                <a:latin typeface="Times New Roman" pitchFamily="18" charset="0"/>
                <a:cs typeface="Times New Roman" pitchFamily="18" charset="0"/>
              </a:rPr>
              <a:t>- </a:t>
            </a:r>
            <a:r>
              <a:rPr kumimoji="0" lang="en-US" sz="3200" b="0" i="0" u="none" strike="noStrike" cap="none" normalizeH="0" baseline="0" smtClean="0">
                <a:ln>
                  <a:noFill/>
                </a:ln>
                <a:effectLst/>
                <a:latin typeface="Times New Roman" pitchFamily="18" charset="0"/>
                <a:cs typeface="Times New Roman" pitchFamily="18" charset="0"/>
              </a:rPr>
              <a:t>Nửa sau thế kỉ III TCN, nước Tần mạnh lên, lần lượt đánh bại các nước khác (Hàn, Triệu, Ngụy, Sở, Yên, Tề) và thống nhất Trung Quốc vào năm 221 TCN</a:t>
            </a:r>
            <a:r>
              <a:rPr kumimoji="0" lang="en-US" sz="3200" b="0" i="0" u="none" strike="noStrike" cap="none" normalizeH="0" smtClean="0">
                <a:ln>
                  <a:noFill/>
                </a:ln>
                <a:effectLst/>
                <a:latin typeface="Times New Roman" pitchFamily="18" charset="0"/>
                <a:cs typeface="Times New Roman" pitchFamily="18" charset="0"/>
              </a:rPr>
              <a:t> =&gt; chế độ phong kiến TQ được xác lập.</a:t>
            </a:r>
            <a:endParaRPr kumimoji="0" lang="en-US" sz="3200" b="0" i="0" u="none" strike="noStrike" cap="none" normalizeH="0" baseline="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2001816113"/>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3949"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9906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smtClean="0">
                <a:solidFill>
                  <a:srgbClr val="FF0000"/>
                </a:solidFill>
                <a:latin typeface="Times New Roman" pitchFamily="18" charset="0"/>
                <a:cs typeface="Times New Roman" pitchFamily="18" charset="0"/>
              </a:rPr>
              <a:t>II. </a:t>
            </a:r>
            <a:r>
              <a:rPr lang="vi-VN" sz="2800" b="1" dirty="0">
                <a:solidFill>
                  <a:srgbClr val="FF0000"/>
                </a:solidFill>
                <a:latin typeface="Times New Roman" pitchFamily="18" charset="0"/>
                <a:cs typeface="Times New Roman" pitchFamily="18" charset="0"/>
              </a:rPr>
              <a:t>Quá trình thống nhất và sự xác lập chế độ phong kiến dưới thời </a:t>
            </a:r>
            <a:r>
              <a:rPr lang="en-US" sz="2800" b="1" dirty="0" err="1">
                <a:solidFill>
                  <a:srgbClr val="FF0000"/>
                </a:solidFill>
                <a:latin typeface="Times New Roman" pitchFamily="18" charset="0"/>
                <a:cs typeface="Times New Roman" pitchFamily="18" charset="0"/>
              </a:rPr>
              <a:t>Tần</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Thủy Hoàng</a:t>
            </a:r>
            <a:endParaRPr lang="en-US" sz="2800" dirty="0" smtClean="0">
              <a:solidFill>
                <a:srgbClr val="FF0000"/>
              </a:solidFill>
              <a:effectLst/>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9366"/>
            <a:ext cx="91440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40071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a:t>
            </a:r>
            <a:r>
              <a:rPr lang="en-US" sz="3000" b="1">
                <a:solidFill>
                  <a:srgbClr val="FF0000"/>
                </a:solidFill>
                <a:latin typeface="Times New Roman" pitchFamily="18" charset="0"/>
                <a:cs typeface="Times New Roman" pitchFamily="18" charset="0"/>
              </a:rPr>
              <a:t>KỈ </a:t>
            </a:r>
            <a:r>
              <a:rPr lang="en-US" sz="3000" b="1" smtClean="0">
                <a:solidFill>
                  <a:srgbClr val="FF0000"/>
                </a:solidFill>
                <a:latin typeface="Times New Roman" pitchFamily="18" charset="0"/>
                <a:cs typeface="Times New Roman" pitchFamily="18" charset="0"/>
              </a:rPr>
              <a:t>VII (tt)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 y="809739"/>
            <a:ext cx="8538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smtClean="0">
                <a:solidFill>
                  <a:srgbClr val="FF0000"/>
                </a:solidFill>
                <a:latin typeface="Times New Roman" pitchFamily="18" charset="0"/>
                <a:cs typeface="Times New Roman" pitchFamily="18" charset="0"/>
              </a:rPr>
              <a:t>III.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Hán</a:t>
            </a:r>
            <a:r>
              <a:rPr lang="en-US" sz="2800" b="1" dirty="0">
                <a:solidFill>
                  <a:srgbClr val="FF0000"/>
                </a:solidFill>
                <a:latin typeface="Times New Roman" pitchFamily="18" charset="0"/>
                <a:cs typeface="Times New Roman" pitchFamily="18" charset="0"/>
              </a:rPr>
              <a:t>, Nam- </a:t>
            </a:r>
            <a:r>
              <a:rPr lang="en-US" sz="2800" b="1" dirty="0" err="1">
                <a:solidFill>
                  <a:srgbClr val="FF0000"/>
                </a:solidFill>
                <a:latin typeface="Times New Roman" pitchFamily="18" charset="0"/>
                <a:cs typeface="Times New Roman" pitchFamily="18" charset="0"/>
              </a:rPr>
              <a:t>Bắc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Tùy</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220"/>
            <a:ext cx="9144000" cy="277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3581400"/>
            <a:ext cx="8915400" cy="2585323"/>
          </a:xfrm>
          <a:prstGeom prst="rect">
            <a:avLst/>
          </a:prstGeom>
          <a:solidFill>
            <a:schemeClr val="bg1"/>
          </a:solidFill>
        </p:spPr>
        <p:txBody>
          <a:bodyPr wrap="square" rtlCol="0">
            <a:spAutoFit/>
          </a:bodyPr>
          <a:lstStyle/>
          <a:p>
            <a:pPr algn="ctr"/>
            <a:r>
              <a:rPr lang="en-US" sz="2400" dirty="0" err="1" smtClean="0">
                <a:latin typeface="Times New Roman" pitchFamily="18" charset="0"/>
                <a:cs typeface="Times New Roman" pitchFamily="18" charset="0"/>
              </a:rPr>
              <a:t>Sơ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p>
          <a:p>
            <a:pPr algn="just"/>
            <a:r>
              <a:rPr lang="en-US" sz="240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gắn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triều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kì</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lâu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3.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TQ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4</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07708056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881390"/>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smtClean="0">
                <a:solidFill>
                  <a:srgbClr val="FF0000"/>
                </a:solidFill>
                <a:latin typeface="Times New Roman" pitchFamily="18" charset="0"/>
                <a:cs typeface="Times New Roman" pitchFamily="18" charset="0"/>
              </a:rPr>
              <a:t>III. Từ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Hán</a:t>
            </a:r>
            <a:r>
              <a:rPr lang="en-US" sz="2800" b="1" dirty="0">
                <a:solidFill>
                  <a:srgbClr val="FF0000"/>
                </a:solidFill>
                <a:latin typeface="Times New Roman" pitchFamily="18" charset="0"/>
                <a:cs typeface="Times New Roman" pitchFamily="18" charset="0"/>
              </a:rPr>
              <a:t>, Nam- </a:t>
            </a:r>
            <a:r>
              <a:rPr lang="en-US" sz="2800" b="1" dirty="0" err="1">
                <a:solidFill>
                  <a:srgbClr val="FF0000"/>
                </a:solidFill>
                <a:latin typeface="Times New Roman" pitchFamily="18" charset="0"/>
                <a:cs typeface="Times New Roman" pitchFamily="18" charset="0"/>
              </a:rPr>
              <a:t>Bắc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Tùy</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220"/>
            <a:ext cx="9144000" cy="277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3581400"/>
            <a:ext cx="8915400" cy="2585323"/>
          </a:xfrm>
          <a:prstGeom prst="rect">
            <a:avLst/>
          </a:prstGeom>
          <a:solidFill>
            <a:schemeClr val="bg1"/>
          </a:solidFill>
        </p:spPr>
        <p:txBody>
          <a:bodyPr wrap="square" rtlCol="0">
            <a:spAutoFit/>
          </a:bodyPr>
          <a:lstStyle/>
          <a:p>
            <a:pPr algn="ctr"/>
            <a:r>
              <a:rPr lang="en-US" sz="2400" dirty="0" err="1" smtClean="0">
                <a:latin typeface="Times New Roman" pitchFamily="18" charset="0"/>
                <a:cs typeface="Times New Roman" pitchFamily="18" charset="0"/>
              </a:rPr>
              <a:t>Sơ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p>
          <a:p>
            <a:pPr algn="just"/>
            <a:r>
              <a:rPr lang="en-US" sz="240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triều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kì</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lâu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3.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TQ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4</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err="1" smtClean="0">
                <a:latin typeface="Times New Roman" pitchFamily="18" charset="0"/>
                <a:cs typeface="Times New Roman" pitchFamily="18" charset="0"/>
              </a:rPr>
              <a:t>nhà</a:t>
            </a:r>
            <a:r>
              <a:rPr lang="en-US" sz="240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dirty="0"/>
          </a:p>
        </p:txBody>
      </p:sp>
      <p:sp>
        <p:nvSpPr>
          <p:cNvPr id="5" name="TextBox 4"/>
          <p:cNvSpPr txBox="1"/>
          <p:nvPr/>
        </p:nvSpPr>
        <p:spPr>
          <a:xfrm>
            <a:off x="5203861" y="3873027"/>
            <a:ext cx="3048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3</a:t>
            </a:r>
            <a:endParaRPr lang="en-US" sz="2400" b="1" dirty="0">
              <a:solidFill>
                <a:srgbClr val="FF0000"/>
              </a:solidFill>
              <a:latin typeface="Times New Roman" pitchFamily="18" charset="0"/>
              <a:cs typeface="Times New Roman" pitchFamily="18" charset="0"/>
            </a:endParaRPr>
          </a:p>
        </p:txBody>
      </p:sp>
      <p:sp>
        <p:nvSpPr>
          <p:cNvPr id="10" name="TextBox 9"/>
          <p:cNvSpPr txBox="1"/>
          <p:nvPr/>
        </p:nvSpPr>
        <p:spPr>
          <a:xfrm>
            <a:off x="7620021" y="4293381"/>
            <a:ext cx="184731" cy="369332"/>
          </a:xfrm>
          <a:prstGeom prst="rect">
            <a:avLst/>
          </a:prstGeom>
          <a:noFill/>
        </p:spPr>
        <p:txBody>
          <a:bodyPr wrap="none" rtlCol="0">
            <a:spAutoFit/>
          </a:bodyPr>
          <a:lstStyle/>
          <a:p>
            <a:endParaRPr lang="en-US" dirty="0"/>
          </a:p>
        </p:txBody>
      </p:sp>
      <p:sp>
        <p:nvSpPr>
          <p:cNvPr id="9" name="TextBox 8"/>
          <p:cNvSpPr txBox="1"/>
          <p:nvPr/>
        </p:nvSpPr>
        <p:spPr>
          <a:xfrm>
            <a:off x="1269274" y="4201048"/>
            <a:ext cx="9144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Hán</a:t>
            </a:r>
            <a:endParaRPr lang="en-US" sz="2400" dirty="0"/>
          </a:p>
        </p:txBody>
      </p:sp>
      <p:sp>
        <p:nvSpPr>
          <p:cNvPr id="12" name="TextBox 11"/>
          <p:cNvSpPr txBox="1"/>
          <p:nvPr/>
        </p:nvSpPr>
        <p:spPr>
          <a:xfrm>
            <a:off x="4885509" y="4247214"/>
            <a:ext cx="9144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Tùy</a:t>
            </a:r>
            <a:endParaRPr lang="en-US" sz="2400" b="1" dirty="0">
              <a:solidFill>
                <a:srgbClr val="FF0000"/>
              </a:solidFill>
              <a:latin typeface="Times New Roman" pitchFamily="18" charset="0"/>
              <a:cs typeface="Times New Roman" pitchFamily="18" charset="0"/>
            </a:endParaRPr>
          </a:p>
        </p:txBody>
      </p:sp>
      <p:sp>
        <p:nvSpPr>
          <p:cNvPr id="13" name="TextBox 12"/>
          <p:cNvSpPr txBox="1"/>
          <p:nvPr/>
        </p:nvSpPr>
        <p:spPr>
          <a:xfrm>
            <a:off x="1336765" y="4643228"/>
            <a:ext cx="9906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Tùy</a:t>
            </a:r>
            <a:endParaRPr lang="en-US" sz="2400" b="1" dirty="0">
              <a:solidFill>
                <a:srgbClr val="FF0000"/>
              </a:solidFill>
              <a:latin typeface="Times New Roman" pitchFamily="18" charset="0"/>
              <a:cs typeface="Times New Roman" pitchFamily="18" charset="0"/>
            </a:endParaRPr>
          </a:p>
        </p:txBody>
      </p:sp>
      <p:sp>
        <p:nvSpPr>
          <p:cNvPr id="16" name="TextBox 15"/>
          <p:cNvSpPr txBox="1"/>
          <p:nvPr/>
        </p:nvSpPr>
        <p:spPr>
          <a:xfrm>
            <a:off x="4114800" y="5335570"/>
            <a:ext cx="9144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Hán</a:t>
            </a:r>
            <a:endParaRPr lang="en-US" sz="2400" dirty="0"/>
          </a:p>
        </p:txBody>
      </p:sp>
      <p:sp>
        <p:nvSpPr>
          <p:cNvPr id="17" name="TextBox 16"/>
          <p:cNvSpPr txBox="1"/>
          <p:nvPr/>
        </p:nvSpPr>
        <p:spPr>
          <a:xfrm>
            <a:off x="7162800" y="3831716"/>
            <a:ext cx="3048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2</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71438370"/>
      </p:ext>
    </p:extLst>
  </p:cSld>
  <p:clrMapOvr>
    <a:masterClrMapping/>
  </p:clrMapOvr>
  <p:transition>
    <p:split orient="ver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a:t>
            </a:r>
            <a:r>
              <a:rPr lang="en-US" sz="3000" b="1">
                <a:solidFill>
                  <a:srgbClr val="FF0000"/>
                </a:solidFill>
                <a:latin typeface="Times New Roman" pitchFamily="18" charset="0"/>
                <a:cs typeface="Times New Roman" pitchFamily="18" charset="0"/>
              </a:rPr>
              <a:t>KỈ </a:t>
            </a:r>
            <a:r>
              <a:rPr lang="en-US" sz="3000" b="1" smtClean="0">
                <a:solidFill>
                  <a:srgbClr val="FF0000"/>
                </a:solidFill>
                <a:latin typeface="Times New Roman" pitchFamily="18" charset="0"/>
                <a:cs typeface="Times New Roman" pitchFamily="18" charset="0"/>
              </a:rPr>
              <a:t>VII (tt)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 y="809739"/>
            <a:ext cx="8538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smtClean="0">
                <a:solidFill>
                  <a:srgbClr val="FF0000"/>
                </a:solidFill>
                <a:latin typeface="Times New Roman" pitchFamily="18" charset="0"/>
                <a:cs typeface="Times New Roman" pitchFamily="18" charset="0"/>
              </a:rPr>
              <a:t>III.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Hán</a:t>
            </a:r>
            <a:r>
              <a:rPr lang="en-US" sz="2800" b="1" dirty="0">
                <a:solidFill>
                  <a:srgbClr val="FF0000"/>
                </a:solidFill>
                <a:latin typeface="Times New Roman" pitchFamily="18" charset="0"/>
                <a:cs typeface="Times New Roman" pitchFamily="18" charset="0"/>
              </a:rPr>
              <a:t>, Nam- </a:t>
            </a:r>
            <a:r>
              <a:rPr lang="en-US" sz="2800" b="1" dirty="0" err="1">
                <a:solidFill>
                  <a:srgbClr val="FF0000"/>
                </a:solidFill>
                <a:latin typeface="Times New Roman" pitchFamily="18" charset="0"/>
                <a:cs typeface="Times New Roman" pitchFamily="18" charset="0"/>
              </a:rPr>
              <a:t>Bắc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Tùy</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3" name="Rectangle 2"/>
          <p:cNvSpPr/>
          <p:nvPr/>
        </p:nvSpPr>
        <p:spPr>
          <a:xfrm>
            <a:off x="0" y="1524000"/>
            <a:ext cx="8991600" cy="3539430"/>
          </a:xfrm>
          <a:prstGeom prst="rect">
            <a:avLst/>
          </a:prstGeom>
        </p:spPr>
        <p:txBody>
          <a:bodyPr wrap="square">
            <a:spAutoFit/>
          </a:bodyPr>
          <a:lstStyle/>
          <a:p>
            <a:r>
              <a:rPr lang="vi-VN" sz="3200" smtClean="0">
                <a:latin typeface="+mj-lt"/>
              </a:rPr>
              <a:t>Từ sau thời nhà Tần,</a:t>
            </a:r>
            <a:r>
              <a:rPr lang="en-US" sz="3200" smtClean="0">
                <a:latin typeface="+mj-lt"/>
              </a:rPr>
              <a:t> nhà Hán cai tri suốt hơn 4 thế kỉ. Sau khi nhà Hán sụp đổ, Trung Quốc bước vào thời kì loạn lạc, thống nhất xen kẽ. Cuối thế kỉ VI, </a:t>
            </a:r>
            <a:r>
              <a:rPr lang="vi-VN" sz="3200" smtClean="0">
                <a:latin typeface="+mj-lt"/>
              </a:rPr>
              <a:t>nhà Tùy</a:t>
            </a:r>
            <a:r>
              <a:rPr lang="en-US" sz="3200" smtClean="0">
                <a:latin typeface="+mj-lt"/>
              </a:rPr>
              <a:t> thống nhất đất nước.</a:t>
            </a:r>
          </a:p>
          <a:p>
            <a:endParaRPr lang="en-US" sz="2400"/>
          </a:p>
          <a:p>
            <a:endParaRPr lang="en-US" smtClean="0"/>
          </a:p>
          <a:p>
            <a:endParaRPr lang="en-US"/>
          </a:p>
          <a:p>
            <a:endParaRPr lang="en-US" smtClean="0"/>
          </a:p>
          <a:p>
            <a:r>
              <a:rPr lang="en-US" smtClean="0"/>
              <a:t> </a:t>
            </a:r>
            <a:r>
              <a:rPr lang="vi-VN" smtClean="0"/>
              <a:t> </a:t>
            </a:r>
            <a:endParaRPr lang="en-US"/>
          </a:p>
        </p:txBody>
      </p:sp>
    </p:spTree>
    <p:extLst>
      <p:ext uri="{BB962C8B-B14F-4D97-AF65-F5344CB8AC3E}">
        <p14:creationId xmlns:p14="http://schemas.microsoft.com/office/powerpoint/2010/main" val="2677500170"/>
      </p:ext>
    </p:extLst>
  </p:cSld>
  <p:clrMapOvr>
    <a:masterClrMapping/>
  </p:clrMapOvr>
  <p:transition>
    <p:split orient="ver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7"/>
            <a:ext cx="9067800" cy="2582883"/>
          </a:xfrm>
        </p:spPr>
        <p:txBody>
          <a:bodyPr>
            <a:normAutofit fontScale="90000"/>
          </a:bodyPr>
          <a:lstStyle/>
          <a:p>
            <a:r>
              <a:rPr lang="en-US" sz="3200" smtClean="0">
                <a:solidFill>
                  <a:srgbClr val="FF0000"/>
                </a:solidFill>
                <a:latin typeface="Times New Roman" pitchFamily="18" charset="0"/>
                <a:cs typeface="Times New Roman" pitchFamily="18" charset="0"/>
              </a:rPr>
              <a:t>Thời kì này c</a:t>
            </a:r>
            <a:r>
              <a:rPr lang="vi-VN" sz="3200" smtClean="0">
                <a:solidFill>
                  <a:srgbClr val="FF0000"/>
                </a:solidFill>
                <a:latin typeface="Times New Roman" pitchFamily="18" charset="0"/>
                <a:cs typeface="Times New Roman" pitchFamily="18" charset="0"/>
              </a:rPr>
              <a:t>ác </a:t>
            </a:r>
            <a:r>
              <a:rPr lang="vi-VN" sz="3200">
                <a:solidFill>
                  <a:srgbClr val="FF0000"/>
                </a:solidFill>
                <a:latin typeface="Times New Roman" pitchFamily="18" charset="0"/>
                <a:cs typeface="Times New Roman" pitchFamily="18" charset="0"/>
              </a:rPr>
              <a:t>triều đại phong </a:t>
            </a:r>
            <a:r>
              <a:rPr lang="vi-VN" sz="3200" smtClean="0">
                <a:solidFill>
                  <a:srgbClr val="FF0000"/>
                </a:solidFill>
                <a:latin typeface="Times New Roman" pitchFamily="18" charset="0"/>
                <a:cs typeface="Times New Roman" pitchFamily="18" charset="0"/>
              </a:rPr>
              <a:t>kiến</a:t>
            </a:r>
            <a:r>
              <a:rPr lang="en-US" sz="3200" smtClean="0">
                <a:solidFill>
                  <a:srgbClr val="FF0000"/>
                </a:solidFill>
                <a:latin typeface="Times New Roman" pitchFamily="18" charset="0"/>
                <a:cs typeface="Times New Roman" pitchFamily="18" charset="0"/>
              </a:rPr>
              <a:t> TQ</a:t>
            </a:r>
            <a:r>
              <a:rPr lang="vi-VN" sz="3200" smtClean="0">
                <a:solidFill>
                  <a:srgbClr val="FF0000"/>
                </a:solidFill>
                <a:latin typeface="Times New Roman" pitchFamily="18" charset="0"/>
                <a:cs typeface="Times New Roman" pitchFamily="18" charset="0"/>
              </a:rPr>
              <a:t> </a:t>
            </a:r>
            <a:r>
              <a:rPr lang="vi-VN" sz="3200">
                <a:solidFill>
                  <a:srgbClr val="FF0000"/>
                </a:solidFill>
                <a:latin typeface="Times New Roman" pitchFamily="18" charset="0"/>
                <a:cs typeface="Times New Roman" pitchFamily="18" charset="0"/>
              </a:rPr>
              <a:t>liên tiếp mở những cuộc chiến tranh xâm lược để mở rộng lãnh </a:t>
            </a:r>
            <a:r>
              <a:rPr lang="vi-VN" sz="3200" smtClean="0">
                <a:solidFill>
                  <a:srgbClr val="FF0000"/>
                </a:solidFill>
                <a:latin typeface="Times New Roman" pitchFamily="18" charset="0"/>
                <a:cs typeface="Times New Roman" pitchFamily="18" charset="0"/>
              </a:rPr>
              <a:t>thổ</a:t>
            </a:r>
            <a:r>
              <a:rPr lang="en-US" sz="3200" smtClean="0">
                <a:solidFill>
                  <a:srgbClr val="FF0000"/>
                </a:solidFill>
                <a:latin typeface="Times New Roman" pitchFamily="18" charset="0"/>
                <a:cs typeface="Times New Roman" pitchFamily="18" charset="0"/>
              </a:rPr>
              <a:t>, trong đó có nước ta. </a:t>
            </a:r>
            <a:br>
              <a:rPr lang="en-US" sz="3200" smtClean="0">
                <a:solidFill>
                  <a:srgbClr val="FF0000"/>
                </a:solidFill>
                <a:latin typeface="Times New Roman" pitchFamily="18" charset="0"/>
                <a:cs typeface="Times New Roman" pitchFamily="18" charset="0"/>
              </a:rPr>
            </a:br>
            <a:r>
              <a:rPr lang="en-US" sz="3200" smtClean="0">
                <a:solidFill>
                  <a:srgbClr val="FF0000"/>
                </a:solidFill>
                <a:latin typeface="Times New Roman" pitchFamily="18" charset="0"/>
                <a:cs typeface="Times New Roman" pitchFamily="18" charset="0"/>
              </a:rPr>
              <a:t>Các em cho biết triều đại nào xâm lược nước ta thời kì này? Ai lãng đạo nhân dân ta chống ngoại xâm?</a:t>
            </a:r>
            <a:r>
              <a:rPr lang="en-US" sz="3200">
                <a:solidFill>
                  <a:srgbClr val="FF0000"/>
                </a:solidFill>
                <a:latin typeface="Times New Roman" pitchFamily="18" charset="0"/>
                <a:cs typeface="Times New Roman" pitchFamily="18" charset="0"/>
              </a:rPr>
              <a:t/>
            </a:r>
            <a:br>
              <a:rPr lang="en-US" sz="3200">
                <a:solidFill>
                  <a:srgbClr val="FF0000"/>
                </a:solidFill>
                <a:latin typeface="Times New Roman" pitchFamily="18" charset="0"/>
                <a:cs typeface="Times New Roman" pitchFamily="18" charset="0"/>
              </a:rPr>
            </a:br>
            <a:endParaRPr lang="en-US" sz="3200">
              <a:solidFill>
                <a:srgbClr val="FF0000"/>
              </a:solidFill>
              <a:latin typeface="Times New Roman" pitchFamily="18" charset="0"/>
              <a:cs typeface="Times New Roman" pitchFamily="18" charset="0"/>
            </a:endParaRPr>
          </a:p>
        </p:txBody>
      </p:sp>
      <p:sp>
        <p:nvSpPr>
          <p:cNvPr id="4" name="Rectangle 3"/>
          <p:cNvSpPr/>
          <p:nvPr/>
        </p:nvSpPr>
        <p:spPr>
          <a:xfrm>
            <a:off x="0" y="2667000"/>
            <a:ext cx="9144000" cy="1077218"/>
          </a:xfrm>
          <a:prstGeom prst="rect">
            <a:avLst/>
          </a:prstGeom>
        </p:spPr>
        <p:txBody>
          <a:bodyPr wrap="square">
            <a:spAutoFit/>
          </a:bodyPr>
          <a:lstStyle/>
          <a:p>
            <a:r>
              <a:rPr lang="vi-VN" sz="3200">
                <a:solidFill>
                  <a:srgbClr val="0070C0"/>
                </a:solidFill>
                <a:latin typeface="Times New Roman" pitchFamily="18" charset="0"/>
                <a:cs typeface="Times New Roman" pitchFamily="18" charset="0"/>
              </a:rPr>
              <a:t>Nhà Hán có sự kiện liên quan đến lịch sử Việt Nam: nhà Hán đô hộ nước ta, Hai Bà Trưng phất cờ khởi</a:t>
            </a:r>
            <a:endParaRPr lang="en-US" sz="32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399655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a:t>
            </a:r>
            <a:r>
              <a:rPr lang="en-US" sz="3000" b="1">
                <a:solidFill>
                  <a:srgbClr val="FF0000"/>
                </a:solidFill>
                <a:latin typeface="Times New Roman" pitchFamily="18" charset="0"/>
                <a:cs typeface="Times New Roman" pitchFamily="18" charset="0"/>
              </a:rPr>
              <a:t>KỈ </a:t>
            </a:r>
            <a:r>
              <a:rPr lang="en-US" sz="3000" b="1" smtClean="0">
                <a:solidFill>
                  <a:srgbClr val="FF0000"/>
                </a:solidFill>
                <a:latin typeface="Times New Roman" pitchFamily="18" charset="0"/>
                <a:cs typeface="Times New Roman" pitchFamily="18" charset="0"/>
              </a:rPr>
              <a:t>VII (tt)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 y="809739"/>
            <a:ext cx="8538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smtClean="0">
                <a:solidFill>
                  <a:srgbClr val="FF0000"/>
                </a:solidFill>
                <a:latin typeface="Times New Roman" pitchFamily="18" charset="0"/>
                <a:cs typeface="Times New Roman" pitchFamily="18" charset="0"/>
              </a:rPr>
              <a:t>III.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Hán</a:t>
            </a:r>
            <a:r>
              <a:rPr lang="en-US" sz="2800" b="1" dirty="0">
                <a:solidFill>
                  <a:srgbClr val="FF0000"/>
                </a:solidFill>
                <a:latin typeface="Times New Roman" pitchFamily="18" charset="0"/>
                <a:cs typeface="Times New Roman" pitchFamily="18" charset="0"/>
              </a:rPr>
              <a:t>, Nam- </a:t>
            </a:r>
            <a:r>
              <a:rPr lang="en-US" sz="2800" b="1" dirty="0" err="1">
                <a:solidFill>
                  <a:srgbClr val="FF0000"/>
                </a:solidFill>
                <a:latin typeface="Times New Roman" pitchFamily="18" charset="0"/>
                <a:cs typeface="Times New Roman" pitchFamily="18" charset="0"/>
              </a:rPr>
              <a:t>Bắc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Tùy</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4" name="TextBox 3"/>
          <p:cNvSpPr txBox="1"/>
          <p:nvPr/>
        </p:nvSpPr>
        <p:spPr>
          <a:xfrm>
            <a:off x="0" y="1385017"/>
            <a:ext cx="9144000" cy="954107"/>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IV. Thành tựu tiêu biểu của nền văn minh Trung Quốc cổ đại.</a:t>
            </a:r>
            <a:endParaRPr lang="en-US" sz="2800" b="1">
              <a:solidFill>
                <a:srgbClr val="FF0000"/>
              </a:solidFill>
              <a:latin typeface="Times New Roman" pitchFamily="18" charset="0"/>
              <a:cs typeface="Times New Roman" pitchFamily="18" charset="0"/>
            </a:endParaRPr>
          </a:p>
        </p:txBody>
      </p:sp>
      <p:sp>
        <p:nvSpPr>
          <p:cNvPr id="5" name="TextBox 4"/>
          <p:cNvSpPr txBox="1"/>
          <p:nvPr/>
        </p:nvSpPr>
        <p:spPr>
          <a:xfrm>
            <a:off x="0" y="3124200"/>
            <a:ext cx="9144000" cy="954107"/>
          </a:xfrm>
          <a:prstGeom prst="rect">
            <a:avLst/>
          </a:prstGeom>
          <a:noFill/>
        </p:spPr>
        <p:txBody>
          <a:bodyPr wrap="square" rtlCol="0">
            <a:spAutoFit/>
          </a:bodyPr>
          <a:lstStyle/>
          <a:p>
            <a:pPr algn="ctr"/>
            <a:r>
              <a:rPr lang="en-US" sz="2800" b="1" smtClean="0">
                <a:latin typeface="Times New Roman" pitchFamily="18" charset="0"/>
                <a:cs typeface="Times New Roman" pitchFamily="18" charset="0"/>
              </a:rPr>
              <a:t>Em hãy trình bày các thành tự tiêu biểu của nền văn minh Trung Quốc cổ đại?</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1606008596"/>
      </p:ext>
    </p:extLst>
  </p:cSld>
  <p:clrMapOvr>
    <a:masterClrMapping/>
  </p:clrMapOvr>
  <p:transition>
    <p:split orient="ver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5065"/>
            <a:ext cx="8991600" cy="4602169"/>
          </a:xfrm>
        </p:spPr>
        <p:txBody>
          <a:bodyPr>
            <a:noAutofit/>
          </a:bodyPr>
          <a:lstStyle/>
          <a:p>
            <a:pPr marL="0" indent="0">
              <a:buNone/>
            </a:pPr>
            <a:r>
              <a:rPr lang="vi-VN" sz="2800" smtClean="0">
                <a:latin typeface="+mj-lt"/>
              </a:rPr>
              <a:t>+ </a:t>
            </a:r>
            <a:r>
              <a:rPr lang="en-US" sz="2800" smtClean="0">
                <a:latin typeface="+mj-lt"/>
              </a:rPr>
              <a:t>Tư tưởng: </a:t>
            </a:r>
            <a:r>
              <a:rPr lang="vi-VN" sz="2800" smtClean="0">
                <a:latin typeface="+mj-lt"/>
              </a:rPr>
              <a:t>Nho gia</a:t>
            </a:r>
            <a:endParaRPr lang="en-US" sz="2800" smtClean="0">
              <a:latin typeface="+mj-lt"/>
            </a:endParaRPr>
          </a:p>
          <a:p>
            <a:pPr marL="0" indent="0">
              <a:buNone/>
            </a:pPr>
            <a:r>
              <a:rPr lang="vi-VN" sz="2800" smtClean="0">
                <a:latin typeface="+mj-lt"/>
              </a:rPr>
              <a:t>+ </a:t>
            </a:r>
            <a:r>
              <a:rPr lang="vi-VN" sz="2800">
                <a:latin typeface="+mj-lt"/>
              </a:rPr>
              <a:t>Chữ viết: chữ tượng </a:t>
            </a:r>
            <a:r>
              <a:rPr lang="vi-VN" sz="2800" smtClean="0">
                <a:latin typeface="+mj-lt"/>
              </a:rPr>
              <a:t>hình</a:t>
            </a:r>
            <a:endParaRPr lang="en-US" sz="2800" smtClean="0">
              <a:latin typeface="+mj-lt"/>
            </a:endParaRPr>
          </a:p>
          <a:p>
            <a:pPr marL="0" indent="0">
              <a:buNone/>
            </a:pPr>
            <a:r>
              <a:rPr lang="vi-VN" sz="2800" smtClean="0">
                <a:latin typeface="+mj-lt"/>
              </a:rPr>
              <a:t>+ </a:t>
            </a:r>
            <a:r>
              <a:rPr lang="vi-VN" sz="2800">
                <a:latin typeface="+mj-lt"/>
              </a:rPr>
              <a:t>Văn học: cổ nhất </a:t>
            </a:r>
            <a:r>
              <a:rPr lang="vi-VN" sz="2800" smtClean="0">
                <a:latin typeface="+mj-lt"/>
              </a:rPr>
              <a:t>là</a:t>
            </a:r>
            <a:r>
              <a:rPr lang="en-US" sz="2800" smtClean="0">
                <a:latin typeface="+mj-lt"/>
              </a:rPr>
              <a:t> </a:t>
            </a:r>
            <a:r>
              <a:rPr lang="vi-VN" sz="2800" smtClean="0">
                <a:latin typeface="+mj-lt"/>
              </a:rPr>
              <a:t>Kinh </a:t>
            </a:r>
            <a:r>
              <a:rPr lang="vi-VN" sz="2800">
                <a:latin typeface="+mj-lt"/>
              </a:rPr>
              <a:t>Thi, </a:t>
            </a:r>
            <a:r>
              <a:rPr lang="vi-VN" sz="2800" smtClean="0">
                <a:latin typeface="+mj-lt"/>
              </a:rPr>
              <a:t>Bộ </a:t>
            </a:r>
            <a:r>
              <a:rPr lang="vi-VN" sz="2800">
                <a:latin typeface="+mj-lt"/>
              </a:rPr>
              <a:t>Sử kí của Tư Mã Thiên được xem là công trình sử học đồ sộ trong thời cổ </a:t>
            </a:r>
            <a:r>
              <a:rPr lang="vi-VN" sz="2800" smtClean="0">
                <a:latin typeface="+mj-lt"/>
              </a:rPr>
              <a:t>đại</a:t>
            </a:r>
            <a:endParaRPr lang="en-US" sz="2800">
              <a:latin typeface="+mj-lt"/>
            </a:endParaRPr>
          </a:p>
          <a:p>
            <a:pPr marL="0" indent="0">
              <a:buNone/>
            </a:pPr>
            <a:r>
              <a:rPr lang="vi-VN" sz="2800" smtClean="0">
                <a:latin typeface="+mj-lt"/>
              </a:rPr>
              <a:t>+ </a:t>
            </a:r>
            <a:r>
              <a:rPr lang="vi-VN" sz="2800">
                <a:latin typeface="+mj-lt"/>
              </a:rPr>
              <a:t>Y học: cách chữa bệnh bằng thảo dược châm cứu, bấm </a:t>
            </a:r>
            <a:r>
              <a:rPr lang="vi-VN" sz="2800" smtClean="0">
                <a:latin typeface="+mj-lt"/>
              </a:rPr>
              <a:t>h</a:t>
            </a:r>
            <a:r>
              <a:rPr lang="en-US" sz="2800" smtClean="0">
                <a:latin typeface="+mj-lt"/>
              </a:rPr>
              <a:t>uyệt</a:t>
            </a:r>
          </a:p>
          <a:p>
            <a:pPr marL="0" indent="0">
              <a:buNone/>
            </a:pPr>
            <a:r>
              <a:rPr lang="vi-VN" sz="2800" smtClean="0">
                <a:latin typeface="+mj-lt"/>
              </a:rPr>
              <a:t> </a:t>
            </a:r>
            <a:r>
              <a:rPr lang="vi-VN" sz="2800">
                <a:latin typeface="+mj-lt"/>
              </a:rPr>
              <a:t>+ Kĩ thuật: phát minh thiết bị đo động đất, kĩ thuật dệt tơ lụa, làm giấy,... </a:t>
            </a:r>
            <a:endParaRPr lang="en-US" sz="2800" smtClean="0">
              <a:latin typeface="+mj-lt"/>
            </a:endParaRPr>
          </a:p>
          <a:p>
            <a:pPr marL="0" indent="0">
              <a:buNone/>
            </a:pPr>
            <a:r>
              <a:rPr lang="vi-VN" sz="2800" smtClean="0">
                <a:latin typeface="+mj-lt"/>
              </a:rPr>
              <a:t>+ </a:t>
            </a:r>
            <a:r>
              <a:rPr lang="vi-VN" sz="2800">
                <a:latin typeface="+mj-lt"/>
              </a:rPr>
              <a:t>Kiến trúc: các cung điện, lăng tẩm nguy nga, lộng lẫy, đặc biệt là Vạn Lí Trường </a:t>
            </a:r>
            <a:r>
              <a:rPr lang="vi-VN" sz="2800" smtClean="0">
                <a:latin typeface="+mj-lt"/>
              </a:rPr>
              <a:t>Thành</a:t>
            </a:r>
            <a:endParaRPr lang="en-US" sz="2800">
              <a:latin typeface="+mj-lt"/>
            </a:endParaRPr>
          </a:p>
        </p:txBody>
      </p:sp>
      <p:sp>
        <p:nvSpPr>
          <p:cNvPr id="4" name="Rectangle 2"/>
          <p:cNvSpPr txBox="1">
            <a:spLocks noChangeArrowheads="1"/>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mtClean="0">
                <a:solidFill>
                  <a:srgbClr val="FF0000"/>
                </a:solidFill>
                <a:latin typeface="Times New Roman" pitchFamily="18" charset="0"/>
                <a:cs typeface="Times New Roman" pitchFamily="18" charset="0"/>
              </a:rPr>
              <a:t>BÀI 9</a:t>
            </a:r>
            <a:r>
              <a:rPr lang="en-US" sz="2400" smtClean="0">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TRUNG QUỐC TỪ THỜI CỔ ĐẠI ĐẾN THẾ KỈ VII (tt) </a:t>
            </a:r>
            <a:endParaRPr lang="en-US" sz="2400" dirty="0">
              <a:solidFill>
                <a:srgbClr val="FF0000"/>
              </a:solidFill>
              <a:latin typeface="Times New Roman" pitchFamily="18" charset="0"/>
              <a:cs typeface="Times New Roman" pitchFamily="18" charset="0"/>
            </a:endParaRPr>
          </a:p>
        </p:txBody>
      </p:sp>
      <p:sp>
        <p:nvSpPr>
          <p:cNvPr id="5" name="TextBox 4"/>
          <p:cNvSpPr txBox="1"/>
          <p:nvPr/>
        </p:nvSpPr>
        <p:spPr>
          <a:xfrm>
            <a:off x="0" y="533400"/>
            <a:ext cx="9144000" cy="461665"/>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IV. Thành tựu tiêu biểu của nền văn minh Trung Quốc cổ đại.</a:t>
            </a:r>
            <a:endParaRPr lang="en-US" sz="2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425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tứ đại phát minh của trung quốc 4 dai phat minh pp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7938"/>
            <a:ext cx="9525000" cy="715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02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500" fill="hold"/>
                                        <p:tgtEl>
                                          <p:spTgt spid="2053"/>
                                        </p:tgtEl>
                                        <p:attrNameLst>
                                          <p:attrName>ppt_w</p:attrName>
                                        </p:attrNameLst>
                                      </p:cBhvr>
                                      <p:tavLst>
                                        <p:tav tm="0">
                                          <p:val>
                                            <p:fltVal val="0"/>
                                          </p:val>
                                        </p:tav>
                                        <p:tav tm="100000">
                                          <p:val>
                                            <p:strVal val="#ppt_w"/>
                                          </p:val>
                                        </p:tav>
                                      </p:tavLst>
                                    </p:anim>
                                    <p:anim calcmode="lin" valueType="num">
                                      <p:cBhvr>
                                        <p:cTn id="8" dur="500" fill="hold"/>
                                        <p:tgtEl>
                                          <p:spTgt spid="2053"/>
                                        </p:tgtEl>
                                        <p:attrNameLst>
                                          <p:attrName>ppt_h</p:attrName>
                                        </p:attrNameLst>
                                      </p:cBhvr>
                                      <p:tavLst>
                                        <p:tav tm="0">
                                          <p:val>
                                            <p:fltVal val="0"/>
                                          </p:val>
                                        </p:tav>
                                        <p:tav tm="100000">
                                          <p:val>
                                            <p:strVal val="#ppt_h"/>
                                          </p:val>
                                        </p:tav>
                                      </p:tavLst>
                                    </p:anim>
                                    <p:animEffect transition="in" filter="fade">
                                      <p:cBhvr>
                                        <p:cTn id="9"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8303" y="762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1143005"/>
            <a:ext cx="86106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solidFill>
                  <a:srgbClr val="0070C0"/>
                </a:solidFill>
                <a:latin typeface="Times New Roman" pitchFamily="18" charset="0"/>
                <a:cs typeface="Times New Roman" pitchFamily="18" charset="0"/>
              </a:rPr>
              <a:t>MỤC TIÊU CẦN ĐẠT</a:t>
            </a:r>
            <a:endParaRPr lang="en-US" sz="3200" dirty="0">
              <a:solidFill>
                <a:srgbClr val="0070C0"/>
              </a:solidFill>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kiến</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Hán</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Bắc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Tùy</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a:t>
            </a:r>
          </a:p>
          <a:p>
            <a:pPr eaLnBrk="1" hangingPunct="1"/>
            <a:endParaRPr lang="en-US" dirty="0"/>
          </a:p>
        </p:txBody>
      </p:sp>
    </p:spTree>
    <p:extLst>
      <p:ext uri="{BB962C8B-B14F-4D97-AF65-F5344CB8AC3E}">
        <p14:creationId xmlns:p14="http://schemas.microsoft.com/office/powerpoint/2010/main" val="119037656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3"/>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14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tứ đại phát minh của trung quốc 4 dai phat minh pp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5" y="304800"/>
            <a:ext cx="9144000" cy="687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56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1143021"/>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800" b="1" smtClean="0">
                <a:solidFill>
                  <a:srgbClr val="FF0000"/>
                </a:solidFill>
                <a:latin typeface="Times New Roman" pitchFamily="18" charset="0"/>
                <a:cs typeface="Times New Roman" pitchFamily="18" charset="0"/>
              </a:rPr>
              <a:t>IV. Thành </a:t>
            </a:r>
            <a:r>
              <a:rPr lang="en-US" sz="2800" b="1" dirty="0" err="1">
                <a:solidFill>
                  <a:srgbClr val="FF0000"/>
                </a:solidFill>
                <a:latin typeface="Times New Roman" pitchFamily="18" charset="0"/>
                <a:cs typeface="Times New Roman" pitchFamily="18" charset="0"/>
              </a:rPr>
              <a:t>tựu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minh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đại</a:t>
            </a:r>
            <a:endParaRPr lang="en-US" sz="2800" dirty="0">
              <a:solidFill>
                <a:srgbClr val="FF0000"/>
              </a:solidFill>
              <a:latin typeface="Times New Roman" pitchFamily="18" charset="0"/>
              <a:cs typeface="Times New Roman" pitchFamily="18" charset="0"/>
            </a:endParaRPr>
          </a:p>
        </p:txBody>
      </p:sp>
      <p:sp>
        <p:nvSpPr>
          <p:cNvPr id="3" name="TextBox 2"/>
          <p:cNvSpPr txBox="1"/>
          <p:nvPr/>
        </p:nvSpPr>
        <p:spPr>
          <a:xfrm>
            <a:off x="245076" y="2158891"/>
            <a:ext cx="8915400" cy="1231106"/>
          </a:xfrm>
          <a:prstGeom prst="rect">
            <a:avLst/>
          </a:prstGeom>
          <a:solidFill>
            <a:schemeClr val="bg1"/>
          </a:solid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Phiếu</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endParaRPr lang="en-US" sz="2800" b="1" dirty="0" smtClean="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02075262"/>
              </p:ext>
            </p:extLst>
          </p:nvPr>
        </p:nvGraphicFramePr>
        <p:xfrm>
          <a:off x="397476" y="2807395"/>
          <a:ext cx="8610600" cy="3364992"/>
        </p:xfrm>
        <a:graphic>
          <a:graphicData uri="http://schemas.openxmlformats.org/drawingml/2006/table">
            <a:tbl>
              <a:tblPr firstRow="1" firstCol="1" bandRow="1">
                <a:tableStyleId>{5C22544A-7EE6-4342-B048-85BDC9FD1C3A}</a:tableStyleId>
              </a:tblPr>
              <a:tblGrid>
                <a:gridCol w="2674949"/>
                <a:gridCol w="5935651"/>
              </a:tblGrid>
              <a:tr h="407566">
                <a:tc>
                  <a:txBody>
                    <a:bodyPr/>
                    <a:lstStyle/>
                    <a:p>
                      <a:pPr algn="ctr">
                        <a:lnSpc>
                          <a:spcPct val="115000"/>
                        </a:lnSpc>
                        <a:spcAft>
                          <a:spcPts val="600"/>
                        </a:spcAft>
                      </a:pPr>
                      <a:r>
                        <a:rPr lang="en-US" sz="2400" dirty="0" err="1">
                          <a:effectLst/>
                          <a:latin typeface="Times New Roman" pitchFamily="18" charset="0"/>
                          <a:cs typeface="Times New Roman" pitchFamily="18" charset="0"/>
                        </a:rPr>
                        <a:t>Lĩnh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vực</a:t>
                      </a:r>
                      <a:endParaRPr lang="en-US"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600"/>
                        </a:spcAft>
                      </a:pPr>
                      <a:r>
                        <a:rPr lang="en-US" sz="2400">
                          <a:effectLst/>
                          <a:latin typeface="Times New Roman" pitchFamily="18" charset="0"/>
                          <a:cs typeface="Times New Roman" pitchFamily="18" charset="0"/>
                        </a:rPr>
                        <a:t>Thành tựu</a:t>
                      </a:r>
                      <a:endParaRPr lang="en-US" sz="2400">
                        <a:effectLst/>
                        <a:latin typeface="Times New Roman" pitchFamily="18" charset="0"/>
                        <a:ea typeface="Calibri"/>
                        <a:cs typeface="Times New Roman" pitchFamily="18" charset="0"/>
                      </a:endParaRPr>
                    </a:p>
                  </a:txBody>
                  <a:tcPr marL="68580" marR="68580" marT="0" marB="0" anchor="ctr"/>
                </a:tc>
              </a:tr>
              <a:tr h="407566">
                <a:tc>
                  <a:txBody>
                    <a:bodyPr/>
                    <a:lstStyle/>
                    <a:p>
                      <a:pPr algn="just"/>
                      <a:r>
                        <a:rPr lang="en-US" sz="2400" dirty="0" err="1">
                          <a:effectLst/>
                          <a:latin typeface="Times New Roman" pitchFamily="18" charset="0"/>
                          <a:cs typeface="Times New Roman" pitchFamily="18" charset="0"/>
                        </a:rPr>
                        <a:t>Tư</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tưởng</a:t>
                      </a:r>
                      <a:endParaRPr lang="en-US" sz="24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400" dirty="0" err="1">
                          <a:effectLst/>
                          <a:latin typeface="Times New Roman" pitchFamily="18" charset="0"/>
                          <a:cs typeface="Times New Roman" pitchFamily="18" charset="0"/>
                        </a:rPr>
                        <a:t>Chữ</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viết</a:t>
                      </a:r>
                      <a:endParaRPr lang="en-US" sz="24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400">
                          <a:effectLst/>
                          <a:latin typeface="Times New Roman" pitchFamily="18" charset="0"/>
                          <a:cs typeface="Times New Roman" pitchFamily="18" charset="0"/>
                        </a:rPr>
                        <a:t>Văn học</a:t>
                      </a:r>
                    </a:p>
                  </a:txBody>
                  <a:tcPr marL="68580" marR="68580" marT="0" marB="0"/>
                </a:tc>
                <a:tc>
                  <a:txBody>
                    <a:bodyPr/>
                    <a:lstStyle/>
                    <a:p>
                      <a:pPr algn="just">
                        <a:lnSpc>
                          <a:spcPct val="115000"/>
                        </a:lnSpc>
                        <a:spcAft>
                          <a:spcPts val="60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400">
                          <a:effectLst/>
                          <a:latin typeface="Times New Roman" pitchFamily="18" charset="0"/>
                          <a:cs typeface="Times New Roman" pitchFamily="18" charset="0"/>
                        </a:rPr>
                        <a:t>Sử học</a:t>
                      </a:r>
                    </a:p>
                  </a:txBody>
                  <a:tcPr marL="68580" marR="68580" marT="0" marB="0"/>
                </a:tc>
                <a:tc>
                  <a:txBody>
                    <a:bodyPr/>
                    <a:lstStyle/>
                    <a:p>
                      <a:pPr algn="just">
                        <a:lnSpc>
                          <a:spcPct val="115000"/>
                        </a:lnSpc>
                        <a:spcAft>
                          <a:spcPts val="60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400" spc="-20">
                          <a:effectLst/>
                          <a:latin typeface="Times New Roman" pitchFamily="18" charset="0"/>
                          <a:cs typeface="Times New Roman" pitchFamily="18" charset="0"/>
                        </a:rPr>
                        <a:t>Y học</a:t>
                      </a:r>
                      <a:endParaRPr lang="en-US" sz="240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tc>
              </a:tr>
              <a:tr h="398943">
                <a:tc>
                  <a:txBody>
                    <a:bodyPr/>
                    <a:lstStyle/>
                    <a:p>
                      <a:pPr algn="just"/>
                      <a:r>
                        <a:rPr lang="en-US" sz="2400" dirty="0" err="1">
                          <a:effectLst/>
                          <a:latin typeface="Times New Roman" pitchFamily="18" charset="0"/>
                          <a:cs typeface="Times New Roman" pitchFamily="18" charset="0"/>
                        </a:rPr>
                        <a:t>Khoa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học-kĩ</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thuật</a:t>
                      </a:r>
                      <a:endParaRPr lang="en-US" sz="24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400">
                          <a:effectLst/>
                          <a:latin typeface="Times New Roman" pitchFamily="18" charset="0"/>
                          <a:cs typeface="Times New Roman" pitchFamily="18" charset="0"/>
                        </a:rPr>
                        <a:t>Kiến trúc</a:t>
                      </a:r>
                    </a:p>
                  </a:txBody>
                  <a:tcPr marL="68580" marR="68580" marT="0" marB="0"/>
                </a:tc>
                <a:tc>
                  <a:txBody>
                    <a:bodyPr/>
                    <a:lstStyle/>
                    <a:p>
                      <a:pPr algn="just">
                        <a:lnSpc>
                          <a:spcPct val="115000"/>
                        </a:lnSpc>
                        <a:spcAft>
                          <a:spcPts val="60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37736307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114302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800" b="1" smtClean="0">
                <a:solidFill>
                  <a:srgbClr val="FF0000"/>
                </a:solidFill>
                <a:latin typeface="Times New Roman" pitchFamily="18" charset="0"/>
                <a:cs typeface="Times New Roman" pitchFamily="18" charset="0"/>
              </a:rPr>
              <a:t>IV.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tựu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minh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đại</a:t>
            </a:r>
            <a:endParaRPr lang="en-US" sz="2800" dirty="0">
              <a:solidFill>
                <a:srgbClr val="FF0000"/>
              </a:solidFill>
              <a:latin typeface="Times New Roman" pitchFamily="18" charset="0"/>
              <a:cs typeface="Times New Roman" pitchFamily="18" charset="0"/>
            </a:endParaRPr>
          </a:p>
        </p:txBody>
      </p:sp>
      <p:sp>
        <p:nvSpPr>
          <p:cNvPr id="3" name="TextBox 2"/>
          <p:cNvSpPr txBox="1"/>
          <p:nvPr/>
        </p:nvSpPr>
        <p:spPr>
          <a:xfrm>
            <a:off x="245076" y="2158891"/>
            <a:ext cx="8915400" cy="1231106"/>
          </a:xfrm>
          <a:prstGeom prst="rect">
            <a:avLst/>
          </a:prstGeom>
          <a:solidFill>
            <a:schemeClr val="bg1"/>
          </a:solid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Phiếu</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endParaRPr lang="en-US" sz="2800" b="1" dirty="0" smtClean="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54739085"/>
              </p:ext>
            </p:extLst>
          </p:nvPr>
        </p:nvGraphicFramePr>
        <p:xfrm>
          <a:off x="397476" y="2807437"/>
          <a:ext cx="8610600" cy="3593405"/>
        </p:xfrm>
        <a:graphic>
          <a:graphicData uri="http://schemas.openxmlformats.org/drawingml/2006/table">
            <a:tbl>
              <a:tblPr firstRow="1" firstCol="1" bandRow="1">
                <a:tableStyleId>{5C22544A-7EE6-4342-B048-85BDC9FD1C3A}</a:tableStyleId>
              </a:tblPr>
              <a:tblGrid>
                <a:gridCol w="2674949"/>
                <a:gridCol w="5935651"/>
              </a:tblGrid>
              <a:tr h="407566">
                <a:tc>
                  <a:txBody>
                    <a:bodyPr/>
                    <a:lstStyle/>
                    <a:p>
                      <a:pPr algn="ctr">
                        <a:lnSpc>
                          <a:spcPct val="115000"/>
                        </a:lnSpc>
                        <a:spcAft>
                          <a:spcPts val="600"/>
                        </a:spcAft>
                      </a:pPr>
                      <a:r>
                        <a:rPr lang="en-US" sz="2400" dirty="0" err="1">
                          <a:effectLst/>
                          <a:latin typeface="Times New Roman" pitchFamily="18" charset="0"/>
                          <a:cs typeface="Times New Roman" pitchFamily="18" charset="0"/>
                        </a:rPr>
                        <a:t>Lĩnh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vực</a:t>
                      </a:r>
                      <a:endParaRPr lang="en-US"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600"/>
                        </a:spcAft>
                      </a:pPr>
                      <a:r>
                        <a:rPr lang="en-US" sz="2400">
                          <a:effectLst/>
                          <a:latin typeface="Times New Roman" pitchFamily="18" charset="0"/>
                          <a:cs typeface="Times New Roman" pitchFamily="18" charset="0"/>
                        </a:rPr>
                        <a:t>Thành tựu</a:t>
                      </a:r>
                      <a:endParaRPr lang="en-US" sz="2400">
                        <a:effectLst/>
                        <a:latin typeface="Times New Roman" pitchFamily="18" charset="0"/>
                        <a:ea typeface="Calibri"/>
                        <a:cs typeface="Times New Roman" pitchFamily="18" charset="0"/>
                      </a:endParaRPr>
                    </a:p>
                  </a:txBody>
                  <a:tcPr marL="68580" marR="68580" marT="0" marB="0" anchor="ctr"/>
                </a:tc>
              </a:tr>
              <a:tr h="407566">
                <a:tc>
                  <a:txBody>
                    <a:bodyPr/>
                    <a:lstStyle/>
                    <a:p>
                      <a:pPr algn="just"/>
                      <a:r>
                        <a:rPr lang="en-US" sz="2000" dirty="0" err="1">
                          <a:effectLst/>
                          <a:latin typeface="Times New Roman" pitchFamily="18" charset="0"/>
                          <a:cs typeface="Times New Roman" pitchFamily="18" charset="0"/>
                        </a:rPr>
                        <a:t>Tư</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tưởng</a:t>
                      </a:r>
                      <a:endParaRPr lang="en-US" sz="20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000" dirty="0">
                          <a:effectLst/>
                          <a:latin typeface="Times New Roman" pitchFamily="18" charset="0"/>
                          <a:cs typeface="Times New Roman" pitchFamily="18" charset="0"/>
                        </a:rPr>
                        <a:t> </a:t>
                      </a:r>
                      <a:r>
                        <a:rPr lang="vi-VN" sz="2000" kern="1200" dirty="0" smtClean="0">
                          <a:solidFill>
                            <a:schemeClr val="dk1"/>
                          </a:solidFill>
                          <a:effectLst/>
                          <a:latin typeface="Times New Roman" pitchFamily="18" charset="0"/>
                          <a:ea typeface="+mn-ea"/>
                          <a:cs typeface="Times New Roman" pitchFamily="18" charset="0"/>
                        </a:rPr>
                        <a:t>Nho gia</a:t>
                      </a:r>
                      <a:endParaRPr lang="en-US" sz="2000" dirty="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000" dirty="0" err="1">
                          <a:effectLst/>
                          <a:latin typeface="Times New Roman" pitchFamily="18" charset="0"/>
                          <a:cs typeface="Times New Roman" pitchFamily="18" charset="0"/>
                        </a:rPr>
                        <a:t>Chữ</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viết</a:t>
                      </a:r>
                      <a:endParaRPr lang="en-US" sz="20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000" dirty="0">
                          <a:effectLst/>
                          <a:latin typeface="Times New Roman" pitchFamily="18" charset="0"/>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Chữ</a:t>
                      </a:r>
                      <a:r>
                        <a:rPr lang="en-US" sz="2000" kern="1200" dirty="0" smtClean="0">
                          <a:solidFill>
                            <a:schemeClr val="dk1"/>
                          </a:solidFill>
                          <a:effectLst/>
                          <a:latin typeface="Times New Roman" pitchFamily="18" charset="0"/>
                          <a:ea typeface="+mn-ea"/>
                          <a:cs typeface="Times New Roman" pitchFamily="18" charset="0"/>
                        </a:rPr>
                        <a:t> </a:t>
                      </a:r>
                      <a:r>
                        <a:rPr lang="vi-VN" sz="2000" kern="1200" dirty="0" smtClean="0">
                          <a:solidFill>
                            <a:schemeClr val="dk1"/>
                          </a:solidFill>
                          <a:effectLst/>
                          <a:latin typeface="Times New Roman" pitchFamily="18" charset="0"/>
                          <a:ea typeface="+mn-ea"/>
                          <a:cs typeface="Times New Roman" pitchFamily="18" charset="0"/>
                        </a:rPr>
                        <a:t>tượng hình (chữ giáp cốt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kim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văn</a:t>
                      </a:r>
                      <a:r>
                        <a:rPr lang="vi-VN" sz="2000" kern="1200" dirty="0" smtClean="0">
                          <a:solidFill>
                            <a:schemeClr val="dk1"/>
                          </a:solidFill>
                          <a:effectLst/>
                          <a:latin typeface="Times New Roman" pitchFamily="18" charset="0"/>
                          <a:ea typeface="+mn-ea"/>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000" dirty="0" err="1">
                          <a:effectLst/>
                          <a:latin typeface="Times New Roman" pitchFamily="18" charset="0"/>
                          <a:cs typeface="Times New Roman" pitchFamily="18" charset="0"/>
                        </a:rPr>
                        <a:t>Văn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học</a:t>
                      </a:r>
                      <a:endParaRPr lang="en-US" sz="20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000" dirty="0">
                          <a:effectLst/>
                          <a:latin typeface="Times New Roman" pitchFamily="18" charset="0"/>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Kinh</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Thi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của</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Khổng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Tử</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và</a:t>
                      </a:r>
                      <a:r>
                        <a:rPr lang="en-US" sz="2000"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Sở</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Từ</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của</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Khuất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Nguyên</a:t>
                      </a:r>
                      <a:r>
                        <a:rPr lang="en-US" sz="2000" kern="1200" dirty="0" smtClean="0">
                          <a:solidFill>
                            <a:schemeClr val="dk1"/>
                          </a:solidFill>
                          <a:effectLst/>
                          <a:latin typeface="Times New Roman" pitchFamily="18" charset="0"/>
                          <a:ea typeface="+mn-ea"/>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000" dirty="0" err="1">
                          <a:effectLst/>
                          <a:latin typeface="Times New Roman" pitchFamily="18" charset="0"/>
                          <a:cs typeface="Times New Roman" pitchFamily="18" charset="0"/>
                        </a:rPr>
                        <a:t>Sử</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học</a:t>
                      </a:r>
                      <a:endParaRPr lang="en-US" sz="20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000" dirty="0">
                          <a:effectLst/>
                          <a:latin typeface="Times New Roman" pitchFamily="18" charset="0"/>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Sử</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kí</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của</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Tư</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Mã</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Thiên</a:t>
                      </a:r>
                      <a:r>
                        <a:rPr lang="en-US" sz="2000" kern="1200" dirty="0" smtClean="0">
                          <a:solidFill>
                            <a:schemeClr val="dk1"/>
                          </a:solidFill>
                          <a:effectLst/>
                          <a:latin typeface="Times New Roman" pitchFamily="18" charset="0"/>
                          <a:ea typeface="+mn-ea"/>
                          <a:cs typeface="Times New Roman" pitchFamily="18" charset="0"/>
                        </a:rPr>
                        <a:t>, </a:t>
                      </a:r>
                      <a:r>
                        <a:rPr lang="vi-VN" sz="2000" i="1" kern="1200" dirty="0" smtClean="0">
                          <a:solidFill>
                            <a:schemeClr val="dk1"/>
                          </a:solidFill>
                          <a:effectLst/>
                          <a:latin typeface="Times New Roman" pitchFamily="18" charset="0"/>
                          <a:ea typeface="+mn-ea"/>
                          <a:cs typeface="Times New Roman" pitchFamily="18" charset="0"/>
                        </a:rPr>
                        <a:t>Tam quốc chí </a:t>
                      </a:r>
                      <a:r>
                        <a:rPr lang="en-US" sz="2000" kern="1200" dirty="0" err="1" smtClean="0">
                          <a:solidFill>
                            <a:schemeClr val="dk1"/>
                          </a:solidFill>
                          <a:effectLst/>
                          <a:latin typeface="Times New Roman" pitchFamily="18" charset="0"/>
                          <a:ea typeface="+mn-ea"/>
                          <a:cs typeface="Times New Roman" pitchFamily="18" charset="0"/>
                        </a:rPr>
                        <a:t>của</a:t>
                      </a:r>
                      <a:r>
                        <a:rPr lang="en-US" sz="2000" kern="1200" dirty="0" smtClean="0">
                          <a:solidFill>
                            <a:schemeClr val="dk1"/>
                          </a:solidFill>
                          <a:effectLst/>
                          <a:latin typeface="Times New Roman" pitchFamily="18" charset="0"/>
                          <a:ea typeface="+mn-ea"/>
                          <a:cs typeface="Times New Roman" pitchFamily="18" charset="0"/>
                        </a:rPr>
                        <a:t> </a:t>
                      </a:r>
                      <a:r>
                        <a:rPr lang="vi-VN" sz="2000" kern="1200" dirty="0" smtClean="0">
                          <a:solidFill>
                            <a:schemeClr val="dk1"/>
                          </a:solidFill>
                          <a:effectLst/>
                          <a:latin typeface="Times New Roman" pitchFamily="18" charset="0"/>
                          <a:ea typeface="+mn-ea"/>
                          <a:cs typeface="Times New Roman" pitchFamily="18" charset="0"/>
                        </a:rPr>
                        <a:t>Trần Thọ</a:t>
                      </a:r>
                      <a:endParaRPr lang="en-US" sz="2000" dirty="0">
                        <a:effectLst/>
                        <a:latin typeface="Times New Roman" pitchFamily="18" charset="0"/>
                        <a:ea typeface="Calibri"/>
                        <a:cs typeface="Times New Roman" pitchFamily="18" charset="0"/>
                      </a:endParaRPr>
                    </a:p>
                  </a:txBody>
                  <a:tcPr marL="68580" marR="68580" marT="0" marB="0"/>
                </a:tc>
              </a:tr>
              <a:tr h="407566">
                <a:tc>
                  <a:txBody>
                    <a:bodyPr/>
                    <a:lstStyle/>
                    <a:p>
                      <a:pPr algn="just"/>
                      <a:r>
                        <a:rPr lang="en-US" sz="2000" spc="-20" dirty="0">
                          <a:effectLst/>
                          <a:latin typeface="Times New Roman" pitchFamily="18" charset="0"/>
                          <a:cs typeface="Times New Roman" pitchFamily="18" charset="0"/>
                        </a:rPr>
                        <a:t>Y </a:t>
                      </a:r>
                      <a:r>
                        <a:rPr lang="en-US" sz="2000" spc="-20" dirty="0" err="1">
                          <a:effectLst/>
                          <a:latin typeface="Times New Roman" pitchFamily="18" charset="0"/>
                          <a:cs typeface="Times New Roman" pitchFamily="18" charset="0"/>
                        </a:rPr>
                        <a:t>học</a:t>
                      </a:r>
                      <a:endParaRPr lang="en-US" sz="20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000" dirty="0" smtClean="0">
                          <a:effectLst/>
                          <a:latin typeface="Times New Roman" pitchFamily="18" charset="0"/>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Có</a:t>
                      </a:r>
                      <a:r>
                        <a:rPr lang="en-US" sz="2000" kern="1200" baseline="0" dirty="0" smtClean="0">
                          <a:solidFill>
                            <a:schemeClr val="dk1"/>
                          </a:solidFill>
                          <a:effectLst/>
                          <a:latin typeface="Times New Roman" pitchFamily="18" charset="0"/>
                          <a:ea typeface="+mn-ea"/>
                          <a:cs typeface="Times New Roman" pitchFamily="18" charset="0"/>
                        </a:rPr>
                        <a:t> </a:t>
                      </a:r>
                      <a:r>
                        <a:rPr lang="en-US" sz="2000" kern="1200" baseline="0" dirty="0" err="1" smtClean="0">
                          <a:solidFill>
                            <a:schemeClr val="dk1"/>
                          </a:solidFill>
                          <a:effectLst/>
                          <a:latin typeface="Times New Roman" pitchFamily="18" charset="0"/>
                          <a:ea typeface="+mn-ea"/>
                          <a:cs typeface="Times New Roman" pitchFamily="18" charset="0"/>
                        </a:rPr>
                        <a:t>bấm</a:t>
                      </a:r>
                      <a:r>
                        <a:rPr lang="en-US" sz="2000" kern="1200" baseline="0" dirty="0" smtClean="0">
                          <a:solidFill>
                            <a:schemeClr val="dk1"/>
                          </a:solidFill>
                          <a:effectLst/>
                          <a:latin typeface="Times New Roman" pitchFamily="18" charset="0"/>
                          <a:ea typeface="+mn-ea"/>
                          <a:cs typeface="Times New Roman" pitchFamily="18" charset="0"/>
                        </a:rPr>
                        <a:t> </a:t>
                      </a:r>
                      <a:r>
                        <a:rPr lang="en-US" sz="2000" kern="1200" baseline="0" dirty="0" err="1" smtClean="0">
                          <a:solidFill>
                            <a:schemeClr val="dk1"/>
                          </a:solidFill>
                          <a:effectLst/>
                          <a:latin typeface="Times New Roman" pitchFamily="18" charset="0"/>
                          <a:ea typeface="+mn-ea"/>
                          <a:cs typeface="Times New Roman" pitchFamily="18" charset="0"/>
                        </a:rPr>
                        <a:t>huyệt</a:t>
                      </a:r>
                      <a:r>
                        <a:rPr lang="en-US" sz="2000" kern="1200" baseline="0" dirty="0" smtClean="0">
                          <a:solidFill>
                            <a:schemeClr val="dk1"/>
                          </a:solidFill>
                          <a:effectLst/>
                          <a:latin typeface="Times New Roman" pitchFamily="18" charset="0"/>
                          <a:ea typeface="+mn-ea"/>
                          <a:cs typeface="Times New Roman" pitchFamily="18" charset="0"/>
                        </a:rPr>
                        <a:t>, </a:t>
                      </a:r>
                      <a:r>
                        <a:rPr lang="en-US" sz="2000" kern="1200" baseline="0" dirty="0" err="1" smtClean="0">
                          <a:solidFill>
                            <a:schemeClr val="dk1"/>
                          </a:solidFill>
                          <a:effectLst/>
                          <a:latin typeface="Times New Roman" pitchFamily="18" charset="0"/>
                          <a:ea typeface="+mn-ea"/>
                          <a:cs typeface="Times New Roman" pitchFamily="18" charset="0"/>
                        </a:rPr>
                        <a:t>châm</a:t>
                      </a:r>
                      <a:r>
                        <a:rPr lang="en-US" sz="2000" kern="1200" baseline="0" dirty="0" smtClean="0">
                          <a:solidFill>
                            <a:schemeClr val="dk1"/>
                          </a:solidFill>
                          <a:effectLst/>
                          <a:latin typeface="Times New Roman" pitchFamily="18" charset="0"/>
                          <a:ea typeface="+mn-ea"/>
                          <a:cs typeface="Times New Roman" pitchFamily="18" charset="0"/>
                        </a:rPr>
                        <a:t> </a:t>
                      </a:r>
                      <a:r>
                        <a:rPr lang="en-US" sz="2000" kern="1200" baseline="0" dirty="0" err="1" smtClean="0">
                          <a:solidFill>
                            <a:schemeClr val="dk1"/>
                          </a:solidFill>
                          <a:effectLst/>
                          <a:latin typeface="Times New Roman" pitchFamily="18" charset="0"/>
                          <a:ea typeface="+mn-ea"/>
                          <a:cs typeface="Times New Roman" pitchFamily="18" charset="0"/>
                        </a:rPr>
                        <a:t>cứu</a:t>
                      </a:r>
                      <a:endParaRPr lang="en-US" sz="2000" dirty="0">
                        <a:effectLst/>
                        <a:latin typeface="Times New Roman" pitchFamily="18" charset="0"/>
                        <a:ea typeface="Calibri"/>
                        <a:cs typeface="Times New Roman" pitchFamily="18" charset="0"/>
                      </a:endParaRPr>
                    </a:p>
                  </a:txBody>
                  <a:tcPr marL="68580" marR="68580" marT="0" marB="0"/>
                </a:tc>
              </a:tr>
              <a:tr h="398943">
                <a:tc>
                  <a:txBody>
                    <a:bodyPr/>
                    <a:lstStyle/>
                    <a:p>
                      <a:pPr algn="just"/>
                      <a:r>
                        <a:rPr lang="en-US" sz="2000" dirty="0" err="1">
                          <a:effectLst/>
                          <a:latin typeface="Times New Roman" pitchFamily="18" charset="0"/>
                          <a:cs typeface="Times New Roman" pitchFamily="18" charset="0"/>
                        </a:rPr>
                        <a:t>Khoa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học-kĩ</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thuật</a:t>
                      </a:r>
                      <a:endParaRPr lang="en-US" sz="20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000" kern="1200" dirty="0" err="1" smtClean="0">
                          <a:solidFill>
                            <a:schemeClr val="dk1"/>
                          </a:solidFill>
                          <a:effectLst/>
                          <a:latin typeface="Times New Roman" pitchFamily="18" charset="0"/>
                          <a:ea typeface="+mn-ea"/>
                          <a:cs typeface="Times New Roman" pitchFamily="18" charset="0"/>
                        </a:rPr>
                        <a:t>Địa</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động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nghi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kĩ</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thuật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dệt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tơ</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lụa</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kĩ</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thuật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làm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giấy</a:t>
                      </a:r>
                      <a:r>
                        <a:rPr lang="en-US" sz="2000" kern="1200" smtClean="0">
                          <a:solidFill>
                            <a:schemeClr val="dk1"/>
                          </a:solidFill>
                          <a:effectLst/>
                          <a:latin typeface="Times New Roman" pitchFamily="18" charset="0"/>
                          <a:ea typeface="+mn-ea"/>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tc>
              </a:tr>
              <a:tr h="736008">
                <a:tc>
                  <a:txBody>
                    <a:bodyPr/>
                    <a:lstStyle/>
                    <a:p>
                      <a:pPr algn="just"/>
                      <a:r>
                        <a:rPr lang="en-US" sz="2000" dirty="0" err="1">
                          <a:effectLst/>
                          <a:latin typeface="Times New Roman" pitchFamily="18" charset="0"/>
                          <a:cs typeface="Times New Roman" pitchFamily="18" charset="0"/>
                        </a:rPr>
                        <a:t>Kiến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trúc</a:t>
                      </a:r>
                      <a:endParaRPr lang="en-US" sz="2000" dirty="0">
                        <a:effectLst/>
                        <a:latin typeface="Times New Roman" pitchFamily="18" charset="0"/>
                        <a:cs typeface="Times New Roman" pitchFamily="18" charset="0"/>
                      </a:endParaRPr>
                    </a:p>
                  </a:txBody>
                  <a:tcPr marL="68580" marR="68580" marT="0" marB="0"/>
                </a:tc>
                <a:tc>
                  <a:txBody>
                    <a:bodyPr/>
                    <a:lstStyle/>
                    <a:p>
                      <a:pPr algn="just">
                        <a:lnSpc>
                          <a:spcPct val="115000"/>
                        </a:lnSpc>
                        <a:spcAft>
                          <a:spcPts val="600"/>
                        </a:spcAft>
                      </a:pPr>
                      <a:r>
                        <a:rPr lang="en-US" sz="2000" kern="1200" dirty="0" err="1" smtClean="0">
                          <a:solidFill>
                            <a:schemeClr val="dk1"/>
                          </a:solidFill>
                          <a:effectLst/>
                          <a:latin typeface="Times New Roman" pitchFamily="18" charset="0"/>
                          <a:ea typeface="+mn-ea"/>
                          <a:cs typeface="Times New Roman" pitchFamily="18" charset="0"/>
                        </a:rPr>
                        <a:t>Có</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nhiều</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công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trình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kiến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trúc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đồ</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sộ</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Vạn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lí</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trường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thành</a:t>
                      </a:r>
                      <a:r>
                        <a:rPr lang="en-US" sz="2000" kern="1200" dirty="0" smtClean="0">
                          <a:solidFill>
                            <a:schemeClr val="dk1"/>
                          </a:solidFill>
                          <a:effectLst/>
                          <a:latin typeface="Times New Roman" pitchFamily="18" charset="0"/>
                          <a:ea typeface="+mn-ea"/>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4028946759"/>
      </p:ext>
    </p:extLst>
  </p:cSld>
  <p:clrMapOvr>
    <a:masterClrMapping/>
  </p:clrMapOvr>
  <p:transition>
    <p:split orient="ver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7036" y="0"/>
            <a:ext cx="9161036"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F73B6026-9D37-4C62-834E-048AE8BD24B6}"/>
              </a:ext>
            </a:extLst>
          </p:cNvPr>
          <p:cNvSpPr txBox="1"/>
          <p:nvPr/>
        </p:nvSpPr>
        <p:spPr>
          <a:xfrm>
            <a:off x="457200" y="2797310"/>
            <a:ext cx="8534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1051" y="-670309"/>
            <a:ext cx="365522" cy="487363"/>
          </a:xfrm>
          <a:prstGeom prst="rect">
            <a:avLst/>
          </a:prstGeom>
        </p:spPr>
      </p:pic>
      <p:sp>
        <p:nvSpPr>
          <p:cNvPr id="4" name="Rectangle 3">
            <a:extLst>
              <a:ext uri="{FF2B5EF4-FFF2-40B4-BE49-F238E27FC236}">
                <a16:creationId xmlns="" xmlns:a16="http://schemas.microsoft.com/office/drawing/2014/main" id="{FEFA0DF7-513A-4C62-A2F0-98EE848F07ED}"/>
              </a:ext>
            </a:extLst>
          </p:cNvPr>
          <p:cNvSpPr/>
          <p:nvPr/>
        </p:nvSpPr>
        <p:spPr>
          <a:xfrm>
            <a:off x="4100117" y="3810765"/>
            <a:ext cx="4730910" cy="769441"/>
          </a:xfrm>
          <a:prstGeom prst="rect">
            <a:avLst/>
          </a:prstGeom>
        </p:spPr>
        <p:txBody>
          <a:bodyPr wrap="none">
            <a:spAutoFit/>
          </a:bodyPr>
          <a:lstStyle/>
          <a:p>
            <a:r>
              <a:rPr lang="en-US" sz="4400" dirty="0">
                <a:solidFill>
                  <a:schemeClr val="bg1"/>
                </a:solidFill>
                <a:highlight>
                  <a:srgbClr val="FF0000"/>
                </a:highlight>
              </a:rPr>
              <a:t>Whale Rescue Story</a:t>
            </a:r>
          </a:p>
        </p:txBody>
      </p:sp>
    </p:spTree>
    <p:extLst>
      <p:ext uri="{BB962C8B-B14F-4D97-AF65-F5344CB8AC3E}">
        <p14:creationId xmlns:p14="http://schemas.microsoft.com/office/powerpoint/2010/main" val="135745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6"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ADFDA359-3DE7-4AF9-AAA1-6A54026F4BBC}"/>
              </a:ext>
            </a:extLst>
          </p:cNvPr>
          <p:cNvPicPr>
            <a:picLocks noChangeAspect="1"/>
          </p:cNvPicPr>
          <p:nvPr/>
        </p:nvPicPr>
        <p:blipFill rotWithShape="1">
          <a:blip r:embed="rId4"/>
          <a:srcRect l="11233"/>
          <a:stretch/>
        </p:blipFill>
        <p:spPr>
          <a:xfrm>
            <a:off x="176231" y="3465603"/>
            <a:ext cx="3869525"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290AB272-3D71-45EA-9802-E5090B20C774}"/>
              </a:ext>
            </a:extLst>
          </p:cNvPr>
          <p:cNvPicPr>
            <a:picLocks noChangeAspect="1"/>
          </p:cNvPicPr>
          <p:nvPr/>
        </p:nvPicPr>
        <p:blipFill>
          <a:blip r:embed="rId5"/>
          <a:stretch>
            <a:fillRect/>
          </a:stretch>
        </p:blipFill>
        <p:spPr>
          <a:xfrm>
            <a:off x="176211"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4209335"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F73B6026-9D37-4C62-834E-048AE8BD24B6}"/>
              </a:ext>
            </a:extLst>
          </p:cNvPr>
          <p:cNvSpPr txBox="1"/>
          <p:nvPr/>
        </p:nvSpPr>
        <p:spPr>
          <a:xfrm>
            <a:off x="151725"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 xmlns:a16="http://schemas.microsoft.com/office/drawing/2014/main" id="{B3935D0E-30F9-4500-BB0C-45938586AF33}"/>
              </a:ext>
            </a:extLst>
          </p:cNvPr>
          <p:cNvSpPr txBox="1"/>
          <p:nvPr/>
        </p:nvSpPr>
        <p:spPr>
          <a:xfrm>
            <a:off x="4183290"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 xmlns:a16="http://schemas.microsoft.com/office/drawing/2014/main" id="{F68BF051-B132-4C33-B573-E012D46AEA8D}"/>
              </a:ext>
            </a:extLst>
          </p:cNvPr>
          <p:cNvSpPr txBox="1"/>
          <p:nvPr/>
        </p:nvSpPr>
        <p:spPr>
          <a:xfrm>
            <a:off x="151822" y="3465606"/>
            <a:ext cx="3890900"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 xmlns:a16="http://schemas.microsoft.com/office/drawing/2014/main" id="{18CA658F-60A8-47E0-BE57-AFDB22CB9A79}"/>
              </a:ext>
            </a:extLst>
          </p:cNvPr>
          <p:cNvSpPr/>
          <p:nvPr/>
        </p:nvSpPr>
        <p:spPr>
          <a:xfrm rot="20914512">
            <a:off x="4579876" y="4088781"/>
            <a:ext cx="3055717"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 xmlns:a16="http://schemas.microsoft.com/office/drawing/2014/main" id="{9A30F12C-D688-4088-ACDE-BEF73795F0F3}"/>
              </a:ext>
            </a:extLst>
          </p:cNvPr>
          <p:cNvSpPr/>
          <p:nvPr/>
        </p:nvSpPr>
        <p:spPr>
          <a:xfrm>
            <a:off x="7784812" y="4653909"/>
            <a:ext cx="718325"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2193" y="-573415"/>
            <a:ext cx="365522" cy="487363"/>
          </a:xfrm>
          <a:prstGeom prst="rect">
            <a:avLst/>
          </a:prstGeom>
        </p:spPr>
      </p:pic>
      <p:sp>
        <p:nvSpPr>
          <p:cNvPr id="3" name="Rectangle 2">
            <a:extLst>
              <a:ext uri="{FF2B5EF4-FFF2-40B4-BE49-F238E27FC236}">
                <a16:creationId xmlns="" xmlns:a16="http://schemas.microsoft.com/office/drawing/2014/main" id="{EFA74375-9126-4385-A90B-67F746C92750}"/>
              </a:ext>
            </a:extLst>
          </p:cNvPr>
          <p:cNvSpPr/>
          <p:nvPr/>
        </p:nvSpPr>
        <p:spPr>
          <a:xfrm>
            <a:off x="4112211" y="3388658"/>
            <a:ext cx="2278637"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46812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3"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88523"/>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290523"/>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93273"/>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295273"/>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298023"/>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300023"/>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2773"/>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E31A861F-B62F-421B-8D36-A0151824A73D}"/>
              </a:ext>
            </a:extLst>
          </p:cNvPr>
          <p:cNvSpPr/>
          <p:nvPr/>
        </p:nvSpPr>
        <p:spPr>
          <a:xfrm>
            <a:off x="304800" y="228600"/>
            <a:ext cx="8534400" cy="557321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8AD5B86B-5198-4004-8512-8F742795031F}"/>
              </a:ext>
            </a:extLst>
          </p:cNvPr>
          <p:cNvSpPr txBox="1"/>
          <p:nvPr/>
        </p:nvSpPr>
        <p:spPr>
          <a:xfrm>
            <a:off x="990600" y="914421"/>
            <a:ext cx="7543800" cy="4154984"/>
          </a:xfrm>
          <a:prstGeom prst="rect">
            <a:avLst/>
          </a:prstGeom>
          <a:noFill/>
        </p:spPr>
        <p:txBody>
          <a:bodyPr wrap="square" rtlCol="0">
            <a:spAutoFit/>
          </a:bodyPr>
          <a:lstStyle/>
          <a:p>
            <a:pPr algn="ctr"/>
            <a:r>
              <a:rPr lang="en-US" sz="4000" b="1" dirty="0" err="1" smtClean="0">
                <a:latin typeface="Times New Roman" pitchFamily="18" charset="0"/>
                <a:ea typeface="Tahoma" panose="020B0604030504040204" pitchFamily="34" charset="0"/>
                <a:cs typeface="Times New Roman" pitchFamily="18" charset="0"/>
              </a:rPr>
              <a:t>Luật</a:t>
            </a:r>
            <a:r>
              <a:rPr lang="en-US" sz="4000" b="1" dirty="0" smtClean="0">
                <a:latin typeface="Times New Roman" pitchFamily="18" charset="0"/>
                <a:ea typeface="Tahoma" panose="020B0604030504040204" pitchFamily="34" charset="0"/>
                <a:cs typeface="Times New Roman" pitchFamily="18" charset="0"/>
              </a:rPr>
              <a:t> </a:t>
            </a:r>
            <a:r>
              <a:rPr lang="en-US" sz="4000" b="1" dirty="0" err="1" smtClean="0">
                <a:latin typeface="Times New Roman" pitchFamily="18" charset="0"/>
                <a:ea typeface="Tahoma" panose="020B0604030504040204" pitchFamily="34" charset="0"/>
                <a:cs typeface="Times New Roman" pitchFamily="18" charset="0"/>
              </a:rPr>
              <a:t>chơi</a:t>
            </a:r>
            <a:endParaRPr lang="en-US" sz="4000" b="1" dirty="0" smtClean="0">
              <a:latin typeface="Times New Roman" pitchFamily="18" charset="0"/>
              <a:ea typeface="Tahoma" panose="020B0604030504040204" pitchFamily="34" charset="0"/>
              <a:cs typeface="Times New Roman" pitchFamily="18" charset="0"/>
            </a:endParaRPr>
          </a:p>
          <a:p>
            <a:pPr algn="just"/>
            <a:r>
              <a:rPr lang="en-US" sz="3200" b="1" dirty="0" err="1" smtClean="0">
                <a:latin typeface="Times New Roman" pitchFamily="18" charset="0"/>
                <a:ea typeface="Tahoma" panose="020B0604030504040204" pitchFamily="34" charset="0"/>
                <a:cs typeface="Times New Roman" pitchFamily="18" charset="0"/>
              </a:rPr>
              <a:t>Có</a:t>
            </a:r>
            <a:r>
              <a:rPr lang="en-US" sz="3200" b="1" dirty="0" smtClean="0">
                <a:latin typeface="Times New Roman" pitchFamily="18" charset="0"/>
                <a:ea typeface="Tahoma" panose="020B0604030504040204" pitchFamily="34" charset="0"/>
                <a:cs typeface="Times New Roman" pitchFamily="18" charset="0"/>
              </a:rPr>
              <a:t> </a:t>
            </a:r>
            <a:r>
              <a:rPr lang="en-US" sz="3200" b="1" dirty="0">
                <a:latin typeface="Times New Roman" pitchFamily="18" charset="0"/>
                <a:ea typeface="Tahoma" panose="020B0604030504040204" pitchFamily="34" charset="0"/>
                <a:cs typeface="Times New Roman" pitchFamily="18" charset="0"/>
              </a:rPr>
              <a:t>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hỏi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mỗi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đúng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m</a:t>
            </a:r>
            <a:r>
              <a:rPr lang="vi-VN" sz="3200" b="1" dirty="0">
                <a:latin typeface="Times New Roman" pitchFamily="18" charset="0"/>
                <a:ea typeface="Tahoma" panose="020B0604030504040204" pitchFamily="34" charset="0"/>
                <a:cs typeface="Times New Roman" pitchFamily="18" charset="0"/>
              </a:rPr>
              <a:t>ư</a:t>
            </a:r>
            <a:r>
              <a:rPr lang="en-US" sz="3200" b="1" dirty="0">
                <a:latin typeface="Times New Roman" pitchFamily="18" charset="0"/>
                <a:ea typeface="Tahoma" panose="020B0604030504040204" pitchFamily="34" charset="0"/>
                <a:cs typeface="Times New Roman" pitchFamily="18" charset="0"/>
              </a:rPr>
              <a:t>a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đổ</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xuống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và</a:t>
            </a:r>
            <a:r>
              <a:rPr lang="en-US" sz="3200" b="1" dirty="0">
                <a:latin typeface="Times New Roman" pitchFamily="18" charset="0"/>
                <a:ea typeface="Tahoma" panose="020B0604030504040204" pitchFamily="34" charset="0"/>
                <a:cs typeface="Times New Roman" pitchFamily="18" charset="0"/>
              </a:rPr>
              <a:t> n</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ớc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biển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dâng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lên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hoàn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thành</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xong</a:t>
            </a:r>
            <a:r>
              <a:rPr lang="en-US" sz="3200" b="1" dirty="0">
                <a:latin typeface="Times New Roman" pitchFamily="18" charset="0"/>
                <a:ea typeface="Tahoma" panose="020B0604030504040204" pitchFamily="34" charset="0"/>
                <a:cs typeface="Times New Roman" pitchFamily="18" charset="0"/>
              </a:rPr>
              <a:t> 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voi</a:t>
            </a:r>
            <a:r>
              <a:rPr lang="en-US" sz="3200" b="1" dirty="0">
                <a:latin typeface="Times New Roman" pitchFamily="18" charset="0"/>
                <a:ea typeface="Tahoma" panose="020B0604030504040204" pitchFamily="34" charset="0"/>
                <a:cs typeface="Times New Roman" pitchFamily="18" charset="0"/>
              </a:rPr>
              <a:t>.</a:t>
            </a:r>
          </a:p>
          <a:p>
            <a:pPr algn="just"/>
            <a:r>
              <a:rPr lang="en-US" sz="3200" b="1" dirty="0" err="1">
                <a:latin typeface="Times New Roman" pitchFamily="18" charset="0"/>
                <a:ea typeface="Tahoma" panose="020B0604030504040204" pitchFamily="34" charset="0"/>
                <a:cs typeface="Times New Roman" pitchFamily="18" charset="0"/>
              </a:rPr>
              <a:t>Chú</a:t>
            </a:r>
            <a:r>
              <a:rPr lang="en-US" sz="3200" b="1" dirty="0">
                <a:latin typeface="Times New Roman" pitchFamily="18" charset="0"/>
                <a:ea typeface="Tahoma" panose="020B0604030504040204" pitchFamily="34" charset="0"/>
                <a:cs typeface="Times New Roman" pitchFamily="18" charset="0"/>
              </a:rPr>
              <a:t> ý </a:t>
            </a:r>
            <a:r>
              <a:rPr lang="en-US" sz="3200" b="1" dirty="0" err="1">
                <a:latin typeface="Times New Roman" pitchFamily="18" charset="0"/>
                <a:ea typeface="Tahoma" panose="020B0604030504040204" pitchFamily="34" charset="0"/>
                <a:cs typeface="Times New Roman" pitchFamily="18" charset="0"/>
              </a:rPr>
              <a:t>vì</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đây</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là</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trò</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ch</a:t>
            </a:r>
            <a:r>
              <a:rPr lang="vi-VN" sz="3200" b="1" dirty="0">
                <a:latin typeface="Times New Roman" pitchFamily="18" charset="0"/>
                <a:ea typeface="Tahoma" panose="020B0604030504040204" pitchFamily="34" charset="0"/>
                <a:cs typeface="Times New Roman" pitchFamily="18" charset="0"/>
              </a:rPr>
              <a:t>ơ</a:t>
            </a:r>
            <a:r>
              <a:rPr lang="en-US" sz="3200" b="1" dirty="0">
                <a:latin typeface="Times New Roman" pitchFamily="18" charset="0"/>
                <a:ea typeface="Tahoma" panose="020B0604030504040204" pitchFamily="34" charset="0"/>
                <a:cs typeface="Times New Roman" pitchFamily="18" charset="0"/>
              </a:rPr>
              <a:t>i </a:t>
            </a:r>
            <a:r>
              <a:rPr lang="en-US" sz="3200" b="1" dirty="0" err="1">
                <a:latin typeface="Times New Roman" pitchFamily="18" charset="0"/>
                <a:ea typeface="Tahoma" panose="020B0604030504040204" pitchFamily="34" charset="0"/>
                <a:cs typeface="Times New Roman" pitchFamily="18" charset="0"/>
              </a:rPr>
              <a:t>nhân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nên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nếu</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em</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không</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hãy</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mời</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bạn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của</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mình</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trợ</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giúp</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đến</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khi</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các</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em</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có</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đáp</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án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đúng</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để</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cùng</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nhau</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giải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voi</a:t>
            </a:r>
            <a:r>
              <a:rPr lang="en-US" sz="3200" b="1" dirty="0" smtClean="0">
                <a:latin typeface="Times New Roman" pitchFamily="18" charset="0"/>
                <a:ea typeface="Tahoma" panose="020B0604030504040204" pitchFamily="34" charset="0"/>
                <a:cs typeface="Times New Roman" pitchFamily="18" charset="0"/>
              </a:rPr>
              <a:t>.</a:t>
            </a:r>
            <a:endParaRPr lang="en-US" sz="3200" b="1" dirty="0">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178273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Những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nước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cổ</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đầu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tiên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của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ra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đời</a:t>
              </a:r>
              <a:r>
                <a:rPr lang="en-US" sz="2400" dirty="0" smtClean="0">
                  <a:solidFill>
                    <a:prstClr val="black"/>
                  </a:solidFill>
                  <a:latin typeface="Times New Roman" pitchFamily="18" charset="0"/>
                  <a:ea typeface="Tahoma" panose="020B0604030504040204" pitchFamily="34" charset="0"/>
                  <a:cs typeface="Times New Roman" pitchFamily="18" charset="0"/>
                </a:rPr>
                <a:t> ở </a:t>
              </a:r>
              <a:r>
                <a:rPr lang="en-US" sz="2400" dirty="0" err="1" smtClean="0">
                  <a:solidFill>
                    <a:prstClr val="black"/>
                  </a:solidFill>
                  <a:latin typeface="Times New Roman" pitchFamily="18" charset="0"/>
                  <a:ea typeface="Tahoma" panose="020B0604030504040204" pitchFamily="34" charset="0"/>
                  <a:cs typeface="Times New Roman" pitchFamily="18" charset="0"/>
                </a:rPr>
                <a:t>đâu</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55"/>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90"/>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3032"/>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816"/>
            <a:ext cx="2392464"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5937834" y="51760"/>
            <a:ext cx="3149897" cy="2692628"/>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algn="ctr">
                <a:defRPr/>
              </a:pPr>
              <a:r>
                <a:rPr lang="en-US" sz="2000" dirty="0" err="1" smtClean="0">
                  <a:solidFill>
                    <a:prstClr val="white"/>
                  </a:solidFill>
                  <a:latin typeface="Times New Roman" pitchFamily="18" charset="0"/>
                  <a:ea typeface="Tahoma" panose="020B0604030504040204" pitchFamily="34" charset="0"/>
                  <a:cs typeface="Times New Roman" pitchFamily="18" charset="0"/>
                </a:rPr>
                <a:t>Hạ</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lưu</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sông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Hoàng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Hà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và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sông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Trường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Giang</a:t>
              </a:r>
              <a:r>
                <a:rPr lang="en-US" sz="2000" dirty="0" smtClean="0">
                  <a:solidFill>
                    <a:prstClr val="white"/>
                  </a:solidFill>
                  <a:latin typeface="Times New Roman" pitchFamily="18" charset="0"/>
                  <a:ea typeface="Tahoma" panose="020B0604030504040204" pitchFamily="34" charset="0"/>
                  <a:cs typeface="Times New Roman" pitchFamily="18" charset="0"/>
                </a:rPr>
                <a:t>.</a:t>
              </a:r>
              <a:endParaRPr lang="en-US" sz="20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2754" y="4515817"/>
            <a:ext cx="5896246" cy="2700972"/>
          </a:xfrm>
          <a:prstGeom prst="rect">
            <a:avLst/>
          </a:prstGeom>
        </p:spPr>
      </p:pic>
      <p:sp>
        <p:nvSpPr>
          <p:cNvPr id="46" name="Rectangle: Rounded Corners 45">
            <a:extLst>
              <a:ext uri="{FF2B5EF4-FFF2-40B4-BE49-F238E27FC236}">
                <a16:creationId xmlns="" xmlns:a16="http://schemas.microsoft.com/office/drawing/2014/main" id="{0AD75860-9F81-4165-A3C2-829D5EEFD74A}"/>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11545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033" y="4397857"/>
            <a:ext cx="7757210" cy="2818832"/>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được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thống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nhất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dưới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nào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năm</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bao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nhiêu</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51"/>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86"/>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28"/>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812"/>
            <a:ext cx="2392464"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5937832" y="51760"/>
            <a:ext cx="3149897" cy="2692628"/>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844110"/>
            </a:xfrm>
            <a:prstGeom prst="rect">
              <a:avLst/>
            </a:prstGeom>
            <a:noFill/>
          </p:spPr>
          <p:txBody>
            <a:bodyPr wrap="square" rtlCol="0">
              <a:spAutoFit/>
            </a:bodyPr>
            <a:lstStyle/>
            <a:p>
              <a:pPr algn="ctr">
                <a:defRPr/>
              </a:pPr>
              <a:r>
                <a:rPr lang="en-US" sz="2000" dirty="0" err="1" smtClean="0">
                  <a:solidFill>
                    <a:prstClr val="white"/>
                  </a:solidFill>
                  <a:latin typeface="Times New Roman" pitchFamily="18" charset="0"/>
                  <a:ea typeface="Tahoma" panose="020B0604030504040204" pitchFamily="34" charset="0"/>
                  <a:cs typeface="Times New Roman" pitchFamily="18" charset="0"/>
                </a:rPr>
                <a:t>Nhà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Tần</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Năm</a:t>
              </a:r>
              <a:r>
                <a:rPr lang="en-US" sz="2000" dirty="0" smtClean="0">
                  <a:solidFill>
                    <a:prstClr val="white"/>
                  </a:solidFill>
                  <a:latin typeface="Times New Roman" pitchFamily="18" charset="0"/>
                  <a:ea typeface="Tahoma" panose="020B0604030504040204" pitchFamily="34" charset="0"/>
                  <a:cs typeface="Times New Roman" pitchFamily="18" charset="0"/>
                </a:rPr>
                <a:t>  221.TCN</a:t>
              </a:r>
              <a:endParaRPr lang="en-US" sz="20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 xmlns:a16="http://schemas.microsoft.com/office/drawing/2014/main" id="{90F92439-966E-4604-B29A-CA37D30E35D7}"/>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34156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289" y="4397857"/>
            <a:ext cx="7757210" cy="2818832"/>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5235394" cy="2055073"/>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4" cy="1938992"/>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Kể</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các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thời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kì</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các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phong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kiến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từ</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Hán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Tùy</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45"/>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80"/>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22"/>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806"/>
            <a:ext cx="2392464"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5410200" y="51759"/>
            <a:ext cx="3761717" cy="2810113"/>
            <a:chOff x="7367240" y="-61157"/>
            <a:chExt cx="5008074" cy="324948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038436" y="876197"/>
              <a:ext cx="3750825" cy="2312127"/>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Nhà</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Hán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Tấn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Tùy</a:t>
              </a:r>
              <a:endParaRPr lang="en-US" sz="2400" dirty="0" smtClean="0">
                <a:solidFill>
                  <a:prstClr val="white"/>
                </a:solidFill>
                <a:latin typeface="Times New Roman" pitchFamily="18" charset="0"/>
                <a:ea typeface="Tahoma" panose="020B0604030504040204" pitchFamily="34" charset="0"/>
                <a:cs typeface="Times New Roman" pitchFamily="18" charset="0"/>
              </a:endParaRPr>
            </a:p>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Thời</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smtClean="0">
                  <a:solidFill>
                    <a:prstClr val="white"/>
                  </a:solidFill>
                  <a:latin typeface="Times New Roman" pitchFamily="18" charset="0"/>
                  <a:ea typeface="Tahoma" panose="020B0604030504040204" pitchFamily="34" charset="0"/>
                  <a:cs typeface="Times New Roman" pitchFamily="18" charset="0"/>
                </a:rPr>
                <a:t>Tam </a:t>
              </a:r>
              <a:r>
                <a:rPr lang="en-US" sz="2400" dirty="0" err="1" smtClean="0">
                  <a:solidFill>
                    <a:prstClr val="white"/>
                  </a:solidFill>
                  <a:latin typeface="Times New Roman" pitchFamily="18" charset="0"/>
                  <a:ea typeface="Tahoma" panose="020B0604030504040204" pitchFamily="34" charset="0"/>
                  <a:cs typeface="Times New Roman" pitchFamily="18" charset="0"/>
                </a:rPr>
                <a:t>quốc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thời</a:t>
              </a:r>
              <a:r>
                <a:rPr lang="en-US" sz="2400" dirty="0" smtClean="0">
                  <a:solidFill>
                    <a:prstClr val="white"/>
                  </a:solidFill>
                  <a:latin typeface="Times New Roman" pitchFamily="18" charset="0"/>
                  <a:ea typeface="Tahoma" panose="020B0604030504040204" pitchFamily="34" charset="0"/>
                  <a:cs typeface="Times New Roman" pitchFamily="18" charset="0"/>
                </a:rPr>
                <a:t> Nam- </a:t>
              </a:r>
              <a:r>
                <a:rPr lang="en-US" sz="2400" dirty="0" err="1" smtClean="0">
                  <a:solidFill>
                    <a:prstClr val="white"/>
                  </a:solidFill>
                  <a:latin typeface="Times New Roman" pitchFamily="18" charset="0"/>
                  <a:ea typeface="Tahoma" panose="020B0604030504040204" pitchFamily="34" charset="0"/>
                  <a:cs typeface="Times New Roman" pitchFamily="18" charset="0"/>
                </a:rPr>
                <a:t>Bắc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triều</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 xmlns:a16="http://schemas.microsoft.com/office/drawing/2014/main" id="{22E6EF1A-9C01-4C75-A034-B3BC57B74AB1}"/>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412622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1143000"/>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rgbClr val="FF0000"/>
                </a:solidFill>
                <a:latin typeface="Times New Roman" pitchFamily="18" charset="0"/>
                <a:cs typeface="Times New Roman" pitchFamily="18" charset="0"/>
              </a:rPr>
              <a:t>I</a:t>
            </a:r>
            <a:r>
              <a:rPr lang="en-US" sz="2800" b="1"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tự</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nhiên</a:t>
            </a:r>
            <a:endParaRPr lang="en-US" sz="2800" dirty="0" smtClean="0">
              <a:solidFill>
                <a:srgbClr val="FF0000"/>
              </a:solidFill>
              <a:effectLst/>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220"/>
            <a:ext cx="9144000" cy="519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19248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805" y="4397857"/>
            <a:ext cx="7757210" cy="2818832"/>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83771" y="4122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 xmlns:a16="http://schemas.microsoft.com/office/drawing/2014/main" id="{E813C595-B6DB-42DC-96BC-D322FB98160E}"/>
                </a:ext>
              </a:extLst>
            </p:cNvPr>
            <p:cNvSpPr txBox="1"/>
            <p:nvPr/>
          </p:nvSpPr>
          <p:spPr>
            <a:xfrm>
              <a:off x="636171" y="5646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37"/>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72"/>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14"/>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798"/>
            <a:ext cx="2392464"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5779664" y="-130108"/>
            <a:ext cx="3364335" cy="2949507"/>
            <a:chOff x="7115777" y="-278022"/>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115777" y="-278022"/>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7877778" y="526593"/>
              <a:ext cx="3963667" cy="1871722"/>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Quan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hệ</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bóc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lột</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của</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địa</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chủ</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với</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nông</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dân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lĩnh</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canh</a:t>
              </a:r>
              <a:r>
                <a:rPr lang="en-US" sz="20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2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 xmlns:a16="http://schemas.microsoft.com/office/drawing/2014/main" id="{B27D932A-3F36-49B3-8E85-179DB38343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 xmlns:a16="http://schemas.microsoft.com/office/drawing/2014/main" id="{A2AA5FC8-73F2-45D5-86F3-18AA4C38D830}"/>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4 …</a:t>
            </a:r>
          </a:p>
        </p:txBody>
      </p:sp>
      <p:sp>
        <p:nvSpPr>
          <p:cNvPr id="2" name="Rectangle 1"/>
          <p:cNvSpPr/>
          <p:nvPr/>
        </p:nvSpPr>
        <p:spPr>
          <a:xfrm>
            <a:off x="387281" y="672078"/>
            <a:ext cx="4572000" cy="954107"/>
          </a:xfrm>
          <a:prstGeom prst="rect">
            <a:avLst/>
          </a:prstGeom>
        </p:spPr>
        <p:txBody>
          <a:bodyPr>
            <a:spAutoFit/>
          </a:bodyPr>
          <a:lstStyle/>
          <a:p>
            <a:pPr algn="ctr"/>
            <a:r>
              <a:rPr lang="vi-VN" sz="2800" dirty="0">
                <a:solidFill>
                  <a:prstClr val="black"/>
                </a:solidFill>
                <a:latin typeface="Times New Roman"/>
              </a:rPr>
              <a:t>Quan hệ sản xuất chính được thiết lập dưới </a:t>
            </a:r>
            <a:r>
              <a:rPr lang="vi-VN" sz="2800" dirty="0" smtClean="0">
                <a:solidFill>
                  <a:prstClr val="black"/>
                </a:solidFill>
                <a:latin typeface="Times New Roman" pitchFamily="18" charset="0"/>
                <a:cs typeface="Times New Roman" pitchFamily="18" charset="0"/>
              </a:rPr>
              <a:t>thời</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nhà</a:t>
            </a:r>
            <a:r>
              <a:rPr lang="en-US" sz="2800" dirty="0" smtClean="0">
                <a:solidFill>
                  <a:prstClr val="black"/>
                </a:solidFill>
                <a:latin typeface="Times New Roman" pitchFamily="18" charset="0"/>
                <a:cs typeface="Times New Roman" pitchFamily="18" charset="0"/>
              </a:rPr>
              <a:t> </a:t>
            </a:r>
            <a:r>
              <a:rPr lang="vi-VN" sz="2800" dirty="0" smtClean="0">
                <a:solidFill>
                  <a:prstClr val="black"/>
                </a:solidFill>
                <a:latin typeface="Times New Roman" pitchFamily="18" charset="0"/>
                <a:cs typeface="Times New Roman" pitchFamily="18" charset="0"/>
              </a:rPr>
              <a:t>Tần</a:t>
            </a:r>
            <a:r>
              <a:rPr lang="vi-VN" sz="2800" dirty="0" smtClean="0">
                <a:solidFill>
                  <a:prstClr val="black"/>
                </a:solidFill>
                <a:latin typeface="Times New Roman"/>
              </a:rPr>
              <a:t> là</a:t>
            </a:r>
            <a:endParaRPr lang="vi-VN" sz="2800" dirty="0">
              <a:solidFill>
                <a:prstClr val="black"/>
              </a:solidFill>
              <a:latin typeface="Times New Roman"/>
            </a:endParaRPr>
          </a:p>
        </p:txBody>
      </p:sp>
    </p:spTree>
    <p:extLst>
      <p:ext uri="{BB962C8B-B14F-4D97-AF65-F5344CB8AC3E}">
        <p14:creationId xmlns:p14="http://schemas.microsoft.com/office/powerpoint/2010/main" val="16230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109" y="4397857"/>
            <a:ext cx="7757210" cy="2818832"/>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55584" y="-169699"/>
            <a:ext cx="5235394" cy="2792901"/>
            <a:chOff x="74112" y="30551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8"/>
            <a:stretch>
              <a:fillRect/>
            </a:stretch>
          </p:blipFill>
          <p:spPr>
            <a:xfrm>
              <a:off x="74112" y="30551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7" y="579712"/>
              <a:ext cx="6184654" cy="1938992"/>
            </a:xfrm>
            <a:prstGeom prst="rect">
              <a:avLst/>
            </a:prstGeom>
            <a:noFill/>
          </p:spPr>
          <p:txBody>
            <a:bodyPr wrap="square" rtlCol="0">
              <a:spAutoFit/>
            </a:bodyPr>
            <a:lstStyle/>
            <a:p>
              <a:pPr algn="just">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Đây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là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công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có</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tính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chất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phòng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thủ</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biên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giới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phía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bắc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được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xây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dựng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duy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bởi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hãy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cho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biết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của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công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này</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12058" y="2328427"/>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3835" y="2096062"/>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28411">
            <a:off x="8523875" y="4663004"/>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5937820" y="51760"/>
            <a:ext cx="3149897" cy="2692628"/>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990912"/>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Vạn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lý</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trường</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thành</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 xmlns:a16="http://schemas.microsoft.com/office/drawing/2014/main" id="{DB6BABD7-C97B-476E-BC82-77B03B2A0F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 xmlns:a16="http://schemas.microsoft.com/office/drawing/2014/main" id="{C9F2C735-DF35-44E5-B811-F98B80E135E0}"/>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44001" y="4029637"/>
            <a:ext cx="365522" cy="487363"/>
          </a:xfrm>
          <a:prstGeom prst="rect">
            <a:avLst/>
          </a:prstGeom>
        </p:spPr>
      </p:pic>
    </p:spTree>
    <p:extLst>
      <p:ext uri="{BB962C8B-B14F-4D97-AF65-F5344CB8AC3E}">
        <p14:creationId xmlns:p14="http://schemas.microsoft.com/office/powerpoint/2010/main" val="17913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 xmlns:a16="http://schemas.microsoft.com/office/drawing/2014/main" id="{8CE3A617-C20A-4477-960D-1728A7D9DA44}"/>
              </a:ext>
            </a:extLst>
          </p:cNvPr>
          <p:cNvSpPr/>
          <p:nvPr/>
        </p:nvSpPr>
        <p:spPr>
          <a:xfrm>
            <a:off x="-29337" y="5090327"/>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A close up of a logo&#10;&#10;Description automatically generated">
            <a:extLst>
              <a:ext uri="{FF2B5EF4-FFF2-40B4-BE49-F238E27FC236}">
                <a16:creationId xmlns=""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1404" y="2443687"/>
            <a:ext cx="253292" cy="3167604"/>
          </a:xfrm>
          <a:prstGeom prst="rect">
            <a:avLst/>
          </a:prstGeom>
        </p:spPr>
      </p:pic>
      <p:pic>
        <p:nvPicPr>
          <p:cNvPr id="5" name="Picture 4" descr="A close up of a logo&#10;&#10;Description automatically generated">
            <a:extLst>
              <a:ext uri="{FF2B5EF4-FFF2-40B4-BE49-F238E27FC236}">
                <a16:creationId xmlns=""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788" y="1860276"/>
            <a:ext cx="229996" cy="2876263"/>
          </a:xfrm>
          <a:prstGeom prst="rect">
            <a:avLst/>
          </a:prstGeom>
        </p:spPr>
      </p:pic>
      <p:pic>
        <p:nvPicPr>
          <p:cNvPr id="7" name="Picture 6">
            <a:extLst>
              <a:ext uri="{FF2B5EF4-FFF2-40B4-BE49-F238E27FC236}">
                <a16:creationId xmlns=""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828"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739"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86" y="1926374"/>
            <a:ext cx="421215" cy="948396"/>
          </a:xfrm>
          <a:prstGeom prst="rect">
            <a:avLst/>
          </a:prstGeom>
        </p:spPr>
      </p:pic>
      <p:pic>
        <p:nvPicPr>
          <p:cNvPr id="29" name="Picture 28" descr="A close up of an animal&#10;&#10;Description automatically generated">
            <a:extLst>
              <a:ext uri="{FF2B5EF4-FFF2-40B4-BE49-F238E27FC236}">
                <a16:creationId xmlns=""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3" y="3298407"/>
            <a:ext cx="928463" cy="832803"/>
          </a:xfrm>
          <a:prstGeom prst="rect">
            <a:avLst/>
          </a:prstGeom>
        </p:spPr>
      </p:pic>
      <p:sp>
        <p:nvSpPr>
          <p:cNvPr id="38" name="Speech Bubble: Oval 37">
            <a:extLst>
              <a:ext uri="{FF2B5EF4-FFF2-40B4-BE49-F238E27FC236}">
                <a16:creationId xmlns="" xmlns:a16="http://schemas.microsoft.com/office/drawing/2014/main" id="{8E55607B-92BC-4CC0-BFBA-F5799450DC82}"/>
              </a:ext>
            </a:extLst>
          </p:cNvPr>
          <p:cNvSpPr/>
          <p:nvPr/>
        </p:nvSpPr>
        <p:spPr>
          <a:xfrm>
            <a:off x="2590800" y="239216"/>
            <a:ext cx="510540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CẢM </a:t>
            </a:r>
            <a:r>
              <a:rPr lang="vi-VN" sz="2800">
                <a:solidFill>
                  <a:prstClr val="white"/>
                </a:solidFill>
                <a:latin typeface="Tahoma" panose="020B0604030504040204" pitchFamily="34" charset="0"/>
                <a:ea typeface="Tahoma" panose="020B0604030504040204" pitchFamily="34" charset="0"/>
                <a:cs typeface="Tahoma" panose="020B0604030504040204" pitchFamily="34" charset="0"/>
              </a:rPr>
              <a:t>Ơ</a:t>
            </a: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41" y="5325839"/>
            <a:ext cx="1219647" cy="755606"/>
          </a:xfrm>
          <a:prstGeom prst="rect">
            <a:avLst/>
          </a:prstGeom>
        </p:spPr>
      </p:pic>
      <p:pic>
        <p:nvPicPr>
          <p:cNvPr id="45" name="Picture 44" descr="A close up of a logo&#10;&#10;Description automatically generated">
            <a:extLst>
              <a:ext uri="{FF2B5EF4-FFF2-40B4-BE49-F238E27FC236}">
                <a16:creationId xmlns=""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0394" y="2081875"/>
            <a:ext cx="2840644" cy="3067071"/>
          </a:xfrm>
          <a:prstGeom prst="rect">
            <a:avLst/>
          </a:prstGeom>
        </p:spPr>
      </p:pic>
      <p:pic>
        <p:nvPicPr>
          <p:cNvPr id="17" name="Picture 16">
            <a:extLst>
              <a:ext uri="{FF2B5EF4-FFF2-40B4-BE49-F238E27FC236}">
                <a16:creationId xmlns=""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9988" y="2400572"/>
            <a:ext cx="3456260" cy="3173086"/>
          </a:xfrm>
          <a:prstGeom prst="rect">
            <a:avLst/>
          </a:prstGeom>
        </p:spPr>
      </p:pic>
      <p:pic>
        <p:nvPicPr>
          <p:cNvPr id="33" name="Picture 32" descr="A close up of a logo&#10;&#10;Description automatically generated">
            <a:extLst>
              <a:ext uri="{FF2B5EF4-FFF2-40B4-BE49-F238E27FC236}">
                <a16:creationId xmlns=""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623" y="1516285"/>
            <a:ext cx="4947362" cy="5341716"/>
          </a:xfrm>
          <a:prstGeom prst="rect">
            <a:avLst/>
          </a:prstGeom>
        </p:spPr>
      </p:pic>
      <p:pic>
        <p:nvPicPr>
          <p:cNvPr id="31" name="Picture 30" descr="A picture containing object&#10;&#10;Description automatically generated">
            <a:extLst>
              <a:ext uri="{FF2B5EF4-FFF2-40B4-BE49-F238E27FC236}">
                <a16:creationId xmlns=""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0595" y="5109895"/>
            <a:ext cx="957263" cy="971550"/>
          </a:xfrm>
          <a:prstGeom prst="rect">
            <a:avLst/>
          </a:prstGeom>
        </p:spPr>
      </p:pic>
    </p:spTree>
    <p:extLst>
      <p:ext uri="{BB962C8B-B14F-4D97-AF65-F5344CB8AC3E}">
        <p14:creationId xmlns:p14="http://schemas.microsoft.com/office/powerpoint/2010/main" val="7178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771"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1143000"/>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rgbClr val="FF0000"/>
                </a:solidFill>
                <a:latin typeface="Times New Roman" pitchFamily="18" charset="0"/>
                <a:cs typeface="Times New Roman" pitchFamily="18" charset="0"/>
              </a:rPr>
              <a:t>I</a:t>
            </a:r>
            <a:r>
              <a:rPr lang="en-US" sz="2800" b="1"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tự</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nhiên</a:t>
            </a:r>
            <a:endParaRPr lang="en-US" sz="2800" dirty="0" smtClean="0">
              <a:solidFill>
                <a:srgbClr val="FF0000"/>
              </a:solidFill>
              <a:effectLst/>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66220"/>
            <a:ext cx="4572000" cy="259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472" y="1676787"/>
            <a:ext cx="4513428" cy="3539430"/>
          </a:xfrm>
          <a:prstGeom prst="rect">
            <a:avLst/>
          </a:prstGeom>
        </p:spPr>
        <p:txBody>
          <a:bodyPr wrap="square">
            <a:spAutoFit/>
          </a:bodyPr>
          <a:lstStyle/>
          <a:p>
            <a:r>
              <a:rPr lang="en-US" sz="2800" b="1" i="1">
                <a:solidFill>
                  <a:schemeClr val="tx2"/>
                </a:solidFill>
              </a:rPr>
              <a:t>Q</a:t>
            </a:r>
            <a:r>
              <a:rPr lang="vi-VN" sz="2800" b="1" i="1" smtClean="0">
                <a:solidFill>
                  <a:schemeClr val="tx2"/>
                </a:solidFill>
              </a:rPr>
              <a:t>uan </a:t>
            </a:r>
            <a:r>
              <a:rPr lang="vi-VN" sz="2800" b="1" i="1">
                <a:solidFill>
                  <a:schemeClr val="tx2"/>
                </a:solidFill>
              </a:rPr>
              <a:t>sát Hình 9.1, 9.2 và đọc thông tin mục I </a:t>
            </a:r>
            <a:r>
              <a:rPr lang="en-US" sz="2800" b="1" i="1" smtClean="0">
                <a:solidFill>
                  <a:schemeClr val="tx2"/>
                </a:solidFill>
              </a:rPr>
              <a:t>SGK </a:t>
            </a:r>
            <a:r>
              <a:rPr lang="vi-VN" sz="2800" b="1" i="1" smtClean="0">
                <a:solidFill>
                  <a:schemeClr val="tx2"/>
                </a:solidFill>
              </a:rPr>
              <a:t>trang </a:t>
            </a:r>
            <a:r>
              <a:rPr lang="vi-VN" sz="2800" b="1" i="1">
                <a:solidFill>
                  <a:schemeClr val="tx2"/>
                </a:solidFill>
              </a:rPr>
              <a:t>46, 47 trả lời câu hỏi:</a:t>
            </a:r>
          </a:p>
          <a:p>
            <a:r>
              <a:rPr lang="en-US" sz="2800" b="1" smtClean="0">
                <a:solidFill>
                  <a:srgbClr val="FF0000"/>
                </a:solidFill>
              </a:rPr>
              <a:t>1.</a:t>
            </a:r>
            <a:r>
              <a:rPr lang="vi-VN" sz="2800" b="1" smtClean="0">
                <a:solidFill>
                  <a:srgbClr val="FF0000"/>
                </a:solidFill>
              </a:rPr>
              <a:t> </a:t>
            </a:r>
            <a:r>
              <a:rPr lang="vi-VN" sz="2800" b="1">
                <a:solidFill>
                  <a:srgbClr val="FF0000"/>
                </a:solidFill>
              </a:rPr>
              <a:t>Xác định vùng cư </a:t>
            </a:r>
            <a:r>
              <a:rPr lang="en-US" sz="2800" b="1" smtClean="0">
                <a:solidFill>
                  <a:srgbClr val="FF0000"/>
                </a:solidFill>
              </a:rPr>
              <a:t>trú</a:t>
            </a:r>
            <a:r>
              <a:rPr lang="vi-VN" sz="2800" b="1" smtClean="0">
                <a:solidFill>
                  <a:srgbClr val="FF0000"/>
                </a:solidFill>
              </a:rPr>
              <a:t> </a:t>
            </a:r>
            <a:r>
              <a:rPr lang="vi-VN" sz="2800" b="1">
                <a:solidFill>
                  <a:srgbClr val="FF0000"/>
                </a:solidFill>
              </a:rPr>
              <a:t>chủ yếu của cư dân Trung Quốc cổ đại?</a:t>
            </a:r>
          </a:p>
          <a:p>
            <a:r>
              <a:rPr lang="vi-VN" sz="2800">
                <a:solidFill>
                  <a:schemeClr val="tx2"/>
                </a:solidFill>
              </a:rPr>
              <a:t> </a:t>
            </a:r>
          </a:p>
        </p:txBody>
      </p:sp>
      <p:sp>
        <p:nvSpPr>
          <p:cNvPr id="6" name="TextBox 5"/>
          <p:cNvSpPr txBox="1"/>
          <p:nvPr/>
        </p:nvSpPr>
        <p:spPr>
          <a:xfrm>
            <a:off x="228600" y="4858519"/>
            <a:ext cx="8826692" cy="1384995"/>
          </a:xfrm>
          <a:prstGeom prst="rect">
            <a:avLst/>
          </a:prstGeom>
          <a:noFill/>
        </p:spPr>
        <p:txBody>
          <a:bodyPr wrap="square" rtlCol="0">
            <a:spAutoFit/>
          </a:bodyPr>
          <a:lstStyle/>
          <a:p>
            <a:r>
              <a:rPr lang="en-US" sz="2800" b="1" smtClean="0">
                <a:solidFill>
                  <a:srgbClr val="FF0000"/>
                </a:solidFill>
              </a:rPr>
              <a:t>2.</a:t>
            </a:r>
            <a:r>
              <a:rPr lang="vi-VN" sz="2800" b="1" smtClean="0">
                <a:solidFill>
                  <a:srgbClr val="FF0000"/>
                </a:solidFill>
              </a:rPr>
              <a:t> </a:t>
            </a:r>
            <a:r>
              <a:rPr lang="vi-VN" sz="2800" b="1">
                <a:solidFill>
                  <a:srgbClr val="FF0000"/>
                </a:solidFill>
              </a:rPr>
              <a:t>Cho biết Hoàng Hà và Trường Giang có tác động như thế nào đến cuộc sống của cư dân Trung Quốc thời cổ đại?</a:t>
            </a:r>
          </a:p>
        </p:txBody>
      </p:sp>
    </p:spTree>
    <p:extLst>
      <p:ext uri="{BB962C8B-B14F-4D97-AF65-F5344CB8AC3E}">
        <p14:creationId xmlns:p14="http://schemas.microsoft.com/office/powerpoint/2010/main" val="175561537"/>
      </p:ext>
    </p:extLst>
  </p:cSld>
  <p:clrMapOvr>
    <a:masterClrMapping/>
  </p:clrMapOvr>
  <p:transition>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1143000"/>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rgbClr val="FF0000"/>
                </a:solidFill>
                <a:latin typeface="Times New Roman" pitchFamily="18" charset="0"/>
                <a:cs typeface="Times New Roman" pitchFamily="18" charset="0"/>
              </a:rPr>
              <a:t>I</a:t>
            </a:r>
            <a:r>
              <a:rPr lang="en-US" sz="2800" b="1"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tự</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nhiên</a:t>
            </a:r>
            <a:endParaRPr lang="en-US" sz="2800" dirty="0" smtClean="0">
              <a:solidFill>
                <a:srgbClr val="FF0000"/>
              </a:solidFill>
              <a:effectLst/>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633888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38891" y="1828800"/>
            <a:ext cx="2805111" cy="3785652"/>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bình</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1m</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chứa</a:t>
            </a:r>
            <a:r>
              <a:rPr lang="en-US" sz="2400" dirty="0">
                <a:latin typeface="Times New Roman" pitchFamily="18" charset="0"/>
                <a:cs typeface="Times New Roman" pitchFamily="18" charset="0"/>
              </a:rPr>
              <a:t> 34 gam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Nin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1g/1m</a:t>
            </a:r>
            <a:r>
              <a:rPr lang="en-US" sz="2400" baseline="30000" dirty="0">
                <a:latin typeface="Times New Roman" pitchFamily="18" charset="0"/>
                <a:cs typeface="Times New Roman" pitchFamily="18" charset="0"/>
              </a:rPr>
              <a:t>3</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Colorado 13g/1m</a:t>
            </a:r>
            <a:r>
              <a:rPr lang="en-US" sz="2400" baseline="30000" dirty="0">
                <a:latin typeface="Times New Roman" pitchFamily="18" charset="0"/>
                <a:cs typeface="Times New Roman" pitchFamily="18" charset="0"/>
              </a:rPr>
              <a:t>3</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29517025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9144000" cy="914400"/>
          </a:xfrm>
        </p:spPr>
        <p:txBody>
          <a:bodyPr>
            <a:noAutofit/>
          </a:bodyPr>
          <a:lstStyle/>
          <a:p>
            <a:r>
              <a:rPr lang="en-US" sz="3600" b="1" dirty="0">
                <a:solidFill>
                  <a:srgbClr val="FF0000"/>
                </a:solidFill>
                <a:latin typeface="Times New Roman" pitchFamily="18" charset="0"/>
                <a:cs typeface="Times New Roman" pitchFamily="18" charset="0"/>
              </a:rPr>
              <a:t>BÀI </a:t>
            </a:r>
            <a:r>
              <a:rPr lang="en-US" sz="3600" b="1" dirty="0" smtClean="0">
                <a:solidFill>
                  <a:srgbClr val="FF0000"/>
                </a:solidFill>
                <a:latin typeface="Times New Roman" pitchFamily="18" charset="0"/>
                <a:cs typeface="Times New Roman" pitchFamily="18" charset="0"/>
              </a:rPr>
              <a:t>9</a:t>
            </a:r>
            <a:r>
              <a:rPr lang="en-US" sz="3600"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TRUNG </a:t>
            </a:r>
            <a:r>
              <a:rPr lang="en-US" sz="3600" b="1" dirty="0">
                <a:solidFill>
                  <a:srgbClr val="FF0000"/>
                </a:solidFill>
                <a:latin typeface="Times New Roman" pitchFamily="18" charset="0"/>
                <a:cs typeface="Times New Roman" pitchFamily="18" charset="0"/>
              </a:rPr>
              <a:t>QUỐC TỪ THỜI CỔ </a:t>
            </a:r>
            <a:r>
              <a:rPr lang="en-US" sz="3600" b="1" dirty="0" smtClean="0">
                <a:solidFill>
                  <a:srgbClr val="FF0000"/>
                </a:solidFill>
                <a:latin typeface="Times New Roman" pitchFamily="18" charset="0"/>
                <a:cs typeface="Times New Roman" pitchFamily="18" charset="0"/>
              </a:rPr>
              <a:t>ĐẠI</a:t>
            </a:r>
            <a:br>
              <a:rPr lang="en-US" sz="3600" b="1" dirty="0" smtClean="0">
                <a:solidFill>
                  <a:srgbClr val="FF0000"/>
                </a:solidFill>
                <a:latin typeface="Times New Roman" pitchFamily="18" charset="0"/>
                <a:cs typeface="Times New Roman" pitchFamily="18" charset="0"/>
              </a:rPr>
            </a:b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ĐẾN THẾ KỈ VII </a:t>
            </a:r>
            <a:endParaRPr lang="en-US" sz="36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832513"/>
            <a:ext cx="87629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solidFill>
                  <a:srgbClr val="FF0000"/>
                </a:solidFill>
                <a:latin typeface="Times New Roman" pitchFamily="18" charset="0"/>
                <a:cs typeface="Times New Roman" pitchFamily="18" charset="0"/>
              </a:rPr>
              <a:t>I</a:t>
            </a:r>
            <a:r>
              <a:rPr lang="en-US" sz="3200" b="1"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tự</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nhiên</a:t>
            </a:r>
            <a:endParaRPr lang="en-US" sz="3200" dirty="0" smtClean="0">
              <a:solidFill>
                <a:srgbClr val="FF0000"/>
              </a:solidFill>
              <a:effectLst/>
              <a:latin typeface="Times New Roman" pitchFamily="18" charset="0"/>
              <a:cs typeface="Times New Roman" pitchFamily="18" charset="0"/>
            </a:endParaRPr>
          </a:p>
        </p:txBody>
      </p:sp>
      <p:sp>
        <p:nvSpPr>
          <p:cNvPr id="3" name="Rectangle 2"/>
          <p:cNvSpPr/>
          <p:nvPr/>
        </p:nvSpPr>
        <p:spPr>
          <a:xfrm>
            <a:off x="0" y="1417288"/>
            <a:ext cx="8991600" cy="7294305"/>
          </a:xfrm>
          <a:prstGeom prst="rect">
            <a:avLst/>
          </a:prstGeom>
        </p:spPr>
        <p:txBody>
          <a:bodyPr wrap="square">
            <a:spAutoFit/>
          </a:bodyPr>
          <a:lstStyle/>
          <a:p>
            <a:r>
              <a:rPr lang="vi-VN"/>
              <a:t> </a:t>
            </a:r>
            <a:r>
              <a:rPr lang="en-US" sz="3600" b="1" smtClean="0">
                <a:latin typeface="Times New Roman" pitchFamily="18" charset="0"/>
                <a:cs typeface="Times New Roman" pitchFamily="18" charset="0"/>
              </a:rPr>
              <a:t>- </a:t>
            </a:r>
            <a:r>
              <a:rPr lang="vi-VN" sz="3600" b="1" smtClean="0">
                <a:latin typeface="Times New Roman" pitchFamily="18" charset="0"/>
                <a:cs typeface="Times New Roman" pitchFamily="18" charset="0"/>
              </a:rPr>
              <a:t>Vùng </a:t>
            </a:r>
            <a:r>
              <a:rPr lang="vi-VN" sz="3600" b="1">
                <a:latin typeface="Times New Roman" pitchFamily="18" charset="0"/>
                <a:cs typeface="Times New Roman" pitchFamily="18" charset="0"/>
              </a:rPr>
              <a:t>cư </a:t>
            </a:r>
            <a:r>
              <a:rPr lang="en-US" sz="3600" b="1" smtClean="0">
                <a:latin typeface="Times New Roman" pitchFamily="18" charset="0"/>
                <a:cs typeface="Times New Roman" pitchFamily="18" charset="0"/>
              </a:rPr>
              <a:t>trú</a:t>
            </a:r>
            <a:r>
              <a:rPr lang="vi-VN" sz="3600" b="1" smtClean="0">
                <a:latin typeface="Times New Roman" pitchFamily="18" charset="0"/>
                <a:cs typeface="Times New Roman" pitchFamily="18" charset="0"/>
              </a:rPr>
              <a:t> </a:t>
            </a:r>
            <a:r>
              <a:rPr lang="vi-VN" sz="3600" b="1">
                <a:latin typeface="Times New Roman" pitchFamily="18" charset="0"/>
                <a:cs typeface="Times New Roman" pitchFamily="18" charset="0"/>
              </a:rPr>
              <a:t>chủ yếu của cư dân Trung Quốc cổ đại: trung và hạ lưu Hoàng </a:t>
            </a:r>
            <a:r>
              <a:rPr lang="vi-VN" sz="3600" b="1" smtClean="0">
                <a:latin typeface="Times New Roman" pitchFamily="18" charset="0"/>
                <a:cs typeface="Times New Roman" pitchFamily="18" charset="0"/>
              </a:rPr>
              <a:t>Hà</a:t>
            </a:r>
            <a:r>
              <a:rPr lang="en-US" sz="3600" b="1" smtClean="0">
                <a:latin typeface="Times New Roman" pitchFamily="18" charset="0"/>
                <a:cs typeface="Times New Roman" pitchFamily="18" charset="0"/>
              </a:rPr>
              <a:t>, </a:t>
            </a:r>
            <a:r>
              <a:rPr lang="vi-VN" sz="3600" b="1" smtClean="0">
                <a:latin typeface="Times New Roman" pitchFamily="18" charset="0"/>
                <a:cs typeface="Times New Roman" pitchFamily="18" charset="0"/>
              </a:rPr>
              <a:t>Trường </a:t>
            </a:r>
            <a:r>
              <a:rPr lang="vi-VN" sz="3600" b="1">
                <a:latin typeface="Times New Roman" pitchFamily="18" charset="0"/>
                <a:cs typeface="Times New Roman" pitchFamily="18" charset="0"/>
              </a:rPr>
              <a:t>Giang.</a:t>
            </a:r>
          </a:p>
          <a:p>
            <a:r>
              <a:rPr lang="en-US" sz="3600" b="1" smtClean="0">
                <a:latin typeface="Times New Roman" pitchFamily="18" charset="0"/>
                <a:cs typeface="Times New Roman" pitchFamily="18" charset="0"/>
              </a:rPr>
              <a:t>+ Phù sa sông </a:t>
            </a:r>
            <a:r>
              <a:rPr lang="vi-VN" sz="3600" b="1" smtClean="0">
                <a:latin typeface="Times New Roman" pitchFamily="18" charset="0"/>
                <a:cs typeface="Times New Roman" pitchFamily="18" charset="0"/>
              </a:rPr>
              <a:t>Hoàng Hà đã tạo nên </a:t>
            </a:r>
            <a:r>
              <a:rPr lang="vi-VN" sz="3600" b="1">
                <a:latin typeface="Times New Roman" pitchFamily="18" charset="0"/>
                <a:cs typeface="Times New Roman" pitchFamily="18" charset="0"/>
              </a:rPr>
              <a:t>một vùng đồng bằng châu thổ phì nhiêu, thuận lợi cho việc trồng trọt </a:t>
            </a:r>
            <a:r>
              <a:rPr lang="en-US" sz="3600" b="1" smtClean="0">
                <a:latin typeface="Times New Roman" pitchFamily="18" charset="0"/>
                <a:cs typeface="Times New Roman" pitchFamily="18" charset="0"/>
              </a:rPr>
              <a:t> -&gt; </a:t>
            </a:r>
            <a:r>
              <a:rPr lang="vi-VN" sz="3600" b="1" smtClean="0">
                <a:latin typeface="Times New Roman" pitchFamily="18" charset="0"/>
                <a:cs typeface="Times New Roman" pitchFamily="18" charset="0"/>
              </a:rPr>
              <a:t>trở </a:t>
            </a:r>
            <a:r>
              <a:rPr lang="vi-VN" sz="3600" b="1">
                <a:latin typeface="Times New Roman" pitchFamily="18" charset="0"/>
                <a:cs typeface="Times New Roman" pitchFamily="18" charset="0"/>
              </a:rPr>
              <a:t>thành cái nôi của văn minh Trung Quốc.</a:t>
            </a:r>
          </a:p>
          <a:p>
            <a:r>
              <a:rPr lang="vi-VN" sz="3600" b="1"/>
              <a:t> </a:t>
            </a:r>
          </a:p>
          <a:p>
            <a:r>
              <a:rPr lang="vi-VN" sz="3600"/>
              <a:t> </a:t>
            </a:r>
          </a:p>
          <a:p>
            <a:r>
              <a:rPr lang="vi-VN" sz="3600"/>
              <a:t> </a:t>
            </a:r>
          </a:p>
          <a:p>
            <a:r>
              <a:rPr lang="vi-VN"/>
              <a:t> </a:t>
            </a:r>
          </a:p>
          <a:p>
            <a:r>
              <a:rPr lang="vi-VN"/>
              <a:t> </a:t>
            </a:r>
          </a:p>
          <a:p>
            <a:r>
              <a:rPr lang="vi-VN"/>
              <a:t> </a:t>
            </a:r>
          </a:p>
          <a:p>
            <a:r>
              <a:rPr lang="vi-VN"/>
              <a:t> </a:t>
            </a:r>
          </a:p>
          <a:p>
            <a:r>
              <a:rPr lang="vi-VN"/>
              <a:t/>
            </a:r>
            <a:br>
              <a:rPr lang="vi-VN"/>
            </a:br>
            <a:endParaRPr lang="en-US"/>
          </a:p>
        </p:txBody>
      </p:sp>
    </p:spTree>
    <p:extLst>
      <p:ext uri="{BB962C8B-B14F-4D97-AF65-F5344CB8AC3E}">
        <p14:creationId xmlns:p14="http://schemas.microsoft.com/office/powerpoint/2010/main" val="4045851648"/>
      </p:ext>
    </p:extLst>
  </p:cSld>
  <p:clrMapOvr>
    <a:masterClrMapping/>
  </p:clrMapOvr>
  <p:transition>
    <p:split orient="vert"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9144000" cy="914400"/>
          </a:xfrm>
        </p:spPr>
        <p:txBody>
          <a:bodyPr>
            <a:noAutofit/>
          </a:bodyPr>
          <a:lstStyle/>
          <a:p>
            <a:r>
              <a:rPr lang="en-US" sz="3600" b="1" dirty="0">
                <a:solidFill>
                  <a:srgbClr val="FF0000"/>
                </a:solidFill>
                <a:latin typeface="Times New Roman" pitchFamily="18" charset="0"/>
                <a:cs typeface="Times New Roman" pitchFamily="18" charset="0"/>
              </a:rPr>
              <a:t>BÀI </a:t>
            </a:r>
            <a:r>
              <a:rPr lang="en-US" sz="3600" b="1" dirty="0" smtClean="0">
                <a:solidFill>
                  <a:srgbClr val="FF0000"/>
                </a:solidFill>
                <a:latin typeface="Times New Roman" pitchFamily="18" charset="0"/>
                <a:cs typeface="Times New Roman" pitchFamily="18" charset="0"/>
              </a:rPr>
              <a:t>9</a:t>
            </a:r>
            <a:r>
              <a:rPr lang="en-US" sz="3600"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TRUNG </a:t>
            </a:r>
            <a:r>
              <a:rPr lang="en-US" sz="3600" b="1" dirty="0">
                <a:solidFill>
                  <a:srgbClr val="FF0000"/>
                </a:solidFill>
                <a:latin typeface="Times New Roman" pitchFamily="18" charset="0"/>
                <a:cs typeface="Times New Roman" pitchFamily="18" charset="0"/>
              </a:rPr>
              <a:t>QUỐC TỪ THỜI CỔ </a:t>
            </a:r>
            <a:r>
              <a:rPr lang="en-US" sz="3600" b="1" dirty="0" smtClean="0">
                <a:solidFill>
                  <a:srgbClr val="FF0000"/>
                </a:solidFill>
                <a:latin typeface="Times New Roman" pitchFamily="18" charset="0"/>
                <a:cs typeface="Times New Roman" pitchFamily="18" charset="0"/>
              </a:rPr>
              <a:t>ĐẠI</a:t>
            </a:r>
            <a:br>
              <a:rPr lang="en-US" sz="3600" b="1" dirty="0" smtClean="0">
                <a:solidFill>
                  <a:srgbClr val="FF0000"/>
                </a:solidFill>
                <a:latin typeface="Times New Roman" pitchFamily="18" charset="0"/>
                <a:cs typeface="Times New Roman" pitchFamily="18" charset="0"/>
              </a:rPr>
            </a:b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ĐẾN THẾ KỈ VII </a:t>
            </a:r>
            <a:endParaRPr lang="en-US" sz="36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832513"/>
            <a:ext cx="87629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solidFill>
                  <a:srgbClr val="FF0000"/>
                </a:solidFill>
                <a:latin typeface="Times New Roman" pitchFamily="18" charset="0"/>
                <a:cs typeface="Times New Roman" pitchFamily="18" charset="0"/>
              </a:rPr>
              <a:t>I</a:t>
            </a:r>
            <a:r>
              <a:rPr lang="en-US" sz="3200" b="1"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tự</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nhiên</a:t>
            </a:r>
            <a:endParaRPr lang="en-US" sz="3200" dirty="0" smtClean="0">
              <a:solidFill>
                <a:srgbClr val="FF0000"/>
              </a:solidFill>
              <a:effectLst/>
              <a:latin typeface="Times New Roman" pitchFamily="18" charset="0"/>
              <a:cs typeface="Times New Roman" pitchFamily="18" charset="0"/>
            </a:endParaRPr>
          </a:p>
        </p:txBody>
      </p:sp>
      <p:sp>
        <p:nvSpPr>
          <p:cNvPr id="3" name="Rectangle 2"/>
          <p:cNvSpPr/>
          <p:nvPr/>
        </p:nvSpPr>
        <p:spPr>
          <a:xfrm>
            <a:off x="0" y="1417288"/>
            <a:ext cx="8991600" cy="7663636"/>
          </a:xfrm>
          <a:prstGeom prst="rect">
            <a:avLst/>
          </a:prstGeom>
        </p:spPr>
        <p:txBody>
          <a:bodyPr wrap="square">
            <a:spAutoFit/>
          </a:bodyPr>
          <a:lstStyle/>
          <a:p>
            <a:r>
              <a:rPr lang="vi-VN"/>
              <a:t> </a:t>
            </a:r>
            <a:r>
              <a:rPr lang="en-US" sz="4000" b="1" smtClean="0">
                <a:latin typeface="Times New Roman" pitchFamily="18" charset="0"/>
                <a:cs typeface="Times New Roman" pitchFamily="18" charset="0"/>
              </a:rPr>
              <a:t>+ </a:t>
            </a:r>
            <a:r>
              <a:rPr lang="vi-VN" sz="4000" b="1" smtClean="0">
                <a:latin typeface="Times New Roman" pitchFamily="18" charset="0"/>
                <a:cs typeface="Times New Roman" pitchFamily="18" charset="0"/>
              </a:rPr>
              <a:t>Xuôi </a:t>
            </a:r>
            <a:r>
              <a:rPr lang="vi-VN" sz="4000" b="1">
                <a:latin typeface="Times New Roman" pitchFamily="18" charset="0"/>
                <a:cs typeface="Times New Roman" pitchFamily="18" charset="0"/>
              </a:rPr>
              <a:t>về phía nam, vùng đồng bằng rộng lớn ở lưu vực Trường Giang đất đai phì nhiêu, khí hậu ấm áp, thuận lợi cho nhiều loại cây trồng phát triển.</a:t>
            </a:r>
          </a:p>
          <a:p>
            <a:r>
              <a:rPr lang="en-US" sz="4000" b="1" smtClean="0">
                <a:latin typeface="Times New Roman" pitchFamily="18" charset="0"/>
                <a:cs typeface="Times New Roman" pitchFamily="18" charset="0"/>
              </a:rPr>
              <a:t>=&gt; </a:t>
            </a:r>
            <a:r>
              <a:rPr lang="vi-VN" sz="4000" b="1" smtClean="0">
                <a:latin typeface="Times New Roman" pitchFamily="18" charset="0"/>
                <a:cs typeface="Times New Roman" pitchFamily="18" charset="0"/>
              </a:rPr>
              <a:t>Trên </a:t>
            </a:r>
            <a:r>
              <a:rPr lang="vi-VN" sz="4000" b="1">
                <a:latin typeface="Times New Roman" pitchFamily="18" charset="0"/>
                <a:cs typeface="Times New Roman" pitchFamily="18" charset="0"/>
              </a:rPr>
              <a:t>vùng đất màu mỡ của hai con sông, những nhà nước cổ đại đầu </a:t>
            </a:r>
            <a:r>
              <a:rPr lang="vi-VN" sz="4000" b="1" smtClean="0">
                <a:latin typeface="Times New Roman" pitchFamily="18" charset="0"/>
                <a:cs typeface="Times New Roman" pitchFamily="18" charset="0"/>
              </a:rPr>
              <a:t>t</a:t>
            </a:r>
            <a:r>
              <a:rPr lang="en-US" sz="4000" b="1" smtClean="0">
                <a:latin typeface="Times New Roman" pitchFamily="18" charset="0"/>
                <a:cs typeface="Times New Roman" pitchFamily="18" charset="0"/>
              </a:rPr>
              <a:t>iên</a:t>
            </a:r>
            <a:r>
              <a:rPr lang="vi-VN" sz="4000" b="1" smtClean="0">
                <a:latin typeface="Times New Roman" pitchFamily="18" charset="0"/>
                <a:cs typeface="Times New Roman" pitchFamily="18" charset="0"/>
              </a:rPr>
              <a:t> </a:t>
            </a:r>
            <a:r>
              <a:rPr lang="vi-VN" sz="4000" b="1">
                <a:latin typeface="Times New Roman" pitchFamily="18" charset="0"/>
                <a:cs typeface="Times New Roman" pitchFamily="18" charset="0"/>
              </a:rPr>
              <a:t>của Trung Quốc đã ra đời.</a:t>
            </a:r>
          </a:p>
          <a:p>
            <a:r>
              <a:rPr lang="vi-VN" sz="4000" b="1">
                <a:latin typeface="+mj-lt"/>
              </a:rPr>
              <a:t> </a:t>
            </a:r>
          </a:p>
          <a:p>
            <a:r>
              <a:rPr lang="vi-VN" sz="2800" b="1"/>
              <a:t> </a:t>
            </a:r>
          </a:p>
          <a:p>
            <a:r>
              <a:rPr lang="vi-VN"/>
              <a:t> </a:t>
            </a:r>
          </a:p>
          <a:p>
            <a:r>
              <a:rPr lang="vi-VN"/>
              <a:t> </a:t>
            </a:r>
          </a:p>
          <a:p>
            <a:r>
              <a:rPr lang="vi-VN"/>
              <a:t> </a:t>
            </a:r>
          </a:p>
          <a:p>
            <a:r>
              <a:rPr lang="vi-VN"/>
              <a:t> </a:t>
            </a:r>
          </a:p>
          <a:p>
            <a:r>
              <a:rPr lang="vi-VN"/>
              <a:t> </a:t>
            </a:r>
          </a:p>
          <a:p>
            <a:r>
              <a:rPr lang="vi-VN"/>
              <a:t> </a:t>
            </a:r>
          </a:p>
          <a:p>
            <a:r>
              <a:rPr lang="vi-VN"/>
              <a:t/>
            </a:r>
            <a:br>
              <a:rPr lang="vi-VN"/>
            </a:br>
            <a:endParaRPr lang="en-US"/>
          </a:p>
        </p:txBody>
      </p:sp>
    </p:spTree>
    <p:extLst>
      <p:ext uri="{BB962C8B-B14F-4D97-AF65-F5344CB8AC3E}">
        <p14:creationId xmlns:p14="http://schemas.microsoft.com/office/powerpoint/2010/main" val="2748561591"/>
      </p:ext>
    </p:extLst>
  </p:cSld>
  <p:clrMapOvr>
    <a:masterClrMapping/>
  </p:clrMapOvr>
  <p:transition>
    <p:split orient="ver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0236"/>
            <a:ext cx="9144000" cy="762000"/>
          </a:xfrm>
        </p:spPr>
        <p:txBody>
          <a:bodyPr>
            <a:noAutofit/>
          </a:bodyPr>
          <a:lstStyle/>
          <a:p>
            <a:r>
              <a:rPr lang="en-US" sz="2400" b="1" dirty="0">
                <a:solidFill>
                  <a:srgbClr val="FF0000"/>
                </a:solidFill>
                <a:latin typeface="Times New Roman" pitchFamily="18" charset="0"/>
                <a:cs typeface="Times New Roman" pitchFamily="18" charset="0"/>
              </a:rPr>
              <a:t>BÀI </a:t>
            </a:r>
            <a:r>
              <a:rPr lang="en-US" sz="2400" b="1" dirty="0" smtClean="0">
                <a:solidFill>
                  <a:srgbClr val="FF0000"/>
                </a:solidFill>
                <a:latin typeface="Times New Roman" pitchFamily="18" charset="0"/>
                <a:cs typeface="Times New Roman" pitchFamily="18" charset="0"/>
              </a:rPr>
              <a:t>9</a:t>
            </a:r>
            <a:r>
              <a:rPr lang="en-US" sz="2400" dirty="0" smtClean="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TRUNG </a:t>
            </a:r>
            <a:r>
              <a:rPr lang="en-US" sz="2400" b="1" dirty="0">
                <a:solidFill>
                  <a:srgbClr val="FF0000"/>
                </a:solidFill>
                <a:latin typeface="Times New Roman" pitchFamily="18" charset="0"/>
                <a:cs typeface="Times New Roman" pitchFamily="18" charset="0"/>
              </a:rPr>
              <a:t>QUỐC TỪ THỜI </a:t>
            </a:r>
            <a:r>
              <a:rPr lang="en-US" sz="2400" b="1">
                <a:solidFill>
                  <a:srgbClr val="FF0000"/>
                </a:solidFill>
                <a:latin typeface="Times New Roman" pitchFamily="18" charset="0"/>
                <a:cs typeface="Times New Roman" pitchFamily="18" charset="0"/>
              </a:rPr>
              <a:t>CỔ </a:t>
            </a:r>
            <a:r>
              <a:rPr lang="en-US" sz="2400" b="1" smtClean="0">
                <a:solidFill>
                  <a:srgbClr val="FF0000"/>
                </a:solidFill>
                <a:latin typeface="Times New Roman" pitchFamily="18" charset="0"/>
                <a:cs typeface="Times New Roman" pitchFamily="18" charset="0"/>
              </a:rPr>
              <a:t>ĐẠI </a:t>
            </a:r>
            <a:r>
              <a:rPr lang="en-US" sz="2400" b="1" dirty="0">
                <a:solidFill>
                  <a:srgbClr val="FF0000"/>
                </a:solidFill>
                <a:latin typeface="Times New Roman" pitchFamily="18" charset="0"/>
                <a:cs typeface="Times New Roman" pitchFamily="18" charset="0"/>
              </a:rPr>
              <a:t>ĐẾN THẾ KỈ VII </a:t>
            </a:r>
            <a:endParaRPr lang="en-US" sz="24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533400"/>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smtClean="0">
                <a:solidFill>
                  <a:srgbClr val="FF0000"/>
                </a:solidFill>
                <a:latin typeface="Times New Roman" pitchFamily="18" charset="0"/>
                <a:cs typeface="Times New Roman" pitchFamily="18" charset="0"/>
              </a:rPr>
              <a:t>II. </a:t>
            </a:r>
            <a:r>
              <a:rPr lang="vi-VN" sz="2400" b="1" dirty="0">
                <a:solidFill>
                  <a:srgbClr val="FF0000"/>
                </a:solidFill>
                <a:latin typeface="Times New Roman" pitchFamily="18" charset="0"/>
                <a:cs typeface="Times New Roman" pitchFamily="18" charset="0"/>
              </a:rPr>
              <a:t>Quá trình thống nhất và sự xác lập chế độ phong kiến dưới thời </a:t>
            </a:r>
            <a:r>
              <a:rPr lang="en-US" sz="2400" b="1" dirty="0" err="1">
                <a:solidFill>
                  <a:srgbClr val="FF0000"/>
                </a:solidFill>
                <a:latin typeface="Times New Roman" pitchFamily="18" charset="0"/>
                <a:cs typeface="Times New Roman" pitchFamily="18" charset="0"/>
              </a:rPr>
              <a:t>Tần</a:t>
            </a:r>
            <a:r>
              <a:rPr lang="en-US" sz="2400" b="1" dirty="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Thủy Hoàng</a:t>
            </a:r>
            <a:endParaRPr lang="en-US" sz="2400" dirty="0" smtClean="0">
              <a:solidFill>
                <a:srgbClr val="FF0000"/>
              </a:solidFill>
              <a:effectLst/>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6" y="1307433"/>
            <a:ext cx="9144000" cy="46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296" y="6059985"/>
            <a:ext cx="9144000" cy="830997"/>
          </a:xfrm>
          <a:prstGeom prst="rect">
            <a:avLst/>
          </a:prstGeom>
        </p:spPr>
        <p:txBody>
          <a:bodyPr wrap="square">
            <a:spAutoFit/>
          </a:bodyPr>
          <a:lstStyle/>
          <a:p>
            <a:pPr algn="ctr"/>
            <a:r>
              <a:rPr lang="en-US" sz="2400" b="1" i="1">
                <a:solidFill>
                  <a:srgbClr val="FF0000"/>
                </a:solidFill>
              </a:rPr>
              <a:t>H</a:t>
            </a:r>
            <a:r>
              <a:rPr lang="en-US" sz="2400" b="1" i="1" smtClean="0">
                <a:solidFill>
                  <a:srgbClr val="FF0000"/>
                </a:solidFill>
              </a:rPr>
              <a:t>ãy </a:t>
            </a:r>
            <a:r>
              <a:rPr lang="en-US" sz="2400" b="1" i="1">
                <a:solidFill>
                  <a:srgbClr val="FF0000"/>
                </a:solidFill>
              </a:rPr>
              <a:t>nêu những nét chính về quá trình thống nhất Trung Quốc của Tần Thủy </a:t>
            </a:r>
            <a:r>
              <a:rPr lang="en-US" sz="2400" b="1" i="1" smtClean="0">
                <a:solidFill>
                  <a:srgbClr val="FF0000"/>
                </a:solidFill>
              </a:rPr>
              <a:t>Hoàng?</a:t>
            </a:r>
            <a:endParaRPr lang="en-US" sz="2400" b="1">
              <a:solidFill>
                <a:srgbClr val="FF0000"/>
              </a:solidFill>
            </a:endParaRPr>
          </a:p>
        </p:txBody>
      </p:sp>
    </p:spTree>
    <p:extLst>
      <p:ext uri="{BB962C8B-B14F-4D97-AF65-F5344CB8AC3E}">
        <p14:creationId xmlns:p14="http://schemas.microsoft.com/office/powerpoint/2010/main" val="106165380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9144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smtClean="0">
                <a:solidFill>
                  <a:srgbClr val="FF0000"/>
                </a:solidFill>
                <a:latin typeface="Times New Roman" pitchFamily="18" charset="0"/>
                <a:cs typeface="Times New Roman" pitchFamily="18" charset="0"/>
              </a:rPr>
              <a:t>II. </a:t>
            </a:r>
            <a:r>
              <a:rPr lang="vi-VN" sz="2800" b="1" dirty="0">
                <a:solidFill>
                  <a:srgbClr val="FF0000"/>
                </a:solidFill>
                <a:latin typeface="Times New Roman" pitchFamily="18" charset="0"/>
                <a:cs typeface="Times New Roman" pitchFamily="18" charset="0"/>
              </a:rPr>
              <a:t>Quá trình thống nhất và sự xác lập chế độ phong kiến dưới thời </a:t>
            </a:r>
            <a:r>
              <a:rPr lang="en-US" sz="2800" b="1" dirty="0" err="1">
                <a:solidFill>
                  <a:srgbClr val="FF0000"/>
                </a:solidFill>
                <a:latin typeface="Times New Roman" pitchFamily="18" charset="0"/>
                <a:cs typeface="Times New Roman" pitchFamily="18" charset="0"/>
              </a:rPr>
              <a:t>Tần</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Thủy Hoàng</a:t>
            </a:r>
            <a:endParaRPr lang="en-US" sz="2800" dirty="0" smtClean="0">
              <a:solidFill>
                <a:srgbClr val="FF0000"/>
              </a:solidFill>
              <a:effectLst/>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7148"/>
            <a:ext cx="9144000" cy="476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88273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1615</Words>
  <Application>Microsoft Office PowerPoint</Application>
  <PresentationFormat>On-screen Show (4:3)</PresentationFormat>
  <Paragraphs>173</Paragraphs>
  <Slides>32</Slides>
  <Notes>0</Notes>
  <HiddenSlides>0</HiddenSlides>
  <MMClips>3</MMClips>
  <ScaleCrop>false</ScaleCrop>
  <HeadingPairs>
    <vt:vector size="4" baseType="variant">
      <vt:variant>
        <vt:lpstr>Theme</vt:lpstr>
      </vt:variant>
      <vt:variant>
        <vt:i4>7</vt:i4>
      </vt:variant>
      <vt:variant>
        <vt:lpstr>Slide Titles</vt:lpstr>
      </vt:variant>
      <vt:variant>
        <vt:i4>32</vt:i4>
      </vt:variant>
    </vt:vector>
  </HeadingPairs>
  <TitlesOfParts>
    <vt:vector size="39" baseType="lpstr">
      <vt:lpstr>Office Theme</vt:lpstr>
      <vt:lpstr>1_Office Theme</vt:lpstr>
      <vt:lpstr>2_Office Theme</vt:lpstr>
      <vt:lpstr>3_Office Theme</vt:lpstr>
      <vt:lpstr>4_Office Theme</vt:lpstr>
      <vt:lpstr>5_Office Theme</vt:lpstr>
      <vt:lpstr>6_Office Theme</vt:lpstr>
      <vt:lpstr>PowerPoint Presentation</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(tt) </vt:lpstr>
      <vt:lpstr>BÀI 9: TRUNG QUỐC TỪ THỜI CỔ ĐẠI  ĐẾN THẾ KỈ VII </vt:lpstr>
      <vt:lpstr>BÀI 9: TRUNG QUỐC TỪ THỜI CỔ ĐẠI  ĐẾN THẾ KỈ VII (tt) </vt:lpstr>
      <vt:lpstr>Thời kì này các triều đại phong kiến TQ liên tiếp mở những cuộc chiến tranh xâm lược để mở rộng lãnh thổ, trong đó có nước ta.  Các em cho biết triều đại nào xâm lược nước ta thời kì này? Ai lãng đạo nhân dân ta chống ngoại xâm? </vt:lpstr>
      <vt:lpstr>BÀI 9: TRUNG QUỐC TỪ THỜI CỔ ĐẠI  ĐẾN THẾ KỈ VII (tt) </vt:lpstr>
      <vt:lpstr>PowerPoint Presentation</vt:lpstr>
      <vt:lpstr>PowerPoint Presentation</vt:lpstr>
      <vt:lpstr>PowerPoint Presentation</vt:lpstr>
      <vt:lpstr>PowerPoint Presentation</vt:lpstr>
      <vt:lpstr>BÀI 9: TRUNG QUỐC TỪ THỜI CỔ ĐẠI  ĐẾN THẾ KỈ VII </vt:lpstr>
      <vt:lpstr>BÀI 9: TRUNG QUỐC TỪ THỜI CỔ ĐẠI  ĐẾN THẾ KỈ VII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BAI THUC HANH 2</cp:lastModifiedBy>
  <cp:revision>66</cp:revision>
  <dcterms:created xsi:type="dcterms:W3CDTF">2021-07-19T08:13:53Z</dcterms:created>
  <dcterms:modified xsi:type="dcterms:W3CDTF">2021-12-08T07:37:52Z</dcterms:modified>
</cp:coreProperties>
</file>