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79" r:id="rId4"/>
    <p:sldId id="277" r:id="rId5"/>
    <p:sldId id="258" r:id="rId6"/>
    <p:sldId id="259" r:id="rId7"/>
    <p:sldId id="264" r:id="rId8"/>
    <p:sldId id="263" r:id="rId9"/>
    <p:sldId id="265" r:id="rId10"/>
    <p:sldId id="267" r:id="rId11"/>
    <p:sldId id="268" r:id="rId12"/>
    <p:sldId id="266" r:id="rId13"/>
    <p:sldId id="462" r:id="rId14"/>
    <p:sldId id="463" r:id="rId15"/>
    <p:sldId id="269" r:id="rId16"/>
    <p:sldId id="270" r:id="rId17"/>
    <p:sldId id="271" r:id="rId18"/>
    <p:sldId id="272" r:id="rId19"/>
    <p:sldId id="273" r:id="rId20"/>
    <p:sldId id="278" r:id="rId21"/>
    <p:sldId id="464" r:id="rId22"/>
    <p:sldId id="465" r:id="rId23"/>
    <p:sldId id="275"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71" autoAdjust="0"/>
    <p:restoredTop sz="94660"/>
  </p:normalViewPr>
  <p:slideViewPr>
    <p:cSldViewPr snapToGrid="0">
      <p:cViewPr varScale="1">
        <p:scale>
          <a:sx n="70" d="100"/>
          <a:sy n="70" d="100"/>
        </p:scale>
        <p:origin x="-744" y="-96"/>
      </p:cViewPr>
      <p:guideLst>
        <p:guide orient="horz" pos="2160"/>
        <p:guide pos="384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AA94E-4FAB-40F8-8D61-291F14330777}" type="datetimeFigureOut">
              <a:rPr lang="en-US" smtClean="0"/>
              <a:pPr/>
              <a:t>11/25/2022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DD2CAB-5E6F-4436-B53A-DD4D6DB741A3}" type="slidenum">
              <a:rPr lang="en-US" smtClean="0"/>
              <a:pPr/>
              <a:t>‹#›</a:t>
            </a:fld>
            <a:endParaRPr lang="en-US"/>
          </a:p>
        </p:txBody>
      </p:sp>
    </p:spTree>
    <p:extLst>
      <p:ext uri="{BB962C8B-B14F-4D97-AF65-F5344CB8AC3E}">
        <p14:creationId xmlns="" xmlns:p14="http://schemas.microsoft.com/office/powerpoint/2010/main" val="152670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a:extLst>
              <a:ext uri="{FF2B5EF4-FFF2-40B4-BE49-F238E27FC236}">
                <a16:creationId xmlns="" xmlns:a16="http://schemas.microsoft.com/office/drawing/2014/main" id="{3B4071A5-BA8D-415B-90EA-3E5C136382AB}"/>
              </a:ext>
            </a:extLst>
          </p:cNvPr>
          <p:cNvSpPr>
            <a:spLocks noGrp="1" noRot="1" noChangeAspect="1" noChangeArrowheads="1" noTextEdit="1"/>
          </p:cNvSpPr>
          <p:nvPr>
            <p:ph type="sldImg"/>
          </p:nvPr>
        </p:nvSpPr>
        <p:spPr>
          <a:xfrm>
            <a:off x="2857500" y="520700"/>
            <a:ext cx="3429000" cy="2571750"/>
          </a:xfrm>
          <a:solidFill>
            <a:srgbClr val="FFFFFF"/>
          </a:solidFill>
          <a:ln>
            <a:solidFill>
              <a:srgbClr val="000000"/>
            </a:solidFill>
            <a:miter lim="800000"/>
            <a:headEnd/>
            <a:tailEnd/>
          </a:ln>
        </p:spPr>
      </p:sp>
      <p:sp>
        <p:nvSpPr>
          <p:cNvPr id="19459" name="Text Box 2">
            <a:extLst>
              <a:ext uri="{FF2B5EF4-FFF2-40B4-BE49-F238E27FC236}">
                <a16:creationId xmlns="" xmlns:a16="http://schemas.microsoft.com/office/drawing/2014/main" id="{E0CAF1B2-474E-4FD2-95B6-56816E2E052A}"/>
              </a:ext>
            </a:extLst>
          </p:cNvPr>
          <p:cNvSpPr txBox="1">
            <a:spLocks noChangeArrowheads="1"/>
          </p:cNvSpPr>
          <p:nvPr/>
        </p:nvSpPr>
        <p:spPr bwMode="auto">
          <a:xfrm>
            <a:off x="914400" y="3257550"/>
            <a:ext cx="73152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49707F-A3B3-4389-88EC-0978807530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A901612-6082-4F54-9016-80C77EE83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2CE954A-BCC5-45E4-9AD6-75A5BE2F4704}"/>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5" name="Footer Placeholder 4">
            <a:extLst>
              <a:ext uri="{FF2B5EF4-FFF2-40B4-BE49-F238E27FC236}">
                <a16:creationId xmlns="" xmlns:a16="http://schemas.microsoft.com/office/drawing/2014/main" id="{478517A4-7CA6-4A85-90FB-182D7887A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829985A-EAEA-4092-9C61-089F6B392554}"/>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557045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419240-2953-4F66-9922-4B1CD396DF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6F93772-9116-4A29-992C-CA69BD0AA1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99FEE0-D67E-4426-8D7B-B77E28F73A9E}"/>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5" name="Footer Placeholder 4">
            <a:extLst>
              <a:ext uri="{FF2B5EF4-FFF2-40B4-BE49-F238E27FC236}">
                <a16:creationId xmlns="" xmlns:a16="http://schemas.microsoft.com/office/drawing/2014/main" id="{A2E74705-1979-489D-9121-D7FB85AD8C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EE1EB6-7211-4C5B-95D1-0AC0058ECAD4}"/>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66292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DEB0343-998A-4B71-9376-1E9BEADE89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08111DE-11A1-4375-89F9-4C0070B4A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29EA71B-1B97-40CC-AB9F-A719DB0E0D40}"/>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5" name="Footer Placeholder 4">
            <a:extLst>
              <a:ext uri="{FF2B5EF4-FFF2-40B4-BE49-F238E27FC236}">
                <a16:creationId xmlns="" xmlns:a16="http://schemas.microsoft.com/office/drawing/2014/main" id="{4085EFFC-46B5-48EB-9435-4427C9DEB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4078C8E-515D-4D2B-B485-DF132680AB07}"/>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420233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FAD004-5E33-470B-AA12-76DACDCA8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5A8D93-AED2-43C5-B4D0-B15E415E7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F5787D-CCBE-47CC-A71D-0D5719D159C0}"/>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5" name="Footer Placeholder 4">
            <a:extLst>
              <a:ext uri="{FF2B5EF4-FFF2-40B4-BE49-F238E27FC236}">
                <a16:creationId xmlns="" xmlns:a16="http://schemas.microsoft.com/office/drawing/2014/main" id="{543B34CE-277E-4EA8-AE98-45F9F5DE8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58548CF-B33B-4DD3-A578-B6F6220BDE94}"/>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283653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A5C48F-388A-4091-8B8E-945DC6865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EF93B7D-B799-48E6-AE60-F5A19871EB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B8EC215-9308-4A2F-8974-69462B8B6FEF}"/>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5" name="Footer Placeholder 4">
            <a:extLst>
              <a:ext uri="{FF2B5EF4-FFF2-40B4-BE49-F238E27FC236}">
                <a16:creationId xmlns="" xmlns:a16="http://schemas.microsoft.com/office/drawing/2014/main" id="{325CC9C5-6129-479A-996F-74104986A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D2E6B3D-7E2F-4CE3-984B-D895CD6DA11A}"/>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151241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D043F2-3E3F-4426-857D-008B67B42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CF1A47-D2E0-4647-B285-47970BE529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6DB00C7-F22C-434C-9144-0019416DF7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C0126BA-A0A1-4692-B044-A70EC24ED6B4}"/>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6" name="Footer Placeholder 5">
            <a:extLst>
              <a:ext uri="{FF2B5EF4-FFF2-40B4-BE49-F238E27FC236}">
                <a16:creationId xmlns="" xmlns:a16="http://schemas.microsoft.com/office/drawing/2014/main" id="{95FF3CDA-91B7-45EB-A7D9-729185459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676ADF8-4952-4DCB-A509-77FE79868753}"/>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1507970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06FE4E-0D78-4056-88DE-4D2F9DDB2F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7B9ECB1-BE37-4739-86B6-A54728C52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6DD7D3D-FF88-4273-A22A-511B4092FF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C840AC7-83FF-4537-8D65-804C5E81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448AAFA-02C3-4C74-A8BA-10E09C3843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05C363-1887-434E-9668-6BDD4E730D8D}"/>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8" name="Footer Placeholder 7">
            <a:extLst>
              <a:ext uri="{FF2B5EF4-FFF2-40B4-BE49-F238E27FC236}">
                <a16:creationId xmlns="" xmlns:a16="http://schemas.microsoft.com/office/drawing/2014/main" id="{7E95D33D-A617-4230-A90B-54E9357F62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74AD60A-62D4-4EEC-AFC9-D57ADC2B5770}"/>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4085866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153B83-FF88-4892-980C-CCA843998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17B8CEB-E37E-4433-A23C-FEE0AD05EA2C}"/>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4" name="Footer Placeholder 3">
            <a:extLst>
              <a:ext uri="{FF2B5EF4-FFF2-40B4-BE49-F238E27FC236}">
                <a16:creationId xmlns="" xmlns:a16="http://schemas.microsoft.com/office/drawing/2014/main" id="{B19F272B-0DAD-4F48-BD99-77E2B029B9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8CCC757-6F43-4389-97C1-95CB1AB6D7C8}"/>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16638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64687ED-C00B-43DC-8477-EF2591DAD8EE}"/>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3" name="Footer Placeholder 2">
            <a:extLst>
              <a:ext uri="{FF2B5EF4-FFF2-40B4-BE49-F238E27FC236}">
                <a16:creationId xmlns="" xmlns:a16="http://schemas.microsoft.com/office/drawing/2014/main" id="{379807D1-1801-409F-A274-359209C018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F9DC371-F521-44FF-8B40-E725B9F0CB69}"/>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3818511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30CDB8-43B4-4E8C-AD62-843FED7FBB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C51C3C7-2892-49D7-9C67-86FFACD457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A286144-F5B0-43B9-ABC5-60CB58FEB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25006BA-E810-46A9-870B-1BCEDB1EC755}"/>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6" name="Footer Placeholder 5">
            <a:extLst>
              <a:ext uri="{FF2B5EF4-FFF2-40B4-BE49-F238E27FC236}">
                <a16:creationId xmlns="" xmlns:a16="http://schemas.microsoft.com/office/drawing/2014/main" id="{F3DCD39D-D709-4CBB-9F8B-E9BF7A1F6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B9A9ADD-B28C-406B-899B-8346D271F14B}"/>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343479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82599F-1A1A-4A5B-AA2F-0A1C108A8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642DF9B-8F40-483C-AD2C-50A74AC8E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9B4760F-81B1-4665-8E8D-69DD636CA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F2F0E3D-B148-42A2-9FA6-EE2665EAC314}"/>
              </a:ext>
            </a:extLst>
          </p:cNvPr>
          <p:cNvSpPr>
            <a:spLocks noGrp="1"/>
          </p:cNvSpPr>
          <p:nvPr>
            <p:ph type="dt" sz="half" idx="10"/>
          </p:nvPr>
        </p:nvSpPr>
        <p:spPr/>
        <p:txBody>
          <a:bodyPr/>
          <a:lstStyle/>
          <a:p>
            <a:fld id="{ACDCD398-0BFD-4F03-A7D8-9692AE063BD0}" type="datetimeFigureOut">
              <a:rPr lang="en-US" smtClean="0"/>
              <a:pPr/>
              <a:t>11/25/2022</a:t>
            </a:fld>
            <a:endParaRPr lang="en-US"/>
          </a:p>
        </p:txBody>
      </p:sp>
      <p:sp>
        <p:nvSpPr>
          <p:cNvPr id="6" name="Footer Placeholder 5">
            <a:extLst>
              <a:ext uri="{FF2B5EF4-FFF2-40B4-BE49-F238E27FC236}">
                <a16:creationId xmlns="" xmlns:a16="http://schemas.microsoft.com/office/drawing/2014/main" id="{AC533528-A59F-4603-BEC2-E9DA921ED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7022199-028B-4E85-AB56-4B8FAB3FE471}"/>
              </a:ext>
            </a:extLst>
          </p:cNvPr>
          <p:cNvSpPr>
            <a:spLocks noGrp="1"/>
          </p:cNvSpPr>
          <p:nvPr>
            <p:ph type="sldNum" sz="quarter" idx="12"/>
          </p:nvPr>
        </p:nvSpPr>
        <p:spPr/>
        <p:txBody>
          <a:body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124486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0105F8D-8057-4101-99AE-913FDD071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72B0F0F-B837-4951-AFED-D53BD1D822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959CFF-EA11-45B7-A837-67B2FE6DB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CD398-0BFD-4F03-A7D8-9692AE063BD0}" type="datetimeFigureOut">
              <a:rPr lang="en-US" smtClean="0"/>
              <a:pPr/>
              <a:t>11/25/2022</a:t>
            </a:fld>
            <a:endParaRPr lang="en-US"/>
          </a:p>
        </p:txBody>
      </p:sp>
      <p:sp>
        <p:nvSpPr>
          <p:cNvPr id="5" name="Footer Placeholder 4">
            <a:extLst>
              <a:ext uri="{FF2B5EF4-FFF2-40B4-BE49-F238E27FC236}">
                <a16:creationId xmlns="" xmlns:a16="http://schemas.microsoft.com/office/drawing/2014/main" id="{EBA08591-64DA-4C21-8AA8-E116FD6D95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8DE1BA5-5E89-44DB-96B6-53003EDB1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166D0-40CE-4021-B6F5-B821AFD17817}" type="slidenum">
              <a:rPr lang="en-US" smtClean="0"/>
              <a:pPr/>
              <a:t>‹#›</a:t>
            </a:fld>
            <a:endParaRPr lang="en-US"/>
          </a:p>
        </p:txBody>
      </p:sp>
    </p:spTree>
    <p:extLst>
      <p:ext uri="{BB962C8B-B14F-4D97-AF65-F5344CB8AC3E}">
        <p14:creationId xmlns="" xmlns:p14="http://schemas.microsoft.com/office/powerpoint/2010/main" val="3964989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7B370F9-BE7B-414A-8A4D-0B6072D8F37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 xmlns:a16="http://schemas.microsoft.com/office/drawing/2014/main" id="{B31F2C5D-5174-4CEA-AE92-44D4EEDFFE34}"/>
              </a:ext>
            </a:extLst>
          </p:cNvPr>
          <p:cNvSpPr/>
          <p:nvPr/>
        </p:nvSpPr>
        <p:spPr>
          <a:xfrm>
            <a:off x="1558457" y="735190"/>
            <a:ext cx="9806608" cy="1298712"/>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u="sng" dirty="0">
                <a:solidFill>
                  <a:schemeClr val="tx1"/>
                </a:solidFill>
                <a:latin typeface="Arial" panose="020B0604020202020204" pitchFamily="34" charset="0"/>
                <a:cs typeface="Arial" panose="020B0604020202020204" pitchFamily="34" charset="0"/>
              </a:rPr>
              <a:t>BÀI 13</a:t>
            </a:r>
            <a:r>
              <a:rPr lang="en-US" sz="3200" b="1" dirty="0">
                <a:solidFill>
                  <a:schemeClr val="tx1"/>
                </a:solidFill>
                <a:latin typeface="Arial" panose="020B0604020202020204" pitchFamily="34" charset="0"/>
                <a:cs typeface="Arial" panose="020B0604020202020204" pitchFamily="34" charset="0"/>
              </a:rPr>
              <a:t>: GIAO LƯU VĂN HOÁ Ở ĐÔNG NAM Á </a:t>
            </a:r>
          </a:p>
          <a:p>
            <a:pPr algn="ctr"/>
            <a:r>
              <a:rPr lang="en-US" sz="3200" b="1" dirty="0">
                <a:solidFill>
                  <a:schemeClr val="tx1"/>
                </a:solidFill>
                <a:latin typeface="Arial" panose="020B0604020202020204" pitchFamily="34" charset="0"/>
                <a:cs typeface="Arial" panose="020B0604020202020204" pitchFamily="34" charset="0"/>
              </a:rPr>
              <a:t>TỪ ĐẦU CÔNG NGUYÊN ĐẾN THẾ KỈ X</a:t>
            </a:r>
          </a:p>
        </p:txBody>
      </p:sp>
    </p:spTree>
    <p:extLst>
      <p:ext uri="{BB962C8B-B14F-4D97-AF65-F5344CB8AC3E}">
        <p14:creationId xmlns="" xmlns:p14="http://schemas.microsoft.com/office/powerpoint/2010/main" val="33788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20DC7AE-D8AD-440D-B9C4-7C3589C889E9}"/>
              </a:ext>
            </a:extLst>
          </p:cNvPr>
          <p:cNvPicPr>
            <a:picLocks noChangeAspect="1"/>
          </p:cNvPicPr>
          <p:nvPr/>
        </p:nvPicPr>
        <p:blipFill>
          <a:blip r:embed="rId2"/>
          <a:stretch>
            <a:fillRect/>
          </a:stretch>
        </p:blipFill>
        <p:spPr>
          <a:xfrm>
            <a:off x="248271" y="110986"/>
            <a:ext cx="6139277" cy="6130787"/>
          </a:xfrm>
          <a:prstGeom prst="rect">
            <a:avLst/>
          </a:prstGeom>
          <a:ln w="28575">
            <a:solidFill>
              <a:schemeClr val="tx1"/>
            </a:solidFill>
          </a:ln>
        </p:spPr>
      </p:pic>
      <p:sp>
        <p:nvSpPr>
          <p:cNvPr id="5" name="Rectangle: Rounded Corners 4">
            <a:extLst>
              <a:ext uri="{FF2B5EF4-FFF2-40B4-BE49-F238E27FC236}">
                <a16:creationId xmlns="" xmlns:a16="http://schemas.microsoft.com/office/drawing/2014/main" id="{2BDEFF4A-BDF5-4DE9-A1D4-30986C19CFD4}"/>
              </a:ext>
            </a:extLst>
          </p:cNvPr>
          <p:cNvSpPr/>
          <p:nvPr/>
        </p:nvSpPr>
        <p:spPr>
          <a:xfrm>
            <a:off x="0" y="6374296"/>
            <a:ext cx="6387548" cy="483704"/>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0" i="0" dirty="0" err="1">
                <a:solidFill>
                  <a:schemeClr val="tx1"/>
                </a:solidFill>
                <a:effectLst/>
                <a:latin typeface="Arial" panose="020B0604020202020204" pitchFamily="34" charset="0"/>
                <a:cs typeface="Arial" panose="020B0604020202020204" pitchFamily="34" charset="0"/>
              </a:rPr>
              <a:t>Chữ</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Nôm</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được</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người</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Việt</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sáng</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tạo</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từ</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chữ</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Hán</a:t>
            </a:r>
            <a:r>
              <a:rPr lang="en-US" sz="2200" b="0" i="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F22EA3B8-EB18-4C78-868A-187D67370DD8}"/>
              </a:ext>
            </a:extLst>
          </p:cNvPr>
          <p:cNvSpPr/>
          <p:nvPr/>
        </p:nvSpPr>
        <p:spPr>
          <a:xfrm>
            <a:off x="6526696" y="6374296"/>
            <a:ext cx="5665304" cy="483704"/>
          </a:xfrm>
          <a:prstGeom prst="roundRect">
            <a:avLst/>
          </a:prstGeom>
          <a:solidFill>
            <a:srgbClr val="00B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0" i="0" dirty="0" err="1">
                <a:solidFill>
                  <a:schemeClr val="tx1"/>
                </a:solidFill>
                <a:effectLst/>
                <a:latin typeface="Arial" panose="020B0604020202020204" pitchFamily="34" charset="0"/>
                <a:cs typeface="Arial" panose="020B0604020202020204" pitchFamily="34" charset="0"/>
              </a:rPr>
              <a:t>Chữ</a:t>
            </a:r>
            <a:r>
              <a:rPr lang="en-US" sz="2200" b="0" i="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Chăm</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có</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nguồn</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gốc</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từ</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chữ</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Phạn</a:t>
            </a:r>
            <a:r>
              <a:rPr lang="en-US" sz="2200" dirty="0">
                <a:solidFill>
                  <a:schemeClr val="tx1"/>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 xmlns:a16="http://schemas.microsoft.com/office/drawing/2014/main" id="{6710123E-C657-4C89-AD71-F97C2EAF5E7C}"/>
              </a:ext>
            </a:extLst>
          </p:cNvPr>
          <p:cNvPicPr>
            <a:picLocks noChangeAspect="1"/>
          </p:cNvPicPr>
          <p:nvPr/>
        </p:nvPicPr>
        <p:blipFill>
          <a:blip r:embed="rId3"/>
          <a:stretch>
            <a:fillRect/>
          </a:stretch>
        </p:blipFill>
        <p:spPr>
          <a:xfrm>
            <a:off x="6526696" y="110986"/>
            <a:ext cx="5532782" cy="6130787"/>
          </a:xfrm>
          <a:prstGeom prst="rect">
            <a:avLst/>
          </a:prstGeom>
          <a:ln w="28575">
            <a:solidFill>
              <a:srgbClr val="C00000"/>
            </a:solidFill>
          </a:ln>
        </p:spPr>
      </p:pic>
    </p:spTree>
    <p:extLst>
      <p:ext uri="{BB962C8B-B14F-4D97-AF65-F5344CB8AC3E}">
        <p14:creationId xmlns="" xmlns:p14="http://schemas.microsoft.com/office/powerpoint/2010/main" val="151823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B255AAC-5CB9-4AF4-B719-0DE93E96B8EF}"/>
              </a:ext>
            </a:extLst>
          </p:cNvPr>
          <p:cNvPicPr>
            <a:picLocks noChangeAspect="1"/>
          </p:cNvPicPr>
          <p:nvPr/>
        </p:nvPicPr>
        <p:blipFill>
          <a:blip r:embed="rId2"/>
          <a:stretch>
            <a:fillRect/>
          </a:stretch>
        </p:blipFill>
        <p:spPr>
          <a:xfrm>
            <a:off x="-1" y="106017"/>
            <a:ext cx="6096001" cy="6235148"/>
          </a:xfrm>
          <a:prstGeom prst="rect">
            <a:avLst/>
          </a:prstGeom>
          <a:ln w="38100">
            <a:solidFill>
              <a:srgbClr val="C00000"/>
            </a:solidFill>
          </a:ln>
        </p:spPr>
      </p:pic>
      <p:sp>
        <p:nvSpPr>
          <p:cNvPr id="5" name="Rectangle: Rounded Corners 4">
            <a:extLst>
              <a:ext uri="{FF2B5EF4-FFF2-40B4-BE49-F238E27FC236}">
                <a16:creationId xmlns="" xmlns:a16="http://schemas.microsoft.com/office/drawing/2014/main" id="{35B3205D-E8FC-4F5C-BC6E-A283B2D641E1}"/>
              </a:ext>
            </a:extLst>
          </p:cNvPr>
          <p:cNvSpPr/>
          <p:nvPr/>
        </p:nvSpPr>
        <p:spPr>
          <a:xfrm>
            <a:off x="0" y="6374296"/>
            <a:ext cx="5777948" cy="483704"/>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0" i="0" dirty="0" err="1">
                <a:solidFill>
                  <a:schemeClr val="tx1"/>
                </a:solidFill>
                <a:effectLst/>
                <a:latin typeface="Arial" panose="020B0604020202020204" pitchFamily="34" charset="0"/>
                <a:cs typeface="Arial" panose="020B0604020202020204" pitchFamily="34" charset="0"/>
              </a:rPr>
              <a:t>Chữ</a:t>
            </a:r>
            <a:r>
              <a:rPr lang="en-US" sz="2200" b="0" i="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M</a:t>
            </a:r>
            <a:r>
              <a:rPr lang="en-US" sz="2200" b="0" i="0" dirty="0" err="1">
                <a:solidFill>
                  <a:schemeClr val="tx1"/>
                </a:solidFill>
                <a:effectLst/>
                <a:latin typeface="Arial" panose="020B0604020202020204" pitchFamily="34" charset="0"/>
                <a:cs typeface="Arial" panose="020B0604020202020204" pitchFamily="34" charset="0"/>
              </a:rPr>
              <a:t>ôn</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của</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người</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Malaixia</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cổ</a:t>
            </a:r>
            <a:r>
              <a:rPr lang="en-US" sz="2200" b="0" i="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7CC5619B-0BEB-4076-A824-547226912408}"/>
              </a:ext>
            </a:extLst>
          </p:cNvPr>
          <p:cNvPicPr>
            <a:picLocks noChangeAspect="1"/>
          </p:cNvPicPr>
          <p:nvPr/>
        </p:nvPicPr>
        <p:blipFill>
          <a:blip r:embed="rId3"/>
          <a:stretch>
            <a:fillRect/>
          </a:stretch>
        </p:blipFill>
        <p:spPr>
          <a:xfrm>
            <a:off x="6308035" y="106016"/>
            <a:ext cx="5724939" cy="6235149"/>
          </a:xfrm>
          <a:prstGeom prst="rect">
            <a:avLst/>
          </a:prstGeom>
          <a:ln w="28575">
            <a:solidFill>
              <a:srgbClr val="002060"/>
            </a:solidFill>
          </a:ln>
        </p:spPr>
      </p:pic>
      <p:sp>
        <p:nvSpPr>
          <p:cNvPr id="7" name="Rectangle: Rounded Corners 6">
            <a:extLst>
              <a:ext uri="{FF2B5EF4-FFF2-40B4-BE49-F238E27FC236}">
                <a16:creationId xmlns="" xmlns:a16="http://schemas.microsoft.com/office/drawing/2014/main" id="{3DE57874-CB82-4F0F-9AD4-2AE4C12E5E67}"/>
              </a:ext>
            </a:extLst>
          </p:cNvPr>
          <p:cNvSpPr/>
          <p:nvPr/>
        </p:nvSpPr>
        <p:spPr>
          <a:xfrm>
            <a:off x="6308035" y="6341166"/>
            <a:ext cx="5777948" cy="483704"/>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0" i="0" dirty="0" err="1">
                <a:solidFill>
                  <a:schemeClr val="tx1"/>
                </a:solidFill>
                <a:effectLst/>
                <a:latin typeface="Arial" panose="020B0604020202020204" pitchFamily="34" charset="0"/>
                <a:cs typeface="Arial" panose="020B0604020202020204" pitchFamily="34" charset="0"/>
              </a:rPr>
              <a:t>Chữ</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của</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người</a:t>
            </a:r>
            <a:r>
              <a:rPr lang="en-US" sz="2200" b="0" i="0" dirty="0">
                <a:solidFill>
                  <a:schemeClr val="tx1"/>
                </a:solidFill>
                <a:effectLst/>
                <a:latin typeface="Arial" panose="020B0604020202020204" pitchFamily="34" charset="0"/>
                <a:cs typeface="Arial" panose="020B0604020202020204" pitchFamily="34" charset="0"/>
              </a:rPr>
              <a:t> </a:t>
            </a:r>
            <a:r>
              <a:rPr lang="en-US" sz="2200" b="0" i="0" dirty="0" err="1">
                <a:solidFill>
                  <a:schemeClr val="tx1"/>
                </a:solidFill>
                <a:effectLst/>
                <a:latin typeface="Arial" panose="020B0604020202020204" pitchFamily="34" charset="0"/>
                <a:cs typeface="Arial" panose="020B0604020202020204" pitchFamily="34" charset="0"/>
              </a:rPr>
              <a:t>Khơ</a:t>
            </a:r>
            <a:r>
              <a:rPr lang="en-US" sz="2200" b="0" i="0" dirty="0">
                <a:solidFill>
                  <a:schemeClr val="tx1"/>
                </a:solidFill>
                <a:effectLst/>
                <a:latin typeface="Arial" panose="020B0604020202020204" pitchFamily="34" charset="0"/>
                <a:cs typeface="Arial" panose="020B0604020202020204" pitchFamily="34" charset="0"/>
              </a:rPr>
              <a:t> me </a:t>
            </a:r>
            <a:r>
              <a:rPr lang="en-US" sz="2200" b="0" i="0" dirty="0" err="1">
                <a:solidFill>
                  <a:schemeClr val="tx1"/>
                </a:solidFill>
                <a:effectLst/>
                <a:latin typeface="Arial" panose="020B0604020202020204" pitchFamily="34" charset="0"/>
                <a:cs typeface="Arial" panose="020B0604020202020204" pitchFamily="34" charset="0"/>
              </a:rPr>
              <a:t>cổ</a:t>
            </a:r>
            <a:r>
              <a:rPr lang="en-US" sz="2200" b="0" i="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41897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FD90C8B-A11E-4CFA-A578-942ACA97D094}"/>
              </a:ext>
            </a:extLst>
          </p:cNvPr>
          <p:cNvSpPr/>
          <p:nvPr/>
        </p:nvSpPr>
        <p:spPr>
          <a:xfrm>
            <a:off x="236806" y="0"/>
            <a:ext cx="11718388" cy="914400"/>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dirty="0">
                <a:solidFill>
                  <a:schemeClr val="tx1"/>
                </a:solidFill>
                <a:latin typeface="Arial" panose="020B0604020202020204" pitchFamily="34" charset="0"/>
                <a:cs typeface="Arial" panose="020B0604020202020204" pitchFamily="34" charset="0"/>
              </a:rPr>
              <a:t>BÀI 13</a:t>
            </a:r>
            <a:r>
              <a:rPr lang="en-US" sz="2400" b="1" dirty="0">
                <a:solidFill>
                  <a:schemeClr val="tx1"/>
                </a:solidFill>
                <a:latin typeface="Arial" panose="020B0604020202020204" pitchFamily="34" charset="0"/>
                <a:cs typeface="Arial" panose="020B0604020202020204" pitchFamily="34" charset="0"/>
              </a:rPr>
              <a:t>: GIAO LƯU VĂN HOÁ Ở ĐÔNG NAM Á TỪ ĐẦU CÔNG NGUYÊN</a:t>
            </a:r>
          </a:p>
          <a:p>
            <a:pPr algn="ctr"/>
            <a:r>
              <a:rPr lang="en-US" sz="2400" b="1" dirty="0">
                <a:solidFill>
                  <a:schemeClr val="tx1"/>
                </a:solidFill>
                <a:latin typeface="Arial" panose="020B0604020202020204" pitchFamily="34" charset="0"/>
                <a:cs typeface="Arial" panose="020B0604020202020204" pitchFamily="34" charset="0"/>
              </a:rPr>
              <a:t> ĐẾN THẾ KỈ X</a:t>
            </a:r>
          </a:p>
        </p:txBody>
      </p:sp>
      <p:sp>
        <p:nvSpPr>
          <p:cNvPr id="5" name="TextBox 4">
            <a:extLst>
              <a:ext uri="{FF2B5EF4-FFF2-40B4-BE49-F238E27FC236}">
                <a16:creationId xmlns="" xmlns:a16="http://schemas.microsoft.com/office/drawing/2014/main" id="{2E0FE368-2E94-4095-9FF8-A0799F2A3097}"/>
              </a:ext>
            </a:extLst>
          </p:cNvPr>
          <p:cNvSpPr txBox="1"/>
          <p:nvPr/>
        </p:nvSpPr>
        <p:spPr>
          <a:xfrm>
            <a:off x="236806" y="1012874"/>
            <a:ext cx="353494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2.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 xmlns:a16="http://schemas.microsoft.com/office/drawing/2014/main" id="{381A9ED7-333C-4B6A-83C0-F6A32486241A}"/>
              </a:ext>
            </a:extLst>
          </p:cNvPr>
          <p:cNvSpPr/>
          <p:nvPr/>
        </p:nvSpPr>
        <p:spPr>
          <a:xfrm>
            <a:off x="236806" y="5831058"/>
            <a:ext cx="11718388" cy="914400"/>
          </a:xfrm>
          <a:prstGeom prst="roundRec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tx1"/>
                </a:solidFill>
                <a:effectLst/>
              </a:rPr>
              <a:t>          </a:t>
            </a:r>
            <a:r>
              <a:rPr lang="vi-VN" sz="2400" b="0" i="0" dirty="0">
                <a:solidFill>
                  <a:schemeClr val="tx1"/>
                </a:solidFill>
                <a:effectLst/>
                <a:latin typeface="Arial" panose="020B0604020202020204" pitchFamily="34" charset="0"/>
                <a:cs typeface="Arial" panose="020B0604020202020204" pitchFamily="34" charset="0"/>
              </a:rPr>
              <a:t>Những bằng chứng nào chứng tỏ chữ viết, văn học Đông Nam Á chịu ảnh hưởng của văn hóa Ấn Độ, Trung Quốc?</a:t>
            </a:r>
            <a:endParaRPr lang="en-US" sz="2400" dirty="0">
              <a:solidFill>
                <a:schemeClr val="tx1"/>
              </a:solidFill>
              <a:latin typeface="Arial" panose="020B0604020202020204" pitchFamily="34" charset="0"/>
              <a:cs typeface="Arial" panose="020B0604020202020204" pitchFamily="34" charset="0"/>
            </a:endParaRPr>
          </a:p>
        </p:txBody>
      </p:sp>
      <p:pic>
        <p:nvPicPr>
          <p:cNvPr id="7" name="Graphic 6" descr="Questions">
            <a:extLst>
              <a:ext uri="{FF2B5EF4-FFF2-40B4-BE49-F238E27FC236}">
                <a16:creationId xmlns="" xmlns:a16="http://schemas.microsoft.com/office/drawing/2014/main" id="{CFA66A2D-BFAA-4076-B25E-460A2F436ED0}"/>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236806" y="5916146"/>
            <a:ext cx="1024862" cy="744224"/>
          </a:xfrm>
          <a:prstGeom prst="rect">
            <a:avLst/>
          </a:prstGeom>
        </p:spPr>
      </p:pic>
      <p:sp>
        <p:nvSpPr>
          <p:cNvPr id="10" name="TextBox 9">
            <a:extLst>
              <a:ext uri="{FF2B5EF4-FFF2-40B4-BE49-F238E27FC236}">
                <a16:creationId xmlns="" xmlns:a16="http://schemas.microsoft.com/office/drawing/2014/main" id="{B8A1BE59-7293-4A53-861B-B21718143668}"/>
              </a:ext>
            </a:extLst>
          </p:cNvPr>
          <p:cNvSpPr txBox="1"/>
          <p:nvPr/>
        </p:nvSpPr>
        <p:spPr>
          <a:xfrm>
            <a:off x="236806" y="1488607"/>
            <a:ext cx="2324330" cy="461665"/>
          </a:xfrm>
          <a:prstGeom prst="rect">
            <a:avLst/>
          </a:prstGeom>
          <a:noFill/>
        </p:spPr>
        <p:txBody>
          <a:bodyPr wrap="square">
            <a:spAutoFit/>
          </a:bodyPr>
          <a:lstStyle/>
          <a:p>
            <a:pPr algn="l"/>
            <a:r>
              <a:rPr lang="vi-VN" sz="2400" b="1" i="1" dirty="0">
                <a:effectLst/>
                <a:latin typeface="Arial" panose="020B0604020202020204" pitchFamily="34" charset="0"/>
                <a:cs typeface="Arial" panose="020B0604020202020204" pitchFamily="34" charset="0"/>
              </a:rPr>
              <a:t>- Về </a:t>
            </a:r>
            <a:r>
              <a:rPr lang="en-US" sz="2400" b="1" i="1" dirty="0" err="1">
                <a:latin typeface="Arial" panose="020B0604020202020204" pitchFamily="34" charset="0"/>
                <a:cs typeface="Arial" panose="020B0604020202020204" pitchFamily="34" charset="0"/>
              </a:rPr>
              <a:t>Chữ</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viết</a:t>
            </a:r>
            <a:r>
              <a:rPr lang="en-US" sz="2400" b="1" i="1" dirty="0">
                <a:latin typeface="Arial" panose="020B0604020202020204" pitchFamily="34" charset="0"/>
                <a:cs typeface="Arial" panose="020B0604020202020204" pitchFamily="34" charset="0"/>
              </a:rPr>
              <a:t> </a:t>
            </a:r>
            <a:r>
              <a:rPr lang="vi-VN" sz="2400" b="1" i="1" dirty="0">
                <a:effectLst/>
                <a:latin typeface="Arial" panose="020B0604020202020204" pitchFamily="34" charset="0"/>
                <a:cs typeface="Arial" panose="020B0604020202020204" pitchFamily="34" charset="0"/>
              </a:rPr>
              <a:t>:</a:t>
            </a:r>
          </a:p>
        </p:txBody>
      </p:sp>
      <p:sp>
        <p:nvSpPr>
          <p:cNvPr id="9" name="TextBox 8">
            <a:extLst>
              <a:ext uri="{FF2B5EF4-FFF2-40B4-BE49-F238E27FC236}">
                <a16:creationId xmlns="" xmlns:a16="http://schemas.microsoft.com/office/drawing/2014/main" id="{490AC5EB-AB1F-4402-B11F-923750BFA16C}"/>
              </a:ext>
            </a:extLst>
          </p:cNvPr>
          <p:cNvSpPr txBox="1"/>
          <p:nvPr/>
        </p:nvSpPr>
        <p:spPr>
          <a:xfrm>
            <a:off x="140015" y="3524320"/>
            <a:ext cx="11815178" cy="830997"/>
          </a:xfrm>
          <a:prstGeom prst="rect">
            <a:avLst/>
          </a:prstGeom>
          <a:noFill/>
        </p:spPr>
        <p:txBody>
          <a:bodyPr wrap="square" rtlCol="0">
            <a:spAutoFit/>
          </a:bodyPr>
          <a:lstStyle/>
          <a:p>
            <a:pPr algn="just"/>
            <a:r>
              <a:rPr lang="en-US" sz="2400" b="0" i="0" dirty="0">
                <a:effectLst/>
                <a:latin typeface="Arial" panose="020B0604020202020204" pitchFamily="34" charset="0"/>
                <a:cs typeface="Arial" panose="020B0604020202020204" pitchFamily="34" charset="0"/>
              </a:rPr>
              <a:t>- V</a:t>
            </a:r>
            <a:r>
              <a:rPr lang="vi-VN" sz="2400" b="0" i="0" dirty="0">
                <a:effectLst/>
                <a:latin typeface="Arial" panose="020B0604020202020204" pitchFamily="34" charset="0"/>
                <a:cs typeface="Arial" panose="020B0604020202020204" pitchFamily="34" charset="0"/>
              </a:rPr>
              <a:t>ăn học Đông Nam Á chịu ảnh hưởng từ Ấn Độ, thể hiện rõ nét nhất trong các tác phẩm như: Ramayana, Mahabharta, Jakarta, Panchatantra…</a:t>
            </a:r>
            <a:endParaRPr lang="vi-VN"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29DB0A1C-59A2-4E5D-B515-0A16DC3E6B42}"/>
              </a:ext>
            </a:extLst>
          </p:cNvPr>
          <p:cNvSpPr txBox="1"/>
          <p:nvPr/>
        </p:nvSpPr>
        <p:spPr>
          <a:xfrm>
            <a:off x="236806" y="1891223"/>
            <a:ext cx="11718387" cy="1200329"/>
          </a:xfrm>
          <a:prstGeom prst="rect">
            <a:avLst/>
          </a:prstGeom>
          <a:noFill/>
        </p:spPr>
        <p:txBody>
          <a:bodyPr wrap="square">
            <a:spAutoFit/>
          </a:bodyPr>
          <a:lstStyle/>
          <a:p>
            <a:pPr algn="just"/>
            <a:r>
              <a:rPr lang="vi-VN" sz="2400" dirty="0"/>
              <a:t>- </a:t>
            </a:r>
            <a:r>
              <a:rPr lang="en-US" sz="2400" dirty="0"/>
              <a:t>C</a:t>
            </a:r>
            <a:r>
              <a:rPr lang="vi-VN" sz="2400" dirty="0"/>
              <a:t>ác quốc gia Đông Nam </a:t>
            </a:r>
            <a:r>
              <a:rPr lang="en-US" sz="2400" dirty="0"/>
              <a:t>Á </a:t>
            </a:r>
            <a:r>
              <a:rPr lang="vi-VN" sz="2400" dirty="0"/>
              <a:t>dựa trên những mẫu chữ</a:t>
            </a:r>
            <a:r>
              <a:rPr lang="en-US" sz="2400" dirty="0"/>
              <a:t> </a:t>
            </a:r>
            <a:r>
              <a:rPr lang="en-US" sz="2400" dirty="0" err="1">
                <a:latin typeface="Arial" panose="020B0604020202020204" pitchFamily="34" charset="0"/>
                <a:cs typeface="Arial" panose="020B0604020202020204" pitchFamily="34" charset="0"/>
              </a:rPr>
              <a:t>Phạn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Hán</a:t>
            </a:r>
            <a:r>
              <a:rPr lang="en-US" sz="2400" dirty="0">
                <a:latin typeface="Arial" panose="020B0604020202020204" pitchFamily="34" charset="0"/>
                <a:cs typeface="Arial" panose="020B0604020202020204" pitchFamily="34" charset="0"/>
              </a:rPr>
              <a:t> </a:t>
            </a:r>
            <a:r>
              <a:rPr lang="vi-VN" sz="2400" dirty="0"/>
              <a:t>để sáng tạo ra chữ viết riêng của mình</a:t>
            </a:r>
            <a:r>
              <a:rPr lang="en-US" sz="2400" dirty="0"/>
              <a:t> (</a:t>
            </a:r>
            <a:r>
              <a:rPr lang="vi-VN" sz="2400" dirty="0"/>
              <a:t>chữ viết này được chủ yếu sử dụng trong các quốc gia cổ đại ở Đông Nam Á</a:t>
            </a:r>
            <a:r>
              <a:rPr lang="en-US" sz="2400" dirty="0"/>
              <a:t>) </a:t>
            </a:r>
            <a:endParaRPr lang="vi-VN" sz="2400" dirty="0"/>
          </a:p>
        </p:txBody>
      </p:sp>
      <p:sp>
        <p:nvSpPr>
          <p:cNvPr id="12" name="TextBox 11">
            <a:extLst>
              <a:ext uri="{FF2B5EF4-FFF2-40B4-BE49-F238E27FC236}">
                <a16:creationId xmlns="" xmlns:a16="http://schemas.microsoft.com/office/drawing/2014/main" id="{9EDE6C2A-63DE-4229-9EB5-155CAE8334CF}"/>
              </a:ext>
            </a:extLst>
          </p:cNvPr>
          <p:cNvSpPr txBox="1"/>
          <p:nvPr/>
        </p:nvSpPr>
        <p:spPr>
          <a:xfrm>
            <a:off x="236806" y="3059883"/>
            <a:ext cx="2324330" cy="461665"/>
          </a:xfrm>
          <a:prstGeom prst="rect">
            <a:avLst/>
          </a:prstGeom>
          <a:noFill/>
        </p:spPr>
        <p:txBody>
          <a:bodyPr wrap="square">
            <a:spAutoFit/>
          </a:bodyPr>
          <a:lstStyle/>
          <a:p>
            <a:pPr algn="l"/>
            <a:r>
              <a:rPr lang="vi-VN" sz="2400" b="1" i="1" dirty="0">
                <a:effectLst/>
                <a:latin typeface="Arial" panose="020B0604020202020204" pitchFamily="34" charset="0"/>
                <a:cs typeface="Arial" panose="020B0604020202020204" pitchFamily="34" charset="0"/>
              </a:rPr>
              <a:t>- V</a:t>
            </a:r>
            <a:r>
              <a:rPr lang="en-US" sz="2400" b="1" i="1" dirty="0" err="1">
                <a:latin typeface="Arial" panose="020B0604020202020204" pitchFamily="34" charset="0"/>
                <a:cs typeface="Arial" panose="020B0604020202020204" pitchFamily="34" charset="0"/>
              </a:rPr>
              <a:t>ăn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vi-VN" sz="2400" b="1" i="1" dirty="0">
                <a:effectLst/>
                <a:latin typeface="Arial" panose="020B0604020202020204" pitchFamily="34" charset="0"/>
                <a:cs typeface="Arial" panose="020B0604020202020204" pitchFamily="34" charset="0"/>
              </a:rPr>
              <a:t>:</a:t>
            </a:r>
          </a:p>
        </p:txBody>
      </p:sp>
    </p:spTree>
    <p:extLst>
      <p:ext uri="{BB962C8B-B14F-4D97-AF65-F5344CB8AC3E}">
        <p14:creationId xmlns="" xmlns:p14="http://schemas.microsoft.com/office/powerpoint/2010/main" val="14788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0B0E2EB-F425-462E-8A29-C95AC811DD0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 xmlns:p14="http://schemas.microsoft.com/office/powerpoint/2010/main" val="3670746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E934242-07A8-49B5-84E6-DFFBB4DD987C}"/>
              </a:ext>
            </a:extLst>
          </p:cNvPr>
          <p:cNvPicPr>
            <a:picLocks noChangeAspect="1"/>
          </p:cNvPicPr>
          <p:nvPr/>
        </p:nvPicPr>
        <p:blipFill>
          <a:blip r:embed="rId2"/>
          <a:stretch>
            <a:fillRect/>
          </a:stretch>
        </p:blipFill>
        <p:spPr>
          <a:xfrm>
            <a:off x="7169426" y="0"/>
            <a:ext cx="5022574" cy="6858000"/>
          </a:xfrm>
          <a:prstGeom prst="rect">
            <a:avLst/>
          </a:prstGeom>
        </p:spPr>
      </p:pic>
      <p:sp>
        <p:nvSpPr>
          <p:cNvPr id="6" name="Rectangle: Rounded Corners 5">
            <a:extLst>
              <a:ext uri="{FF2B5EF4-FFF2-40B4-BE49-F238E27FC236}">
                <a16:creationId xmlns="" xmlns:a16="http://schemas.microsoft.com/office/drawing/2014/main" id="{C91F0B93-F539-442F-9A48-7C5811445A4F}"/>
              </a:ext>
            </a:extLst>
          </p:cNvPr>
          <p:cNvSpPr/>
          <p:nvPr/>
        </p:nvSpPr>
        <p:spPr>
          <a:xfrm>
            <a:off x="0" y="145773"/>
            <a:ext cx="7036904" cy="66908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Bia Võ Cạnh là tấm bia cổ nhất được tìm thấy của Vương quốc Chăm Pa[1], đồng thời cùng là tấm bia cổ nhất ở Việt Nam[2] và một trong những tấm bia cổ nhất Đông Nam Á[3]. Tấm bia được Thủ tướng Chính phủ công nhận là bảo vật quốc gia trong đợt thứ hai năm 2013.[4]</a:t>
            </a:r>
            <a:endParaRPr lang="en-US"/>
          </a:p>
        </p:txBody>
      </p:sp>
      <p:sp>
        <p:nvSpPr>
          <p:cNvPr id="7" name="TextBox 6">
            <a:extLst>
              <a:ext uri="{FF2B5EF4-FFF2-40B4-BE49-F238E27FC236}">
                <a16:creationId xmlns="" xmlns:a16="http://schemas.microsoft.com/office/drawing/2014/main" id="{F9EF7342-1B4E-4FAE-842E-0F1B45F7AF37}"/>
              </a:ext>
            </a:extLst>
          </p:cNvPr>
          <p:cNvSpPr txBox="1"/>
          <p:nvPr/>
        </p:nvSpPr>
        <p:spPr>
          <a:xfrm>
            <a:off x="278296" y="366623"/>
            <a:ext cx="6559826" cy="6093976"/>
          </a:xfrm>
          <a:prstGeom prst="rect">
            <a:avLst/>
          </a:prstGeom>
          <a:noFill/>
        </p:spPr>
        <p:txBody>
          <a:bodyPr wrap="square" rtlCol="0">
            <a:spAutoFit/>
          </a:bodyPr>
          <a:lstStyle/>
          <a:p>
            <a:pPr algn="just"/>
            <a:r>
              <a:rPr lang="vi-VN" sz="2600" b="1" i="0" dirty="0">
                <a:solidFill>
                  <a:srgbClr val="202122"/>
                </a:solidFill>
                <a:effectLst/>
                <a:latin typeface="Arial" panose="020B0604020202020204" pitchFamily="34" charset="0"/>
              </a:rPr>
              <a:t>Bia Võ Cạnh</a:t>
            </a:r>
            <a:r>
              <a:rPr lang="vi-VN" sz="2600" b="0" i="0" dirty="0">
                <a:solidFill>
                  <a:srgbClr val="202122"/>
                </a:solidFill>
                <a:effectLst/>
                <a:latin typeface="Arial" panose="020B0604020202020204" pitchFamily="34" charset="0"/>
              </a:rPr>
              <a:t> là tấm bia cổ nhất được tìm thấy của </a:t>
            </a:r>
            <a:r>
              <a:rPr lang="vi-VN" sz="2600" dirty="0">
                <a:solidFill>
                  <a:srgbClr val="0645AD"/>
                </a:solidFill>
                <a:latin typeface="Arial" panose="020B0604020202020204" pitchFamily="34" charset="0"/>
              </a:rPr>
              <a:t>Vương quốc Chăm Pa</a:t>
            </a:r>
            <a:r>
              <a:rPr lang="en-US" sz="2600" baseline="30000" dirty="0">
                <a:solidFill>
                  <a:srgbClr val="0645AD"/>
                </a:solidFill>
                <a:latin typeface="Arial" panose="020B0604020202020204" pitchFamily="34" charset="0"/>
              </a:rPr>
              <a:t> </a:t>
            </a:r>
            <a:r>
              <a:rPr lang="vi-VN" sz="2600" b="0" i="0" dirty="0">
                <a:solidFill>
                  <a:srgbClr val="202122"/>
                </a:solidFill>
                <a:effectLst/>
                <a:latin typeface="Arial" panose="020B0604020202020204" pitchFamily="34" charset="0"/>
              </a:rPr>
              <a:t>, đồng thời c</a:t>
            </a:r>
            <a:r>
              <a:rPr lang="en-US" sz="2600" b="0" i="0" dirty="0">
                <a:solidFill>
                  <a:srgbClr val="202122"/>
                </a:solidFill>
                <a:effectLst/>
                <a:latin typeface="Arial" panose="020B0604020202020204" pitchFamily="34" charset="0"/>
              </a:rPr>
              <a:t>ũ</a:t>
            </a:r>
            <a:r>
              <a:rPr lang="vi-VN" sz="2600" b="0" i="0" dirty="0">
                <a:solidFill>
                  <a:srgbClr val="202122"/>
                </a:solidFill>
                <a:effectLst/>
                <a:latin typeface="Arial" panose="020B0604020202020204" pitchFamily="34" charset="0"/>
              </a:rPr>
              <a:t>ng là tấm bia cổ nhất ở Việt Nam và một trong những tấm bia cổ nhất Đông Nam Á</a:t>
            </a:r>
            <a:r>
              <a:rPr lang="en-US" sz="2600" b="0" i="0" baseline="30000" dirty="0">
                <a:solidFill>
                  <a:srgbClr val="0645AD"/>
                </a:solidFill>
                <a:effectLst/>
                <a:latin typeface="Arial" panose="020B0604020202020204" pitchFamily="34" charset="0"/>
              </a:rPr>
              <a:t>.</a:t>
            </a:r>
            <a:r>
              <a:rPr lang="en-US" sz="2600" baseline="30000" dirty="0">
                <a:solidFill>
                  <a:srgbClr val="0645AD"/>
                </a:solidFill>
                <a:latin typeface="Arial" panose="020B0604020202020204" pitchFamily="34" charset="0"/>
              </a:rPr>
              <a:t>. </a:t>
            </a:r>
            <a:r>
              <a:rPr lang="vi-VN" sz="2600" b="0" i="0" dirty="0">
                <a:solidFill>
                  <a:srgbClr val="202122"/>
                </a:solidFill>
                <a:effectLst/>
                <a:latin typeface="Arial" panose="020B0604020202020204" pitchFamily="34" charset="0"/>
              </a:rPr>
              <a:t>Đây là tấm bia cổ nhất còn lại của Vương quốc cổ Champa. Bia được khắc bằng chữ Phạn cổ cho biết nhiều thông tin có giá trị về lịch sử Vương triều Tiền vương quốc Nam Chăm. Minh văn còn cho biết sự du nhập và ảnh hưởng mạnh mẽ của Phật giáo trong nền văn minh Ấn Độ vào cư dân Chăm khá sớm (khoảng thế kỷ I sau công nguyên)</a:t>
            </a:r>
            <a:r>
              <a:rPr lang="en-US" sz="2600" b="0" i="0" dirty="0">
                <a:solidFill>
                  <a:srgbClr val="202122"/>
                </a:solidFill>
                <a:effectLst/>
                <a:latin typeface="Arial" panose="020B0604020202020204" pitchFamily="34" charset="0"/>
              </a:rPr>
              <a:t>.</a:t>
            </a:r>
          </a:p>
          <a:p>
            <a:pPr algn="just"/>
            <a:r>
              <a:rPr lang="vi-VN" sz="2600" b="0" i="0" dirty="0">
                <a:solidFill>
                  <a:srgbClr val="202122"/>
                </a:solidFill>
                <a:effectLst/>
                <a:latin typeface="Arial" panose="020B0604020202020204" pitchFamily="34" charset="0"/>
              </a:rPr>
              <a:t>Tấm bia được Thủ tướng Chính phủ công nhận là bảo vật quốc gia năm 2013</a:t>
            </a:r>
            <a:endParaRPr lang="en-US" sz="2600" dirty="0"/>
          </a:p>
        </p:txBody>
      </p:sp>
    </p:spTree>
    <p:extLst>
      <p:ext uri="{BB962C8B-B14F-4D97-AF65-F5344CB8AC3E}">
        <p14:creationId xmlns="" xmlns:p14="http://schemas.microsoft.com/office/powerpoint/2010/main" val="21773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FD90C8B-A11E-4CFA-A578-942ACA97D094}"/>
              </a:ext>
            </a:extLst>
          </p:cNvPr>
          <p:cNvSpPr/>
          <p:nvPr/>
        </p:nvSpPr>
        <p:spPr>
          <a:xfrm>
            <a:off x="236806" y="0"/>
            <a:ext cx="11718388" cy="914400"/>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dirty="0">
                <a:solidFill>
                  <a:schemeClr val="tx1"/>
                </a:solidFill>
                <a:latin typeface="Arial" panose="020B0604020202020204" pitchFamily="34" charset="0"/>
                <a:cs typeface="Arial" panose="020B0604020202020204" pitchFamily="34" charset="0"/>
              </a:rPr>
              <a:t>BÀI 13</a:t>
            </a:r>
            <a:r>
              <a:rPr lang="en-US" sz="2400" b="1" dirty="0">
                <a:solidFill>
                  <a:schemeClr val="tx1"/>
                </a:solidFill>
                <a:latin typeface="Arial" panose="020B0604020202020204" pitchFamily="34" charset="0"/>
                <a:cs typeface="Arial" panose="020B0604020202020204" pitchFamily="34" charset="0"/>
              </a:rPr>
              <a:t>: GIAO LƯU VĂN HOÁ Ở ĐÔNG NAM Á TỪ ĐẦU CÔNG NGUYÊN</a:t>
            </a:r>
          </a:p>
          <a:p>
            <a:pPr algn="ctr"/>
            <a:r>
              <a:rPr lang="en-US" sz="2400" b="1" dirty="0">
                <a:solidFill>
                  <a:schemeClr val="tx1"/>
                </a:solidFill>
                <a:latin typeface="Arial" panose="020B0604020202020204" pitchFamily="34" charset="0"/>
                <a:cs typeface="Arial" panose="020B0604020202020204" pitchFamily="34" charset="0"/>
              </a:rPr>
              <a:t> ĐẾN THẾ KỈ X</a:t>
            </a:r>
          </a:p>
        </p:txBody>
      </p:sp>
      <p:sp>
        <p:nvSpPr>
          <p:cNvPr id="5" name="TextBox 4">
            <a:extLst>
              <a:ext uri="{FF2B5EF4-FFF2-40B4-BE49-F238E27FC236}">
                <a16:creationId xmlns="" xmlns:a16="http://schemas.microsoft.com/office/drawing/2014/main" id="{2E0FE368-2E94-4095-9FF8-A0799F2A3097}"/>
              </a:ext>
            </a:extLst>
          </p:cNvPr>
          <p:cNvSpPr txBox="1"/>
          <p:nvPr/>
        </p:nvSpPr>
        <p:spPr>
          <a:xfrm>
            <a:off x="236806" y="1012874"/>
            <a:ext cx="387638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3. </a:t>
            </a:r>
            <a:r>
              <a:rPr lang="en-US" sz="2400" b="1" dirty="0" err="1">
                <a:latin typeface="Arial" panose="020B0604020202020204" pitchFamily="34" charset="0"/>
                <a:cs typeface="Arial" panose="020B0604020202020204" pitchFamily="34" charset="0"/>
              </a:rPr>
              <a:t>Kiến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trúc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khắc</a:t>
            </a:r>
            <a:r>
              <a:rPr lang="en-US" sz="2400" b="1" dirty="0">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 xmlns:a16="http://schemas.microsoft.com/office/drawing/2014/main" id="{381A9ED7-333C-4B6A-83C0-F6A32486241A}"/>
              </a:ext>
            </a:extLst>
          </p:cNvPr>
          <p:cNvSpPr/>
          <p:nvPr/>
        </p:nvSpPr>
        <p:spPr>
          <a:xfrm>
            <a:off x="236806" y="5914460"/>
            <a:ext cx="11718388" cy="830997"/>
          </a:xfrm>
          <a:prstGeom prst="roundRec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tx1"/>
                </a:solidFill>
                <a:effectLst/>
              </a:rPr>
              <a:t>          </a:t>
            </a:r>
            <a:r>
              <a:rPr lang="en-US" sz="2400" b="0" i="0" dirty="0" err="1">
                <a:solidFill>
                  <a:schemeClr val="tx1"/>
                </a:solidFill>
                <a:effectLst/>
                <a:latin typeface="Arial" panose="020B0604020202020204" pitchFamily="34" charset="0"/>
                <a:cs typeface="Arial" panose="020B0604020202020204" pitchFamily="34" charset="0"/>
              </a:rPr>
              <a:t>Kiếu</a:t>
            </a:r>
            <a:r>
              <a:rPr lang="en-US" sz="2400" b="0" i="0" dirty="0">
                <a:solidFill>
                  <a:schemeClr val="tx1"/>
                </a:solidFill>
                <a:effectLst/>
                <a:latin typeface="Arial" panose="020B0604020202020204" pitchFamily="34" charset="0"/>
                <a:cs typeface="Arial" panose="020B0604020202020204" pitchFamily="34" charset="0"/>
              </a:rPr>
              <a:t> </a:t>
            </a:r>
            <a:r>
              <a:rPr lang="en-US" sz="2400" b="0" i="0" dirty="0" err="1">
                <a:solidFill>
                  <a:schemeClr val="tx1"/>
                </a:solidFill>
                <a:effectLst/>
                <a:latin typeface="Arial" panose="020B0604020202020204" pitchFamily="34" charset="0"/>
                <a:cs typeface="Arial" panose="020B0604020202020204" pitchFamily="34" charset="0"/>
              </a:rPr>
              <a:t>trúc</a:t>
            </a:r>
            <a:r>
              <a:rPr lang="en-US" sz="2400" b="0" i="0" dirty="0">
                <a:solidFill>
                  <a:schemeClr val="tx1"/>
                </a:solidFill>
                <a:effectLst/>
                <a:latin typeface="Arial" panose="020B0604020202020204" pitchFamily="34" charset="0"/>
                <a:cs typeface="Arial" panose="020B0604020202020204" pitchFamily="34" charset="0"/>
              </a:rPr>
              <a:t> </a:t>
            </a:r>
            <a:r>
              <a:rPr lang="en-US" sz="2400" b="0" i="0" dirty="0" err="1">
                <a:solidFill>
                  <a:schemeClr val="tx1"/>
                </a:solidFill>
                <a:effectLst/>
                <a:latin typeface="Arial" panose="020B0604020202020204" pitchFamily="34" charset="0"/>
                <a:cs typeface="Arial" panose="020B0604020202020204" pitchFamily="34" charset="0"/>
              </a:rPr>
              <a:t>và</a:t>
            </a:r>
            <a:r>
              <a:rPr lang="en-US" sz="2400" b="0" i="0" dirty="0">
                <a:solidFill>
                  <a:schemeClr val="tx1"/>
                </a:solidFill>
                <a:effectLst/>
                <a:latin typeface="Arial" panose="020B0604020202020204" pitchFamily="34" charset="0"/>
                <a:cs typeface="Arial" panose="020B0604020202020204" pitchFamily="34" charset="0"/>
              </a:rPr>
              <a:t> </a:t>
            </a:r>
            <a:r>
              <a:rPr lang="en-US" sz="2400" b="0" i="0" dirty="0" err="1">
                <a:solidFill>
                  <a:schemeClr val="tx1"/>
                </a:solidFill>
                <a:effectLst/>
                <a:latin typeface="Arial" panose="020B0604020202020204" pitchFamily="34" charset="0"/>
                <a:cs typeface="Arial" panose="020B0604020202020204" pitchFamily="34" charset="0"/>
              </a:rPr>
              <a:t>điêu</a:t>
            </a:r>
            <a:r>
              <a:rPr lang="en-US" sz="2400" b="0" i="0" dirty="0">
                <a:solidFill>
                  <a:schemeClr val="tx1"/>
                </a:solidFill>
                <a:effectLst/>
                <a:latin typeface="Arial" panose="020B0604020202020204" pitchFamily="34" charset="0"/>
                <a:cs typeface="Arial" panose="020B0604020202020204" pitchFamily="34" charset="0"/>
              </a:rPr>
              <a:t> </a:t>
            </a:r>
            <a:r>
              <a:rPr lang="en-US" sz="2400" b="0" i="0" dirty="0" err="1">
                <a:solidFill>
                  <a:schemeClr val="tx1"/>
                </a:solidFill>
                <a:effectLst/>
                <a:latin typeface="Arial" panose="020B0604020202020204" pitchFamily="34" charset="0"/>
                <a:cs typeface="Arial" panose="020B0604020202020204" pitchFamily="34" charset="0"/>
              </a:rPr>
              <a:t>khắc</a:t>
            </a:r>
            <a:r>
              <a:rPr lang="en-US" sz="2400" b="0" i="0" dirty="0">
                <a:solidFill>
                  <a:schemeClr val="tx1"/>
                </a:solidFill>
                <a:effectLst/>
                <a:latin typeface="Arial" panose="020B0604020202020204" pitchFamily="34" charset="0"/>
                <a:cs typeface="Arial" panose="020B0604020202020204" pitchFamily="34" charset="0"/>
              </a:rPr>
              <a:t> </a:t>
            </a:r>
            <a:r>
              <a:rPr lang="vi-VN" sz="2400" b="0" i="0" dirty="0">
                <a:solidFill>
                  <a:schemeClr val="tx1"/>
                </a:solidFill>
                <a:effectLst/>
                <a:latin typeface="Arial" panose="020B0604020202020204" pitchFamily="34" charset="0"/>
                <a:cs typeface="Arial" panose="020B0604020202020204" pitchFamily="34" charset="0"/>
              </a:rPr>
              <a:t>Đông Nam Á </a:t>
            </a:r>
            <a:r>
              <a:rPr lang="en-US" sz="2400" b="0" i="0" dirty="0" err="1">
                <a:solidFill>
                  <a:schemeClr val="tx1"/>
                </a:solidFill>
                <a:effectLst/>
                <a:latin typeface="Arial" panose="020B0604020202020204" pitchFamily="34" charset="0"/>
                <a:cs typeface="Arial" panose="020B0604020202020204" pitchFamily="34" charset="0"/>
              </a:rPr>
              <a:t>có</a:t>
            </a:r>
            <a:r>
              <a:rPr lang="en-US" sz="2400" b="0" i="0" dirty="0">
                <a:solidFill>
                  <a:schemeClr val="tx1"/>
                </a:solidFill>
                <a:effectLst/>
                <a:latin typeface="Arial" panose="020B0604020202020204" pitchFamily="34" charset="0"/>
                <a:cs typeface="Arial" panose="020B0604020202020204" pitchFamily="34" charset="0"/>
              </a:rPr>
              <a:t> </a:t>
            </a:r>
            <a:r>
              <a:rPr lang="en-US" sz="2400" b="0" i="0" dirty="0" err="1">
                <a:solidFill>
                  <a:schemeClr val="tx1"/>
                </a:solidFill>
                <a:effectLst/>
                <a:latin typeface="Arial" panose="020B0604020202020204" pitchFamily="34" charset="0"/>
                <a:cs typeface="Arial" panose="020B0604020202020204" pitchFamily="34" charset="0"/>
              </a:rPr>
              <a:t>điểm</a:t>
            </a:r>
            <a:r>
              <a:rPr lang="en-US" sz="2400" b="0" i="0" dirty="0">
                <a:solidFill>
                  <a:schemeClr val="tx1"/>
                </a:solidFill>
                <a:effectLst/>
                <a:latin typeface="Arial" panose="020B0604020202020204" pitchFamily="34" charset="0"/>
                <a:cs typeface="Arial" panose="020B0604020202020204" pitchFamily="34" charset="0"/>
              </a:rPr>
              <a:t> </a:t>
            </a:r>
            <a:r>
              <a:rPr lang="en-US" sz="2400" b="0" i="0" dirty="0" err="1">
                <a:solidFill>
                  <a:schemeClr val="tx1"/>
                </a:solidFill>
                <a:effectLst/>
                <a:latin typeface="Arial" panose="020B0604020202020204" pitchFamily="34" charset="0"/>
                <a:cs typeface="Arial" panose="020B0604020202020204" pitchFamily="34" charset="0"/>
              </a:rPr>
              <a:t>gì</a:t>
            </a:r>
            <a:r>
              <a:rPr lang="en-US" sz="2400" b="0" i="0" dirty="0">
                <a:solidFill>
                  <a:schemeClr val="tx1"/>
                </a:solidFill>
                <a:effectLst/>
                <a:latin typeface="Arial" panose="020B0604020202020204" pitchFamily="34" charset="0"/>
                <a:cs typeface="Arial" panose="020B0604020202020204" pitchFamily="34" charset="0"/>
              </a:rPr>
              <a:t> </a:t>
            </a:r>
            <a:r>
              <a:rPr lang="en-US" sz="2400" b="0" i="0" dirty="0" err="1">
                <a:solidFill>
                  <a:schemeClr val="tx1"/>
                </a:solidFill>
                <a:effectLst/>
                <a:latin typeface="Arial" panose="020B0604020202020204" pitchFamily="34" charset="0"/>
                <a:cs typeface="Arial" panose="020B0604020202020204" pitchFamily="34" charset="0"/>
              </a:rPr>
              <a:t>nổi</a:t>
            </a:r>
            <a:r>
              <a:rPr lang="en-US" sz="2400" b="0" i="0" dirty="0">
                <a:solidFill>
                  <a:schemeClr val="tx1"/>
                </a:solidFill>
                <a:effectLst/>
                <a:latin typeface="Arial" panose="020B0604020202020204" pitchFamily="34" charset="0"/>
                <a:cs typeface="Arial" panose="020B0604020202020204" pitchFamily="34" charset="0"/>
              </a:rPr>
              <a:t> </a:t>
            </a:r>
            <a:r>
              <a:rPr lang="en-US" sz="2400" b="0" i="0" dirty="0" err="1">
                <a:solidFill>
                  <a:schemeClr val="tx1"/>
                </a:solidFill>
                <a:effectLst/>
                <a:latin typeface="Arial" panose="020B0604020202020204" pitchFamily="34" charset="0"/>
                <a:cs typeface="Arial" panose="020B0604020202020204" pitchFamily="34" charset="0"/>
              </a:rPr>
              <a:t>bật</a:t>
            </a:r>
            <a:r>
              <a:rPr lang="vi-VN" sz="2400" b="0" i="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7" name="Graphic 6" descr="Questions">
            <a:extLst>
              <a:ext uri="{FF2B5EF4-FFF2-40B4-BE49-F238E27FC236}">
                <a16:creationId xmlns="" xmlns:a16="http://schemas.microsoft.com/office/drawing/2014/main" id="{CFA66A2D-BFAA-4076-B25E-460A2F436ED0}"/>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236806" y="6016486"/>
            <a:ext cx="1024862" cy="643884"/>
          </a:xfrm>
          <a:prstGeom prst="rect">
            <a:avLst/>
          </a:prstGeom>
        </p:spPr>
      </p:pic>
      <p:sp>
        <p:nvSpPr>
          <p:cNvPr id="11" name="TextBox 10">
            <a:extLst>
              <a:ext uri="{FF2B5EF4-FFF2-40B4-BE49-F238E27FC236}">
                <a16:creationId xmlns="" xmlns:a16="http://schemas.microsoft.com/office/drawing/2014/main" id="{29DB0A1C-59A2-4E5D-B515-0A16DC3E6B42}"/>
              </a:ext>
            </a:extLst>
          </p:cNvPr>
          <p:cNvSpPr txBox="1"/>
          <p:nvPr/>
        </p:nvSpPr>
        <p:spPr>
          <a:xfrm>
            <a:off x="238447" y="1470409"/>
            <a:ext cx="11718387" cy="830997"/>
          </a:xfrm>
          <a:prstGeom prst="rect">
            <a:avLst/>
          </a:prstGeom>
          <a:noFill/>
        </p:spPr>
        <p:txBody>
          <a:bodyPr wrap="square">
            <a:spAutoFit/>
          </a:bodyPr>
          <a:lstStyle/>
          <a:p>
            <a:pPr algn="just"/>
            <a:r>
              <a:rPr lang="vi-VN" sz="2400" dirty="0"/>
              <a:t>- </a:t>
            </a:r>
            <a:r>
              <a:rPr lang="en-US" sz="2400" dirty="0" err="1"/>
              <a:t>Nghệ</a:t>
            </a:r>
            <a:r>
              <a:rPr lang="en-US" sz="2400" dirty="0"/>
              <a:t> </a:t>
            </a:r>
            <a:r>
              <a:rPr lang="en-US" sz="2400" dirty="0" err="1"/>
              <a:t>thuật</a:t>
            </a:r>
            <a:r>
              <a:rPr lang="en-US" sz="2400" dirty="0"/>
              <a:t> </a:t>
            </a:r>
            <a:r>
              <a:rPr lang="en-US" sz="2400" dirty="0" err="1"/>
              <a:t>kiến</a:t>
            </a:r>
            <a:r>
              <a:rPr lang="en-US" sz="2400" dirty="0"/>
              <a:t> </a:t>
            </a:r>
            <a:r>
              <a:rPr lang="en-US" sz="2400" dirty="0" err="1"/>
              <a:t>trúc</a:t>
            </a:r>
            <a:r>
              <a:rPr lang="en-US" sz="2400" dirty="0"/>
              <a:t> </a:t>
            </a:r>
            <a:r>
              <a:rPr lang="en-US" sz="2400" dirty="0" err="1"/>
              <a:t>và</a:t>
            </a:r>
            <a:r>
              <a:rPr lang="en-US" sz="2400" dirty="0"/>
              <a:t> </a:t>
            </a:r>
            <a:r>
              <a:rPr lang="en-US" sz="2400" dirty="0" err="1"/>
              <a:t>điêu</a:t>
            </a:r>
            <a:r>
              <a:rPr lang="en-US" sz="2400" dirty="0"/>
              <a:t> </a:t>
            </a:r>
            <a:r>
              <a:rPr lang="en-US" sz="2400" dirty="0" err="1"/>
              <a:t>khắc</a:t>
            </a:r>
            <a:r>
              <a:rPr lang="en-US" sz="2400" dirty="0"/>
              <a:t> ĐNA </a:t>
            </a:r>
            <a:r>
              <a:rPr lang="en-US" sz="2400" dirty="0" err="1"/>
              <a:t>đều</a:t>
            </a:r>
            <a:r>
              <a:rPr lang="en-US" sz="2400" dirty="0"/>
              <a:t> </a:t>
            </a:r>
            <a:r>
              <a:rPr lang="en-US" sz="2400" dirty="0" err="1"/>
              <a:t>chịu</a:t>
            </a:r>
            <a:r>
              <a:rPr lang="en-US" sz="2400" dirty="0"/>
              <a:t> </a:t>
            </a:r>
            <a:r>
              <a:rPr lang="en-US" sz="2400" dirty="0" err="1"/>
              <a:t>ảnh</a:t>
            </a:r>
            <a:r>
              <a:rPr lang="en-US" sz="2400" dirty="0"/>
              <a:t> </a:t>
            </a:r>
            <a:r>
              <a:rPr lang="en-US" sz="2400" dirty="0" err="1"/>
              <a:t>hưởng</a:t>
            </a:r>
            <a:r>
              <a:rPr lang="en-US" sz="2400" dirty="0"/>
              <a:t> </a:t>
            </a:r>
            <a:r>
              <a:rPr lang="en-US" sz="2400" dirty="0" err="1"/>
              <a:t>của</a:t>
            </a:r>
            <a:r>
              <a:rPr lang="en-US" sz="2400" dirty="0"/>
              <a:t> </a:t>
            </a:r>
            <a:r>
              <a:rPr lang="en-US" sz="2400" dirty="0" err="1"/>
              <a:t>các</a:t>
            </a:r>
            <a:r>
              <a:rPr lang="en-US" sz="2400" dirty="0"/>
              <a:t> </a:t>
            </a:r>
            <a:r>
              <a:rPr lang="en-US" sz="2400" dirty="0" err="1"/>
              <a:t>tôn</a:t>
            </a:r>
            <a:r>
              <a:rPr lang="en-US" sz="2400" dirty="0"/>
              <a:t> </a:t>
            </a:r>
            <a:r>
              <a:rPr lang="en-US" sz="2400" dirty="0" err="1"/>
              <a:t>giáo</a:t>
            </a:r>
            <a:r>
              <a:rPr lang="en-US" sz="2400" dirty="0"/>
              <a:t> </a:t>
            </a:r>
            <a:r>
              <a:rPr lang="en-US" sz="2400" dirty="0" err="1"/>
              <a:t>Ấn</a:t>
            </a:r>
            <a:r>
              <a:rPr lang="en-US" sz="2400" dirty="0"/>
              <a:t> </a:t>
            </a:r>
            <a:r>
              <a:rPr lang="en-US" sz="2400" dirty="0" err="1"/>
              <a:t>Độ</a:t>
            </a:r>
            <a:r>
              <a:rPr lang="en-US" sz="2400" dirty="0"/>
              <a:t> </a:t>
            </a:r>
            <a:r>
              <a:rPr lang="en-US" sz="2400" dirty="0" err="1"/>
              <a:t>như</a:t>
            </a:r>
            <a:r>
              <a:rPr lang="en-US" sz="2400" dirty="0"/>
              <a:t> </a:t>
            </a:r>
            <a:r>
              <a:rPr lang="en-US" sz="2400" dirty="0" err="1"/>
              <a:t>Ấn</a:t>
            </a:r>
            <a:r>
              <a:rPr lang="en-US" sz="2400" dirty="0"/>
              <a:t> </a:t>
            </a:r>
            <a:r>
              <a:rPr lang="en-US" sz="2400" dirty="0" err="1"/>
              <a:t>Độ</a:t>
            </a:r>
            <a:r>
              <a:rPr lang="en-US" sz="2400" dirty="0"/>
              <a:t> </a:t>
            </a:r>
            <a:r>
              <a:rPr lang="en-US" sz="2400" dirty="0" err="1"/>
              <a:t>giáo</a:t>
            </a:r>
            <a:r>
              <a:rPr lang="en-US" sz="2400" dirty="0"/>
              <a:t> </a:t>
            </a:r>
            <a:r>
              <a:rPr lang="en-US" sz="2400" dirty="0" err="1"/>
              <a:t>và</a:t>
            </a:r>
            <a:r>
              <a:rPr lang="en-US" sz="2400" dirty="0"/>
              <a:t> </a:t>
            </a:r>
            <a:r>
              <a:rPr lang="en-US" sz="2400" dirty="0" err="1"/>
              <a:t>Phật</a:t>
            </a:r>
            <a:r>
              <a:rPr lang="en-US" sz="2400" dirty="0"/>
              <a:t> </a:t>
            </a:r>
            <a:r>
              <a:rPr lang="en-US" sz="2400" dirty="0" err="1"/>
              <a:t>giáo</a:t>
            </a:r>
            <a:r>
              <a:rPr lang="en-US" sz="2400" dirty="0"/>
              <a:t>. </a:t>
            </a:r>
            <a:r>
              <a:rPr lang="en-US" sz="2400" dirty="0" err="1"/>
              <a:t>Tiêu</a:t>
            </a:r>
            <a:r>
              <a:rPr lang="en-US" sz="2400" dirty="0"/>
              <a:t> </a:t>
            </a:r>
            <a:r>
              <a:rPr lang="en-US" sz="2400" dirty="0" err="1"/>
              <a:t>biểu</a:t>
            </a:r>
            <a:r>
              <a:rPr lang="en-US" sz="2400" dirty="0"/>
              <a:t> </a:t>
            </a:r>
            <a:r>
              <a:rPr lang="en-US" sz="2400" dirty="0" err="1"/>
              <a:t>như</a:t>
            </a:r>
            <a:r>
              <a:rPr lang="en-US" sz="2400" dirty="0"/>
              <a:t>:</a:t>
            </a:r>
            <a:endParaRPr lang="vi-VN" sz="2400" dirty="0"/>
          </a:p>
        </p:txBody>
      </p:sp>
    </p:spTree>
    <p:extLst>
      <p:ext uri="{BB962C8B-B14F-4D97-AF65-F5344CB8AC3E}">
        <p14:creationId xmlns="" xmlns:p14="http://schemas.microsoft.com/office/powerpoint/2010/main" val="30826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BD49E88-C8E7-432C-AE06-10C92E989431}"/>
              </a:ext>
            </a:extLst>
          </p:cNvPr>
          <p:cNvPicPr>
            <a:picLocks noChangeAspect="1"/>
          </p:cNvPicPr>
          <p:nvPr/>
        </p:nvPicPr>
        <p:blipFill>
          <a:blip r:embed="rId2"/>
          <a:stretch>
            <a:fillRect/>
          </a:stretch>
        </p:blipFill>
        <p:spPr>
          <a:xfrm>
            <a:off x="0" y="0"/>
            <a:ext cx="12059478" cy="6858000"/>
          </a:xfrm>
          <a:prstGeom prst="rect">
            <a:avLst/>
          </a:prstGeom>
        </p:spPr>
      </p:pic>
      <p:sp>
        <p:nvSpPr>
          <p:cNvPr id="5" name="Rectangle: Rounded Corners 4">
            <a:extLst>
              <a:ext uri="{FF2B5EF4-FFF2-40B4-BE49-F238E27FC236}">
                <a16:creationId xmlns="" xmlns:a16="http://schemas.microsoft.com/office/drawing/2014/main" id="{B8B8A25D-E5DA-4A35-B1A3-C78BB74403B4}"/>
              </a:ext>
            </a:extLst>
          </p:cNvPr>
          <p:cNvSpPr/>
          <p:nvPr/>
        </p:nvSpPr>
        <p:spPr>
          <a:xfrm>
            <a:off x="0" y="6374296"/>
            <a:ext cx="12059478" cy="483704"/>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err="1">
                <a:solidFill>
                  <a:schemeClr val="tx1"/>
                </a:solidFill>
                <a:effectLst/>
                <a:latin typeface="Arial" panose="020B0604020202020204" pitchFamily="34" charset="0"/>
                <a:cs typeface="Arial" panose="020B0604020202020204" pitchFamily="34" charset="0"/>
              </a:rPr>
              <a:t>Quần</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thể</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đền</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tháp</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Bô</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rô</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bu</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đua</a:t>
            </a:r>
            <a:r>
              <a:rPr lang="en-US" sz="2200" b="1" i="0" dirty="0">
                <a:solidFill>
                  <a:schemeClr val="tx1"/>
                </a:solidFill>
                <a:effectLst/>
                <a:latin typeface="Arial" panose="020B0604020202020204" pitchFamily="34" charset="0"/>
                <a:cs typeface="Arial" panose="020B0604020202020204" pitchFamily="34" charset="0"/>
              </a:rPr>
              <a:t> (In </a:t>
            </a:r>
            <a:r>
              <a:rPr lang="en-US" sz="2200" b="1" i="0" dirty="0" err="1">
                <a:solidFill>
                  <a:schemeClr val="tx1"/>
                </a:solidFill>
                <a:effectLst/>
                <a:latin typeface="Arial" panose="020B0604020202020204" pitchFamily="34" charset="0"/>
                <a:cs typeface="Arial" panose="020B0604020202020204" pitchFamily="34" charset="0"/>
              </a:rPr>
              <a:t>đô</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nê</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xia</a:t>
            </a:r>
            <a:r>
              <a:rPr lang="en-US" sz="2200" b="1" i="0" dirty="0">
                <a:solidFill>
                  <a:schemeClr val="tx1"/>
                </a:solidFill>
                <a:effectLst/>
                <a:latin typeface="Arial" panose="020B0604020202020204" pitchFamily="34" charset="0"/>
                <a:cs typeface="Arial" panose="020B0604020202020204" pitchFamily="34" charset="0"/>
              </a:rPr>
              <a:t>).</a:t>
            </a:r>
            <a:endParaRPr lang="en-US" sz="2200" b="1"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3EBDC3A5-90BB-4FEE-82A3-475BECD68986}"/>
              </a:ext>
            </a:extLst>
          </p:cNvPr>
          <p:cNvPicPr>
            <a:picLocks noChangeAspect="1"/>
          </p:cNvPicPr>
          <p:nvPr/>
        </p:nvPicPr>
        <p:blipFill>
          <a:blip r:embed="rId3"/>
          <a:stretch>
            <a:fillRect/>
          </a:stretch>
        </p:blipFill>
        <p:spPr>
          <a:xfrm>
            <a:off x="940904" y="0"/>
            <a:ext cx="10031896" cy="6374296"/>
          </a:xfrm>
          <a:prstGeom prst="rect">
            <a:avLst/>
          </a:prstGeom>
        </p:spPr>
      </p:pic>
    </p:spTree>
    <p:extLst>
      <p:ext uri="{BB962C8B-B14F-4D97-AF65-F5344CB8AC3E}">
        <p14:creationId xmlns="" xmlns:p14="http://schemas.microsoft.com/office/powerpoint/2010/main" val="318800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A52E0A6-A6B8-405C-9C5C-68EA24B29996}"/>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7">
            <a:extLst>
              <a:ext uri="{FF2B5EF4-FFF2-40B4-BE49-F238E27FC236}">
                <a16:creationId xmlns="" xmlns:a16="http://schemas.microsoft.com/office/drawing/2014/main" id="{D4DBC5D9-9A5E-46C3-9B31-69571B2EB3B6}"/>
              </a:ext>
            </a:extLst>
          </p:cNvPr>
          <p:cNvSpPr/>
          <p:nvPr/>
        </p:nvSpPr>
        <p:spPr>
          <a:xfrm>
            <a:off x="0" y="6374296"/>
            <a:ext cx="12059478" cy="483704"/>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err="1">
                <a:solidFill>
                  <a:schemeClr val="tx1"/>
                </a:solidFill>
                <a:effectLst/>
                <a:latin typeface="Arial" panose="020B0604020202020204" pitchFamily="34" charset="0"/>
                <a:cs typeface="Arial" panose="020B0604020202020204" pitchFamily="34" charset="0"/>
              </a:rPr>
              <a:t>Khu</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thánh</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địa</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Mĩ</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Sơn</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và</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tháp</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Chăm</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Việt</a:t>
            </a:r>
            <a:r>
              <a:rPr lang="en-US" sz="2200" b="1" i="0" dirty="0">
                <a:solidFill>
                  <a:schemeClr val="tx1"/>
                </a:solidFill>
                <a:effectLst/>
                <a:latin typeface="Arial" panose="020B0604020202020204" pitchFamily="34" charset="0"/>
                <a:cs typeface="Arial" panose="020B0604020202020204" pitchFamily="34" charset="0"/>
              </a:rPr>
              <a:t> Nam).</a:t>
            </a:r>
            <a:endParaRPr lang="en-US" sz="2200" b="1" dirty="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EAB57A98-D53A-4945-8302-140DC0AF428F}"/>
              </a:ext>
            </a:extLst>
          </p:cNvPr>
          <p:cNvPicPr>
            <a:picLocks noChangeAspect="1"/>
          </p:cNvPicPr>
          <p:nvPr/>
        </p:nvPicPr>
        <p:blipFill>
          <a:blip r:embed="rId3"/>
          <a:stretch>
            <a:fillRect/>
          </a:stretch>
        </p:blipFill>
        <p:spPr>
          <a:xfrm>
            <a:off x="914400" y="0"/>
            <a:ext cx="10031896" cy="6374296"/>
          </a:xfrm>
          <a:prstGeom prst="rect">
            <a:avLst/>
          </a:prstGeom>
        </p:spPr>
      </p:pic>
      <p:pic>
        <p:nvPicPr>
          <p:cNvPr id="10" name="Picture 9">
            <a:extLst>
              <a:ext uri="{FF2B5EF4-FFF2-40B4-BE49-F238E27FC236}">
                <a16:creationId xmlns="" xmlns:a16="http://schemas.microsoft.com/office/drawing/2014/main" id="{3CFCDC7B-140F-4CF3-A12C-D2769FF01F0E}"/>
              </a:ext>
            </a:extLst>
          </p:cNvPr>
          <p:cNvPicPr>
            <a:picLocks noChangeAspect="1"/>
          </p:cNvPicPr>
          <p:nvPr/>
        </p:nvPicPr>
        <p:blipFill>
          <a:blip r:embed="rId4"/>
          <a:stretch>
            <a:fillRect/>
          </a:stretch>
        </p:blipFill>
        <p:spPr>
          <a:xfrm>
            <a:off x="381000" y="0"/>
            <a:ext cx="11430000" cy="6374296"/>
          </a:xfrm>
          <a:prstGeom prst="rect">
            <a:avLst/>
          </a:prstGeom>
        </p:spPr>
      </p:pic>
    </p:spTree>
    <p:extLst>
      <p:ext uri="{BB962C8B-B14F-4D97-AF65-F5344CB8AC3E}">
        <p14:creationId xmlns="" xmlns:p14="http://schemas.microsoft.com/office/powerpoint/2010/main" val="406504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0D57C7A-01B6-4477-B4A6-1862DD14D618}"/>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 xmlns:a16="http://schemas.microsoft.com/office/drawing/2014/main" id="{A931776A-37F2-42C6-BAB9-38F0B038F05A}"/>
              </a:ext>
            </a:extLst>
          </p:cNvPr>
          <p:cNvSpPr/>
          <p:nvPr/>
        </p:nvSpPr>
        <p:spPr>
          <a:xfrm>
            <a:off x="0" y="6374296"/>
            <a:ext cx="12059478" cy="483704"/>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err="1">
                <a:solidFill>
                  <a:schemeClr val="tx1"/>
                </a:solidFill>
                <a:effectLst/>
                <a:latin typeface="Arial" panose="020B0604020202020204" pitchFamily="34" charset="0"/>
                <a:cs typeface="Arial" panose="020B0604020202020204" pitchFamily="34" charset="0"/>
              </a:rPr>
              <a:t>Khu</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chùa</a:t>
            </a:r>
            <a:r>
              <a:rPr lang="en-US" sz="2200" b="1" i="0" dirty="0">
                <a:solidFill>
                  <a:schemeClr val="tx1"/>
                </a:solidFill>
                <a:effectLst/>
                <a:latin typeface="Arial" panose="020B0604020202020204" pitchFamily="34" charset="0"/>
                <a:cs typeface="Arial" panose="020B0604020202020204" pitchFamily="34" charset="0"/>
              </a:rPr>
              <a:t> </a:t>
            </a:r>
            <a:r>
              <a:rPr lang="en-US" sz="2200" b="1" i="0" dirty="0" err="1">
                <a:solidFill>
                  <a:schemeClr val="tx1"/>
                </a:solidFill>
                <a:effectLst/>
                <a:latin typeface="Arial" panose="020B0604020202020204" pitchFamily="34" charset="0"/>
                <a:cs typeface="Arial" panose="020B0604020202020204" pitchFamily="34" charset="0"/>
              </a:rPr>
              <a:t>Vàng</a:t>
            </a:r>
            <a:r>
              <a:rPr lang="en-US" sz="2200" b="1" i="0" dirty="0">
                <a:solidFill>
                  <a:schemeClr val="tx1"/>
                </a:solidFill>
                <a:effectLst/>
                <a:latin typeface="Arial" panose="020B0604020202020204" pitchFamily="34" charset="0"/>
                <a:cs typeface="Arial" panose="020B0604020202020204" pitchFamily="34" charset="0"/>
              </a:rPr>
              <a:t> (Thai).</a:t>
            </a:r>
            <a:endParaRPr lang="en-US" sz="2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979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F348DDA-8D4C-4CB6-81FE-C19BBBF037F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 xmlns:a16="http://schemas.microsoft.com/office/drawing/2014/main" id="{CD1391F0-B5AD-4EFE-86AC-6938C33AAD75}"/>
              </a:ext>
            </a:extLst>
          </p:cNvPr>
          <p:cNvSpPr/>
          <p:nvPr/>
        </p:nvSpPr>
        <p:spPr>
          <a:xfrm>
            <a:off x="0" y="6374296"/>
            <a:ext cx="12059478" cy="483704"/>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latin typeface="Arial" panose="020B0604020202020204" pitchFamily="34" charset="0"/>
                <a:cs typeface="Arial" panose="020B0604020202020204" pitchFamily="34" charset="0"/>
              </a:rPr>
              <a:t>Ăng</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kor</a:t>
            </a:r>
            <a:r>
              <a:rPr lang="en-US" sz="2200" b="1" dirty="0">
                <a:solidFill>
                  <a:schemeClr val="tx1"/>
                </a:solidFill>
                <a:latin typeface="Arial" panose="020B0604020202020204" pitchFamily="34" charset="0"/>
                <a:cs typeface="Arial" panose="020B0604020202020204" pitchFamily="34" charset="0"/>
              </a:rPr>
              <a:t> vat </a:t>
            </a:r>
            <a:r>
              <a:rPr lang="en-US" sz="2200" b="1" i="0" dirty="0">
                <a:solidFill>
                  <a:schemeClr val="tx1"/>
                </a:solidFill>
                <a:effectLst/>
                <a:latin typeface="Arial" panose="020B0604020202020204" pitchFamily="34" charset="0"/>
                <a:cs typeface="Arial" panose="020B0604020202020204" pitchFamily="34" charset="0"/>
              </a:rPr>
              <a:t>(Cam </a:t>
            </a:r>
            <a:r>
              <a:rPr lang="en-US" sz="2200" b="1" i="0" dirty="0" err="1">
                <a:solidFill>
                  <a:schemeClr val="tx1"/>
                </a:solidFill>
                <a:effectLst/>
                <a:latin typeface="Arial" panose="020B0604020202020204" pitchFamily="34" charset="0"/>
                <a:cs typeface="Arial" panose="020B0604020202020204" pitchFamily="34" charset="0"/>
              </a:rPr>
              <a:t>pu</a:t>
            </a:r>
            <a:r>
              <a:rPr lang="en-US" sz="2200" b="1" i="0" dirty="0">
                <a:solidFill>
                  <a:schemeClr val="tx1"/>
                </a:solidFill>
                <a:effectLst/>
                <a:latin typeface="Arial" panose="020B0604020202020204" pitchFamily="34" charset="0"/>
                <a:cs typeface="Arial" panose="020B0604020202020204" pitchFamily="34" charset="0"/>
              </a:rPr>
              <a:t> chia).</a:t>
            </a:r>
            <a:endParaRPr lang="en-US" sz="2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72810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DA3231E7-3ED0-40D3-926C-17FE3968BEDE}"/>
              </a:ext>
            </a:extLst>
          </p:cNvPr>
          <p:cNvSpPr/>
          <p:nvPr/>
        </p:nvSpPr>
        <p:spPr>
          <a:xfrm>
            <a:off x="236806" y="0"/>
            <a:ext cx="11718388" cy="914400"/>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dirty="0">
                <a:solidFill>
                  <a:schemeClr val="tx1"/>
                </a:solidFill>
                <a:latin typeface="Arial" panose="020B0604020202020204" pitchFamily="34" charset="0"/>
                <a:cs typeface="Arial" panose="020B0604020202020204" pitchFamily="34" charset="0"/>
              </a:rPr>
              <a:t>BÀI 13</a:t>
            </a:r>
            <a:r>
              <a:rPr lang="en-US" sz="2400" b="1" dirty="0">
                <a:solidFill>
                  <a:schemeClr val="tx1"/>
                </a:solidFill>
                <a:latin typeface="Arial" panose="020B0604020202020204" pitchFamily="34" charset="0"/>
                <a:cs typeface="Arial" panose="020B0604020202020204" pitchFamily="34" charset="0"/>
              </a:rPr>
              <a:t>: GIAO LƯU VĂN HOÁ Ở ĐÔNG NAM Á TỪ ĐẦU CÔNG NGUYÊN</a:t>
            </a:r>
          </a:p>
          <a:p>
            <a:pPr algn="ctr"/>
            <a:r>
              <a:rPr lang="en-US" sz="2400" b="1" dirty="0">
                <a:solidFill>
                  <a:schemeClr val="tx1"/>
                </a:solidFill>
                <a:latin typeface="Arial" panose="020B0604020202020204" pitchFamily="34" charset="0"/>
                <a:cs typeface="Arial" panose="020B0604020202020204" pitchFamily="34" charset="0"/>
              </a:rPr>
              <a:t> ĐẾN THẾ KỈ X</a:t>
            </a:r>
          </a:p>
        </p:txBody>
      </p:sp>
      <p:sp>
        <p:nvSpPr>
          <p:cNvPr id="5" name="Rectangle: Rounded Corners 4">
            <a:extLst>
              <a:ext uri="{FF2B5EF4-FFF2-40B4-BE49-F238E27FC236}">
                <a16:creationId xmlns="" xmlns:a16="http://schemas.microsoft.com/office/drawing/2014/main" id="{01CF62D6-AB2E-4A3D-AC73-93DA2EBC76D5}"/>
              </a:ext>
            </a:extLst>
          </p:cNvPr>
          <p:cNvSpPr/>
          <p:nvPr/>
        </p:nvSpPr>
        <p:spPr>
          <a:xfrm>
            <a:off x="1899138" y="1026942"/>
            <a:ext cx="8607082" cy="1519310"/>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dirty="0">
                <a:solidFill>
                  <a:schemeClr val="tx1"/>
                </a:solidFill>
                <a:latin typeface="Arial" panose="020B0604020202020204" pitchFamily="34" charset="0"/>
                <a:cs typeface="Arial" panose="020B0604020202020204" pitchFamily="34" charset="0"/>
              </a:rPr>
              <a:t>MỤC TIÊU BÀI HỌC.</a:t>
            </a:r>
          </a:p>
          <a:p>
            <a:pPr algn="ctr"/>
            <a:r>
              <a:rPr lang="en-US" sz="2400" dirty="0" err="1">
                <a:solidFill>
                  <a:schemeClr val="tx1"/>
                </a:solidFill>
                <a:latin typeface="Arial" panose="020B0604020202020204" pitchFamily="34" charset="0"/>
                <a:cs typeface="Arial" panose="020B0604020202020204" pitchFamily="34" charset="0"/>
              </a:rPr>
              <a:t>Phân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tich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được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những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chính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của</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quá</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giao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lưu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văn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hoá</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Đông</a:t>
            </a:r>
            <a:r>
              <a:rPr lang="en-US" sz="2400" dirty="0">
                <a:solidFill>
                  <a:schemeClr val="tx1"/>
                </a:solidFill>
                <a:latin typeface="Arial" panose="020B0604020202020204" pitchFamily="34" charset="0"/>
                <a:cs typeface="Arial" panose="020B0604020202020204" pitchFamily="34" charset="0"/>
              </a:rPr>
              <a:t> Nam Á </a:t>
            </a:r>
            <a:r>
              <a:rPr lang="en-US" sz="2400" dirty="0" err="1">
                <a:solidFill>
                  <a:schemeClr val="tx1"/>
                </a:solidFill>
                <a:latin typeface="Arial" panose="020B0604020202020204" pitchFamily="34" charset="0"/>
                <a:cs typeface="Arial" panose="020B0604020202020204" pitchFamily="34" charset="0"/>
              </a:rPr>
              <a:t>từ</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đầu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công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nguyên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đến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thế</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kỉ</a:t>
            </a:r>
            <a:r>
              <a:rPr lang="en-US" sz="2400" dirty="0">
                <a:solidFill>
                  <a:schemeClr val="tx1"/>
                </a:solidFill>
                <a:latin typeface="Arial" panose="020B0604020202020204" pitchFamily="34" charset="0"/>
                <a:cs typeface="Arial" panose="020B0604020202020204" pitchFamily="34" charset="0"/>
              </a:rPr>
              <a:t> X</a:t>
            </a:r>
          </a:p>
        </p:txBody>
      </p:sp>
      <p:sp>
        <p:nvSpPr>
          <p:cNvPr id="6" name="Rectangle: Rounded Corners 5">
            <a:extLst>
              <a:ext uri="{FF2B5EF4-FFF2-40B4-BE49-F238E27FC236}">
                <a16:creationId xmlns="" xmlns:a16="http://schemas.microsoft.com/office/drawing/2014/main" id="{3F7F948D-9C2F-4F8C-8BC6-0B400A354B79}"/>
              </a:ext>
            </a:extLst>
          </p:cNvPr>
          <p:cNvSpPr/>
          <p:nvPr/>
        </p:nvSpPr>
        <p:spPr>
          <a:xfrm>
            <a:off x="3599377" y="2879865"/>
            <a:ext cx="4807716" cy="3422461"/>
          </a:xfrm>
          <a:prstGeom prst="roundRect">
            <a:avLst/>
          </a:prstGeom>
          <a:ln w="28575">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C16D9008-7F0F-47C6-84CC-902C4BDB4C7A}"/>
              </a:ext>
            </a:extLst>
          </p:cNvPr>
          <p:cNvSpPr txBox="1"/>
          <p:nvPr/>
        </p:nvSpPr>
        <p:spPr>
          <a:xfrm>
            <a:off x="3878877" y="2905780"/>
            <a:ext cx="443424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HƯỚNG DẪN HỌC TẬP:</a:t>
            </a:r>
          </a:p>
        </p:txBody>
      </p:sp>
      <p:pic>
        <p:nvPicPr>
          <p:cNvPr id="8" name="Graphic 7" descr="Employee badge">
            <a:extLst>
              <a:ext uri="{FF2B5EF4-FFF2-40B4-BE49-F238E27FC236}">
                <a16:creationId xmlns="" xmlns:a16="http://schemas.microsoft.com/office/drawing/2014/main" id="{FCFD7BC8-4DA3-42F4-B9D1-37E886D00DB4}"/>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3878877" y="3269266"/>
            <a:ext cx="795561" cy="878339"/>
          </a:xfrm>
          <a:prstGeom prst="rect">
            <a:avLst/>
          </a:prstGeom>
        </p:spPr>
      </p:pic>
      <p:sp>
        <p:nvSpPr>
          <p:cNvPr id="9" name="TextBox 8">
            <a:extLst>
              <a:ext uri="{FF2B5EF4-FFF2-40B4-BE49-F238E27FC236}">
                <a16:creationId xmlns="" xmlns:a16="http://schemas.microsoft.com/office/drawing/2014/main" id="{AA37D7C5-477D-4C62-A73F-504DD1A5F230}"/>
              </a:ext>
            </a:extLst>
          </p:cNvPr>
          <p:cNvSpPr txBox="1"/>
          <p:nvPr/>
        </p:nvSpPr>
        <p:spPr>
          <a:xfrm>
            <a:off x="4746447" y="3501003"/>
            <a:ext cx="3433463"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nhân</a:t>
            </a:r>
            <a:r>
              <a:rPr lang="en-US" sz="2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6E886759-D322-4420-89A0-242433DCD1F7}"/>
              </a:ext>
            </a:extLst>
          </p:cNvPr>
          <p:cNvSpPr txBox="1"/>
          <p:nvPr/>
        </p:nvSpPr>
        <p:spPr>
          <a:xfrm>
            <a:off x="4674438" y="4215847"/>
            <a:ext cx="3227274"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đôi</a:t>
            </a:r>
            <a:r>
              <a:rPr lang="en-US" sz="2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pic>
        <p:nvPicPr>
          <p:cNvPr id="11" name="Graphic 10" descr="Questions">
            <a:extLst>
              <a:ext uri="{FF2B5EF4-FFF2-40B4-BE49-F238E27FC236}">
                <a16:creationId xmlns="" xmlns:a16="http://schemas.microsoft.com/office/drawing/2014/main" id="{602F7F3B-F76E-4D98-8AC9-08D0C4C0C559}"/>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3850958" y="4169365"/>
            <a:ext cx="751471" cy="574048"/>
          </a:xfrm>
          <a:prstGeom prst="rect">
            <a:avLst/>
          </a:prstGeom>
        </p:spPr>
      </p:pic>
      <p:sp>
        <p:nvSpPr>
          <p:cNvPr id="12" name="TextBox 11">
            <a:extLst>
              <a:ext uri="{FF2B5EF4-FFF2-40B4-BE49-F238E27FC236}">
                <a16:creationId xmlns="" xmlns:a16="http://schemas.microsoft.com/office/drawing/2014/main" id="{9D6FA113-1018-443E-8B55-6AA34E8CB497}"/>
              </a:ext>
            </a:extLst>
          </p:cNvPr>
          <p:cNvSpPr txBox="1"/>
          <p:nvPr/>
        </p:nvSpPr>
        <p:spPr>
          <a:xfrm>
            <a:off x="4746447" y="4887970"/>
            <a:ext cx="2961337"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pic>
        <p:nvPicPr>
          <p:cNvPr id="13" name="Graphic 12" descr="Customer review RTL">
            <a:extLst>
              <a:ext uri="{FF2B5EF4-FFF2-40B4-BE49-F238E27FC236}">
                <a16:creationId xmlns="" xmlns:a16="http://schemas.microsoft.com/office/drawing/2014/main" id="{76F032AD-34D7-4A03-B6B6-DB735C77B6F4}"/>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3878877" y="4837142"/>
            <a:ext cx="821393" cy="574048"/>
          </a:xfrm>
          <a:prstGeom prst="rect">
            <a:avLst/>
          </a:prstGeom>
        </p:spPr>
      </p:pic>
      <p:sp>
        <p:nvSpPr>
          <p:cNvPr id="14" name="TextBox 13">
            <a:extLst>
              <a:ext uri="{FF2B5EF4-FFF2-40B4-BE49-F238E27FC236}">
                <a16:creationId xmlns="" xmlns:a16="http://schemas.microsoft.com/office/drawing/2014/main" id="{D702BAAD-7E19-4E70-9C05-9C4972E4D9AD}"/>
              </a:ext>
            </a:extLst>
          </p:cNvPr>
          <p:cNvSpPr txBox="1"/>
          <p:nvPr/>
        </p:nvSpPr>
        <p:spPr>
          <a:xfrm>
            <a:off x="4790824" y="5620350"/>
            <a:ext cx="2922595" cy="523220"/>
          </a:xfrm>
          <a:prstGeom prst="rect">
            <a:avLst/>
          </a:prstGeom>
          <a:noFill/>
        </p:spPr>
        <p:txBody>
          <a:bodyPr wrap="none" rtlCol="0">
            <a:spAutoFit/>
          </a:bodyPr>
          <a:lstStyle/>
          <a:p>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viết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a:t>
            </a:r>
          </a:p>
        </p:txBody>
      </p:sp>
      <p:pic>
        <p:nvPicPr>
          <p:cNvPr id="15" name="Picture 2">
            <a:extLst>
              <a:ext uri="{FF2B5EF4-FFF2-40B4-BE49-F238E27FC236}">
                <a16:creationId xmlns="" xmlns:a16="http://schemas.microsoft.com/office/drawing/2014/main" id="{628703F4-EDE9-4EC5-A832-1F203C00567F}"/>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994312" y="5579345"/>
            <a:ext cx="697534" cy="525377"/>
          </a:xfrm>
          <a:prstGeom prst="rect">
            <a:avLst/>
          </a:prstGeom>
          <a:solidFill>
            <a:srgbClr val="FFC000"/>
          </a:solidFill>
        </p:spPr>
      </p:pic>
    </p:spTree>
    <p:extLst>
      <p:ext uri="{BB962C8B-B14F-4D97-AF65-F5344CB8AC3E}">
        <p14:creationId xmlns="" xmlns:p14="http://schemas.microsoft.com/office/powerpoint/2010/main" val="128042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par>
                                <p:cTn id="25" presetID="21" presetClass="entr" presetSubtype="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F254002-B935-4C51-97EE-2AD62D1FCA83}"/>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A89FBB6A-B099-4EF8-9F14-931130D52F1E}"/>
              </a:ext>
            </a:extLst>
          </p:cNvPr>
          <p:cNvPicPr>
            <a:picLocks noChangeAspect="1"/>
          </p:cNvPicPr>
          <p:nvPr/>
        </p:nvPicPr>
        <p:blipFill>
          <a:blip r:embed="rId3"/>
          <a:stretch>
            <a:fillRect/>
          </a:stretch>
        </p:blipFill>
        <p:spPr>
          <a:xfrm>
            <a:off x="5865223" y="0"/>
            <a:ext cx="6326777" cy="6858000"/>
          </a:xfrm>
          <a:prstGeom prst="rect">
            <a:avLst/>
          </a:prstGeom>
        </p:spPr>
      </p:pic>
      <p:pic>
        <p:nvPicPr>
          <p:cNvPr id="7" name="Picture 6">
            <a:extLst>
              <a:ext uri="{FF2B5EF4-FFF2-40B4-BE49-F238E27FC236}">
                <a16:creationId xmlns="" xmlns:a16="http://schemas.microsoft.com/office/drawing/2014/main" id="{7C541BC8-73D8-4130-8BA5-BE42A9309E93}"/>
              </a:ext>
            </a:extLst>
          </p:cNvPr>
          <p:cNvPicPr>
            <a:picLocks noChangeAspect="1"/>
          </p:cNvPicPr>
          <p:nvPr/>
        </p:nvPicPr>
        <p:blipFill>
          <a:blip r:embed="rId4"/>
          <a:stretch>
            <a:fillRect/>
          </a:stretch>
        </p:blipFill>
        <p:spPr>
          <a:xfrm>
            <a:off x="-1" y="0"/>
            <a:ext cx="5865224" cy="6858000"/>
          </a:xfrm>
          <a:prstGeom prst="rect">
            <a:avLst/>
          </a:prstGeom>
        </p:spPr>
      </p:pic>
    </p:spTree>
    <p:extLst>
      <p:ext uri="{BB962C8B-B14F-4D97-AF65-F5344CB8AC3E}">
        <p14:creationId xmlns="" xmlns:p14="http://schemas.microsoft.com/office/powerpoint/2010/main" val="38383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09A5BA8-28AA-4E7E-BD0B-B0CCC9ABC02D}"/>
              </a:ext>
            </a:extLst>
          </p:cNvPr>
          <p:cNvSpPr/>
          <p:nvPr/>
        </p:nvSpPr>
        <p:spPr>
          <a:xfrm>
            <a:off x="3498574" y="92766"/>
            <a:ext cx="4865281" cy="675861"/>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CỦNG CỐ LUYỆN TẬP</a:t>
            </a:r>
          </a:p>
        </p:txBody>
      </p:sp>
      <p:sp>
        <p:nvSpPr>
          <p:cNvPr id="3" name="TextBox 2">
            <a:extLst>
              <a:ext uri="{FF2B5EF4-FFF2-40B4-BE49-F238E27FC236}">
                <a16:creationId xmlns="" xmlns:a16="http://schemas.microsoft.com/office/drawing/2014/main" id="{2DC71607-E46C-41CA-A12B-929DB200E077}"/>
              </a:ext>
            </a:extLst>
          </p:cNvPr>
          <p:cNvSpPr txBox="1"/>
          <p:nvPr/>
        </p:nvSpPr>
        <p:spPr>
          <a:xfrm>
            <a:off x="318052" y="902758"/>
            <a:ext cx="11555895" cy="2985946"/>
          </a:xfrm>
          <a:prstGeom prst="rect">
            <a:avLst/>
          </a:prstGeom>
          <a:noFill/>
          <a:ln w="28575">
            <a:solidFill>
              <a:srgbClr val="C00000"/>
            </a:solidFill>
          </a:ln>
        </p:spPr>
        <p:txBody>
          <a:bodyPr wrap="square" rtlCol="0">
            <a:spAutoFit/>
          </a:bodyPr>
          <a:lstStyle/>
          <a:p>
            <a:pPr lvl="0" algn="just" eaLnBrk="0" fontAlgn="base" hangingPunct="0">
              <a:spcBef>
                <a:spcPct val="0"/>
              </a:spcBef>
              <a:spcAft>
                <a:spcPct val="0"/>
              </a:spcAft>
            </a:pPr>
            <a:r>
              <a:rPr lang="en-US" altLang="en-US" sz="2400" b="1" i="1" dirty="0">
                <a:solidFill>
                  <a:srgbClr val="000000"/>
                </a:solidFill>
                <a:latin typeface="Arial" panose="020B0604020202020204" pitchFamily="34" charset="0"/>
                <a:cs typeface="Arial" panose="020B0604020202020204" pitchFamily="34" charset="0"/>
              </a:rPr>
              <a:t>1. </a:t>
            </a:r>
            <a:r>
              <a:rPr lang="en-US" altLang="en-US" sz="2400" i="1" dirty="0" err="1">
                <a:solidFill>
                  <a:srgbClr val="000000"/>
                </a:solidFill>
                <a:latin typeface="Arial" panose="020B0604020202020204" pitchFamily="34" charset="0"/>
                <a:cs typeface="Arial" panose="020B0604020202020204" pitchFamily="34" charset="0"/>
              </a:rPr>
              <a:t>Nội</a:t>
            </a:r>
            <a:r>
              <a:rPr lang="en-US" altLang="en-US" sz="2400" i="1" dirty="0">
                <a:solidFill>
                  <a:srgbClr val="000000"/>
                </a:solidFill>
                <a:latin typeface="Arial" panose="020B0604020202020204" pitchFamily="34" charset="0"/>
                <a:cs typeface="Arial" panose="020B0604020202020204" pitchFamily="34" charset="0"/>
              </a:rPr>
              <a:t> dung </a:t>
            </a:r>
            <a:r>
              <a:rPr lang="en-US" altLang="en-US" sz="2400" i="1" dirty="0" err="1">
                <a:solidFill>
                  <a:srgbClr val="000000"/>
                </a:solidFill>
                <a:latin typeface="Arial" panose="020B0604020202020204" pitchFamily="34" charset="0"/>
                <a:cs typeface="Arial" panose="020B0604020202020204" pitchFamily="34" charset="0"/>
              </a:rPr>
              <a:t>nào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dưới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đây</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b="1" i="1" dirty="0" err="1">
                <a:solidFill>
                  <a:srgbClr val="000000"/>
                </a:solidFill>
                <a:latin typeface="Arial" panose="020B0604020202020204" pitchFamily="34" charset="0"/>
                <a:cs typeface="Arial" panose="020B0604020202020204" pitchFamily="34" charset="0"/>
              </a:rPr>
              <a:t>không</a:t>
            </a:r>
            <a:r>
              <a:rPr lang="en-US" altLang="en-US" sz="2400" b="1"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phản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ánh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đúng</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động</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từ</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quá</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trình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giao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lưu</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thương</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mại</a:t>
            </a:r>
            <a:r>
              <a:rPr lang="en-US" altLang="en-US" sz="2400" i="1" dirty="0">
                <a:solidFill>
                  <a:srgbClr val="000000"/>
                </a:solidFill>
                <a:latin typeface="Arial" panose="020B0604020202020204" pitchFamily="34" charset="0"/>
                <a:cs typeface="Arial" panose="020B0604020202020204" pitchFamily="34" charset="0"/>
              </a:rPr>
              <a:t> ở </a:t>
            </a:r>
            <a:r>
              <a:rPr lang="en-US" altLang="en-US" sz="2400" i="1" dirty="0" err="1">
                <a:solidFill>
                  <a:srgbClr val="000000"/>
                </a:solidFill>
                <a:latin typeface="Arial" panose="020B0604020202020204" pitchFamily="34" charset="0"/>
                <a:cs typeface="Arial" panose="020B0604020202020204" pitchFamily="34" charset="0"/>
              </a:rPr>
              <a:t>Đông</a:t>
            </a:r>
            <a:r>
              <a:rPr lang="en-US" altLang="en-US" sz="2400" i="1" dirty="0">
                <a:solidFill>
                  <a:srgbClr val="000000"/>
                </a:solidFill>
                <a:latin typeface="Arial" panose="020B0604020202020204" pitchFamily="34" charset="0"/>
                <a:cs typeface="Arial" panose="020B0604020202020204" pitchFamily="34" charset="0"/>
              </a:rPr>
              <a:t> Nam Á?</a:t>
            </a:r>
            <a:endParaRPr lang="en-US" altLang="en-US" i="1" dirty="0">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r>
              <a:rPr lang="en-US" altLang="en-US" sz="2400" dirty="0">
                <a:solidFill>
                  <a:srgbClr val="000000"/>
                </a:solidFill>
                <a:latin typeface="Arial" panose="020B0604020202020204" pitchFamily="34" charset="0"/>
                <a:cs typeface="Arial" panose="020B0604020202020204" pitchFamily="34" charset="0"/>
              </a:rPr>
              <a:t>	A. </a:t>
            </a:r>
            <a:r>
              <a:rPr lang="en-US" altLang="en-US" sz="2400" dirty="0" err="1">
                <a:solidFill>
                  <a:srgbClr val="000000"/>
                </a:solidFill>
                <a:latin typeface="Arial" panose="020B0604020202020204" pitchFamily="34" charset="0"/>
                <a:cs typeface="Arial" panose="020B0604020202020204" pitchFamily="34" charset="0"/>
              </a:rPr>
              <a:t>Thương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nhân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nhiều</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nước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đã</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tới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Đông</a:t>
            </a:r>
            <a:r>
              <a:rPr lang="en-US" altLang="en-US" sz="2400" dirty="0">
                <a:solidFill>
                  <a:srgbClr val="000000"/>
                </a:solidFill>
                <a:latin typeface="Arial" panose="020B0604020202020204" pitchFamily="34" charset="0"/>
                <a:cs typeface="Arial" panose="020B0604020202020204" pitchFamily="34" charset="0"/>
              </a:rPr>
              <a:t> Nam Á </a:t>
            </a:r>
            <a:r>
              <a:rPr lang="en-US" altLang="en-US" sz="2400" dirty="0" err="1">
                <a:solidFill>
                  <a:srgbClr val="000000"/>
                </a:solidFill>
                <a:latin typeface="Arial" panose="020B0604020202020204" pitchFamily="34" charset="0"/>
                <a:cs typeface="Arial" panose="020B0604020202020204" pitchFamily="34" charset="0"/>
              </a:rPr>
              <a:t>trao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đổi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buôn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bán</a:t>
            </a:r>
            <a:r>
              <a:rPr lang="en-US" altLang="en-US" sz="2400" dirty="0">
                <a:solidFill>
                  <a:srgbClr val="000000"/>
                </a:solidFill>
                <a:latin typeface="Arial" panose="020B0604020202020204" pitchFamily="34" charset="0"/>
                <a:cs typeface="Arial" panose="020B0604020202020204" pitchFamily="34" charset="0"/>
              </a:rPr>
              <a:t>.</a:t>
            </a:r>
            <a:endParaRPr lang="en-US" altLang="en-US" dirty="0">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r>
              <a:rPr lang="en-US" altLang="en-US" sz="2400" dirty="0">
                <a:solidFill>
                  <a:srgbClr val="000000"/>
                </a:solidFill>
                <a:latin typeface="Arial" panose="020B0604020202020204" pitchFamily="34" charset="0"/>
                <a:cs typeface="Arial" panose="020B0604020202020204" pitchFamily="34" charset="0"/>
              </a:rPr>
              <a:t>	B. </a:t>
            </a:r>
            <a:r>
              <a:rPr lang="en-US" altLang="en-US" sz="2400" dirty="0" err="1">
                <a:solidFill>
                  <a:srgbClr val="000000"/>
                </a:solidFill>
                <a:latin typeface="Arial" panose="020B0604020202020204" pitchFamily="34" charset="0"/>
                <a:cs typeface="Arial" panose="020B0604020202020204" pitchFamily="34" charset="0"/>
              </a:rPr>
              <a:t>Nhiều</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thương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cảng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sầm</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uất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được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hình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thành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như</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Óc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Eo</a:t>
            </a:r>
            <a:r>
              <a:rPr lang="en-US" altLang="en-US" sz="2400" dirty="0">
                <a:solidFill>
                  <a:srgbClr val="000000"/>
                </a:solidFill>
                <a:latin typeface="Arial" panose="020B0604020202020204" pitchFamily="34" charset="0"/>
                <a:cs typeface="Arial" panose="020B0604020202020204" pitchFamily="34" charset="0"/>
              </a:rPr>
              <a:t>, Pa-</a:t>
            </a:r>
            <a:r>
              <a:rPr lang="en-US" altLang="en-US" sz="2400" dirty="0" err="1">
                <a:solidFill>
                  <a:srgbClr val="000000"/>
                </a:solidFill>
                <a:latin typeface="Arial" panose="020B0604020202020204" pitchFamily="34" charset="0"/>
                <a:cs typeface="Arial" panose="020B0604020202020204" pitchFamily="34" charset="0"/>
              </a:rPr>
              <a:t>lem</a:t>
            </a:r>
            <a:r>
              <a:rPr lang="en-US" altLang="en-US" sz="2400" dirty="0">
                <a:solidFill>
                  <a:srgbClr val="000000"/>
                </a:solidFill>
                <a:latin typeface="Arial" panose="020B0604020202020204" pitchFamily="34" charset="0"/>
                <a:cs typeface="Arial" panose="020B0604020202020204" pitchFamily="34" charset="0"/>
              </a:rPr>
              <a:t>-bang…</a:t>
            </a:r>
            <a:endParaRPr lang="en-US" altLang="en-US" dirty="0">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r>
              <a:rPr lang="en-US" altLang="en-US" sz="2400" dirty="0">
                <a:solidFill>
                  <a:srgbClr val="000000"/>
                </a:solidFill>
                <a:latin typeface="Arial" panose="020B0604020202020204" pitchFamily="34" charset="0"/>
                <a:cs typeface="Arial" panose="020B0604020202020204" pitchFamily="34" charset="0"/>
              </a:rPr>
              <a:t>	C. </a:t>
            </a:r>
            <a:r>
              <a:rPr lang="en-US" altLang="en-US" sz="2400" dirty="0" err="1">
                <a:solidFill>
                  <a:srgbClr val="000000"/>
                </a:solidFill>
                <a:latin typeface="Arial" panose="020B0604020202020204" pitchFamily="34" charset="0"/>
                <a:cs typeface="Arial" panose="020B0604020202020204" pitchFamily="34" charset="0"/>
              </a:rPr>
              <a:t>Tác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động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trực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tiếp</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đến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sự</a:t>
            </a:r>
            <a:r>
              <a:rPr lang="en-US" altLang="en-US" sz="2400" dirty="0">
                <a:solidFill>
                  <a:srgbClr val="000000"/>
                </a:solidFill>
                <a:latin typeface="Arial" panose="020B0604020202020204" pitchFamily="34" charset="0"/>
                <a:cs typeface="Arial" panose="020B0604020202020204" pitchFamily="34" charset="0"/>
              </a:rPr>
              <a:t> ra </a:t>
            </a:r>
            <a:r>
              <a:rPr lang="en-US" altLang="en-US" sz="2400" dirty="0" err="1">
                <a:solidFill>
                  <a:srgbClr val="000000"/>
                </a:solidFill>
                <a:latin typeface="Arial" panose="020B0604020202020204" pitchFamily="34" charset="0"/>
                <a:cs typeface="Arial" panose="020B0604020202020204" pitchFamily="34" charset="0"/>
              </a:rPr>
              <a:t>đời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của</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các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vương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quốc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cổ</a:t>
            </a:r>
            <a:r>
              <a:rPr lang="en-US" altLang="en-US" sz="2400" dirty="0">
                <a:solidFill>
                  <a:srgbClr val="000000"/>
                </a:solidFill>
                <a:latin typeface="Arial" panose="020B0604020202020204" pitchFamily="34" charset="0"/>
                <a:cs typeface="Arial" panose="020B0604020202020204" pitchFamily="34" charset="0"/>
              </a:rPr>
              <a:t> ở </a:t>
            </a:r>
            <a:r>
              <a:rPr lang="en-US" altLang="en-US" sz="2400" dirty="0" err="1">
                <a:solidFill>
                  <a:srgbClr val="000000"/>
                </a:solidFill>
                <a:latin typeface="Arial" panose="020B0604020202020204" pitchFamily="34" charset="0"/>
                <a:cs typeface="Arial" panose="020B0604020202020204" pitchFamily="34" charset="0"/>
              </a:rPr>
              <a:t>Đông</a:t>
            </a:r>
            <a:r>
              <a:rPr lang="en-US" altLang="en-US" sz="2400" dirty="0">
                <a:solidFill>
                  <a:srgbClr val="000000"/>
                </a:solidFill>
                <a:latin typeface="Arial" panose="020B0604020202020204" pitchFamily="34" charset="0"/>
                <a:cs typeface="Arial" panose="020B0604020202020204" pitchFamily="34" charset="0"/>
              </a:rPr>
              <a:t> Nam Á.</a:t>
            </a:r>
            <a:endParaRPr lang="en-US" altLang="en-US" dirty="0">
              <a:latin typeface="Arial" panose="020B0604020202020204" pitchFamily="34" charset="0"/>
              <a:cs typeface="Arial" panose="020B0604020202020204" pitchFamily="34" charset="0"/>
            </a:endParaRPr>
          </a:p>
          <a:p>
            <a:pPr lvl="0" algn="just" eaLnBrk="0" fontAlgn="base" hangingPunct="0">
              <a:lnSpc>
                <a:spcPct val="150000"/>
              </a:lnSpc>
              <a:spcBef>
                <a:spcPct val="0"/>
              </a:spcBef>
              <a:spcAft>
                <a:spcPct val="0"/>
              </a:spcAft>
            </a:pPr>
            <a:r>
              <a:rPr lang="en-US" altLang="en-US" sz="2400" dirty="0">
                <a:solidFill>
                  <a:srgbClr val="000000"/>
                </a:solidFill>
                <a:latin typeface="Arial" panose="020B0604020202020204" pitchFamily="34" charset="0"/>
                <a:cs typeface="Arial" panose="020B0604020202020204" pitchFamily="34" charset="0"/>
              </a:rPr>
              <a:t>	D. “Con </a:t>
            </a:r>
            <a:r>
              <a:rPr lang="en-US" altLang="en-US" sz="2400" dirty="0" err="1">
                <a:solidFill>
                  <a:srgbClr val="000000"/>
                </a:solidFill>
                <a:latin typeface="Arial" panose="020B0604020202020204" pitchFamily="34" charset="0"/>
                <a:cs typeface="Arial" panose="020B0604020202020204" pitchFamily="34" charset="0"/>
              </a:rPr>
              <a:t>đường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gốm</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sứ</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được</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hình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thành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trên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vùng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biển</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Đông</a:t>
            </a:r>
            <a:r>
              <a:rPr lang="en-US" altLang="en-US" sz="2400" dirty="0">
                <a:solidFill>
                  <a:srgbClr val="000000"/>
                </a:solidFill>
                <a:latin typeface="Arial" panose="020B0604020202020204" pitchFamily="34" charset="0"/>
                <a:cs typeface="Arial" panose="020B0604020202020204" pitchFamily="34" charset="0"/>
              </a:rPr>
              <a:t> Nam Á.</a:t>
            </a:r>
            <a:endParaRPr lang="en-US" altLang="en-US"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94247AFE-BC2B-4582-876E-5FBA62701DD4}"/>
              </a:ext>
            </a:extLst>
          </p:cNvPr>
          <p:cNvSpPr txBox="1"/>
          <p:nvPr/>
        </p:nvSpPr>
        <p:spPr>
          <a:xfrm>
            <a:off x="318052" y="4195113"/>
            <a:ext cx="11555895" cy="1870512"/>
          </a:xfrm>
          <a:prstGeom prst="rect">
            <a:avLst/>
          </a:prstGeom>
          <a:noFill/>
          <a:ln w="28575">
            <a:solidFill>
              <a:srgbClr val="C00000"/>
            </a:solidFill>
          </a:ln>
        </p:spPr>
        <p:txBody>
          <a:bodyPr wrap="square" rtlCol="0">
            <a:spAutoFit/>
          </a:bodyPr>
          <a:lstStyle/>
          <a:p>
            <a:pPr algn="just"/>
            <a:r>
              <a:rPr lang="en-US" sz="2400" b="1" i="1" dirty="0">
                <a:solidFill>
                  <a:srgbClr val="000000"/>
                </a:solidFill>
                <a:latin typeface="Arial" panose="020B0604020202020204" pitchFamily="34" charset="0"/>
                <a:cs typeface="Arial" panose="020B0604020202020204" pitchFamily="34" charset="0"/>
              </a:rPr>
              <a:t>2. </a:t>
            </a:r>
            <a:r>
              <a:rPr lang="vi-VN" sz="2400" i="1" dirty="0">
                <a:solidFill>
                  <a:srgbClr val="000000"/>
                </a:solidFill>
                <a:latin typeface="Arial" panose="020B0604020202020204" pitchFamily="34" charset="0"/>
                <a:cs typeface="Arial" panose="020B0604020202020204" pitchFamily="34" charset="0"/>
              </a:rPr>
              <a:t>Nền văn hóa nào có ảnh hưởng nhiều nhất ở Đông Nam Á mười thế kỉ đầu Công nguyên?</a:t>
            </a:r>
          </a:p>
          <a:p>
            <a:pPr algn="just">
              <a:lnSpc>
                <a:spcPct val="150000"/>
              </a:lnSpc>
            </a:pPr>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A. Văn hóa Ấn Độ.</a:t>
            </a:r>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B. Văn hóa Trung Quốc.</a:t>
            </a:r>
          </a:p>
          <a:p>
            <a:pPr algn="just">
              <a:lnSpc>
                <a:spcPct val="150000"/>
              </a:lnSpc>
            </a:pPr>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C. Văn hóa Ai Cập.</a:t>
            </a:r>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D. Văn hóa Lưỡng Hà.</a:t>
            </a:r>
            <a:endParaRPr lang="en-US" altLang="en-US" sz="2400" dirty="0">
              <a:latin typeface="Arial" panose="020B0604020202020204" pitchFamily="34" charset="0"/>
              <a:cs typeface="Arial" panose="020B0604020202020204" pitchFamily="34" charset="0"/>
            </a:endParaRPr>
          </a:p>
        </p:txBody>
      </p:sp>
      <p:sp>
        <p:nvSpPr>
          <p:cNvPr id="6" name="Oval 5">
            <a:extLst>
              <a:ext uri="{FF2B5EF4-FFF2-40B4-BE49-F238E27FC236}">
                <a16:creationId xmlns="" xmlns:a16="http://schemas.microsoft.com/office/drawing/2014/main" id="{5C42E558-352D-45AE-B987-B3B83489E549}"/>
              </a:ext>
            </a:extLst>
          </p:cNvPr>
          <p:cNvSpPr/>
          <p:nvPr/>
        </p:nvSpPr>
        <p:spPr>
          <a:xfrm>
            <a:off x="1113183" y="3348678"/>
            <a:ext cx="583096" cy="5400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CA08E2C9-B69B-4917-B5D7-6248F21011EC}"/>
              </a:ext>
            </a:extLst>
          </p:cNvPr>
          <p:cNvSpPr/>
          <p:nvPr/>
        </p:nvSpPr>
        <p:spPr>
          <a:xfrm>
            <a:off x="1113183" y="4998573"/>
            <a:ext cx="583096" cy="5400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76428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09A5BA8-28AA-4E7E-BD0B-B0CCC9ABC02D}"/>
              </a:ext>
            </a:extLst>
          </p:cNvPr>
          <p:cNvSpPr/>
          <p:nvPr/>
        </p:nvSpPr>
        <p:spPr>
          <a:xfrm>
            <a:off x="3498574" y="92766"/>
            <a:ext cx="4865281" cy="675861"/>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CỦNG CỐ LUYỆN TẬP</a:t>
            </a:r>
          </a:p>
        </p:txBody>
      </p:sp>
      <p:sp>
        <p:nvSpPr>
          <p:cNvPr id="3" name="TextBox 2">
            <a:extLst>
              <a:ext uri="{FF2B5EF4-FFF2-40B4-BE49-F238E27FC236}">
                <a16:creationId xmlns="" xmlns:a16="http://schemas.microsoft.com/office/drawing/2014/main" id="{2DC71607-E46C-41CA-A12B-929DB200E077}"/>
              </a:ext>
            </a:extLst>
          </p:cNvPr>
          <p:cNvSpPr txBox="1"/>
          <p:nvPr/>
        </p:nvSpPr>
        <p:spPr>
          <a:xfrm>
            <a:off x="265044" y="942515"/>
            <a:ext cx="11555895" cy="830997"/>
          </a:xfrm>
          <a:prstGeom prst="rect">
            <a:avLst/>
          </a:prstGeom>
          <a:noFill/>
          <a:ln w="28575">
            <a:solidFill>
              <a:srgbClr val="C00000"/>
            </a:solidFill>
          </a:ln>
        </p:spPr>
        <p:txBody>
          <a:bodyPr wrap="square" rtlCol="0">
            <a:spAutoFit/>
          </a:bodyPr>
          <a:lstStyle/>
          <a:p>
            <a:pPr algn="just"/>
            <a:r>
              <a:rPr lang="en-US" sz="2400" b="0" i="0" dirty="0">
                <a:solidFill>
                  <a:srgbClr val="000000"/>
                </a:solidFill>
                <a:effectLst/>
              </a:rPr>
              <a:t>H? </a:t>
            </a:r>
            <a:r>
              <a:rPr lang="vi-VN" sz="2400" b="0" i="0" dirty="0">
                <a:solidFill>
                  <a:srgbClr val="000000"/>
                </a:solidFill>
                <a:effectLst/>
              </a:rPr>
              <a:t>Em hiểu gì về biểu tượng trên lá cờ của Hiệp hội các quốc gia Đông Nam Á (ASEAN) ngày nay?</a:t>
            </a:r>
            <a:endParaRPr lang="en-US" sz="2400" dirty="0"/>
          </a:p>
        </p:txBody>
      </p:sp>
    </p:spTree>
    <p:extLst>
      <p:ext uri="{BB962C8B-B14F-4D97-AF65-F5344CB8AC3E}">
        <p14:creationId xmlns="" xmlns:p14="http://schemas.microsoft.com/office/powerpoint/2010/main" val="177527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 xmlns:a16="http://schemas.microsoft.com/office/drawing/2014/main" id="{6E7E8A8B-3BDB-4765-B73B-0D25F8C493EF}"/>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36727" y="73230"/>
            <a:ext cx="3596455" cy="2391917"/>
          </a:xfrm>
          <a:prstGeom prst="rect">
            <a:avLst/>
          </a:prstGeom>
          <a:noFill/>
          <a:ln w="38160" cap="sq">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8436" name="Text Box 3">
            <a:extLst>
              <a:ext uri="{FF2B5EF4-FFF2-40B4-BE49-F238E27FC236}">
                <a16:creationId xmlns="" xmlns:a16="http://schemas.microsoft.com/office/drawing/2014/main" id="{AB7DE854-4550-4823-9003-A7EF4461C267}"/>
              </a:ext>
            </a:extLst>
          </p:cNvPr>
          <p:cNvSpPr txBox="1">
            <a:spLocks noChangeArrowheads="1"/>
          </p:cNvSpPr>
          <p:nvPr/>
        </p:nvSpPr>
        <p:spPr bwMode="auto">
          <a:xfrm>
            <a:off x="53009" y="2489163"/>
            <a:ext cx="12079356" cy="1941173"/>
          </a:xfrm>
          <a:prstGeom prst="rect">
            <a:avLst/>
          </a:prstGeom>
          <a:solidFill>
            <a:schemeClr val="tx1"/>
          </a:solidFill>
          <a:ln w="38160" cap="sq">
            <a:solidFill>
              <a:srgbClr val="0000CC"/>
            </a:solidFill>
            <a:miter lim="800000"/>
            <a:headEnd/>
            <a:tailEnd/>
          </a:ln>
        </p:spPr>
        <p:txBody>
          <a:bodyPr wrap="square"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E3E3FF"/>
                </a:solidFill>
                <a:latin typeface="Arial" panose="020B0604020202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FFFFFF"/>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FFFFFF"/>
                </a:solidFill>
                <a:latin typeface="Arial" panose="020B0604020202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9pPr>
          </a:lstStyle>
          <a:p>
            <a:pPr algn="just" eaLnBrk="1" hangingPunct="1">
              <a:spcBef>
                <a:spcPct val="0"/>
              </a:spcBef>
              <a:buClrTx/>
              <a:buFontTx/>
              <a:buNone/>
            </a:pPr>
            <a:r>
              <a:rPr lang="en-US" altLang="en-US" sz="2400" b="1" dirty="0">
                <a:solidFill>
                  <a:srgbClr val="FFFF00"/>
                </a:solidFill>
                <a:ea typeface="Microsoft YaHei" panose="020B0503020204020204" pitchFamily="34" charset="-122"/>
                <a:cs typeface="Arial" panose="020B0604020202020204" pitchFamily="34" charset="0"/>
              </a:rPr>
              <a:t>- </a:t>
            </a:r>
            <a:r>
              <a:rPr lang="en-US" altLang="en-US" sz="2400" dirty="0" err="1">
                <a:solidFill>
                  <a:srgbClr val="FFFF00"/>
                </a:solidFill>
                <a:ea typeface="Microsoft YaHei" panose="020B0503020204020204" pitchFamily="34" charset="-122"/>
                <a:cs typeface="Arial" panose="020B0604020202020204" pitchFamily="34" charset="0"/>
              </a:rPr>
              <a:t>Bốn</a:t>
            </a:r>
            <a:r>
              <a:rPr lang="en-US" altLang="en-US" sz="2400" dirty="0">
                <a:solidFill>
                  <a:srgbClr val="FFFF00"/>
                </a:solidFill>
                <a:ea typeface="Microsoft YaHei" panose="020B0503020204020204" pitchFamily="34" charset="-122"/>
                <a:cs typeface="Arial" panose="020B0604020202020204" pitchFamily="34" charset="0"/>
              </a:rPr>
              <a:t> </a:t>
            </a:r>
            <a:r>
              <a:rPr lang="en-US" altLang="en-US" sz="2400" dirty="0" err="1">
                <a:solidFill>
                  <a:srgbClr val="FFFF00"/>
                </a:solidFill>
                <a:ea typeface="Microsoft YaHei" panose="020B0503020204020204" pitchFamily="34" charset="-122"/>
                <a:cs typeface="Arial" panose="020B0604020202020204" pitchFamily="34" charset="0"/>
              </a:rPr>
              <a:t>màu</a:t>
            </a:r>
            <a:r>
              <a:rPr lang="en-US" altLang="en-US" sz="2400" dirty="0">
                <a:solidFill>
                  <a:srgbClr val="FFFF00"/>
                </a:solidFill>
                <a:ea typeface="Microsoft YaHei" panose="020B0503020204020204" pitchFamily="34" charset="-122"/>
                <a:cs typeface="Arial" panose="020B0604020202020204" pitchFamily="34" charset="0"/>
              </a:rPr>
              <a:t> </a:t>
            </a:r>
            <a:r>
              <a:rPr lang="en-US" altLang="en-US" sz="2400" dirty="0" err="1">
                <a:solidFill>
                  <a:srgbClr val="FFFF00"/>
                </a:solidFill>
                <a:ea typeface="Microsoft YaHei" panose="020B0503020204020204" pitchFamily="34" charset="-122"/>
                <a:cs typeface="Arial" panose="020B0604020202020204" pitchFamily="34" charset="0"/>
              </a:rPr>
              <a:t>của</a:t>
            </a:r>
            <a:r>
              <a:rPr lang="en-US" altLang="en-US" sz="2400" dirty="0">
                <a:solidFill>
                  <a:srgbClr val="FFFF00"/>
                </a:solidFill>
                <a:ea typeface="Microsoft YaHei" panose="020B0503020204020204" pitchFamily="34" charset="-122"/>
                <a:cs typeface="Arial" panose="020B0604020202020204" pitchFamily="34" charset="0"/>
              </a:rPr>
              <a:t> </a:t>
            </a:r>
            <a:r>
              <a:rPr lang="en-US" altLang="en-US" sz="2400" dirty="0" err="1">
                <a:solidFill>
                  <a:srgbClr val="FFFF00"/>
                </a:solidFill>
                <a:ea typeface="Microsoft YaHei" panose="020B0503020204020204" pitchFamily="34" charset="-122"/>
                <a:cs typeface="Arial" panose="020B0604020202020204" pitchFamily="34" charset="0"/>
              </a:rPr>
              <a:t>lá</a:t>
            </a:r>
            <a:r>
              <a:rPr lang="en-US" altLang="en-US" sz="2400" dirty="0">
                <a:solidFill>
                  <a:srgbClr val="FFFF00"/>
                </a:solidFill>
                <a:ea typeface="Microsoft YaHei" panose="020B0503020204020204" pitchFamily="34" charset="-122"/>
                <a:cs typeface="Arial" panose="020B0604020202020204" pitchFamily="34" charset="0"/>
              </a:rPr>
              <a:t> </a:t>
            </a:r>
            <a:r>
              <a:rPr lang="en-US" altLang="en-US" sz="2400" dirty="0" err="1">
                <a:solidFill>
                  <a:srgbClr val="FFFF00"/>
                </a:solidFill>
                <a:ea typeface="Microsoft YaHei" panose="020B0503020204020204" pitchFamily="34" charset="-122"/>
                <a:cs typeface="Arial" panose="020B0604020202020204" pitchFamily="34" charset="0"/>
              </a:rPr>
              <a:t>cờ</a:t>
            </a:r>
            <a:r>
              <a:rPr lang="en-US" altLang="en-US" sz="2400" dirty="0">
                <a:solidFill>
                  <a:srgbClr val="FFFF00"/>
                </a:solidFill>
                <a:ea typeface="Microsoft YaHei" panose="020B0503020204020204" pitchFamily="34" charset="-122"/>
                <a:cs typeface="Arial" panose="020B0604020202020204" pitchFamily="34" charset="0"/>
              </a:rPr>
              <a:t> :</a:t>
            </a:r>
          </a:p>
          <a:p>
            <a:pPr algn="just" eaLnBrk="1" hangingPunct="1">
              <a:spcBef>
                <a:spcPct val="0"/>
              </a:spcBef>
              <a:buClrTx/>
              <a:buFontTx/>
              <a:buNone/>
            </a:pP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a:solidFill>
                  <a:srgbClr val="0000CC"/>
                </a:solidFill>
                <a:cs typeface="Arial" panose="020B0604020202020204" pitchFamily="34" charset="0"/>
              </a:rPr>
              <a:t></a:t>
            </a:r>
            <a:r>
              <a:rPr lang="en-US" altLang="en-US" sz="2400" dirty="0">
                <a:solidFill>
                  <a:srgbClr val="0000CC"/>
                </a:solidFill>
                <a:ea typeface="Microsoft YaHei" panose="020B0503020204020204" pitchFamily="34" charset="-122"/>
                <a:cs typeface="Arial" panose="020B0604020202020204" pitchFamily="34" charset="0"/>
              </a:rPr>
              <a:t> </a:t>
            </a:r>
            <a:r>
              <a:rPr lang="en-US" altLang="en-US" sz="2400" u="sng" dirty="0" err="1">
                <a:solidFill>
                  <a:srgbClr val="0000CC"/>
                </a:solidFill>
                <a:ea typeface="Microsoft YaHei" panose="020B0503020204020204" pitchFamily="34" charset="-122"/>
                <a:cs typeface="Arial" panose="020B0604020202020204" pitchFamily="34" charset="0"/>
              </a:rPr>
              <a:t>Màu</a:t>
            </a:r>
            <a:r>
              <a:rPr lang="en-US" altLang="en-US" sz="2400" u="sng" dirty="0">
                <a:solidFill>
                  <a:srgbClr val="0000CC"/>
                </a:solidFill>
                <a:ea typeface="Microsoft YaHei" panose="020B0503020204020204" pitchFamily="34" charset="-122"/>
                <a:cs typeface="Arial" panose="020B0604020202020204" pitchFamily="34" charset="0"/>
              </a:rPr>
              <a:t> </a:t>
            </a:r>
            <a:r>
              <a:rPr lang="en-US" altLang="en-US" sz="2400" u="sng" dirty="0" err="1">
                <a:solidFill>
                  <a:srgbClr val="0000CC"/>
                </a:solidFill>
                <a:ea typeface="Microsoft YaHei" panose="020B0503020204020204" pitchFamily="34" charset="-122"/>
                <a:cs typeface="Arial" panose="020B0604020202020204" pitchFamily="34" charset="0"/>
              </a:rPr>
              <a:t>xanh</a:t>
            </a:r>
            <a:r>
              <a:rPr lang="en-US" altLang="en-US" sz="2400" dirty="0">
                <a:solidFill>
                  <a:srgbClr val="0000CC"/>
                </a:solidFill>
                <a:ea typeface="Microsoft YaHei" panose="020B0503020204020204" pitchFamily="34" charset="-122"/>
                <a:cs typeface="Arial" panose="020B0604020202020204" pitchFamily="34" charset="0"/>
              </a:rPr>
              <a:t> :</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tượng</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trưng</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cho</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sự</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hoà</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bình</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và</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ổn</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định</a:t>
            </a:r>
            <a:r>
              <a:rPr lang="en-US" altLang="en-US" sz="2400" dirty="0">
                <a:solidFill>
                  <a:srgbClr val="FFFFFF"/>
                </a:solidFill>
                <a:ea typeface="Microsoft YaHei" panose="020B0503020204020204" pitchFamily="34" charset="-122"/>
                <a:cs typeface="Arial" panose="020B0604020202020204" pitchFamily="34" charset="0"/>
              </a:rPr>
              <a:t>.</a:t>
            </a:r>
          </a:p>
          <a:p>
            <a:pPr eaLnBrk="1" hangingPunct="1">
              <a:spcBef>
                <a:spcPct val="0"/>
              </a:spcBef>
              <a:buClrTx/>
              <a:buFontTx/>
              <a:buNone/>
            </a:pP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a:solidFill>
                  <a:srgbClr val="FF3300"/>
                </a:solidFill>
                <a:cs typeface="Arial" panose="020B0604020202020204" pitchFamily="34" charset="0"/>
              </a:rPr>
              <a:t></a:t>
            </a:r>
            <a:r>
              <a:rPr lang="en-US" altLang="en-US" sz="2400" dirty="0">
                <a:solidFill>
                  <a:srgbClr val="FF3300"/>
                </a:solidFill>
                <a:ea typeface="Microsoft YaHei" panose="020B0503020204020204" pitchFamily="34" charset="-122"/>
                <a:cs typeface="Arial" panose="020B0604020202020204" pitchFamily="34" charset="0"/>
              </a:rPr>
              <a:t> </a:t>
            </a:r>
            <a:r>
              <a:rPr lang="en-US" altLang="en-US" sz="2400" u="sng" dirty="0" err="1">
                <a:solidFill>
                  <a:srgbClr val="FF3300"/>
                </a:solidFill>
                <a:ea typeface="Microsoft YaHei" panose="020B0503020204020204" pitchFamily="34" charset="-122"/>
                <a:cs typeface="Arial" panose="020B0604020202020204" pitchFamily="34" charset="0"/>
              </a:rPr>
              <a:t>Màu</a:t>
            </a:r>
            <a:r>
              <a:rPr lang="en-US" altLang="en-US" sz="2400" u="sng" dirty="0">
                <a:solidFill>
                  <a:srgbClr val="FF3300"/>
                </a:solidFill>
                <a:ea typeface="Microsoft YaHei" panose="020B0503020204020204" pitchFamily="34" charset="-122"/>
                <a:cs typeface="Arial" panose="020B0604020202020204" pitchFamily="34" charset="0"/>
              </a:rPr>
              <a:t> </a:t>
            </a:r>
            <a:r>
              <a:rPr lang="en-US" altLang="en-US" sz="2400" u="sng" dirty="0" err="1">
                <a:solidFill>
                  <a:srgbClr val="FF3300"/>
                </a:solidFill>
                <a:ea typeface="Microsoft YaHei" panose="020B0503020204020204" pitchFamily="34" charset="-122"/>
                <a:cs typeface="Arial" panose="020B0604020202020204" pitchFamily="34" charset="0"/>
              </a:rPr>
              <a:t>đỏ</a:t>
            </a:r>
            <a:r>
              <a:rPr lang="en-US" altLang="en-US" sz="2400" dirty="0">
                <a:solidFill>
                  <a:srgbClr val="FF3300"/>
                </a:solidFill>
                <a:ea typeface="Microsoft YaHei" panose="020B0503020204020204" pitchFamily="34" charset="-122"/>
                <a:cs typeface="Arial" panose="020B0604020202020204" pitchFamily="34" charset="0"/>
              </a:rPr>
              <a:t> :</a:t>
            </a:r>
            <a:r>
              <a:rPr lang="en-US" altLang="en-US" sz="2400" dirty="0">
                <a:solidFill>
                  <a:srgbClr val="FFFFFF"/>
                </a:solidFill>
                <a:ea typeface="Microsoft YaHei" panose="020B0503020204020204" pitchFamily="34" charset="-122"/>
                <a:cs typeface="Arial" panose="020B0604020202020204" pitchFamily="34" charset="0"/>
              </a:rPr>
              <a:t>      </a:t>
            </a:r>
            <a:r>
              <a:rPr lang="en-US" sz="2400" dirty="0" err="1">
                <a:cs typeface="Arial" panose="020B0604020202020204" pitchFamily="34" charset="0"/>
              </a:rPr>
              <a:t>thể</a:t>
            </a:r>
            <a:r>
              <a:rPr lang="en-US" sz="2400" dirty="0">
                <a:cs typeface="Arial" panose="020B0604020202020204" pitchFamily="34" charset="0"/>
              </a:rPr>
              <a:t> </a:t>
            </a:r>
            <a:r>
              <a:rPr lang="en-US" sz="2400" dirty="0" err="1">
                <a:cs typeface="Arial" panose="020B0604020202020204" pitchFamily="34" charset="0"/>
              </a:rPr>
              <a:t>hiện</a:t>
            </a:r>
            <a:r>
              <a:rPr lang="en-US" sz="2400" dirty="0">
                <a:cs typeface="Arial" panose="020B0604020202020204" pitchFamily="34" charset="0"/>
              </a:rPr>
              <a:t> </a:t>
            </a:r>
            <a:r>
              <a:rPr lang="en-US" sz="2400" dirty="0" err="1">
                <a:cs typeface="Arial" panose="020B0604020202020204" pitchFamily="34" charset="0"/>
              </a:rPr>
              <a:t>dũng</a:t>
            </a:r>
            <a:r>
              <a:rPr lang="en-US" sz="2400" dirty="0">
                <a:cs typeface="Arial" panose="020B0604020202020204" pitchFamily="34" charset="0"/>
              </a:rPr>
              <a:t> </a:t>
            </a:r>
            <a:r>
              <a:rPr lang="en-US" sz="2400" dirty="0" err="1">
                <a:cs typeface="Arial" panose="020B0604020202020204" pitchFamily="34" charset="0"/>
              </a:rPr>
              <a:t>khí</a:t>
            </a:r>
            <a:r>
              <a:rPr lang="en-US" sz="2400" dirty="0">
                <a:cs typeface="Arial" panose="020B0604020202020204" pitchFamily="34" charset="0"/>
              </a:rPr>
              <a:t> </a:t>
            </a:r>
            <a:r>
              <a:rPr lang="en-US" sz="2400" dirty="0" err="1">
                <a:cs typeface="Arial" panose="020B0604020202020204" pitchFamily="34" charset="0"/>
              </a:rPr>
              <a:t>và</a:t>
            </a:r>
            <a:r>
              <a:rPr lang="en-US" sz="2400" dirty="0">
                <a:cs typeface="Arial" panose="020B0604020202020204" pitchFamily="34" charset="0"/>
              </a:rPr>
              <a:t> </a:t>
            </a:r>
            <a:r>
              <a:rPr lang="en-US" sz="2400" dirty="0" err="1">
                <a:cs typeface="Arial" panose="020B0604020202020204" pitchFamily="34" charset="0"/>
              </a:rPr>
              <a:t>sự</a:t>
            </a:r>
            <a:r>
              <a:rPr lang="en-US" sz="2400" dirty="0">
                <a:cs typeface="Arial" panose="020B0604020202020204" pitchFamily="34" charset="0"/>
              </a:rPr>
              <a:t> </a:t>
            </a:r>
            <a:r>
              <a:rPr lang="en-US" sz="2400" dirty="0" err="1">
                <a:cs typeface="Arial" panose="020B0604020202020204" pitchFamily="34" charset="0"/>
              </a:rPr>
              <a:t>năng</a:t>
            </a:r>
            <a:r>
              <a:rPr lang="en-US" sz="2400" dirty="0">
                <a:cs typeface="Arial" panose="020B0604020202020204" pitchFamily="34" charset="0"/>
              </a:rPr>
              <a:t> </a:t>
            </a:r>
            <a:r>
              <a:rPr lang="en-US" sz="2400" dirty="0" err="1">
                <a:cs typeface="Arial" panose="020B0604020202020204" pitchFamily="34" charset="0"/>
              </a:rPr>
              <a:t>động</a:t>
            </a:r>
            <a:r>
              <a:rPr lang="en-US" sz="2400" dirty="0">
                <a:cs typeface="Arial" panose="020B0604020202020204" pitchFamily="34" charset="0"/>
              </a:rPr>
              <a:t/>
            </a:r>
            <a:br>
              <a:rPr lang="en-US" sz="2400" dirty="0">
                <a:cs typeface="Arial" panose="020B0604020202020204" pitchFamily="34" charset="0"/>
              </a:rPr>
            </a:br>
            <a:r>
              <a:rPr lang="en-US" sz="2400" dirty="0">
                <a:cs typeface="Arial" panose="020B0604020202020204" pitchFamily="34" charset="0"/>
              </a:rPr>
              <a:t>     </a:t>
            </a:r>
            <a:r>
              <a:rPr lang="en-US" altLang="en-US" sz="2400" dirty="0">
                <a:solidFill>
                  <a:schemeClr val="bg1"/>
                </a:solidFill>
                <a:cs typeface="Arial" panose="020B0604020202020204" pitchFamily="34" charset="0"/>
              </a:rPr>
              <a:t></a:t>
            </a:r>
            <a:r>
              <a:rPr lang="en-US" altLang="en-US" sz="2400" dirty="0">
                <a:solidFill>
                  <a:schemeClr val="bg1"/>
                </a:solidFill>
                <a:ea typeface="Microsoft YaHei" panose="020B0503020204020204" pitchFamily="34" charset="-122"/>
                <a:cs typeface="Arial" panose="020B0604020202020204" pitchFamily="34" charset="0"/>
              </a:rPr>
              <a:t> </a:t>
            </a:r>
            <a:r>
              <a:rPr lang="en-US" altLang="en-US" sz="2400" u="sng" dirty="0" err="1">
                <a:solidFill>
                  <a:schemeClr val="bg1"/>
                </a:solidFill>
                <a:ea typeface="Microsoft YaHei" panose="020B0503020204020204" pitchFamily="34" charset="-122"/>
                <a:cs typeface="Arial" panose="020B0604020202020204" pitchFamily="34" charset="0"/>
              </a:rPr>
              <a:t>Màu</a:t>
            </a:r>
            <a:r>
              <a:rPr lang="en-US" altLang="en-US" sz="2400" u="sng" dirty="0">
                <a:solidFill>
                  <a:schemeClr val="bg1"/>
                </a:solidFill>
                <a:ea typeface="Microsoft YaHei" panose="020B0503020204020204" pitchFamily="34" charset="-122"/>
                <a:cs typeface="Arial" panose="020B0604020202020204" pitchFamily="34" charset="0"/>
              </a:rPr>
              <a:t> </a:t>
            </a:r>
            <a:r>
              <a:rPr lang="en-US" altLang="en-US" sz="2400" u="sng" dirty="0" err="1">
                <a:solidFill>
                  <a:schemeClr val="bg1"/>
                </a:solidFill>
                <a:ea typeface="Microsoft YaHei" panose="020B0503020204020204" pitchFamily="34" charset="-122"/>
                <a:cs typeface="Arial" panose="020B0604020202020204" pitchFamily="34" charset="0"/>
              </a:rPr>
              <a:t>trắng</a:t>
            </a:r>
            <a:r>
              <a:rPr lang="en-US" altLang="en-US" sz="2400" dirty="0">
                <a:solidFill>
                  <a:schemeClr val="bg1"/>
                </a:solidFill>
                <a:ea typeface="Microsoft YaHei" panose="020B0503020204020204" pitchFamily="34" charset="-122"/>
                <a:cs typeface="Arial" panose="020B0604020202020204" pitchFamily="34" charset="0"/>
              </a:rPr>
              <a:t> :   </a:t>
            </a:r>
            <a:r>
              <a:rPr lang="en-US" altLang="en-US" sz="2400" dirty="0" err="1">
                <a:solidFill>
                  <a:srgbClr val="FFFFFF"/>
                </a:solidFill>
                <a:ea typeface="Microsoft YaHei" panose="020B0503020204020204" pitchFamily="34" charset="-122"/>
                <a:cs typeface="Arial" panose="020B0604020202020204" pitchFamily="34" charset="0"/>
              </a:rPr>
              <a:t>nói</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lên</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sự</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thuần</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khiết</a:t>
            </a:r>
            <a:r>
              <a:rPr lang="en-US" altLang="en-US" sz="2400" dirty="0">
                <a:solidFill>
                  <a:srgbClr val="FFFFFF"/>
                </a:solidFill>
                <a:ea typeface="Microsoft YaHei" panose="020B0503020204020204" pitchFamily="34" charset="-122"/>
                <a:cs typeface="Arial" panose="020B0604020202020204" pitchFamily="34" charset="0"/>
              </a:rPr>
              <a:t>.</a:t>
            </a:r>
          </a:p>
          <a:p>
            <a:pPr algn="just" eaLnBrk="1" hangingPunct="1">
              <a:spcBef>
                <a:spcPct val="0"/>
              </a:spcBef>
              <a:buClrTx/>
              <a:buFontTx/>
              <a:buNone/>
            </a:pP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a:solidFill>
                  <a:srgbClr val="FFFF00"/>
                </a:solidFill>
                <a:cs typeface="Arial" panose="020B0604020202020204" pitchFamily="34" charset="0"/>
              </a:rPr>
              <a:t></a:t>
            </a:r>
            <a:r>
              <a:rPr lang="en-US" altLang="en-US" sz="2400" dirty="0">
                <a:solidFill>
                  <a:srgbClr val="FFFF00"/>
                </a:solidFill>
                <a:ea typeface="Microsoft YaHei" panose="020B0503020204020204" pitchFamily="34" charset="-122"/>
                <a:cs typeface="Arial" panose="020B0604020202020204" pitchFamily="34" charset="0"/>
              </a:rPr>
              <a:t> </a:t>
            </a:r>
            <a:r>
              <a:rPr lang="en-US" altLang="en-US" sz="2400" u="sng" dirty="0" err="1">
                <a:solidFill>
                  <a:srgbClr val="FFFF00"/>
                </a:solidFill>
                <a:ea typeface="Microsoft YaHei" panose="020B0503020204020204" pitchFamily="34" charset="-122"/>
                <a:cs typeface="Arial" panose="020B0604020202020204" pitchFamily="34" charset="0"/>
              </a:rPr>
              <a:t>Màu</a:t>
            </a:r>
            <a:r>
              <a:rPr lang="en-US" altLang="en-US" sz="2400" u="sng" dirty="0">
                <a:solidFill>
                  <a:srgbClr val="FFFF00"/>
                </a:solidFill>
                <a:ea typeface="Microsoft YaHei" panose="020B0503020204020204" pitchFamily="34" charset="-122"/>
                <a:cs typeface="Arial" panose="020B0604020202020204" pitchFamily="34" charset="0"/>
              </a:rPr>
              <a:t> </a:t>
            </a:r>
            <a:r>
              <a:rPr lang="en-US" altLang="en-US" sz="2400" u="sng" dirty="0" err="1">
                <a:solidFill>
                  <a:srgbClr val="FFFF00"/>
                </a:solidFill>
                <a:ea typeface="Microsoft YaHei" panose="020B0503020204020204" pitchFamily="34" charset="-122"/>
                <a:cs typeface="Arial" panose="020B0604020202020204" pitchFamily="34" charset="0"/>
              </a:rPr>
              <a:t>vàng</a:t>
            </a:r>
            <a:r>
              <a:rPr lang="en-US" altLang="en-US" sz="2400" dirty="0">
                <a:solidFill>
                  <a:srgbClr val="FFFF00"/>
                </a:solidFill>
                <a:ea typeface="Microsoft YaHei" panose="020B0503020204020204" pitchFamily="34" charset="-122"/>
                <a:cs typeface="Arial" panose="020B0604020202020204" pitchFamily="34" charset="0"/>
              </a:rPr>
              <a:t> :</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tượng</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trưng</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cho</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sự</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thịnh</a:t>
            </a:r>
            <a:r>
              <a:rPr lang="en-US" altLang="en-US" sz="2400" dirty="0">
                <a:solidFill>
                  <a:srgbClr val="FFFFFF"/>
                </a:solidFill>
                <a:ea typeface="Microsoft YaHei" panose="020B0503020204020204" pitchFamily="34" charset="-122"/>
                <a:cs typeface="Arial" panose="020B0604020202020204" pitchFamily="34" charset="0"/>
              </a:rPr>
              <a:t> </a:t>
            </a:r>
            <a:r>
              <a:rPr lang="en-US" altLang="en-US" sz="2400" dirty="0" err="1">
                <a:solidFill>
                  <a:srgbClr val="FFFFFF"/>
                </a:solidFill>
                <a:ea typeface="Microsoft YaHei" panose="020B0503020204020204" pitchFamily="34" charset="-122"/>
                <a:cs typeface="Arial" panose="020B0604020202020204" pitchFamily="34" charset="0"/>
              </a:rPr>
              <a:t>vượng</a:t>
            </a:r>
            <a:r>
              <a:rPr lang="en-US" altLang="en-US" sz="2400" dirty="0">
                <a:solidFill>
                  <a:srgbClr val="FFFFFF"/>
                </a:solidFill>
                <a:ea typeface="Microsoft YaHei" panose="020B0503020204020204" pitchFamily="34" charset="-122"/>
                <a:cs typeface="Arial" panose="020B0604020202020204" pitchFamily="34" charset="0"/>
              </a:rPr>
              <a:t>.</a:t>
            </a:r>
          </a:p>
        </p:txBody>
      </p:sp>
      <p:sp>
        <p:nvSpPr>
          <p:cNvPr id="18437" name="Text Box 4">
            <a:extLst>
              <a:ext uri="{FF2B5EF4-FFF2-40B4-BE49-F238E27FC236}">
                <a16:creationId xmlns="" xmlns:a16="http://schemas.microsoft.com/office/drawing/2014/main" id="{0AE40850-2325-4046-9D03-7FF5AD29A92D}"/>
              </a:ext>
            </a:extLst>
          </p:cNvPr>
          <p:cNvSpPr txBox="1">
            <a:spLocks noChangeArrowheads="1"/>
          </p:cNvSpPr>
          <p:nvPr/>
        </p:nvSpPr>
        <p:spPr bwMode="auto">
          <a:xfrm>
            <a:off x="0" y="4478368"/>
            <a:ext cx="12132365" cy="1202510"/>
          </a:xfrm>
          <a:prstGeom prst="rect">
            <a:avLst/>
          </a:prstGeom>
          <a:solidFill>
            <a:srgbClr val="00206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E3E3FF"/>
                </a:solidFill>
                <a:latin typeface="Arial" panose="020B0604020202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FFFFFF"/>
                </a:solidFill>
                <a:latin typeface="Arial" panose="020B0604020202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FFFFFF"/>
                </a:solidFill>
                <a:latin typeface="Arial" panose="020B0604020202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FFFFFF"/>
                </a:solidFill>
                <a:latin typeface="Arial" panose="020B0604020202020204" pitchFamily="34" charset="0"/>
                <a:cs typeface="Lucida Sans Unicode" panose="020B0602030504020204" pitchFamily="34" charset="0"/>
              </a:defRPr>
            </a:lvl9pPr>
          </a:lstStyle>
          <a:p>
            <a:pPr algn="just" eaLnBrk="1" hangingPunct="1">
              <a:spcBef>
                <a:spcPct val="0"/>
              </a:spcBef>
              <a:buClrTx/>
              <a:buFontTx/>
              <a:buNone/>
            </a:pPr>
            <a:r>
              <a:rPr lang="en-US" altLang="en-US" sz="2400" b="1" dirty="0">
                <a:solidFill>
                  <a:srgbClr val="F7E60D"/>
                </a:solidFill>
                <a:ea typeface="Microsoft YaHei" panose="020B0503020204020204" pitchFamily="34" charset="-122"/>
                <a:cs typeface="Arial" panose="020B0604020202020204" pitchFamily="34" charset="0"/>
              </a:rPr>
              <a:t>- </a:t>
            </a:r>
            <a:r>
              <a:rPr lang="en-US" altLang="en-US" sz="2400" dirty="0">
                <a:solidFill>
                  <a:srgbClr val="F7E60D"/>
                </a:solidFill>
                <a:ea typeface="Microsoft YaHei" panose="020B0503020204020204" pitchFamily="34" charset="-122"/>
                <a:cs typeface="Arial" panose="020B0604020202020204" pitchFamily="34" charset="0"/>
              </a:rPr>
              <a:t>10 </a:t>
            </a:r>
            <a:r>
              <a:rPr lang="en-US" altLang="en-US" sz="2400" dirty="0" err="1">
                <a:solidFill>
                  <a:srgbClr val="F7E60D"/>
                </a:solidFill>
                <a:ea typeface="Microsoft YaHei" panose="020B0503020204020204" pitchFamily="34" charset="-122"/>
                <a:cs typeface="Arial" panose="020B0604020202020204" pitchFamily="34" charset="0"/>
              </a:rPr>
              <a:t>thân</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cây</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lúa</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thể</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hiện</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ước</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mơ</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của</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các</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nhà</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sáng</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lập</a:t>
            </a:r>
            <a:r>
              <a:rPr lang="en-US" altLang="en-US" sz="2400" dirty="0">
                <a:solidFill>
                  <a:srgbClr val="F7E60D"/>
                </a:solidFill>
                <a:ea typeface="Microsoft YaHei" panose="020B0503020204020204" pitchFamily="34" charset="-122"/>
                <a:cs typeface="Arial" panose="020B0604020202020204" pitchFamily="34" charset="0"/>
              </a:rPr>
              <a:t> ASEAN </a:t>
            </a:r>
            <a:r>
              <a:rPr lang="en-US" altLang="en-US" sz="2400" dirty="0" err="1">
                <a:solidFill>
                  <a:srgbClr val="F7E60D"/>
                </a:solidFill>
                <a:ea typeface="Microsoft YaHei" panose="020B0503020204020204" pitchFamily="34" charset="-122"/>
                <a:cs typeface="Arial" panose="020B0604020202020204" pitchFamily="34" charset="0"/>
              </a:rPr>
              <a:t>với</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sự</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tham</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gia</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của</a:t>
            </a:r>
            <a:r>
              <a:rPr lang="en-US" altLang="en-US" sz="2400" dirty="0">
                <a:solidFill>
                  <a:srgbClr val="F7E60D"/>
                </a:solidFill>
                <a:ea typeface="Microsoft YaHei" panose="020B0503020204020204" pitchFamily="34" charset="-122"/>
                <a:cs typeface="Arial" panose="020B0604020202020204" pitchFamily="34" charset="0"/>
              </a:rPr>
              <a:t> 10 </a:t>
            </a:r>
            <a:r>
              <a:rPr lang="en-US" altLang="en-US" sz="2400" dirty="0" err="1">
                <a:solidFill>
                  <a:srgbClr val="F7E60D"/>
                </a:solidFill>
                <a:ea typeface="Microsoft YaHei" panose="020B0503020204020204" pitchFamily="34" charset="-122"/>
                <a:cs typeface="Arial" panose="020B0604020202020204" pitchFamily="34" charset="0"/>
              </a:rPr>
              <a:t>nước</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Đông</a:t>
            </a:r>
            <a:r>
              <a:rPr lang="en-US" altLang="en-US" sz="2400" dirty="0">
                <a:solidFill>
                  <a:srgbClr val="F7E60D"/>
                </a:solidFill>
                <a:ea typeface="Microsoft YaHei" panose="020B0503020204020204" pitchFamily="34" charset="-122"/>
                <a:cs typeface="Arial" panose="020B0604020202020204" pitchFamily="34" charset="0"/>
              </a:rPr>
              <a:t> Nam Á, </a:t>
            </a:r>
            <a:r>
              <a:rPr lang="en-US" altLang="en-US" sz="2400" dirty="0" err="1">
                <a:solidFill>
                  <a:srgbClr val="F7E60D"/>
                </a:solidFill>
                <a:ea typeface="Microsoft YaHei" panose="020B0503020204020204" pitchFamily="34" charset="-122"/>
                <a:cs typeface="Arial" panose="020B0604020202020204" pitchFamily="34" charset="0"/>
              </a:rPr>
              <a:t>cùng</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nhau</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gắn</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kết</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tình</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bạn</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và</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sự</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đoàn</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kết</a:t>
            </a:r>
            <a:r>
              <a:rPr lang="en-US" altLang="en-US" sz="2400" dirty="0">
                <a:solidFill>
                  <a:srgbClr val="F7E60D"/>
                </a:solidFill>
                <a:ea typeface="Microsoft YaHei" panose="020B0503020204020204" pitchFamily="34" charset="-122"/>
                <a:cs typeface="Arial" panose="020B0604020202020204" pitchFamily="34" charset="0"/>
              </a:rPr>
              <a:t>. </a:t>
            </a:r>
          </a:p>
          <a:p>
            <a:pPr algn="just" eaLnBrk="1" hangingPunct="1">
              <a:spcBef>
                <a:spcPct val="0"/>
              </a:spcBef>
              <a:buClrTx/>
              <a:buFontTx/>
              <a:buNone/>
            </a:pP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Vòng</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tròn</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tượng</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trưng</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cho</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sự</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thống</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nhất</a:t>
            </a:r>
            <a:r>
              <a:rPr lang="en-US" altLang="en-US" sz="2400" dirty="0">
                <a:solidFill>
                  <a:srgbClr val="F7E60D"/>
                </a:solidFill>
                <a:ea typeface="Microsoft YaHei" panose="020B0503020204020204" pitchFamily="34" charset="-122"/>
                <a:cs typeface="Arial" panose="020B0604020202020204" pitchFamily="34" charset="0"/>
              </a:rPr>
              <a:t> </a:t>
            </a:r>
            <a:r>
              <a:rPr lang="en-US" altLang="en-US" sz="2400" dirty="0" err="1">
                <a:solidFill>
                  <a:srgbClr val="F7E60D"/>
                </a:solidFill>
                <a:ea typeface="Microsoft YaHei" panose="020B0503020204020204" pitchFamily="34" charset="-122"/>
                <a:cs typeface="Arial" panose="020B0604020202020204" pitchFamily="34" charset="0"/>
              </a:rPr>
              <a:t>của</a:t>
            </a:r>
            <a:r>
              <a:rPr lang="en-US" altLang="en-US" sz="2400" dirty="0">
                <a:solidFill>
                  <a:srgbClr val="F7E60D"/>
                </a:solidFill>
                <a:ea typeface="Microsoft YaHei" panose="020B0503020204020204" pitchFamily="34" charset="-122"/>
                <a:cs typeface="Arial" panose="020B0604020202020204" pitchFamily="34" charset="0"/>
              </a:rPr>
              <a:t> ASEAN.</a:t>
            </a:r>
          </a:p>
        </p:txBody>
      </p:sp>
      <p:sp>
        <p:nvSpPr>
          <p:cNvPr id="2" name="Rectangle: Rounded Corners 1">
            <a:extLst>
              <a:ext uri="{FF2B5EF4-FFF2-40B4-BE49-F238E27FC236}">
                <a16:creationId xmlns="" xmlns:a16="http://schemas.microsoft.com/office/drawing/2014/main" id="{396C645C-4FF1-4E2D-94B4-789764E1F134}"/>
              </a:ext>
            </a:extLst>
          </p:cNvPr>
          <p:cNvSpPr/>
          <p:nvPr/>
        </p:nvSpPr>
        <p:spPr bwMode="auto">
          <a:xfrm>
            <a:off x="-1" y="5728910"/>
            <a:ext cx="12072729" cy="914400"/>
          </a:xfrm>
          <a:prstGeom prst="roundRect">
            <a:avLst/>
          </a:prstGeom>
          <a:solidFill>
            <a:srgbClr val="99FF33"/>
          </a:solidFill>
          <a:ln w="9525" cap="flat" cmpd="sng" algn="ctr">
            <a:solidFill>
              <a:schemeClr val="tx1"/>
            </a:solidFill>
            <a:prstDash val="solid"/>
            <a:round/>
            <a:headEnd type="none" w="med" len="med"/>
            <a:tailEnd type="none" w="med" len="med"/>
          </a:ln>
          <a:effectLst/>
        </p:spPr>
        <p:txBody>
          <a:bodyPr/>
          <a:lstStyle/>
          <a:p>
            <a:pPr eaLnBrk="1" hangingPunct="1">
              <a:buClr>
                <a:srgbClr val="000000"/>
              </a:buClr>
              <a:buSzPct val="100000"/>
              <a:buFont typeface="Times New Roman" panose="02020603050405020304" pitchFamily="18" charset="0"/>
              <a:buNone/>
            </a:pPr>
            <a:r>
              <a:rPr lang="en-US" altLang="en-US" sz="2300" dirty="0">
                <a:solidFill>
                  <a:srgbClr val="000000"/>
                </a:solidFill>
                <a:latin typeface="Arial" panose="020B0604020202020204" pitchFamily="34" charset="0"/>
              </a:rPr>
              <a:t>=&gt; </a:t>
            </a:r>
            <a:r>
              <a:rPr lang="vi-VN" altLang="en-US" sz="2300" dirty="0">
                <a:solidFill>
                  <a:srgbClr val="000000"/>
                </a:solidFill>
                <a:latin typeface="Arial" panose="020B0604020202020204" pitchFamily="34" charset="0"/>
              </a:rPr>
              <a:t>Ý nghĩa chung: biểu tượng trên lá cờ ASEAN tượng trưng cho một cộng đồng ASEAN ổn định, hòa bình, thống nhất và năng động</a:t>
            </a:r>
            <a:r>
              <a:rPr lang="en-US" altLang="en-US" sz="2300" dirty="0">
                <a:solidFill>
                  <a:srgbClr val="000000"/>
                </a:solidFill>
                <a:latin typeface="Arial" panose="020B0604020202020204" pitchFamily="34" charset="0"/>
              </a:rPr>
              <a:t>.</a:t>
            </a:r>
            <a:r>
              <a:rPr lang="vi-VN" altLang="en-US" dirty="0">
                <a:solidFill>
                  <a:srgbClr val="000000"/>
                </a:solidFill>
                <a:latin typeface="OpenSans"/>
              </a:rPr>
              <a:t/>
            </a:r>
            <a:br>
              <a:rPr lang="vi-VN" altLang="en-US" dirty="0">
                <a:solidFill>
                  <a:srgbClr val="000000"/>
                </a:solidFill>
                <a:latin typeface="OpenSans"/>
              </a:rPr>
            </a:br>
            <a:r>
              <a:rPr lang="vi-VN" altLang="en-US" dirty="0">
                <a:solidFill>
                  <a:srgbClr val="000000"/>
                </a:solidFill>
                <a:latin typeface="OpenSans"/>
              </a:rPr>
              <a:t/>
            </a:r>
            <a:br>
              <a:rPr lang="vi-VN" altLang="en-US" dirty="0">
                <a:solidFill>
                  <a:srgbClr val="000000"/>
                </a:solidFill>
                <a:latin typeface="OpenSans"/>
              </a:rPr>
            </a:br>
            <a:endParaRPr lang="en-US" altLang="en-US" dirty="0"/>
          </a:p>
        </p:txBody>
      </p:sp>
      <p:sp>
        <p:nvSpPr>
          <p:cNvPr id="6" name="Rectangle: Rounded Corners 5">
            <a:extLst>
              <a:ext uri="{FF2B5EF4-FFF2-40B4-BE49-F238E27FC236}">
                <a16:creationId xmlns="" xmlns:a16="http://schemas.microsoft.com/office/drawing/2014/main" id="{D6B967C7-BAF0-43CC-86A2-2BC529171C35}"/>
              </a:ext>
            </a:extLst>
          </p:cNvPr>
          <p:cNvSpPr/>
          <p:nvPr/>
        </p:nvSpPr>
        <p:spPr>
          <a:xfrm>
            <a:off x="144041" y="1650138"/>
            <a:ext cx="4865281" cy="675861"/>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Lá cờ của ASEAN</a:t>
            </a:r>
            <a:endParaRPr lang="en-US" sz="3200" b="1"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26847F5C-E3A3-4B54-9D13-A2E8CD59DC9F}"/>
              </a:ext>
            </a:extLst>
          </p:cNvPr>
          <p:cNvSpPr txBox="1"/>
          <p:nvPr/>
        </p:nvSpPr>
        <p:spPr>
          <a:xfrm>
            <a:off x="198783" y="81124"/>
            <a:ext cx="4810539" cy="1200329"/>
          </a:xfrm>
          <a:prstGeom prst="rect">
            <a:avLst/>
          </a:prstGeom>
          <a:noFill/>
          <a:ln w="28575">
            <a:solidFill>
              <a:srgbClr val="C00000"/>
            </a:solidFill>
          </a:ln>
        </p:spPr>
        <p:txBody>
          <a:bodyPr wrap="square" rtlCol="0">
            <a:spAutoFit/>
          </a:bodyPr>
          <a:lstStyle/>
          <a:p>
            <a:pPr algn="just"/>
            <a:r>
              <a:rPr lang="vi-VN" sz="2400" b="0" i="0" dirty="0">
                <a:solidFill>
                  <a:srgbClr val="000000"/>
                </a:solidFill>
                <a:effectLst/>
              </a:rPr>
              <a:t>Em hiểu gì về biểu tượng trên lá cờ của Hiệp hội các quốc gia Đông Nam Á (ASEAN) ngày nay?</a:t>
            </a:r>
            <a:endParaRPr lang="en-US" sz="2400" dirty="0"/>
          </a:p>
        </p:txBody>
      </p:sp>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18434"/>
                                        </p:tgtEl>
                                        <p:attrNameLst>
                                          <p:attrName>style.visibility</p:attrName>
                                        </p:attrNameLst>
                                      </p:cBhvr>
                                      <p:to>
                                        <p:strVal val="visible"/>
                                      </p:to>
                                    </p:set>
                                    <p:animEffect transition="in" filter="circle(in)">
                                      <p:cBhvr>
                                        <p:cTn id="13" dur="2000"/>
                                        <p:tgtEl>
                                          <p:spTgt spid="1843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8436"/>
                                        </p:tgtEl>
                                        <p:attrNameLst>
                                          <p:attrName>style.visibility</p:attrName>
                                        </p:attrNameLst>
                                      </p:cBhvr>
                                      <p:to>
                                        <p:strVal val="visible"/>
                                      </p:to>
                                    </p:set>
                                    <p:animEffect transition="in" filter="circle(in)">
                                      <p:cBhvr>
                                        <p:cTn id="18" dur="2000"/>
                                        <p:tgtEl>
                                          <p:spTgt spid="184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437"/>
                                        </p:tgtEl>
                                        <p:attrNameLst>
                                          <p:attrName>style.visibility</p:attrName>
                                        </p:attrNameLst>
                                      </p:cBhvr>
                                      <p:to>
                                        <p:strVal val="visible"/>
                                      </p:to>
                                    </p:set>
                                    <p:animEffect transition="in" filter="circle(in)">
                                      <p:cBhvr>
                                        <p:cTn id="23" dur="2000"/>
                                        <p:tgtEl>
                                          <p:spTgt spid="1843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37" grpId="0" animBg="1"/>
      <p:bldP spid="2" grpId="0" animBg="1"/>
      <p:bldP spid="6"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09A5BA8-28AA-4E7E-BD0B-B0CCC9ABC02D}"/>
              </a:ext>
            </a:extLst>
          </p:cNvPr>
          <p:cNvSpPr/>
          <p:nvPr/>
        </p:nvSpPr>
        <p:spPr>
          <a:xfrm>
            <a:off x="3498574" y="92766"/>
            <a:ext cx="4865281" cy="675861"/>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HƯỚNG DẪN VỀ NHÀ</a:t>
            </a:r>
          </a:p>
        </p:txBody>
      </p:sp>
      <p:sp>
        <p:nvSpPr>
          <p:cNvPr id="3" name="Rectangle: Rounded Corners 2">
            <a:extLst>
              <a:ext uri="{FF2B5EF4-FFF2-40B4-BE49-F238E27FC236}">
                <a16:creationId xmlns="" xmlns:a16="http://schemas.microsoft.com/office/drawing/2014/main" id="{258C5412-1E0B-4C95-99E5-337B8CDB4E24}"/>
              </a:ext>
            </a:extLst>
          </p:cNvPr>
          <p:cNvSpPr/>
          <p:nvPr/>
        </p:nvSpPr>
        <p:spPr>
          <a:xfrm>
            <a:off x="2266122" y="1298714"/>
            <a:ext cx="7288695" cy="18420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7030A0"/>
                </a:solidFill>
              </a:rPr>
              <a:t>1. </a:t>
            </a:r>
            <a:r>
              <a:rPr lang="en-US" sz="2800" dirty="0" err="1">
                <a:solidFill>
                  <a:srgbClr val="7030A0"/>
                </a:solidFill>
              </a:rPr>
              <a:t>Học</a:t>
            </a:r>
            <a:r>
              <a:rPr lang="en-US" sz="2800" dirty="0">
                <a:solidFill>
                  <a:srgbClr val="7030A0"/>
                </a:solidFill>
              </a:rPr>
              <a:t> </a:t>
            </a:r>
            <a:r>
              <a:rPr lang="en-US" sz="2800" dirty="0" err="1">
                <a:solidFill>
                  <a:srgbClr val="7030A0"/>
                </a:solidFill>
              </a:rPr>
              <a:t>thuộc</a:t>
            </a:r>
            <a:r>
              <a:rPr lang="en-US" sz="2800" dirty="0">
                <a:solidFill>
                  <a:srgbClr val="7030A0"/>
                </a:solidFill>
              </a:rPr>
              <a:t> </a:t>
            </a:r>
            <a:r>
              <a:rPr lang="en-US" sz="2800" dirty="0" err="1">
                <a:solidFill>
                  <a:srgbClr val="7030A0"/>
                </a:solidFill>
              </a:rPr>
              <a:t>bài</a:t>
            </a:r>
            <a:endParaRPr lang="en-US" sz="2800" dirty="0">
              <a:solidFill>
                <a:srgbClr val="7030A0"/>
              </a:solidFill>
            </a:endParaRPr>
          </a:p>
          <a:p>
            <a:r>
              <a:rPr lang="en-US" sz="2800" dirty="0">
                <a:solidFill>
                  <a:srgbClr val="7030A0"/>
                </a:solidFill>
              </a:rPr>
              <a:t>2. </a:t>
            </a:r>
            <a:r>
              <a:rPr lang="en-US" sz="2800" dirty="0" err="1">
                <a:solidFill>
                  <a:srgbClr val="7030A0"/>
                </a:solidFill>
              </a:rPr>
              <a:t>Tìm</a:t>
            </a:r>
            <a:r>
              <a:rPr lang="en-US" sz="2800" dirty="0">
                <a:solidFill>
                  <a:srgbClr val="7030A0"/>
                </a:solidFill>
              </a:rPr>
              <a:t> </a:t>
            </a:r>
            <a:r>
              <a:rPr lang="en-US" sz="2800" dirty="0" err="1">
                <a:solidFill>
                  <a:srgbClr val="7030A0"/>
                </a:solidFill>
              </a:rPr>
              <a:t>hiểu</a:t>
            </a:r>
            <a:r>
              <a:rPr lang="en-US" sz="2800" dirty="0">
                <a:solidFill>
                  <a:srgbClr val="7030A0"/>
                </a:solidFill>
              </a:rPr>
              <a:t> </a:t>
            </a:r>
            <a:r>
              <a:rPr lang="en-US" sz="2800" dirty="0" err="1">
                <a:solidFill>
                  <a:srgbClr val="7030A0"/>
                </a:solidFill>
              </a:rPr>
              <a:t>bài</a:t>
            </a:r>
            <a:r>
              <a:rPr lang="en-US" sz="2800" dirty="0">
                <a:solidFill>
                  <a:srgbClr val="7030A0"/>
                </a:solidFill>
              </a:rPr>
              <a:t> 14: </a:t>
            </a:r>
            <a:r>
              <a:rPr lang="en-US" sz="2800" dirty="0" err="1">
                <a:solidFill>
                  <a:srgbClr val="7030A0"/>
                </a:solidFill>
              </a:rPr>
              <a:t>nhà</a:t>
            </a:r>
            <a:r>
              <a:rPr lang="en-US" sz="2800" dirty="0">
                <a:solidFill>
                  <a:srgbClr val="7030A0"/>
                </a:solidFill>
              </a:rPr>
              <a:t> </a:t>
            </a:r>
            <a:r>
              <a:rPr lang="en-US" sz="2800" dirty="0" err="1">
                <a:solidFill>
                  <a:srgbClr val="7030A0"/>
                </a:solidFill>
              </a:rPr>
              <a:t>nước</a:t>
            </a:r>
            <a:r>
              <a:rPr lang="en-US" sz="2800" dirty="0">
                <a:solidFill>
                  <a:srgbClr val="7030A0"/>
                </a:solidFill>
              </a:rPr>
              <a:t> </a:t>
            </a:r>
            <a:r>
              <a:rPr lang="en-US" sz="2800" dirty="0" err="1">
                <a:solidFill>
                  <a:srgbClr val="7030A0"/>
                </a:solidFill>
              </a:rPr>
              <a:t>Văn</a:t>
            </a:r>
            <a:r>
              <a:rPr lang="en-US" sz="2800" dirty="0">
                <a:solidFill>
                  <a:srgbClr val="7030A0"/>
                </a:solidFill>
              </a:rPr>
              <a:t> Lang, </a:t>
            </a:r>
            <a:r>
              <a:rPr lang="en-US" sz="2800" dirty="0" err="1">
                <a:solidFill>
                  <a:srgbClr val="7030A0"/>
                </a:solidFill>
              </a:rPr>
              <a:t>Âu</a:t>
            </a:r>
            <a:r>
              <a:rPr lang="en-US" sz="2800" dirty="0">
                <a:solidFill>
                  <a:srgbClr val="7030A0"/>
                </a:solidFill>
              </a:rPr>
              <a:t> </a:t>
            </a:r>
            <a:r>
              <a:rPr lang="en-US" sz="2800" dirty="0" err="1">
                <a:solidFill>
                  <a:srgbClr val="7030A0"/>
                </a:solidFill>
              </a:rPr>
              <a:t>Lạc</a:t>
            </a:r>
            <a:r>
              <a:rPr lang="en-US" sz="2800" dirty="0">
                <a:solidFill>
                  <a:srgbClr val="7030A0"/>
                </a:solidFill>
              </a:rPr>
              <a:t>. </a:t>
            </a:r>
            <a:r>
              <a:rPr lang="vi-VN" dirty="0"/>
              <a:t> hai năm 2013.[4]</a:t>
            </a:r>
            <a:endParaRPr lang="en-US" dirty="0"/>
          </a:p>
        </p:txBody>
      </p:sp>
    </p:spTree>
    <p:extLst>
      <p:ext uri="{BB962C8B-B14F-4D97-AF65-F5344CB8AC3E}">
        <p14:creationId xmlns="" xmlns:p14="http://schemas.microsoft.com/office/powerpoint/2010/main" val="3576709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319D5B4D-69F6-402B-A133-8DCDA7BF9669}"/>
              </a:ext>
            </a:extLst>
          </p:cNvPr>
          <p:cNvSpPr/>
          <p:nvPr/>
        </p:nvSpPr>
        <p:spPr>
          <a:xfrm>
            <a:off x="3945172" y="0"/>
            <a:ext cx="4301656" cy="728870"/>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KIỂM TRA BÀI CŨ</a:t>
            </a:r>
          </a:p>
        </p:txBody>
      </p:sp>
    </p:spTree>
    <p:extLst>
      <p:ext uri="{BB962C8B-B14F-4D97-AF65-F5344CB8AC3E}">
        <p14:creationId xmlns="" xmlns:p14="http://schemas.microsoft.com/office/powerpoint/2010/main" val="152658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FFD0BC3-AE60-4B83-8D34-EBCFD9C8654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 xmlns:a16="http://schemas.microsoft.com/office/drawing/2014/main" id="{EF2F949E-49AA-44E5-A43B-9448688A44B9}"/>
              </a:ext>
            </a:extLst>
          </p:cNvPr>
          <p:cNvSpPr/>
          <p:nvPr/>
        </p:nvSpPr>
        <p:spPr>
          <a:xfrm>
            <a:off x="0" y="6241774"/>
            <a:ext cx="12192000" cy="616226"/>
          </a:xfrm>
          <a:prstGeom prst="roundRect">
            <a:avLst/>
          </a:prstGeom>
          <a:solidFill>
            <a:schemeClr val="accent2">
              <a:lumMod val="40000"/>
              <a:lumOff val="6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Hình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ảnh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gợi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nhớ</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liên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tưởng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đến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endParaRPr lang="en-US" sz="2400" b="1" u="sng"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184CC711-BE60-4A19-8C40-55BC42E68757}"/>
              </a:ext>
            </a:extLst>
          </p:cNvPr>
          <p:cNvSpPr/>
          <p:nvPr/>
        </p:nvSpPr>
        <p:spPr>
          <a:xfrm>
            <a:off x="0" y="6241774"/>
            <a:ext cx="12192000" cy="616226"/>
          </a:xfrm>
          <a:prstGeom prst="roundRect">
            <a:avLst/>
          </a:prstGeom>
          <a:solidFill>
            <a:schemeClr val="accent2">
              <a:lumMod val="40000"/>
              <a:lumOff val="6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Sự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triển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của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giáo</a:t>
            </a:r>
            <a:r>
              <a:rPr lang="en-US" sz="2400" b="1" dirty="0">
                <a:solidFill>
                  <a:schemeClr val="tx1"/>
                </a:solidFill>
                <a:latin typeface="Arial" panose="020B0604020202020204" pitchFamily="34" charset="0"/>
                <a:cs typeface="Arial" panose="020B0604020202020204" pitchFamily="34" charset="0"/>
              </a:rPr>
              <a:t>.</a:t>
            </a:r>
            <a:endParaRPr lang="en-US" sz="2400" b="1" u="sn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6822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FD90C8B-A11E-4CFA-A578-942ACA97D094}"/>
              </a:ext>
            </a:extLst>
          </p:cNvPr>
          <p:cNvSpPr/>
          <p:nvPr/>
        </p:nvSpPr>
        <p:spPr>
          <a:xfrm>
            <a:off x="236806" y="0"/>
            <a:ext cx="11718388" cy="914400"/>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dirty="0">
                <a:solidFill>
                  <a:schemeClr val="tx1"/>
                </a:solidFill>
                <a:latin typeface="Arial" panose="020B0604020202020204" pitchFamily="34" charset="0"/>
                <a:cs typeface="Arial" panose="020B0604020202020204" pitchFamily="34" charset="0"/>
              </a:rPr>
              <a:t>BÀI 13</a:t>
            </a:r>
            <a:r>
              <a:rPr lang="en-US" sz="2400" b="1" dirty="0">
                <a:solidFill>
                  <a:schemeClr val="tx1"/>
                </a:solidFill>
                <a:latin typeface="Arial" panose="020B0604020202020204" pitchFamily="34" charset="0"/>
                <a:cs typeface="Arial" panose="020B0604020202020204" pitchFamily="34" charset="0"/>
              </a:rPr>
              <a:t>: GIAO LƯU VĂN HOÁ Ở ĐÔNG NAM Á TỪ ĐẦU CÔNG NGUYÊN</a:t>
            </a:r>
          </a:p>
          <a:p>
            <a:pPr algn="ctr"/>
            <a:r>
              <a:rPr lang="en-US" sz="2400" b="1" dirty="0">
                <a:solidFill>
                  <a:schemeClr val="tx1"/>
                </a:solidFill>
                <a:latin typeface="Arial" panose="020B0604020202020204" pitchFamily="34" charset="0"/>
                <a:cs typeface="Arial" panose="020B0604020202020204" pitchFamily="34" charset="0"/>
              </a:rPr>
              <a:t> ĐẾN THẾ KỈ X</a:t>
            </a:r>
          </a:p>
        </p:txBody>
      </p:sp>
      <p:sp>
        <p:nvSpPr>
          <p:cNvPr id="5" name="TextBox 4">
            <a:extLst>
              <a:ext uri="{FF2B5EF4-FFF2-40B4-BE49-F238E27FC236}">
                <a16:creationId xmlns="" xmlns:a16="http://schemas.microsoft.com/office/drawing/2014/main" id="{2E0FE368-2E94-4095-9FF8-A0799F2A3097}"/>
              </a:ext>
            </a:extLst>
          </p:cNvPr>
          <p:cNvSpPr txBox="1"/>
          <p:nvPr/>
        </p:nvSpPr>
        <p:spPr>
          <a:xfrm>
            <a:off x="236806" y="1012874"/>
            <a:ext cx="405591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Tín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ngưỡng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tôn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giáo</a:t>
            </a:r>
            <a:r>
              <a:rPr lang="en-US" sz="2400" b="1" dirty="0">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 xmlns:a16="http://schemas.microsoft.com/office/drawing/2014/main" id="{381A9ED7-333C-4B6A-83C0-F6A32486241A}"/>
              </a:ext>
            </a:extLst>
          </p:cNvPr>
          <p:cNvSpPr/>
          <p:nvPr/>
        </p:nvSpPr>
        <p:spPr>
          <a:xfrm>
            <a:off x="236806" y="5831058"/>
            <a:ext cx="11718388" cy="914400"/>
          </a:xfrm>
          <a:prstGeom prst="roundRec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tx1"/>
                </a:solidFill>
                <a:effectLst/>
              </a:rPr>
              <a:t>          </a:t>
            </a:r>
            <a:r>
              <a:rPr lang="vi-VN" sz="2400" b="0" i="0" dirty="0">
                <a:solidFill>
                  <a:schemeClr val="tx1"/>
                </a:solidFill>
                <a:effectLst/>
              </a:rPr>
              <a:t>Đời sống tín ngưỡng - tôn giáo của các cư dân Đông Nam Á đã chịu ảnh hưởng từ văn hóa Ấn Độ, Trung Quốc như thế nào?</a:t>
            </a:r>
            <a:endParaRPr lang="en-US" sz="2400" dirty="0">
              <a:solidFill>
                <a:schemeClr val="tx1"/>
              </a:solidFill>
            </a:endParaRPr>
          </a:p>
        </p:txBody>
      </p:sp>
      <p:pic>
        <p:nvPicPr>
          <p:cNvPr id="7" name="Graphic 6" descr="Questions">
            <a:extLst>
              <a:ext uri="{FF2B5EF4-FFF2-40B4-BE49-F238E27FC236}">
                <a16:creationId xmlns="" xmlns:a16="http://schemas.microsoft.com/office/drawing/2014/main" id="{CFA66A2D-BFAA-4076-B25E-460A2F436ED0}"/>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236806" y="5916146"/>
            <a:ext cx="1024862" cy="744224"/>
          </a:xfrm>
          <a:prstGeom prst="rect">
            <a:avLst/>
          </a:prstGeom>
        </p:spPr>
      </p:pic>
      <p:sp>
        <p:nvSpPr>
          <p:cNvPr id="10" name="TextBox 9">
            <a:extLst>
              <a:ext uri="{FF2B5EF4-FFF2-40B4-BE49-F238E27FC236}">
                <a16:creationId xmlns="" xmlns:a16="http://schemas.microsoft.com/office/drawing/2014/main" id="{B8A1BE59-7293-4A53-861B-B21718143668}"/>
              </a:ext>
            </a:extLst>
          </p:cNvPr>
          <p:cNvSpPr txBox="1"/>
          <p:nvPr/>
        </p:nvSpPr>
        <p:spPr>
          <a:xfrm>
            <a:off x="405618" y="1497668"/>
            <a:ext cx="2703342" cy="461665"/>
          </a:xfrm>
          <a:prstGeom prst="rect">
            <a:avLst/>
          </a:prstGeom>
          <a:noFill/>
        </p:spPr>
        <p:txBody>
          <a:bodyPr wrap="square">
            <a:spAutoFit/>
          </a:bodyPr>
          <a:lstStyle/>
          <a:p>
            <a:pPr algn="l"/>
            <a:r>
              <a:rPr lang="vi-VN" sz="2400" b="1" i="1" dirty="0">
                <a:effectLst/>
                <a:latin typeface="Arial" panose="020B0604020202020204" pitchFamily="34" charset="0"/>
                <a:cs typeface="Arial" panose="020B0604020202020204" pitchFamily="34" charset="0"/>
              </a:rPr>
              <a:t>- Về tín ngưỡng:</a:t>
            </a:r>
          </a:p>
        </p:txBody>
      </p:sp>
      <p:sp>
        <p:nvSpPr>
          <p:cNvPr id="12" name="TextBox 11">
            <a:extLst>
              <a:ext uri="{FF2B5EF4-FFF2-40B4-BE49-F238E27FC236}">
                <a16:creationId xmlns="" xmlns:a16="http://schemas.microsoft.com/office/drawing/2014/main" id="{7524707D-CF72-4199-8545-537403BC07E8}"/>
              </a:ext>
            </a:extLst>
          </p:cNvPr>
          <p:cNvSpPr txBox="1"/>
          <p:nvPr/>
        </p:nvSpPr>
        <p:spPr>
          <a:xfrm>
            <a:off x="2968283" y="1497668"/>
            <a:ext cx="8986911" cy="830997"/>
          </a:xfrm>
          <a:prstGeom prst="rect">
            <a:avLst/>
          </a:prstGeom>
          <a:noFill/>
        </p:spPr>
        <p:txBody>
          <a:bodyPr wrap="square">
            <a:spAutoFit/>
          </a:bodyPr>
          <a:lstStyle/>
          <a:p>
            <a:r>
              <a:rPr lang="vi-VN" sz="2400" b="0" i="0" dirty="0">
                <a:effectLst/>
                <a:latin typeface="Arial" panose="020B0604020202020204" pitchFamily="34" charset="0"/>
                <a:cs typeface="Arial" panose="020B0604020202020204" pitchFamily="34" charset="0"/>
              </a:rPr>
              <a:t>Cư dân Đông Nam Á có nhiều tín ngưỡng dân gian như: tín ngưỡng phồn thực, tục thờ cúng tổ tiên, tục cầu mưa,...</a:t>
            </a:r>
          </a:p>
        </p:txBody>
      </p:sp>
    </p:spTree>
    <p:extLst>
      <p:ext uri="{BB962C8B-B14F-4D97-AF65-F5344CB8AC3E}">
        <p14:creationId xmlns="" xmlns:p14="http://schemas.microsoft.com/office/powerpoint/2010/main" val="87215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9A722B9-A6C0-45BD-99D8-EDC18D6630E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 xmlns:a16="http://schemas.microsoft.com/office/drawing/2014/main" id="{46988338-9F45-4FD3-AA70-CD3E74CD9DA9}"/>
              </a:ext>
            </a:extLst>
          </p:cNvPr>
          <p:cNvSpPr/>
          <p:nvPr/>
        </p:nvSpPr>
        <p:spPr>
          <a:xfrm>
            <a:off x="2053884" y="6344529"/>
            <a:ext cx="8084232" cy="513471"/>
          </a:xfrm>
          <a:prstGeom prst="roundRect">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Tín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ngưỡng</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phồn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thực</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trên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tháp</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Chăm</a:t>
            </a:r>
            <a:endParaRPr lang="en-US" sz="2800" b="1"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7C810C63-8C26-44AB-8D5C-8D4E42D816AF}"/>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Rounded Corners 6">
            <a:extLst>
              <a:ext uri="{FF2B5EF4-FFF2-40B4-BE49-F238E27FC236}">
                <a16:creationId xmlns="" xmlns:a16="http://schemas.microsoft.com/office/drawing/2014/main" id="{31FA3956-A8D0-4B87-AED3-758EC6421BD4}"/>
              </a:ext>
            </a:extLst>
          </p:cNvPr>
          <p:cNvSpPr/>
          <p:nvPr/>
        </p:nvSpPr>
        <p:spPr>
          <a:xfrm>
            <a:off x="2053884" y="6344529"/>
            <a:ext cx="8084232" cy="513471"/>
          </a:xfrm>
          <a:prstGeom prst="roundRect">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Tín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ngưỡng</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thờ</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Mẫu</a:t>
            </a:r>
            <a:endParaRPr lang="en-US" sz="2800" b="1"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 xmlns:a16="http://schemas.microsoft.com/office/drawing/2014/main" id="{FEDE0E33-AF2E-40D9-A4C1-90228B7A8896}"/>
              </a:ext>
            </a:extLst>
          </p:cNvPr>
          <p:cNvPicPr>
            <a:picLocks noChangeAspect="1"/>
          </p:cNvPicPr>
          <p:nvPr/>
        </p:nvPicPr>
        <p:blipFill>
          <a:blip r:embed="rId4"/>
          <a:stretch>
            <a:fillRect/>
          </a:stretch>
        </p:blipFill>
        <p:spPr>
          <a:xfrm>
            <a:off x="32825" y="0"/>
            <a:ext cx="12159175" cy="6858000"/>
          </a:xfrm>
          <a:prstGeom prst="rect">
            <a:avLst/>
          </a:prstGeom>
        </p:spPr>
      </p:pic>
      <p:sp>
        <p:nvSpPr>
          <p:cNvPr id="9" name="Rectangle: Rounded Corners 8">
            <a:extLst>
              <a:ext uri="{FF2B5EF4-FFF2-40B4-BE49-F238E27FC236}">
                <a16:creationId xmlns="" xmlns:a16="http://schemas.microsoft.com/office/drawing/2014/main" id="{8551B85A-4839-4E9D-9DEE-271D7E5E2574}"/>
              </a:ext>
            </a:extLst>
          </p:cNvPr>
          <p:cNvSpPr/>
          <p:nvPr/>
        </p:nvSpPr>
        <p:spPr>
          <a:xfrm>
            <a:off x="2053885" y="6344529"/>
            <a:ext cx="8084232" cy="513471"/>
          </a:xfrm>
          <a:prstGeom prst="roundRect">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Tín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ngưỡng</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thờ</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đức</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Thánh</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Trần</a:t>
            </a:r>
            <a:endParaRPr lang="en-US" sz="2800" b="1" dirty="0">
              <a:solidFill>
                <a:schemeClr val="tx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 xmlns:a16="http://schemas.microsoft.com/office/drawing/2014/main" id="{10C9AF5F-87A7-45CC-9437-20C466D846F1}"/>
              </a:ext>
            </a:extLst>
          </p:cNvPr>
          <p:cNvPicPr>
            <a:picLocks noChangeAspect="1"/>
          </p:cNvPicPr>
          <p:nvPr/>
        </p:nvPicPr>
        <p:blipFill>
          <a:blip r:embed="rId5"/>
          <a:stretch>
            <a:fillRect/>
          </a:stretch>
        </p:blipFill>
        <p:spPr>
          <a:xfrm>
            <a:off x="89096" y="0"/>
            <a:ext cx="12173243" cy="6858000"/>
          </a:xfrm>
          <a:prstGeom prst="rect">
            <a:avLst/>
          </a:prstGeom>
        </p:spPr>
      </p:pic>
      <p:sp>
        <p:nvSpPr>
          <p:cNvPr id="11" name="Rectangle: Rounded Corners 10">
            <a:extLst>
              <a:ext uri="{FF2B5EF4-FFF2-40B4-BE49-F238E27FC236}">
                <a16:creationId xmlns="" xmlns:a16="http://schemas.microsoft.com/office/drawing/2014/main" id="{B92E0495-4DC4-46E4-8E64-E3021F079B47}"/>
              </a:ext>
            </a:extLst>
          </p:cNvPr>
          <p:cNvSpPr/>
          <p:nvPr/>
        </p:nvSpPr>
        <p:spPr>
          <a:xfrm>
            <a:off x="2124224" y="6344529"/>
            <a:ext cx="8084232" cy="513471"/>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Đàn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tế</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trời</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đất</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tại</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Bình</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Định</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9132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FD90C8B-A11E-4CFA-A578-942ACA97D094}"/>
              </a:ext>
            </a:extLst>
          </p:cNvPr>
          <p:cNvSpPr/>
          <p:nvPr/>
        </p:nvSpPr>
        <p:spPr>
          <a:xfrm>
            <a:off x="236806" y="0"/>
            <a:ext cx="11718388" cy="914400"/>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dirty="0">
                <a:solidFill>
                  <a:schemeClr val="tx1"/>
                </a:solidFill>
                <a:latin typeface="Arial" panose="020B0604020202020204" pitchFamily="34" charset="0"/>
                <a:cs typeface="Arial" panose="020B0604020202020204" pitchFamily="34" charset="0"/>
              </a:rPr>
              <a:t>BÀI 13</a:t>
            </a:r>
            <a:r>
              <a:rPr lang="en-US" sz="2400" b="1" dirty="0">
                <a:solidFill>
                  <a:schemeClr val="tx1"/>
                </a:solidFill>
                <a:latin typeface="Arial" panose="020B0604020202020204" pitchFamily="34" charset="0"/>
                <a:cs typeface="Arial" panose="020B0604020202020204" pitchFamily="34" charset="0"/>
              </a:rPr>
              <a:t>: GIAO LƯU VĂN HOÁ Ở ĐÔNG NAM Á TỪ ĐẦU CÔNG NGUYÊN</a:t>
            </a:r>
          </a:p>
          <a:p>
            <a:pPr algn="ctr"/>
            <a:r>
              <a:rPr lang="en-US" sz="2400" b="1" dirty="0">
                <a:solidFill>
                  <a:schemeClr val="tx1"/>
                </a:solidFill>
                <a:latin typeface="Arial" panose="020B0604020202020204" pitchFamily="34" charset="0"/>
                <a:cs typeface="Arial" panose="020B0604020202020204" pitchFamily="34" charset="0"/>
              </a:rPr>
              <a:t> ĐẾN THẾ KỈ X</a:t>
            </a:r>
          </a:p>
        </p:txBody>
      </p:sp>
      <p:sp>
        <p:nvSpPr>
          <p:cNvPr id="5" name="TextBox 4">
            <a:extLst>
              <a:ext uri="{FF2B5EF4-FFF2-40B4-BE49-F238E27FC236}">
                <a16:creationId xmlns="" xmlns:a16="http://schemas.microsoft.com/office/drawing/2014/main" id="{2E0FE368-2E94-4095-9FF8-A0799F2A3097}"/>
              </a:ext>
            </a:extLst>
          </p:cNvPr>
          <p:cNvSpPr txBox="1"/>
          <p:nvPr/>
        </p:nvSpPr>
        <p:spPr>
          <a:xfrm>
            <a:off x="236806" y="1012874"/>
            <a:ext cx="405591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1. </a:t>
            </a:r>
            <a:r>
              <a:rPr lang="en-US" sz="2400" b="1" dirty="0" err="1">
                <a:latin typeface="Arial" panose="020B0604020202020204" pitchFamily="34" charset="0"/>
                <a:cs typeface="Arial" panose="020B0604020202020204" pitchFamily="34" charset="0"/>
              </a:rPr>
              <a:t>Tín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ngưỡng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tôn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giáo</a:t>
            </a:r>
            <a:r>
              <a:rPr lang="en-US" sz="2400" b="1" dirty="0">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 xmlns:a16="http://schemas.microsoft.com/office/drawing/2014/main" id="{381A9ED7-333C-4B6A-83C0-F6A32486241A}"/>
              </a:ext>
            </a:extLst>
          </p:cNvPr>
          <p:cNvSpPr/>
          <p:nvPr/>
        </p:nvSpPr>
        <p:spPr>
          <a:xfrm>
            <a:off x="236806" y="5831058"/>
            <a:ext cx="11718388" cy="914400"/>
          </a:xfrm>
          <a:prstGeom prst="roundRec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tx1"/>
                </a:solidFill>
                <a:effectLst/>
              </a:rPr>
              <a:t>          </a:t>
            </a:r>
            <a:r>
              <a:rPr lang="vi-VN" sz="2400" b="0" i="0" dirty="0">
                <a:solidFill>
                  <a:schemeClr val="tx1"/>
                </a:solidFill>
                <a:effectLst/>
              </a:rPr>
              <a:t>Đời sống tín ngưỡng - tôn giáo của các cư dân Đông Nam Á đã chịu ảnh hưởng từ văn hóa Ấn Độ, Trung Quốc như thế nào?</a:t>
            </a:r>
            <a:endParaRPr lang="en-US" sz="2400" dirty="0">
              <a:solidFill>
                <a:schemeClr val="tx1"/>
              </a:solidFill>
            </a:endParaRPr>
          </a:p>
        </p:txBody>
      </p:sp>
      <p:pic>
        <p:nvPicPr>
          <p:cNvPr id="7" name="Graphic 6" descr="Questions">
            <a:extLst>
              <a:ext uri="{FF2B5EF4-FFF2-40B4-BE49-F238E27FC236}">
                <a16:creationId xmlns="" xmlns:a16="http://schemas.microsoft.com/office/drawing/2014/main" id="{CFA66A2D-BFAA-4076-B25E-460A2F436ED0}"/>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236806" y="5916146"/>
            <a:ext cx="1024862" cy="744224"/>
          </a:xfrm>
          <a:prstGeom prst="rect">
            <a:avLst/>
          </a:prstGeom>
        </p:spPr>
      </p:pic>
      <p:sp>
        <p:nvSpPr>
          <p:cNvPr id="10" name="TextBox 9">
            <a:extLst>
              <a:ext uri="{FF2B5EF4-FFF2-40B4-BE49-F238E27FC236}">
                <a16:creationId xmlns="" xmlns:a16="http://schemas.microsoft.com/office/drawing/2014/main" id="{B8A1BE59-7293-4A53-861B-B21718143668}"/>
              </a:ext>
            </a:extLst>
          </p:cNvPr>
          <p:cNvSpPr txBox="1"/>
          <p:nvPr/>
        </p:nvSpPr>
        <p:spPr>
          <a:xfrm>
            <a:off x="405618" y="1497668"/>
            <a:ext cx="2210973" cy="461665"/>
          </a:xfrm>
          <a:prstGeom prst="rect">
            <a:avLst/>
          </a:prstGeom>
          <a:noFill/>
        </p:spPr>
        <p:txBody>
          <a:bodyPr wrap="square">
            <a:spAutoFit/>
          </a:bodyPr>
          <a:lstStyle/>
          <a:p>
            <a:pPr algn="l"/>
            <a:r>
              <a:rPr lang="vi-VN" sz="2400" b="1" i="1" dirty="0">
                <a:effectLst/>
                <a:latin typeface="Arial" panose="020B0604020202020204" pitchFamily="34" charset="0"/>
                <a:cs typeface="Arial" panose="020B0604020202020204" pitchFamily="34" charset="0"/>
              </a:rPr>
              <a:t>- Về </a:t>
            </a:r>
            <a:r>
              <a:rPr lang="en-US" sz="2400" b="1" i="1" dirty="0" err="1">
                <a:effectLst/>
                <a:latin typeface="Arial" panose="020B0604020202020204" pitchFamily="34" charset="0"/>
                <a:cs typeface="Arial" panose="020B0604020202020204" pitchFamily="34" charset="0"/>
              </a:rPr>
              <a:t>tôn</a:t>
            </a:r>
            <a:r>
              <a:rPr lang="en-US" sz="2400" b="1" i="1" dirty="0">
                <a:effectLst/>
                <a:latin typeface="Arial" panose="020B0604020202020204" pitchFamily="34" charset="0"/>
                <a:cs typeface="Arial" panose="020B0604020202020204" pitchFamily="34" charset="0"/>
              </a:rPr>
              <a:t> </a:t>
            </a:r>
            <a:r>
              <a:rPr lang="en-US" sz="2400" b="1" i="1" dirty="0" err="1">
                <a:effectLst/>
                <a:latin typeface="Arial" panose="020B0604020202020204" pitchFamily="34" charset="0"/>
                <a:cs typeface="Arial" panose="020B0604020202020204" pitchFamily="34" charset="0"/>
              </a:rPr>
              <a:t>giáo</a:t>
            </a:r>
            <a:r>
              <a:rPr lang="vi-VN" sz="2400" b="1" i="1" dirty="0">
                <a:effectLst/>
                <a:latin typeface="Arial" panose="020B0604020202020204" pitchFamily="34" charset="0"/>
                <a:cs typeface="Arial" panose="020B0604020202020204" pitchFamily="34" charset="0"/>
              </a:rPr>
              <a:t>:</a:t>
            </a:r>
          </a:p>
        </p:txBody>
      </p:sp>
      <p:sp>
        <p:nvSpPr>
          <p:cNvPr id="9" name="TextBox 8">
            <a:extLst>
              <a:ext uri="{FF2B5EF4-FFF2-40B4-BE49-F238E27FC236}">
                <a16:creationId xmlns="" xmlns:a16="http://schemas.microsoft.com/office/drawing/2014/main" id="{490AC5EB-AB1F-4402-B11F-923750BFA16C}"/>
              </a:ext>
            </a:extLst>
          </p:cNvPr>
          <p:cNvSpPr txBox="1"/>
          <p:nvPr/>
        </p:nvSpPr>
        <p:spPr>
          <a:xfrm>
            <a:off x="2518117" y="1543834"/>
            <a:ext cx="9437077" cy="830997"/>
          </a:xfrm>
          <a:prstGeom prst="rect">
            <a:avLst/>
          </a:prstGeom>
          <a:noFill/>
        </p:spPr>
        <p:txBody>
          <a:bodyPr wrap="square" rtlCol="0">
            <a:spAutoFit/>
          </a:bodyPr>
          <a:lstStyle/>
          <a:p>
            <a:pPr algn="l"/>
            <a:r>
              <a:rPr lang="vi-VN" sz="2400" b="0" i="0" dirty="0">
                <a:effectLst/>
                <a:latin typeface="Arial" panose="020B0604020202020204" pitchFamily="34" charset="0"/>
                <a:cs typeface="Arial" panose="020B0604020202020204" pitchFamily="34" charset="0"/>
              </a:rPr>
              <a:t>+ Các tín ngưỡng bản địa đã dung hợp với Ấn Độ giáo (từ Ấn Độ), Phật giáo (từ Ấn Độ và Trung Quốc). </a:t>
            </a:r>
          </a:p>
        </p:txBody>
      </p:sp>
      <p:sp>
        <p:nvSpPr>
          <p:cNvPr id="11" name="TextBox 10">
            <a:extLst>
              <a:ext uri="{FF2B5EF4-FFF2-40B4-BE49-F238E27FC236}">
                <a16:creationId xmlns="" xmlns:a16="http://schemas.microsoft.com/office/drawing/2014/main" id="{F2AC4689-0356-48DD-A7DB-E2E350E1F502}"/>
              </a:ext>
            </a:extLst>
          </p:cNvPr>
          <p:cNvSpPr txBox="1"/>
          <p:nvPr/>
        </p:nvSpPr>
        <p:spPr>
          <a:xfrm>
            <a:off x="236807" y="2358836"/>
            <a:ext cx="11718387" cy="830997"/>
          </a:xfrm>
          <a:prstGeom prst="rect">
            <a:avLst/>
          </a:prstGeom>
          <a:noFill/>
        </p:spPr>
        <p:txBody>
          <a:bodyPr wrap="square">
            <a:spAutoFit/>
          </a:bodyPr>
          <a:lstStyle/>
          <a:p>
            <a:pPr algn="just"/>
            <a:r>
              <a:rPr lang="en-US" sz="2400" b="0" i="0" dirty="0">
                <a:effectLst/>
                <a:latin typeface="Arial" panose="020B0604020202020204" pitchFamily="34" charset="0"/>
                <a:cs typeface="Arial" panose="020B0604020202020204" pitchFamily="34" charset="0"/>
              </a:rPr>
              <a:t>=&gt; </a:t>
            </a:r>
            <a:r>
              <a:rPr lang="vi-VN" sz="2400" b="0" i="0" dirty="0">
                <a:effectLst/>
                <a:latin typeface="Arial" panose="020B0604020202020204" pitchFamily="34" charset="0"/>
                <a:cs typeface="Arial" panose="020B0604020202020204" pitchFamily="34" charset="0"/>
              </a:rPr>
              <a:t>Phật giáo đã trở thành tư tưởng chính thống của nhiều quốc gia và là quốc giáo ở một số nước Đông Nam Á.</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47891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9D36906-40FC-41C5-91E9-E23301D2860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 xmlns:a16="http://schemas.microsoft.com/office/drawing/2014/main" id="{632D3A9A-0E3C-404A-997F-80D0E3F932E3}"/>
              </a:ext>
            </a:extLst>
          </p:cNvPr>
          <p:cNvSpPr/>
          <p:nvPr/>
        </p:nvSpPr>
        <p:spPr>
          <a:xfrm>
            <a:off x="2053884" y="6344529"/>
            <a:ext cx="8084232" cy="513471"/>
          </a:xfrm>
          <a:prstGeom prst="roundRect">
            <a:avLst/>
          </a:prstGeom>
          <a:solidFill>
            <a:srgbClr val="00B0F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Tín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ngưỡng</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Phật</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giáo</a:t>
            </a:r>
            <a:r>
              <a:rPr lang="en-US" sz="2800" b="1" i="0" dirty="0">
                <a:solidFill>
                  <a:schemeClr val="tx1"/>
                </a:solidFill>
                <a:effectLst/>
                <a:latin typeface="Arial" panose="020B0604020202020204" pitchFamily="34" charset="0"/>
                <a:cs typeface="Arial" panose="020B0604020202020204" pitchFamily="34" charset="0"/>
              </a:rPr>
              <a:t>.</a:t>
            </a:r>
            <a:endParaRPr lang="en-US" sz="2800" b="1"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2FEF08CB-70EC-45A2-9022-0ACED7973FFA}"/>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Rounded Corners 6">
            <a:extLst>
              <a:ext uri="{FF2B5EF4-FFF2-40B4-BE49-F238E27FC236}">
                <a16:creationId xmlns="" xmlns:a16="http://schemas.microsoft.com/office/drawing/2014/main" id="{180698BA-4C27-4862-9016-7A2CBE34085E}"/>
              </a:ext>
            </a:extLst>
          </p:cNvPr>
          <p:cNvSpPr/>
          <p:nvPr/>
        </p:nvSpPr>
        <p:spPr>
          <a:xfrm>
            <a:off x="2124224" y="6344529"/>
            <a:ext cx="8084232" cy="513471"/>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Ấn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Độ</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giáo</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Hin</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đu</a:t>
            </a:r>
            <a:r>
              <a:rPr lang="en-US" sz="2800" b="1" i="0" dirty="0">
                <a:solidFill>
                  <a:schemeClr val="tx1"/>
                </a:solidFill>
                <a:effectLst/>
                <a:latin typeface="Arial" panose="020B0604020202020204" pitchFamily="34" charset="0"/>
                <a:cs typeface="Arial" panose="020B0604020202020204" pitchFamily="34" charset="0"/>
              </a:rPr>
              <a:t> </a:t>
            </a:r>
            <a:r>
              <a:rPr lang="en-US" sz="2800" b="1" i="0" dirty="0" err="1">
                <a:solidFill>
                  <a:schemeClr val="tx1"/>
                </a:solidFill>
                <a:effectLst/>
                <a:latin typeface="Arial" panose="020B0604020202020204" pitchFamily="34" charset="0"/>
                <a:cs typeface="Arial" panose="020B0604020202020204" pitchFamily="34" charset="0"/>
              </a:rPr>
              <a:t>giáo</a:t>
            </a:r>
            <a:r>
              <a:rPr lang="en-US" sz="2800" b="1" i="0" dirty="0">
                <a:solidFill>
                  <a:schemeClr val="tx1"/>
                </a:solidFill>
                <a:effectLst/>
                <a:latin typeface="Arial" panose="020B0604020202020204" pitchFamily="34" charset="0"/>
                <a:cs typeface="Arial" panose="020B0604020202020204" pitchFamily="34" charset="0"/>
              </a:rPr>
              <a:t>)</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46771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FD90C8B-A11E-4CFA-A578-942ACA97D094}"/>
              </a:ext>
            </a:extLst>
          </p:cNvPr>
          <p:cNvSpPr/>
          <p:nvPr/>
        </p:nvSpPr>
        <p:spPr>
          <a:xfrm>
            <a:off x="236806" y="0"/>
            <a:ext cx="11718388" cy="914400"/>
          </a:xfrm>
          <a:prstGeom prst="roundRect">
            <a:avLst/>
          </a:prstGeom>
          <a:pattFill prst="pct70">
            <a:fgClr>
              <a:srgbClr val="FFFF00"/>
            </a:fgClr>
            <a:bgClr>
              <a:schemeClr val="bg1"/>
            </a:bgClr>
          </a:patt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u="sng" dirty="0">
                <a:solidFill>
                  <a:schemeClr val="tx1"/>
                </a:solidFill>
                <a:latin typeface="Arial" panose="020B0604020202020204" pitchFamily="34" charset="0"/>
                <a:cs typeface="Arial" panose="020B0604020202020204" pitchFamily="34" charset="0"/>
              </a:rPr>
              <a:t>BÀI 13</a:t>
            </a:r>
            <a:r>
              <a:rPr lang="en-US" sz="2400" b="1" dirty="0">
                <a:solidFill>
                  <a:schemeClr val="tx1"/>
                </a:solidFill>
                <a:latin typeface="Arial" panose="020B0604020202020204" pitchFamily="34" charset="0"/>
                <a:cs typeface="Arial" panose="020B0604020202020204" pitchFamily="34" charset="0"/>
              </a:rPr>
              <a:t>: GIAO LƯU VĂN HOÁ Ở ĐÔNG NAM Á TỪ ĐẦU CÔNG NGUYÊN</a:t>
            </a:r>
          </a:p>
          <a:p>
            <a:pPr algn="ctr"/>
            <a:r>
              <a:rPr lang="en-US" sz="2400" b="1" dirty="0">
                <a:solidFill>
                  <a:schemeClr val="tx1"/>
                </a:solidFill>
                <a:latin typeface="Arial" panose="020B0604020202020204" pitchFamily="34" charset="0"/>
                <a:cs typeface="Arial" panose="020B0604020202020204" pitchFamily="34" charset="0"/>
              </a:rPr>
              <a:t> ĐẾN THẾ KỈ X</a:t>
            </a:r>
          </a:p>
        </p:txBody>
      </p:sp>
      <p:sp>
        <p:nvSpPr>
          <p:cNvPr id="5" name="TextBox 4">
            <a:extLst>
              <a:ext uri="{FF2B5EF4-FFF2-40B4-BE49-F238E27FC236}">
                <a16:creationId xmlns="" xmlns:a16="http://schemas.microsoft.com/office/drawing/2014/main" id="{2E0FE368-2E94-4095-9FF8-A0799F2A3097}"/>
              </a:ext>
            </a:extLst>
          </p:cNvPr>
          <p:cNvSpPr txBox="1"/>
          <p:nvPr/>
        </p:nvSpPr>
        <p:spPr>
          <a:xfrm>
            <a:off x="236806" y="1012874"/>
            <a:ext cx="353494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2. </a:t>
            </a:r>
            <a:r>
              <a:rPr lang="en-US" sz="2400" b="1" dirty="0" err="1">
                <a:latin typeface="Arial" panose="020B0604020202020204" pitchFamily="34" charset="0"/>
                <a:cs typeface="Arial" panose="020B0604020202020204" pitchFamily="34" charset="0"/>
              </a:rPr>
              <a:t>Chữ</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 xmlns:a16="http://schemas.microsoft.com/office/drawing/2014/main" id="{381A9ED7-333C-4B6A-83C0-F6A32486241A}"/>
              </a:ext>
            </a:extLst>
          </p:cNvPr>
          <p:cNvSpPr/>
          <p:nvPr/>
        </p:nvSpPr>
        <p:spPr>
          <a:xfrm>
            <a:off x="236806" y="5831058"/>
            <a:ext cx="11718388" cy="914400"/>
          </a:xfrm>
          <a:prstGeom prst="roundRec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a:solidFill>
                  <a:schemeClr val="tx1"/>
                </a:solidFill>
                <a:effectLst/>
              </a:rPr>
              <a:t>          </a:t>
            </a:r>
            <a:r>
              <a:rPr lang="vi-VN" sz="2400" b="0" i="0" dirty="0">
                <a:solidFill>
                  <a:schemeClr val="tx1"/>
                </a:solidFill>
                <a:effectLst/>
                <a:latin typeface="Arial" panose="020B0604020202020204" pitchFamily="34" charset="0"/>
                <a:cs typeface="Arial" panose="020B0604020202020204" pitchFamily="34" charset="0"/>
              </a:rPr>
              <a:t>Những bằng chứng nào chứng tỏ chữ viết, văn học Đông Nam Á chịu ảnh hưởng của văn hóa Ấn Độ, Trung Quốc?</a:t>
            </a:r>
            <a:endParaRPr lang="en-US" sz="2400" dirty="0">
              <a:solidFill>
                <a:schemeClr val="tx1"/>
              </a:solidFill>
              <a:latin typeface="Arial" panose="020B0604020202020204" pitchFamily="34" charset="0"/>
              <a:cs typeface="Arial" panose="020B0604020202020204" pitchFamily="34" charset="0"/>
            </a:endParaRPr>
          </a:p>
        </p:txBody>
      </p:sp>
      <p:pic>
        <p:nvPicPr>
          <p:cNvPr id="7" name="Graphic 6" descr="Questions">
            <a:extLst>
              <a:ext uri="{FF2B5EF4-FFF2-40B4-BE49-F238E27FC236}">
                <a16:creationId xmlns="" xmlns:a16="http://schemas.microsoft.com/office/drawing/2014/main" id="{CFA66A2D-BFAA-4076-B25E-460A2F436ED0}"/>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236806" y="5916146"/>
            <a:ext cx="1024862" cy="744224"/>
          </a:xfrm>
          <a:prstGeom prst="rect">
            <a:avLst/>
          </a:prstGeom>
        </p:spPr>
      </p:pic>
      <p:sp>
        <p:nvSpPr>
          <p:cNvPr id="10" name="TextBox 9">
            <a:extLst>
              <a:ext uri="{FF2B5EF4-FFF2-40B4-BE49-F238E27FC236}">
                <a16:creationId xmlns="" xmlns:a16="http://schemas.microsoft.com/office/drawing/2014/main" id="{B8A1BE59-7293-4A53-861B-B21718143668}"/>
              </a:ext>
            </a:extLst>
          </p:cNvPr>
          <p:cNvSpPr txBox="1"/>
          <p:nvPr/>
        </p:nvSpPr>
        <p:spPr>
          <a:xfrm>
            <a:off x="236806" y="1488607"/>
            <a:ext cx="2324330" cy="461665"/>
          </a:xfrm>
          <a:prstGeom prst="rect">
            <a:avLst/>
          </a:prstGeom>
          <a:noFill/>
        </p:spPr>
        <p:txBody>
          <a:bodyPr wrap="square">
            <a:spAutoFit/>
          </a:bodyPr>
          <a:lstStyle/>
          <a:p>
            <a:pPr algn="l"/>
            <a:r>
              <a:rPr lang="vi-VN" sz="2400" b="1" i="1" dirty="0">
                <a:effectLst/>
                <a:latin typeface="Arial" panose="020B0604020202020204" pitchFamily="34" charset="0"/>
                <a:cs typeface="Arial" panose="020B0604020202020204" pitchFamily="34" charset="0"/>
              </a:rPr>
              <a:t>- Về </a:t>
            </a:r>
            <a:r>
              <a:rPr lang="en-US" sz="2400" b="1" i="1" dirty="0" err="1">
                <a:latin typeface="Arial" panose="020B0604020202020204" pitchFamily="34" charset="0"/>
                <a:cs typeface="Arial" panose="020B0604020202020204" pitchFamily="34" charset="0"/>
              </a:rPr>
              <a:t>Chữ</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viết</a:t>
            </a:r>
            <a:r>
              <a:rPr lang="en-US" sz="2400" b="1" i="1" dirty="0">
                <a:latin typeface="Arial" panose="020B0604020202020204" pitchFamily="34" charset="0"/>
                <a:cs typeface="Arial" panose="020B0604020202020204" pitchFamily="34" charset="0"/>
              </a:rPr>
              <a:t> </a:t>
            </a:r>
            <a:r>
              <a:rPr lang="vi-VN" sz="2400" b="1" i="1" dirty="0">
                <a:effectLst/>
                <a:latin typeface="Arial" panose="020B0604020202020204" pitchFamily="34" charset="0"/>
                <a:cs typeface="Arial" panose="020B0604020202020204" pitchFamily="34" charset="0"/>
              </a:rPr>
              <a:t>:</a:t>
            </a:r>
          </a:p>
        </p:txBody>
      </p:sp>
      <p:sp>
        <p:nvSpPr>
          <p:cNvPr id="11" name="TextBox 10">
            <a:extLst>
              <a:ext uri="{FF2B5EF4-FFF2-40B4-BE49-F238E27FC236}">
                <a16:creationId xmlns="" xmlns:a16="http://schemas.microsoft.com/office/drawing/2014/main" id="{29DB0A1C-59A2-4E5D-B515-0A16DC3E6B42}"/>
              </a:ext>
            </a:extLst>
          </p:cNvPr>
          <p:cNvSpPr txBox="1"/>
          <p:nvPr/>
        </p:nvSpPr>
        <p:spPr>
          <a:xfrm>
            <a:off x="236806" y="1891223"/>
            <a:ext cx="11718387" cy="1200329"/>
          </a:xfrm>
          <a:prstGeom prst="rect">
            <a:avLst/>
          </a:prstGeom>
          <a:noFill/>
        </p:spPr>
        <p:txBody>
          <a:bodyPr wrap="square">
            <a:spAutoFit/>
          </a:bodyPr>
          <a:lstStyle/>
          <a:p>
            <a:pPr algn="just"/>
            <a:r>
              <a:rPr lang="vi-VN" sz="2400" dirty="0"/>
              <a:t>- </a:t>
            </a:r>
            <a:r>
              <a:rPr lang="en-US" sz="2400" dirty="0"/>
              <a:t>C</a:t>
            </a:r>
            <a:r>
              <a:rPr lang="vi-VN" sz="2400" dirty="0"/>
              <a:t>ác quốc gia Đông Nam </a:t>
            </a:r>
            <a:r>
              <a:rPr lang="en-US" sz="2400" dirty="0"/>
              <a:t>Á </a:t>
            </a:r>
            <a:r>
              <a:rPr lang="vi-VN" sz="2400" dirty="0"/>
              <a:t>dựa trên những mẫu chữ</a:t>
            </a:r>
            <a:r>
              <a:rPr lang="en-US" sz="2400" dirty="0"/>
              <a:t> </a:t>
            </a:r>
            <a:r>
              <a:rPr lang="en-US" sz="2400" dirty="0" err="1">
                <a:latin typeface="Arial" panose="020B0604020202020204" pitchFamily="34" charset="0"/>
                <a:cs typeface="Arial" panose="020B0604020202020204" pitchFamily="34" charset="0"/>
              </a:rPr>
              <a:t>Phạn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Hán</a:t>
            </a:r>
            <a:r>
              <a:rPr lang="en-US" sz="2400" dirty="0">
                <a:latin typeface="Arial" panose="020B0604020202020204" pitchFamily="34" charset="0"/>
                <a:cs typeface="Arial" panose="020B0604020202020204" pitchFamily="34" charset="0"/>
              </a:rPr>
              <a:t> </a:t>
            </a:r>
            <a:r>
              <a:rPr lang="vi-VN" sz="2400" dirty="0"/>
              <a:t>để sáng tạo ra chữ viết riêng của mình</a:t>
            </a:r>
            <a:r>
              <a:rPr lang="en-US" sz="2400" dirty="0"/>
              <a:t> (</a:t>
            </a:r>
            <a:r>
              <a:rPr lang="vi-VN" sz="2400" dirty="0"/>
              <a:t>chữ viết này được chủ yếu sử dụng trong các quốc gia cổ đại ở Đông Nam Á</a:t>
            </a:r>
            <a:r>
              <a:rPr lang="en-US" sz="2400" dirty="0"/>
              <a:t>) </a:t>
            </a:r>
            <a:endParaRPr lang="vi-VN" sz="2400" dirty="0"/>
          </a:p>
        </p:txBody>
      </p:sp>
    </p:spTree>
    <p:extLst>
      <p:ext uri="{BB962C8B-B14F-4D97-AF65-F5344CB8AC3E}">
        <p14:creationId xmlns="" xmlns:p14="http://schemas.microsoft.com/office/powerpoint/2010/main" val="136332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TotalTime>
  <Words>1070</Words>
  <Application>Microsoft Office PowerPoint</Application>
  <PresentationFormat>Custom</PresentationFormat>
  <Paragraphs>86</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2021-11-30T13:22:27Z</dcterms:created>
  <dcterms:modified xsi:type="dcterms:W3CDTF">2022-11-25T14:44:00Z</dcterms:modified>
</cp:coreProperties>
</file>