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2.wav" ContentType="audio/wav"/>
  <Override PartName="/ppt/media/audio3.wav" ContentType="audio/wav"/>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436" r:id="rId3"/>
    <p:sldId id="435" r:id="rId4"/>
    <p:sldId id="437" r:id="rId5"/>
    <p:sldId id="447" r:id="rId6"/>
    <p:sldId id="449" r:id="rId7"/>
    <p:sldId id="450" r:id="rId8"/>
    <p:sldId id="259" r:id="rId9"/>
    <p:sldId id="404" r:id="rId10"/>
    <p:sldId id="256" r:id="rId11"/>
    <p:sldId id="261" r:id="rId12"/>
    <p:sldId id="274" r:id="rId13"/>
    <p:sldId id="275" r:id="rId14"/>
    <p:sldId id="262" r:id="rId15"/>
    <p:sldId id="276" r:id="rId16"/>
    <p:sldId id="277" r:id="rId17"/>
    <p:sldId id="452" r:id="rId18"/>
    <p:sldId id="453" r:id="rId19"/>
    <p:sldId id="454" r:id="rId20"/>
    <p:sldId id="398" r:id="rId21"/>
    <p:sldId id="397" r:id="rId22"/>
    <p:sldId id="388" r:id="rId23"/>
    <p:sldId id="402" r:id="rId24"/>
    <p:sldId id="399" r:id="rId25"/>
    <p:sldId id="278" r:id="rId26"/>
    <p:sldId id="283" r:id="rId27"/>
    <p:sldId id="284" r:id="rId28"/>
    <p:sldId id="285" r:id="rId29"/>
    <p:sldId id="286" r:id="rId30"/>
    <p:sldId id="287" r:id="rId31"/>
    <p:sldId id="288" r:id="rId32"/>
    <p:sldId id="272" r:id="rId33"/>
    <p:sldId id="289" r:id="rId34"/>
    <p:sldId id="273" r:id="rId3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1"/>
  </p:normalViewPr>
  <p:slideViewPr>
    <p:cSldViewPr snapToGrid="0" snapToObjects="1">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cuc" userId="641c28c5d13577cf" providerId="LiveId" clId="{A9C78CF5-707F-4E29-809F-C4165458C5BB}"/>
    <pc:docChg chg="custSel addSld delSld modSld sldOrd">
      <pc:chgData name="do cuc" userId="641c28c5d13577cf" providerId="LiveId" clId="{A9C78CF5-707F-4E29-809F-C4165458C5BB}" dt="2022-11-08T14:42:40.625" v="76" actId="47"/>
      <pc:docMkLst>
        <pc:docMk/>
      </pc:docMkLst>
      <pc:sldChg chg="modSp">
        <pc:chgData name="do cuc" userId="641c28c5d13577cf" providerId="LiveId" clId="{A9C78CF5-707F-4E29-809F-C4165458C5BB}" dt="2022-11-06T11:04:59.549" v="0" actId="20577"/>
        <pc:sldMkLst>
          <pc:docMk/>
          <pc:sldMk cId="1639154089" sldId="256"/>
        </pc:sldMkLst>
        <pc:spChg chg="mod">
          <ac:chgData name="do cuc" userId="641c28c5d13577cf" providerId="LiveId" clId="{A9C78CF5-707F-4E29-809F-C4165458C5BB}" dt="2022-11-06T11:04:59.549" v="0" actId="20577"/>
          <ac:spMkLst>
            <pc:docMk/>
            <pc:sldMk cId="1639154089" sldId="256"/>
            <ac:spMk id="4" creationId="{00000000-0000-0000-0000-000000000000}"/>
          </ac:spMkLst>
        </pc:spChg>
      </pc:sldChg>
      <pc:sldChg chg="modSp mod">
        <pc:chgData name="do cuc" userId="641c28c5d13577cf" providerId="LiveId" clId="{A9C78CF5-707F-4E29-809F-C4165458C5BB}" dt="2022-11-07T13:45:17.714" v="1" actId="20577"/>
        <pc:sldMkLst>
          <pc:docMk/>
          <pc:sldMk cId="338503229" sldId="260"/>
        </pc:sldMkLst>
        <pc:spChg chg="mod">
          <ac:chgData name="do cuc" userId="641c28c5d13577cf" providerId="LiveId" clId="{A9C78CF5-707F-4E29-809F-C4165458C5BB}" dt="2022-11-07T13:45:17.714" v="1" actId="20577"/>
          <ac:spMkLst>
            <pc:docMk/>
            <pc:sldMk cId="338503229" sldId="260"/>
            <ac:spMk id="57396" creationId="{00000000-0000-0000-0000-000000000000}"/>
          </ac:spMkLst>
        </pc:spChg>
      </pc:sldChg>
      <pc:sldChg chg="modSp mod">
        <pc:chgData name="do cuc" userId="641c28c5d13577cf" providerId="LiveId" clId="{A9C78CF5-707F-4E29-809F-C4165458C5BB}" dt="2022-11-08T14:30:44.766" v="6" actId="1035"/>
        <pc:sldMkLst>
          <pc:docMk/>
          <pc:sldMk cId="2250906906" sldId="274"/>
        </pc:sldMkLst>
        <pc:graphicFrameChg chg="mod">
          <ac:chgData name="do cuc" userId="641c28c5d13577cf" providerId="LiveId" clId="{A9C78CF5-707F-4E29-809F-C4165458C5BB}" dt="2022-11-08T14:30:44.766" v="6" actId="1035"/>
          <ac:graphicFrameMkLst>
            <pc:docMk/>
            <pc:sldMk cId="2250906906" sldId="274"/>
            <ac:graphicFrameMk id="5" creationId="{00000000-0000-0000-0000-000000000000}"/>
          </ac:graphicFrameMkLst>
        </pc:graphicFrameChg>
      </pc:sldChg>
      <pc:sldChg chg="new del">
        <pc:chgData name="do cuc" userId="641c28c5d13577cf" providerId="LiveId" clId="{A9C78CF5-707F-4E29-809F-C4165458C5BB}" dt="2022-11-08T14:32:36.998" v="10" actId="47"/>
        <pc:sldMkLst>
          <pc:docMk/>
          <pc:sldMk cId="1089563317" sldId="290"/>
        </pc:sldMkLst>
      </pc:sldChg>
      <pc:sldChg chg="add del">
        <pc:chgData name="do cuc" userId="641c28c5d13577cf" providerId="LiveId" clId="{A9C78CF5-707F-4E29-809F-C4165458C5BB}" dt="2022-11-08T14:41:09.733" v="60" actId="47"/>
        <pc:sldMkLst>
          <pc:docMk/>
          <pc:sldMk cId="0" sldId="384"/>
        </pc:sldMkLst>
      </pc:sldChg>
      <pc:sldChg chg="add">
        <pc:chgData name="do cuc" userId="641c28c5d13577cf" providerId="LiveId" clId="{A9C78CF5-707F-4E29-809F-C4165458C5BB}" dt="2022-11-08T14:41:29.348" v="66"/>
        <pc:sldMkLst>
          <pc:docMk/>
          <pc:sldMk cId="0" sldId="388"/>
        </pc:sldMkLst>
      </pc:sldChg>
      <pc:sldChg chg="add">
        <pc:chgData name="do cuc" userId="641c28c5d13577cf" providerId="LiveId" clId="{A9C78CF5-707F-4E29-809F-C4165458C5BB}" dt="2022-11-08T14:41:40.632" v="67"/>
        <pc:sldMkLst>
          <pc:docMk/>
          <pc:sldMk cId="0" sldId="397"/>
        </pc:sldMkLst>
      </pc:sldChg>
      <pc:sldChg chg="add">
        <pc:chgData name="do cuc" userId="641c28c5d13577cf" providerId="LiveId" clId="{A9C78CF5-707F-4E29-809F-C4165458C5BB}" dt="2022-11-08T14:42:01.499" v="70"/>
        <pc:sldMkLst>
          <pc:docMk/>
          <pc:sldMk cId="0" sldId="398"/>
        </pc:sldMkLst>
      </pc:sldChg>
      <pc:sldChg chg="add">
        <pc:chgData name="do cuc" userId="641c28c5d13577cf" providerId="LiveId" clId="{A9C78CF5-707F-4E29-809F-C4165458C5BB}" dt="2022-11-08T14:42:23.675" v="73"/>
        <pc:sldMkLst>
          <pc:docMk/>
          <pc:sldMk cId="0" sldId="399"/>
        </pc:sldMkLst>
      </pc:sldChg>
      <pc:sldChg chg="add ord">
        <pc:chgData name="do cuc" userId="641c28c5d13577cf" providerId="LiveId" clId="{A9C78CF5-707F-4E29-809F-C4165458C5BB}" dt="2022-11-08T14:41:22.823" v="65"/>
        <pc:sldMkLst>
          <pc:docMk/>
          <pc:sldMk cId="2406775484" sldId="402"/>
        </pc:sldMkLst>
      </pc:sldChg>
      <pc:sldChg chg="add setBg">
        <pc:chgData name="do cuc" userId="641c28c5d13577cf" providerId="LiveId" clId="{A9C78CF5-707F-4E29-809F-C4165458C5BB}" dt="2022-11-08T14:39:23.711" v="37"/>
        <pc:sldMkLst>
          <pc:docMk/>
          <pc:sldMk cId="1895961085" sldId="404"/>
        </pc:sldMkLst>
      </pc:sldChg>
      <pc:sldChg chg="modSp add del mod">
        <pc:chgData name="do cuc" userId="641c28c5d13577cf" providerId="LiveId" clId="{A9C78CF5-707F-4E29-809F-C4165458C5BB}" dt="2022-11-08T14:36:10.994" v="16" actId="47"/>
        <pc:sldMkLst>
          <pc:docMk/>
          <pc:sldMk cId="3740475758" sldId="433"/>
        </pc:sldMkLst>
        <pc:spChg chg="mod">
          <ac:chgData name="do cuc" userId="641c28c5d13577cf" providerId="LiveId" clId="{A9C78CF5-707F-4E29-809F-C4165458C5BB}" dt="2022-11-08T14:32:44.894" v="11" actId="207"/>
          <ac:spMkLst>
            <pc:docMk/>
            <pc:sldMk cId="3740475758" sldId="433"/>
            <ac:spMk id="71" creationId="{4CCB72AE-CB3D-480A-BB7C-0D5661F6470A}"/>
          </ac:spMkLst>
        </pc:spChg>
      </pc:sldChg>
      <pc:sldChg chg="new del ord">
        <pc:chgData name="do cuc" userId="641c28c5d13577cf" providerId="LiveId" clId="{A9C78CF5-707F-4E29-809F-C4165458C5BB}" dt="2022-11-08T14:36:23.240" v="20" actId="47"/>
        <pc:sldMkLst>
          <pc:docMk/>
          <pc:sldMk cId="611307825" sldId="434"/>
        </pc:sldMkLst>
      </pc:sldChg>
      <pc:sldChg chg="add">
        <pc:chgData name="do cuc" userId="641c28c5d13577cf" providerId="LiveId" clId="{A9C78CF5-707F-4E29-809F-C4165458C5BB}" dt="2022-11-08T14:35:55.138" v="13"/>
        <pc:sldMkLst>
          <pc:docMk/>
          <pc:sldMk cId="4116622754" sldId="435"/>
        </pc:sldMkLst>
      </pc:sldChg>
      <pc:sldChg chg="modSp add mod">
        <pc:chgData name="do cuc" userId="641c28c5d13577cf" providerId="LiveId" clId="{A9C78CF5-707F-4E29-809F-C4165458C5BB}" dt="2022-11-08T14:36:07.898" v="15" actId="27636"/>
        <pc:sldMkLst>
          <pc:docMk/>
          <pc:sldMk cId="550605265" sldId="436"/>
        </pc:sldMkLst>
        <pc:spChg chg="mod">
          <ac:chgData name="do cuc" userId="641c28c5d13577cf" providerId="LiveId" clId="{A9C78CF5-707F-4E29-809F-C4165458C5BB}" dt="2022-11-08T14:36:07.898" v="15" actId="27636"/>
          <ac:spMkLst>
            <pc:docMk/>
            <pc:sldMk cId="550605265" sldId="436"/>
            <ac:spMk id="71" creationId="{4CCB72AE-CB3D-480A-BB7C-0D5661F6470A}"/>
          </ac:spMkLst>
        </pc:spChg>
      </pc:sldChg>
      <pc:sldChg chg="add">
        <pc:chgData name="do cuc" userId="641c28c5d13577cf" providerId="LiveId" clId="{A9C78CF5-707F-4E29-809F-C4165458C5BB}" dt="2022-11-08T14:36:21.839" v="19"/>
        <pc:sldMkLst>
          <pc:docMk/>
          <pc:sldMk cId="563197112" sldId="437"/>
        </pc:sldMkLst>
      </pc:sldChg>
      <pc:sldChg chg="new del ord">
        <pc:chgData name="do cuc" userId="641c28c5d13577cf" providerId="LiveId" clId="{A9C78CF5-707F-4E29-809F-C4165458C5BB}" dt="2022-11-08T14:38:42.743" v="35" actId="47"/>
        <pc:sldMkLst>
          <pc:docMk/>
          <pc:sldMk cId="696803558" sldId="438"/>
        </pc:sldMkLst>
      </pc:sldChg>
      <pc:sldChg chg="add">
        <pc:chgData name="do cuc" userId="641c28c5d13577cf" providerId="LiveId" clId="{A9C78CF5-707F-4E29-809F-C4165458C5BB}" dt="2022-11-08T14:37:03.719" v="22"/>
        <pc:sldMkLst>
          <pc:docMk/>
          <pc:sldMk cId="1682726979" sldId="447"/>
        </pc:sldMkLst>
      </pc:sldChg>
      <pc:sldChg chg="addSp delSp new del mod ord">
        <pc:chgData name="do cuc" userId="641c28c5d13577cf" providerId="LiveId" clId="{A9C78CF5-707F-4E29-809F-C4165458C5BB}" dt="2022-11-08T14:38:40.498" v="34" actId="47"/>
        <pc:sldMkLst>
          <pc:docMk/>
          <pc:sldMk cId="937105906" sldId="448"/>
        </pc:sldMkLst>
        <pc:spChg chg="add del">
          <ac:chgData name="do cuc" userId="641c28c5d13577cf" providerId="LiveId" clId="{A9C78CF5-707F-4E29-809F-C4165458C5BB}" dt="2022-11-08T14:38:16.793" v="27" actId="478"/>
          <ac:spMkLst>
            <pc:docMk/>
            <pc:sldMk cId="937105906" sldId="448"/>
            <ac:spMk id="3" creationId="{B26EA9CC-EB3A-94E2-A754-4DB7FE35D4A4}"/>
          </ac:spMkLst>
        </pc:spChg>
      </pc:sldChg>
      <pc:sldChg chg="add">
        <pc:chgData name="do cuc" userId="641c28c5d13577cf" providerId="LiveId" clId="{A9C78CF5-707F-4E29-809F-C4165458C5BB}" dt="2022-11-08T14:38:22.891" v="28"/>
        <pc:sldMkLst>
          <pc:docMk/>
          <pc:sldMk cId="2514805850" sldId="449"/>
        </pc:sldMkLst>
      </pc:sldChg>
      <pc:sldChg chg="add">
        <pc:chgData name="do cuc" userId="641c28c5d13577cf" providerId="LiveId" clId="{A9C78CF5-707F-4E29-809F-C4165458C5BB}" dt="2022-11-08T14:38:29.741" v="31"/>
        <pc:sldMkLst>
          <pc:docMk/>
          <pc:sldMk cId="1564490244" sldId="450"/>
        </pc:sldMkLst>
      </pc:sldChg>
      <pc:sldChg chg="new del ord">
        <pc:chgData name="do cuc" userId="641c28c5d13577cf" providerId="LiveId" clId="{A9C78CF5-707F-4E29-809F-C4165458C5BB}" dt="2022-11-08T14:42:40.625" v="76" actId="47"/>
        <pc:sldMkLst>
          <pc:docMk/>
          <pc:sldMk cId="2081444928" sldId="451"/>
        </pc:sldMkLst>
      </pc:sldChg>
      <pc:sldChg chg="new del">
        <pc:chgData name="do cuc" userId="641c28c5d13577cf" providerId="LiveId" clId="{A9C78CF5-707F-4E29-809F-C4165458C5BB}" dt="2022-11-08T14:39:34.415" v="38" actId="47"/>
        <pc:sldMkLst>
          <pc:docMk/>
          <pc:sldMk cId="4182467056" sldId="451"/>
        </pc:sldMkLst>
      </pc:sldChg>
      <pc:sldChg chg="add">
        <pc:chgData name="do cuc" userId="641c28c5d13577cf" providerId="LiveId" clId="{A9C78CF5-707F-4E29-809F-C4165458C5BB}" dt="2022-11-08T14:40:11.247" v="40"/>
        <pc:sldMkLst>
          <pc:docMk/>
          <pc:sldMk cId="4086947814" sldId="452"/>
        </pc:sldMkLst>
      </pc:sldChg>
      <pc:sldChg chg="add">
        <pc:chgData name="do cuc" userId="641c28c5d13577cf" providerId="LiveId" clId="{A9C78CF5-707F-4E29-809F-C4165458C5BB}" dt="2022-11-08T14:40:20.534" v="43"/>
        <pc:sldMkLst>
          <pc:docMk/>
          <pc:sldMk cId="1105005558" sldId="453"/>
        </pc:sldMkLst>
      </pc:sldChg>
      <pc:sldChg chg="add">
        <pc:chgData name="do cuc" userId="641c28c5d13577cf" providerId="LiveId" clId="{A9C78CF5-707F-4E29-809F-C4165458C5BB}" dt="2022-11-08T14:40:41.719" v="51"/>
        <pc:sldMkLst>
          <pc:docMk/>
          <pc:sldMk cId="0" sldId="454"/>
        </pc:sldMkLst>
      </pc:sldChg>
      <pc:sldChg chg="add del">
        <pc:chgData name="do cuc" userId="641c28c5d13577cf" providerId="LiveId" clId="{A9C78CF5-707F-4E29-809F-C4165458C5BB}" dt="2022-11-08T14:41:55.396" v="69" actId="47"/>
        <pc:sldMkLst>
          <pc:docMk/>
          <pc:sldMk cId="0" sldId="455"/>
        </pc:sldMkLst>
      </pc:sldChg>
      <pc:sldChg chg="add del">
        <pc:chgData name="do cuc" userId="641c28c5d13577cf" providerId="LiveId" clId="{A9C78CF5-707F-4E29-809F-C4165458C5BB}" dt="2022-11-08T14:41:13.738" v="61" actId="47"/>
        <pc:sldMkLst>
          <pc:docMk/>
          <pc:sldMk cId="0" sldId="4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FAF574E-A9F2-9948-909E-094DA8752216}"/>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5" name="Footer Placeholder 4">
            <a:extLst>
              <a:ext uri="{FF2B5EF4-FFF2-40B4-BE49-F238E27FC236}">
                <a16:creationId xmlns:a16="http://schemas.microsoft.com/office/drawing/2014/main"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16A96DB-ACF7-804A-BBFB-91D4C4FF157C}"/>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5" name="Footer Placeholder 4">
            <a:extLst>
              <a:ext uri="{FF2B5EF4-FFF2-40B4-BE49-F238E27FC236}">
                <a16:creationId xmlns:a16="http://schemas.microsoft.com/office/drawing/2014/main"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F69CB9-FE3C-9B43-9913-8D7A7B3B535B}"/>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5" name="Footer Placeholder 4">
            <a:extLst>
              <a:ext uri="{FF2B5EF4-FFF2-40B4-BE49-F238E27FC236}">
                <a16:creationId xmlns:a16="http://schemas.microsoft.com/office/drawing/2014/main"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B9DFD-C8D3-3C44-B0D5-7BF6616AA387}"/>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5" name="Footer Placeholder 4">
            <a:extLst>
              <a:ext uri="{FF2B5EF4-FFF2-40B4-BE49-F238E27FC236}">
                <a16:creationId xmlns:a16="http://schemas.microsoft.com/office/drawing/2014/main"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D3914-6327-4C4F-BD6B-CF1A8F3AC46D}"/>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5" name="Footer Placeholder 4">
            <a:extLst>
              <a:ext uri="{FF2B5EF4-FFF2-40B4-BE49-F238E27FC236}">
                <a16:creationId xmlns:a16="http://schemas.microsoft.com/office/drawing/2014/main"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C6BDB5D-AC0A-A24B-886F-29826BC4BCF0}"/>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6" name="Footer Placeholder 5">
            <a:extLst>
              <a:ext uri="{FF2B5EF4-FFF2-40B4-BE49-F238E27FC236}">
                <a16:creationId xmlns:a16="http://schemas.microsoft.com/office/drawing/2014/main"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90AEACF-67F4-7140-A45C-1DB7529C72D4}"/>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8" name="Footer Placeholder 7">
            <a:extLst>
              <a:ext uri="{FF2B5EF4-FFF2-40B4-BE49-F238E27FC236}">
                <a16:creationId xmlns:a16="http://schemas.microsoft.com/office/drawing/2014/main"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B5F2415-FB33-0643-B3CC-94377FCB1F31}"/>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4" name="Footer Placeholder 3">
            <a:extLst>
              <a:ext uri="{FF2B5EF4-FFF2-40B4-BE49-F238E27FC236}">
                <a16:creationId xmlns:a16="http://schemas.microsoft.com/office/drawing/2014/main"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BCE91-98BD-7F42-9EB2-03387EAB583F}"/>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3" name="Footer Placeholder 2">
            <a:extLst>
              <a:ext uri="{FF2B5EF4-FFF2-40B4-BE49-F238E27FC236}">
                <a16:creationId xmlns:a16="http://schemas.microsoft.com/office/drawing/2014/main"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6563-8279-914A-B5DE-C03AE1A1B031}"/>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6" name="Footer Placeholder 5">
            <a:extLst>
              <a:ext uri="{FF2B5EF4-FFF2-40B4-BE49-F238E27FC236}">
                <a16:creationId xmlns:a16="http://schemas.microsoft.com/office/drawing/2014/main"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82F-2AF9-6540-B7FE-7DBCA984A415}"/>
              </a:ext>
            </a:extLst>
          </p:cNvPr>
          <p:cNvSpPr>
            <a:spLocks noGrp="1"/>
          </p:cNvSpPr>
          <p:nvPr>
            <p:ph type="dt" sz="half" idx="10"/>
          </p:nvPr>
        </p:nvSpPr>
        <p:spPr/>
        <p:txBody>
          <a:bodyPr/>
          <a:lstStyle/>
          <a:p>
            <a:fld id="{AB0018BF-1DEF-AF45-856A-D94288752618}" type="datetimeFigureOut">
              <a:rPr lang="x-none" smtClean="0"/>
              <a:t>11/8/2022</a:t>
            </a:fld>
            <a:endParaRPr lang="x-none"/>
          </a:p>
        </p:txBody>
      </p:sp>
      <p:sp>
        <p:nvSpPr>
          <p:cNvPr id="6" name="Footer Placeholder 5">
            <a:extLst>
              <a:ext uri="{FF2B5EF4-FFF2-40B4-BE49-F238E27FC236}">
                <a16:creationId xmlns:a16="http://schemas.microsoft.com/office/drawing/2014/main"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11/8/2022</a:t>
            </a:fld>
            <a:endParaRPr lang="x-none"/>
          </a:p>
        </p:txBody>
      </p:sp>
      <p:sp>
        <p:nvSpPr>
          <p:cNvPr id="5" name="Footer Placeholder 4">
            <a:extLst>
              <a:ext uri="{FF2B5EF4-FFF2-40B4-BE49-F238E27FC236}">
                <a16:creationId xmlns:a16="http://schemas.microsoft.com/office/drawing/2014/main"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vnexpress.net/toa-thap-doi-cao-nhat-the-gioi-nam-o-dau-3727600.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1.xml"/><Relationship Id="rId3" Type="http://schemas.openxmlformats.org/officeDocument/2006/relationships/slideLayout" Target="../slideLayouts/slideLayout2.xml"/><Relationship Id="rId7" Type="http://schemas.openxmlformats.org/officeDocument/2006/relationships/slide" Target="slide29.xml"/><Relationship Id="rId12" Type="http://schemas.openxmlformats.org/officeDocument/2006/relationships/image" Target="../media/image3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8.xml"/><Relationship Id="rId11" Type="http://schemas.openxmlformats.org/officeDocument/2006/relationships/image" Target="../media/image32.gif"/><Relationship Id="rId5" Type="http://schemas.openxmlformats.org/officeDocument/2006/relationships/slide" Target="slide27.xml"/><Relationship Id="rId15" Type="http://schemas.openxmlformats.org/officeDocument/2006/relationships/slide" Target="slide32.xml"/><Relationship Id="rId10" Type="http://schemas.openxmlformats.org/officeDocument/2006/relationships/image" Target="../media/image31.gif"/><Relationship Id="rId4" Type="http://schemas.openxmlformats.org/officeDocument/2006/relationships/image" Target="../media/image29.png"/><Relationship Id="rId9" Type="http://schemas.openxmlformats.org/officeDocument/2006/relationships/image" Target="../media/image30.gif"/><Relationship Id="rId1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4.png"/><Relationship Id="rId15" Type="http://schemas.openxmlformats.org/officeDocument/2006/relationships/slide" Target="slide26.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vnexpress.net/quoc-gia-nao-nho-nhat-dong-nam-a-3724476.html"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49.png"/><Relationship Id="rId2" Type="http://schemas.openxmlformats.org/officeDocument/2006/relationships/audio" Target="../media/audio1.wav"/><Relationship Id="rId16"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34.png"/><Relationship Id="rId15" Type="http://schemas.openxmlformats.org/officeDocument/2006/relationships/image" Target="../media/image5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vnexpress.net/ten-thu-do-nuoc-nao-dai-nhat-the-gioi-3723391.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vnexpress.net/sampot-la-trang-phuc-truyen-thong-cua-nuoc-dong-nam-a-nao-3728083.html"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vnexpress.net/dan-ong-nuoc-dong-nam-a-nao-mac-vay-an-trau-3720791.html"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4267200" y="609600"/>
            <a:ext cx="4572000" cy="5638800"/>
            <a:chOff x="-144" y="240"/>
            <a:chExt cx="3274" cy="4080"/>
          </a:xfrm>
        </p:grpSpPr>
        <p:grpSp>
          <p:nvGrpSpPr>
            <p:cNvPr id="4102" name="Group 6"/>
            <p:cNvGrpSpPr>
              <a:grpSpLocks/>
            </p:cNvGrpSpPr>
            <p:nvPr/>
          </p:nvGrpSpPr>
          <p:grpSpPr bwMode="auto">
            <a:xfrm>
              <a:off x="-144" y="240"/>
              <a:ext cx="2784" cy="4080"/>
              <a:chOff x="-144" y="240"/>
              <a:chExt cx="2784" cy="4080"/>
            </a:xfrm>
          </p:grpSpPr>
          <p:grpSp>
            <p:nvGrpSpPr>
              <p:cNvPr id="4104"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0" y="225872"/>
            <a:ext cx="12192000" cy="5878532"/>
          </a:xfrm>
          <a:prstGeom prst="rect">
            <a:avLst/>
          </a:prstGeom>
          <a:noFill/>
          <a:ln w="9525">
            <a:noFill/>
            <a:miter lim="800000"/>
            <a:headEnd/>
            <a:tailEnd/>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7</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p:txBody>
      </p:sp>
      <p:pic>
        <p:nvPicPr>
          <p:cNvPr id="53" name="Picture 52">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11410558" y="58576"/>
            <a:ext cx="683419" cy="683419"/>
          </a:xfrm>
          <a:prstGeom prst="rect">
            <a:avLst/>
          </a:prstGeom>
        </p:spPr>
      </p:pic>
    </p:spTree>
    <p:extLst>
      <p:ext uri="{BB962C8B-B14F-4D97-AF65-F5344CB8AC3E}">
        <p14:creationId xmlns:p14="http://schemas.microsoft.com/office/powerpoint/2010/main" val="338503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AF896F-1712-3A44-A8E9-1C7E0BC74F78}"/>
              </a:ext>
            </a:extLst>
          </p:cNvPr>
          <p:cNvSpPr txBox="1"/>
          <p:nvPr/>
        </p:nvSpPr>
        <p:spPr>
          <a:xfrm>
            <a:off x="587022" y="483146"/>
            <a:ext cx="11017956"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44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33778" y="1783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999868" y="3735164"/>
            <a:ext cx="8927776"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11" name="Rounded Rectangle 10"/>
          <p:cNvSpPr/>
          <p:nvPr/>
        </p:nvSpPr>
        <p:spPr>
          <a:xfrm>
            <a:off x="1999867" y="4866851"/>
            <a:ext cx="8927777"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92068" y="145978"/>
            <a:ext cx="683419" cy="683419"/>
          </a:xfrm>
          <a:prstGeom prst="rect">
            <a:avLst/>
          </a:prstGeom>
        </p:spPr>
      </p:pic>
    </p:spTree>
    <p:extLst>
      <p:ext uri="{BB962C8B-B14F-4D97-AF65-F5344CB8AC3E}">
        <p14:creationId xmlns:p14="http://schemas.microsoft.com/office/powerpoint/2010/main" val="1639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43355" y="161140"/>
            <a:ext cx="683419" cy="683419"/>
          </a:xfrm>
          <a:prstGeom prst="rect">
            <a:avLst/>
          </a:prstGeom>
        </p:spPr>
      </p:pic>
      <p:sp>
        <p:nvSpPr>
          <p:cNvPr id="11" name="Rounded Rectangle 10"/>
          <p:cNvSpPr/>
          <p:nvPr/>
        </p:nvSpPr>
        <p:spPr>
          <a:xfrm>
            <a:off x="33864" y="1026183"/>
            <a:ext cx="6060399" cy="10731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XVI</a:t>
            </a:r>
          </a:p>
        </p:txBody>
      </p:sp>
      <p:sp>
        <p:nvSpPr>
          <p:cNvPr id="2" name="Rounded Rectangle 1"/>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88050" y="1103655"/>
            <a:ext cx="5862210" cy="1676741"/>
          </a:xfrm>
          <a:prstGeom prst="rect">
            <a:avLst/>
          </a:prstGeom>
        </p:spPr>
        <p:txBody>
          <a:bodyPr wrap="square">
            <a:spAutoFit/>
          </a:bodyPr>
          <a:lstStyle/>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1.Khai thác hình 2 và thông tin trong mục, trình bày sơ lược sự hình thành và phát triển của các vương quốc phong kiến ở Đông Nam Á nửa sau thế kỉ X đến nửa đầu TKXVI </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tư liệu trên, em có nhận xét gì về hoạt động kinh tế của vương quốc Ma-lắc-ca?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Users\Admin\Pictures\Screenshots\Screenshot (534).png"/>
          <p:cNvPicPr/>
          <p:nvPr/>
        </p:nvPicPr>
        <p:blipFill rotWithShape="1">
          <a:blip r:embed="rId3">
            <a:extLst>
              <a:ext uri="{28A0092B-C50C-407E-A947-70E740481C1C}">
                <a14:useLocalDpi xmlns:a14="http://schemas.microsoft.com/office/drawing/2010/main" val="0"/>
              </a:ext>
            </a:extLst>
          </a:blip>
          <a:srcRect l="26223" t="18849" r="24533" b="7729"/>
          <a:stretch/>
        </p:blipFill>
        <p:spPr bwMode="auto">
          <a:xfrm>
            <a:off x="6442762" y="2780396"/>
            <a:ext cx="5352786" cy="40280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5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
            <a:ext cx="18902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948782178"/>
              </p:ext>
            </p:extLst>
          </p:nvPr>
        </p:nvGraphicFramePr>
        <p:xfrm>
          <a:off x="1162929" y="13819"/>
          <a:ext cx="11029071" cy="6852208"/>
        </p:xfrm>
        <a:graphic>
          <a:graphicData uri="http://schemas.openxmlformats.org/presentationml/2006/ole">
            <mc:AlternateContent xmlns:mc="http://schemas.openxmlformats.org/markup-compatibility/2006">
              <mc:Choice xmlns:v="urn:schemas-microsoft-com:vml" Requires="v">
                <p:oleObj name="Bitmap Image" r:id="rId2" imgW="5934903" imgH="4420217" progId="Paint.Picture">
                  <p:embed/>
                </p:oleObj>
              </mc:Choice>
              <mc:Fallback>
                <p:oleObj name="Bitmap Image" r:id="rId2" imgW="5934903" imgH="4420217" progId="Paint.Picture">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929" y="13819"/>
                        <a:ext cx="11029071" cy="6852208"/>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4"/>
          <a:stretch>
            <a:fillRect/>
          </a:stretch>
        </p:blipFill>
        <p:spPr>
          <a:xfrm>
            <a:off x="339768" y="175427"/>
            <a:ext cx="683419" cy="683419"/>
          </a:xfrm>
          <a:prstGeom prst="rect">
            <a:avLst/>
          </a:prstGeom>
        </p:spPr>
      </p:pic>
    </p:spTree>
    <p:extLst>
      <p:ext uri="{BB962C8B-B14F-4D97-AF65-F5344CB8AC3E}">
        <p14:creationId xmlns:p14="http://schemas.microsoft.com/office/powerpoint/2010/main" val="2250906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43355" y="161140"/>
            <a:ext cx="683419" cy="683419"/>
          </a:xfrm>
          <a:prstGeom prst="rect">
            <a:avLst/>
          </a:prstGeom>
        </p:spPr>
      </p:pic>
      <p:sp>
        <p:nvSpPr>
          <p:cNvPr id="11" name="Rounded Rectangle 10"/>
          <p:cNvSpPr/>
          <p:nvPr/>
        </p:nvSpPr>
        <p:spPr>
          <a:xfrm>
            <a:off x="33864" y="1026183"/>
            <a:ext cx="6060399" cy="10731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nửa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kỉ</a:t>
            </a:r>
            <a:r>
              <a:rPr lang="en-US" sz="2400" b="1" dirty="0">
                <a:solidFill>
                  <a:srgbClr val="002060"/>
                </a:solidFill>
                <a:latin typeface="Times New Roman" panose="02020603050405020304" pitchFamily="18" charset="0"/>
                <a:cs typeface="Times New Roman" panose="02020603050405020304" pitchFamily="18" charset="0"/>
              </a:rPr>
              <a:t> XVI</a:t>
            </a:r>
          </a:p>
        </p:txBody>
      </p:sp>
      <p:sp>
        <p:nvSpPr>
          <p:cNvPr id="2" name="Rounded Rectangle 1"/>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88050" y="1103655"/>
            <a:ext cx="5862210" cy="1676741"/>
          </a:xfrm>
          <a:prstGeom prst="rect">
            <a:avLst/>
          </a:prstGeom>
        </p:spPr>
        <p:txBody>
          <a:bodyPr wrap="square">
            <a:spAutoFit/>
          </a:bodyPr>
          <a:lstStyle/>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1.Khai thác hình 2 và thông tin trong mục, trình bày sơ lược sự hình thành và phát triển của các vương quốc phong kiến ở Đông Nam Á nửa sau thế kỉ X đến nửa đầu TKXVI </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tư liệu trên, em có nhận xét gì về hoạt động kinh tế của vương quốc Ma-lắc-ca?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60203" y="2182280"/>
            <a:ext cx="5807719" cy="2350772"/>
          </a:xfrm>
          <a:prstGeom prst="rect">
            <a:avLst/>
          </a:prstGeom>
        </p:spPr>
        <p:txBody>
          <a:bodyPr wrap="square">
            <a:spAutoFit/>
          </a:bodyPr>
          <a:lstStyle/>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 thời kì thống nhất và phát triển của một số quốc gia như: Cam-pu-chia, Pa-gan, Sri Vi-giay-a.</a:t>
            </a:r>
            <a:endParaRPr lang="en-US" sz="22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XIII, đánh dấu mốc quan trọng trên con đường phát triển của các quốc gia phong kiến Đông Nam Á.</a:t>
            </a:r>
            <a:endParaRPr lang="en-US" sz="2200">
              <a:latin typeface="Calibri" panose="020F0502020204030204" pitchFamily="34" charset="0"/>
              <a:ea typeface="Calibri" panose="020F0502020204030204" pitchFamily="34" charset="0"/>
              <a:cs typeface="Times New Roman" panose="02020603050405020304" pitchFamily="18" charset="0"/>
            </a:endParaRPr>
          </a:p>
        </p:txBody>
      </p:sp>
      <p:sp>
        <p:nvSpPr>
          <p:cNvPr id="5" name="Down Arrow 4"/>
          <p:cNvSpPr/>
          <p:nvPr/>
        </p:nvSpPr>
        <p:spPr>
          <a:xfrm>
            <a:off x="8843963" y="2416065"/>
            <a:ext cx="671512" cy="5184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94263" y="2934482"/>
            <a:ext cx="6003949" cy="38739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Thế kỉ XV, Ma-lắc-ca </a:t>
            </a:r>
            <a:r>
              <a:rPr lang="en-US" sz="2000">
                <a:solidFill>
                  <a:srgbClr val="0070C0"/>
                </a:solidFill>
                <a:latin typeface="Times New Roman" panose="02020603050405020304" pitchFamily="18" charset="0"/>
                <a:cs typeface="Times New Roman" panose="02020603050405020304" pitchFamily="18" charset="0"/>
              </a:rPr>
              <a:t>c</a:t>
            </a:r>
            <a:r>
              <a:rPr lang="vi-VN" sz="2000">
                <a:solidFill>
                  <a:srgbClr val="0070C0"/>
                </a:solidFill>
                <a:latin typeface="Times New Roman" panose="02020603050405020304" pitchFamily="18" charset="0"/>
                <a:cs typeface="Times New Roman" panose="02020603050405020304" pitchFamily="18" charset="0"/>
              </a:rPr>
              <a:t>ó vị trí chiến lược trong tuyến đường thương mại quốc tế đặc biệt là thương mại trên biển. Nằm giữa In-đô-nê-xi-a, Ma-lai-xi-a và Xin-ga-po, nối liền Thái Bình Dương và Ấn Độ Dương.</a:t>
            </a:r>
            <a:endParaRPr lang="en-US" sz="2000">
              <a:solidFill>
                <a:srgbClr val="0070C0"/>
              </a:solidFill>
              <a:latin typeface="Times New Roman" panose="02020603050405020304" pitchFamily="18" charset="0"/>
              <a:cs typeface="Times New Roman" panose="02020603050405020304" pitchFamily="18" charset="0"/>
            </a:endParaRPr>
          </a:p>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Ma-lắc-ca chỗ dừng chân cho các thuyền buôn nước ngoài trên tuyến đường thương mại bằng đường biển quốc tế </a:t>
            </a:r>
            <a:r>
              <a:rPr lang="en-US" sz="20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vi-VN" sz="2000">
                <a:solidFill>
                  <a:srgbClr val="0070C0"/>
                </a:solidFill>
                <a:latin typeface="Times New Roman" panose="02020603050405020304" pitchFamily="18" charset="0"/>
                <a:cs typeface="Times New Roman" panose="02020603050405020304" pitchFamily="18" charset="0"/>
              </a:rPr>
              <a:t> thuận lợi cho việc mua bán hàng hóa. </a:t>
            </a:r>
            <a:endParaRPr lang="en-US" sz="2000">
              <a:solidFill>
                <a:srgbClr val="0070C0"/>
              </a:solidFill>
              <a:latin typeface="Times New Roman" panose="02020603050405020304" pitchFamily="18" charset="0"/>
              <a:cs typeface="Times New Roman" panose="02020603050405020304" pitchFamily="18" charset="0"/>
            </a:endParaRPr>
          </a:p>
          <a:p>
            <a:pPr lvl="0" algn="just"/>
            <a:r>
              <a:rPr lang="en-US" sz="2000">
                <a:solidFill>
                  <a:srgbClr val="0070C0"/>
                </a:solidFill>
                <a:latin typeface="Times New Roman" panose="02020603050405020304" pitchFamily="18" charset="0"/>
                <a:cs typeface="Times New Roman" panose="02020603050405020304" pitchFamily="18" charset="0"/>
              </a:rPr>
              <a:t>-</a:t>
            </a:r>
            <a:r>
              <a:rPr lang="vi-VN" sz="2000">
                <a:solidFill>
                  <a:srgbClr val="0070C0"/>
                </a:solidFill>
                <a:latin typeface="Times New Roman" panose="02020603050405020304" pitchFamily="18" charset="0"/>
                <a:cs typeface="Times New Roman" panose="02020603050405020304" pitchFamily="18" charset="0"/>
              </a:rPr>
              <a:t>Nơi đây là nơi chiếm ¼ lượng giao thông hàng hải thế giới hàng năm. Nhiều nền kinh tế lớn phụ thuộc rất lớn vào hoạt động thương mại thông qua eo biển này.</a:t>
            </a:r>
            <a:endParaRPr lang="en-US" sz="200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7610" y="4533052"/>
            <a:ext cx="5986653" cy="1935145"/>
          </a:xfrm>
          <a:prstGeom prst="rect">
            <a:avLst/>
          </a:prstGeom>
          <a:solidFill>
            <a:schemeClr val="bg1"/>
          </a:solidFill>
        </p:spPr>
        <p:txBody>
          <a:bodyPr wrap="square">
            <a:spAutoFit/>
          </a:bodyPr>
          <a:lstStyle/>
          <a:p>
            <a:pPr algn="just">
              <a:lnSpc>
                <a:spcPct val="107000"/>
              </a:lnSpc>
              <a:spcAft>
                <a:spcPts val="800"/>
              </a:spcAft>
            </a:pPr>
            <a:r>
              <a:rPr lang="en-US" sz="2200">
                <a:latin typeface="Times New Roman" panose="02020603050405020304" pitchFamily="18" charset="0"/>
                <a:ea typeface="Calibri" panose="020F0502020204030204" pitchFamily="34" charset="0"/>
                <a:cs typeface="Times New Roman" panose="02020603050405020304" pitchFamily="18" charset="0"/>
              </a:rPr>
              <a:t>-Thế kỉ XV, v</a:t>
            </a:r>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ương quốc Ma-lắc-ca được thành lập, nhanh chóng phát triển thịnh vượng.</a:t>
            </a:r>
            <a:endParaRPr lang="en-US" sz="2200">
              <a:latin typeface="Calibri" panose="020F0502020204030204" pitchFamily="34" charset="0"/>
              <a:ea typeface="Calibri" panose="020F0502020204030204" pitchFamily="34" charset="0"/>
              <a:cs typeface="Times New Roman" panose="02020603050405020304" pitchFamily="18" charset="0"/>
            </a:endParaRPr>
          </a:p>
          <a:p>
            <a:pPr algn="just"/>
            <a:r>
              <a:rPr lang="en-US" sz="22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200">
                <a:solidFill>
                  <a:srgbClr val="000000"/>
                </a:solidFill>
                <a:latin typeface="Times New Roman" panose="02020603050405020304" pitchFamily="18" charset="0"/>
                <a:ea typeface="Calibri" panose="020F0502020204030204" pitchFamily="34" charset="0"/>
              </a:rPr>
              <a:t> Từ nửa sau thế kỉ X đến nửa đầu thế kỉ XVI là thời kì phát triển thịnh vượng của nền kinh tế khu vực.</a:t>
            </a:r>
            <a:endParaRPr lang="en-US" sz="2200"/>
          </a:p>
        </p:txBody>
      </p:sp>
    </p:spTree>
    <p:extLst>
      <p:ext uri="{BB962C8B-B14F-4D97-AF65-F5344CB8AC3E}">
        <p14:creationId xmlns:p14="http://schemas.microsoft.com/office/powerpoint/2010/main" val="29592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2"/>
            <a:ext cx="5852159" cy="969505"/>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12695300"/>
              </p:ext>
            </p:extLst>
          </p:nvPr>
        </p:nvGraphicFramePr>
        <p:xfrm>
          <a:off x="6700872" y="3710363"/>
          <a:ext cx="4407377" cy="1944850"/>
        </p:xfrm>
        <a:graphic>
          <a:graphicData uri="http://schemas.openxmlformats.org/drawingml/2006/table">
            <a:tbl>
              <a:tblPr firstRow="1" firstCol="1" bandRow="1">
                <a:tableStyleId>{5940675A-B579-460E-94D1-54222C63F5DA}</a:tableStyleId>
              </a:tblPr>
              <a:tblGrid>
                <a:gridCol w="1282750">
                  <a:extLst>
                    <a:ext uri="{9D8B030D-6E8A-4147-A177-3AD203B41FA5}">
                      <a16:colId xmlns:a16="http://schemas.microsoft.com/office/drawing/2014/main" val="4111464126"/>
                    </a:ext>
                  </a:extLst>
                </a:gridCol>
                <a:gridCol w="3124627">
                  <a:extLst>
                    <a:ext uri="{9D8B030D-6E8A-4147-A177-3AD203B41FA5}">
                      <a16:colId xmlns:a16="http://schemas.microsoft.com/office/drawing/2014/main" val="2401645791"/>
                    </a:ext>
                  </a:extLst>
                </a:gridCol>
              </a:tblGrid>
              <a:tr h="98966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Thành tựu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6286522" y="1239540"/>
            <a:ext cx="567101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Quan sát tranh ảnh (hình 11.5 và 11.6), đọc tài liệu (Kênh chữ SGK/44) em hãy:</a:t>
            </a:r>
            <a:endPar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 bảng thống kê các thành tựu văn hóa tiêu biểu của Đông Nam Á từ nửa sau thế kì X đến TKXVI theo mẫu</a:t>
            </a:r>
            <a:endParaRPr kumimoji="0" lang="en-US" altLang="en-US" sz="24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8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1485024"/>
              </p:ext>
            </p:extLst>
          </p:nvPr>
        </p:nvGraphicFramePr>
        <p:xfrm>
          <a:off x="342406" y="284015"/>
          <a:ext cx="11606707" cy="6373960"/>
        </p:xfrm>
        <a:graphic>
          <a:graphicData uri="http://schemas.openxmlformats.org/drawingml/2006/table">
            <a:tbl>
              <a:tblPr firstRow="1" firstCol="1" bandRow="1">
                <a:tableStyleId>{616DA210-FB5B-4158-B5E0-FEB733F419BA}</a:tableStyleId>
              </a:tblPr>
              <a:tblGrid>
                <a:gridCol w="2200769">
                  <a:extLst>
                    <a:ext uri="{9D8B030D-6E8A-4147-A177-3AD203B41FA5}">
                      <a16:colId xmlns:a16="http://schemas.microsoft.com/office/drawing/2014/main" val="4135467888"/>
                    </a:ext>
                  </a:extLst>
                </a:gridCol>
                <a:gridCol w="9405938">
                  <a:extLst>
                    <a:ext uri="{9D8B030D-6E8A-4147-A177-3AD203B41FA5}">
                      <a16:colId xmlns:a16="http://schemas.microsoft.com/office/drawing/2014/main" val="2114583046"/>
                    </a:ext>
                  </a:extLst>
                </a:gridCol>
              </a:tblGrid>
              <a:tr h="501788">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Lĩnh vực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Thành tựu</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167962537"/>
                  </a:ext>
                </a:extLst>
              </a:tr>
              <a:tr h="1085860">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algn="just">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620480469"/>
                  </a:ext>
                </a:extLst>
              </a:tr>
              <a:tr h="2443163">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3">
                        <a:lumMod val="20000"/>
                        <a:lumOff val="80000"/>
                      </a:schemeClr>
                    </a:solidFill>
                  </a:tcPr>
                </a:tc>
                <a:tc>
                  <a:txBody>
                    <a:bodyPr/>
                    <a:lstStyle/>
                    <a:p>
                      <a:pPr algn="just">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solidFill>
                      <a:schemeClr val="accent3">
                        <a:lumMod val="20000"/>
                        <a:lumOff val="80000"/>
                      </a:schemeClr>
                    </a:solidFill>
                  </a:tcPr>
                </a:tc>
                <a:extLst>
                  <a:ext uri="{0D108BD9-81ED-4DB2-BD59-A6C34878D82A}">
                    <a16:rowId xmlns:a16="http://schemas.microsoft.com/office/drawing/2014/main" val="654895449"/>
                  </a:ext>
                </a:extLst>
              </a:tr>
              <a:tr h="2343149">
                <a:tc>
                  <a:txBody>
                    <a:bodyPr/>
                    <a:lstStyle/>
                    <a:p>
                      <a:pPr>
                        <a:lnSpc>
                          <a:spcPct val="107000"/>
                        </a:lnSpc>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574" marR="51574" marT="0" marB="0" anchor="ctr">
                    <a:solidFill>
                      <a:schemeClr val="accent4">
                        <a:lumMod val="20000"/>
                        <a:lumOff val="80000"/>
                      </a:schemeClr>
                    </a:solidFill>
                  </a:tcPr>
                </a:tc>
                <a:tc>
                  <a:txBody>
                    <a:bodyPr/>
                    <a:lstStyle/>
                    <a:p>
                      <a:pPr marL="30480" marR="30480" algn="just">
                        <a:spcAft>
                          <a:spcPts val="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74" marR="51574" marT="0" marB="0">
                    <a:solidFill>
                      <a:schemeClr val="accent4">
                        <a:lumMod val="20000"/>
                        <a:lumOff val="80000"/>
                      </a:schemeClr>
                    </a:solidFill>
                  </a:tcPr>
                </a:tc>
                <a:extLst>
                  <a:ext uri="{0D108BD9-81ED-4DB2-BD59-A6C34878D82A}">
                    <a16:rowId xmlns:a16="http://schemas.microsoft.com/office/drawing/2014/main" val="1713899644"/>
                  </a:ext>
                </a:extLst>
              </a:tr>
            </a:tbl>
          </a:graphicData>
        </a:graphic>
      </p:graphicFrame>
      <p:sp>
        <p:nvSpPr>
          <p:cNvPr id="5" name="Rectangle 4"/>
          <p:cNvSpPr/>
          <p:nvPr/>
        </p:nvSpPr>
        <p:spPr>
          <a:xfrm>
            <a:off x="467955" y="805244"/>
            <a:ext cx="2123295" cy="954107"/>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Tín ngưỡng </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Tôn giáo</a:t>
            </a:r>
          </a:p>
        </p:txBody>
      </p:sp>
      <p:sp>
        <p:nvSpPr>
          <p:cNvPr id="6" name="Rectangle 5"/>
          <p:cNvSpPr/>
          <p:nvPr/>
        </p:nvSpPr>
        <p:spPr>
          <a:xfrm>
            <a:off x="2591250" y="817241"/>
            <a:ext cx="9106765"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 Phật giáo phát triển rực rỡ.</a:t>
            </a:r>
          </a:p>
          <a:p>
            <a:r>
              <a:rPr lang="en-US" sz="2800">
                <a:latin typeface="Times New Roman" panose="02020603050405020304" pitchFamily="18" charset="0"/>
                <a:cs typeface="Times New Roman" panose="02020603050405020304" pitchFamily="18" charset="0"/>
              </a:rPr>
              <a:t>- Thế kỉ XIII, Hồi giáo bắt đầu du nhập vào Đông Nam Á.</a:t>
            </a:r>
          </a:p>
        </p:txBody>
      </p:sp>
      <p:sp>
        <p:nvSpPr>
          <p:cNvPr id="7" name="Rectangle 6"/>
          <p:cNvSpPr/>
          <p:nvPr/>
        </p:nvSpPr>
        <p:spPr>
          <a:xfrm>
            <a:off x="623199" y="2596228"/>
            <a:ext cx="1723549" cy="954107"/>
          </a:xfrm>
          <a:prstGeom prst="rect">
            <a:avLst/>
          </a:prstGeom>
        </p:spPr>
        <p:txBody>
          <a:bodyPr wrap="none">
            <a:spAutoFit/>
          </a:bodyPr>
          <a:lstStyle/>
          <a:p>
            <a:r>
              <a:rPr lang="en-US" sz="2800">
                <a:latin typeface="Times New Roman" panose="02020603050405020304" pitchFamily="18" charset="0"/>
                <a:cs typeface="Times New Roman" panose="02020603050405020304" pitchFamily="18" charset="0"/>
              </a:rPr>
              <a:t>Chữ viết  -</a:t>
            </a:r>
          </a:p>
          <a:p>
            <a:r>
              <a:rPr lang="en-US" sz="2800">
                <a:latin typeface="Times New Roman" panose="02020603050405020304" pitchFamily="18" charset="0"/>
                <a:cs typeface="Times New Roman" panose="02020603050405020304" pitchFamily="18" charset="0"/>
              </a:rPr>
              <a:t> văn học</a:t>
            </a:r>
          </a:p>
        </p:txBody>
      </p:sp>
      <p:sp>
        <p:nvSpPr>
          <p:cNvPr id="8" name="Rectangle 7"/>
          <p:cNvSpPr/>
          <p:nvPr/>
        </p:nvSpPr>
        <p:spPr>
          <a:xfrm>
            <a:off x="2591250" y="1949898"/>
            <a:ext cx="9259984" cy="2246769"/>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 Thế kỉ XIII-XIV, người Thái, người Lào sáng tạo ra chữ viết trên cơ sở chữ Phạn. Người Việt cải tạo chữ Hán tạo ra chữ Nôm.</a:t>
            </a:r>
          </a:p>
          <a:p>
            <a:r>
              <a:rPr lang="vi-VN" sz="2800">
                <a:latin typeface="Times New Roman" panose="02020603050405020304" pitchFamily="18" charset="0"/>
                <a:cs typeface="Times New Roman" panose="02020603050405020304" pitchFamily="18" charset="0"/>
              </a:rPr>
              <a:t>- Bên cạnh văn học dân gian, văn học viết cũng phát triển với niều tác phẩm nổi tiếng</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9" name="Rectangle 8"/>
          <p:cNvSpPr/>
          <p:nvPr/>
        </p:nvSpPr>
        <p:spPr>
          <a:xfrm>
            <a:off x="702591" y="4908443"/>
            <a:ext cx="1888659"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Kiến trúc - </a:t>
            </a:r>
          </a:p>
          <a:p>
            <a:r>
              <a:rPr lang="en-US" sz="2800">
                <a:latin typeface="Times New Roman" panose="02020603050405020304" pitchFamily="18" charset="0"/>
                <a:cs typeface="Times New Roman" panose="02020603050405020304" pitchFamily="18" charset="0"/>
              </a:rPr>
              <a:t>điêu khắc</a:t>
            </a:r>
          </a:p>
        </p:txBody>
      </p:sp>
      <p:sp>
        <p:nvSpPr>
          <p:cNvPr id="10" name="Rectangle 9"/>
          <p:cNvSpPr/>
          <p:nvPr/>
        </p:nvSpPr>
        <p:spPr>
          <a:xfrm>
            <a:off x="2591250" y="4590662"/>
            <a:ext cx="9259984" cy="1815882"/>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a:t>
            </a:r>
          </a:p>
          <a:p>
            <a:r>
              <a:rPr lang="vi-VN" sz="2800">
                <a:latin typeface="Times New Roman" panose="02020603050405020304" pitchFamily="18" charset="0"/>
                <a:cs typeface="Times New Roman" panose="02020603050405020304" pitchFamily="18" charset="0"/>
              </a:rPr>
              <a:t>-Nghệ thuật điêu khắc, tạc tượng ảnh hưởng của văn hóa Ấn Độ,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rung Quốc,…</a:t>
            </a:r>
          </a:p>
        </p:txBody>
      </p:sp>
    </p:spTree>
    <p:extLst>
      <p:ext uri="{BB962C8B-B14F-4D97-AF65-F5344CB8AC3E}">
        <p14:creationId xmlns:p14="http://schemas.microsoft.com/office/powerpoint/2010/main" val="20703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p:cNvCxnSpPr/>
          <p:nvPr/>
        </p:nvCxnSpPr>
        <p:spPr>
          <a:xfrm>
            <a:off x="7368149" y="732107"/>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348212" y="207534"/>
            <a:ext cx="683419" cy="683419"/>
          </a:xfrm>
          <a:prstGeom prst="rect">
            <a:avLst/>
          </a:prstGeom>
        </p:spPr>
      </p:pic>
      <p:sp>
        <p:nvSpPr>
          <p:cNvPr id="4" name="Rounded Rectangle 3"/>
          <p:cNvSpPr/>
          <p:nvPr/>
        </p:nvSpPr>
        <p:spPr>
          <a:xfrm>
            <a:off x="1651217" y="137694"/>
            <a:ext cx="9274691" cy="811875"/>
          </a:xfrm>
          <a:prstGeom prst="round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6. CÁC VƯƠNG QUỐC PHONG KIẾN ĐÔNG NAM Á TỪ </a:t>
            </a:r>
          </a:p>
          <a:p>
            <a:pPr algn="ctr"/>
            <a:r>
              <a:rPr lang="en-US" sz="2400" b="1" dirty="0">
                <a:solidFill>
                  <a:srgbClr val="FF0000"/>
                </a:solidFill>
                <a:latin typeface="Times New Roman" panose="02020603050405020304" pitchFamily="18" charset="0"/>
                <a:cs typeface="Times New Roman" panose="02020603050405020304" pitchFamily="18" charset="0"/>
              </a:rPr>
              <a:t>NỬA SAU THẾ KỈ X ĐẾN NỬA ĐẦU THẾ KỈ XVI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8475" y="1082643"/>
            <a:ext cx="5852159" cy="7778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biểu</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48395783"/>
              </p:ext>
            </p:extLst>
          </p:nvPr>
        </p:nvGraphicFramePr>
        <p:xfrm>
          <a:off x="7784623" y="4033920"/>
          <a:ext cx="4407377" cy="1944850"/>
        </p:xfrm>
        <a:graphic>
          <a:graphicData uri="http://schemas.openxmlformats.org/drawingml/2006/table">
            <a:tbl>
              <a:tblPr firstRow="1" firstCol="1" bandRow="1">
                <a:tableStyleId>{5940675A-B579-460E-94D1-54222C63F5DA}</a:tableStyleId>
              </a:tblPr>
              <a:tblGrid>
                <a:gridCol w="1282750">
                  <a:extLst>
                    <a:ext uri="{9D8B030D-6E8A-4147-A177-3AD203B41FA5}">
                      <a16:colId xmlns:a16="http://schemas.microsoft.com/office/drawing/2014/main" val="4111464126"/>
                    </a:ext>
                  </a:extLst>
                </a:gridCol>
                <a:gridCol w="3124627">
                  <a:extLst>
                    <a:ext uri="{9D8B030D-6E8A-4147-A177-3AD203B41FA5}">
                      <a16:colId xmlns:a16="http://schemas.microsoft.com/office/drawing/2014/main" val="2401645791"/>
                    </a:ext>
                  </a:extLst>
                </a:gridCol>
              </a:tblGrid>
              <a:tr h="989666">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Thành tựu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171152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067873"/>
                  </a:ext>
                </a:extLst>
              </a:tr>
              <a:tr h="477592">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4036689"/>
                  </a:ext>
                </a:extLst>
              </a:tr>
            </a:tbl>
          </a:graphicData>
        </a:graphic>
      </p:graphicFrame>
      <p:sp>
        <p:nvSpPr>
          <p:cNvPr id="3" name="Rectangle 1"/>
          <p:cNvSpPr>
            <a:spLocks noChangeArrowheads="1"/>
          </p:cNvSpPr>
          <p:nvPr/>
        </p:nvSpPr>
        <p:spPr bwMode="auto">
          <a:xfrm>
            <a:off x="7390727" y="1082642"/>
            <a:ext cx="45709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Quan sát tranh ảnh (hình 11.5 và 11.6), đọc tài liệu (Kênh chữ SGK/44) em hãy:</a:t>
            </a:r>
            <a:endParaRPr kumimoji="0" lang="en-US" altLang="en-US"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Lập bảng thống kê các thành tựu văn hóa tiêu biểu của Đông Nam Á từ nửa sau thế kì X đến TKXVI theo mẫu</a:t>
            </a:r>
            <a:endParaRPr kumimoji="0" lang="en-US" altLang="en-US" sz="24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252949" y="1910132"/>
            <a:ext cx="7115199" cy="830997"/>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 ngưỡng, Tôn giáo: </a:t>
            </a:r>
            <a:r>
              <a:rPr lang="en-US" sz="2400">
                <a:latin typeface="Times New Roman" panose="02020603050405020304" pitchFamily="18" charset="0"/>
                <a:cs typeface="Times New Roman" panose="02020603050405020304" pitchFamily="18" charset="0"/>
              </a:rPr>
              <a:t>Phật giáo phát triển rực rỡ. Thế kỉ XIII, Hồi giáo bắt đầu du nhập vào Đông Nam Á.</a:t>
            </a:r>
          </a:p>
        </p:txBody>
      </p:sp>
      <p:sp>
        <p:nvSpPr>
          <p:cNvPr id="8" name="Rectangle 7"/>
          <p:cNvSpPr/>
          <p:nvPr/>
        </p:nvSpPr>
        <p:spPr>
          <a:xfrm>
            <a:off x="275529" y="2790802"/>
            <a:ext cx="7019937" cy="1938992"/>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Chữ viết, văn học: </a:t>
            </a:r>
            <a:r>
              <a:rPr lang="en-US" sz="2400">
                <a:latin typeface="Times New Roman" panose="02020603050405020304" pitchFamily="18" charset="0"/>
                <a:cs typeface="Times New Roman" panose="02020603050405020304" pitchFamily="18" charset="0"/>
              </a:rPr>
              <a:t>Thế kỉ XIII-XIV, người Thái, người Lào sáng tạo ra chữ viết trên cơ sở chữ Phạn. Người Việt cải tạo chữ Hán tạo ra chữ Nôm. Bên cạnh văn học dân gian, văn học viết cũng phát triển với niều tác phẩm nổi tiếng</a:t>
            </a:r>
          </a:p>
        </p:txBody>
      </p:sp>
      <p:sp>
        <p:nvSpPr>
          <p:cNvPr id="9" name="Rectangle 8"/>
          <p:cNvSpPr/>
          <p:nvPr/>
        </p:nvSpPr>
        <p:spPr>
          <a:xfrm>
            <a:off x="275529" y="4749801"/>
            <a:ext cx="7092619" cy="1938992"/>
          </a:xfrm>
          <a:prstGeom prst="rect">
            <a:avLst/>
          </a:prstGeom>
          <a:solidFill>
            <a:schemeClr val="bg1"/>
          </a:solidFill>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Kiến trúc - điêu khắc: </a:t>
            </a:r>
            <a:r>
              <a:rPr lang="en-US" sz="2400">
                <a:latin typeface="Times New Roman" panose="02020603050405020304" pitchFamily="18" charset="0"/>
                <a:cs typeface="Times New Roman" panose="02020603050405020304" pitchFamily="18" charset="0"/>
              </a:rPr>
              <a:t>Nhiều công trình kiến trúc nổi tiếng như: khu đền Ăng-co (Cam-pu-chia), chùa Vàng (Mi-an-ma), chùa Vàng (Thái Lan). Nghệ thuật điêu khắc, tạc tượng ảnh hưởng của văn hóa Ấn Độ, Trung Quốc,…</a:t>
            </a:r>
          </a:p>
        </p:txBody>
      </p:sp>
    </p:spTree>
    <p:extLst>
      <p:ext uri="{BB962C8B-B14F-4D97-AF65-F5344CB8AC3E}">
        <p14:creationId xmlns:p14="http://schemas.microsoft.com/office/powerpoint/2010/main" val="5627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FC65-986A-4A98-B9D7-A3542478B096}"/>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0448040-2250-4E44-9F6E-FE2EEFC2BD1D}"/>
              </a:ext>
            </a:extLst>
          </p:cNvPr>
          <p:cNvSpPr>
            <a:spLocks noGrp="1"/>
          </p:cNvSpPr>
          <p:nvPr>
            <p:ph type="body" idx="1"/>
          </p:nvPr>
        </p:nvSpPr>
        <p:spPr/>
        <p:txBody>
          <a:bodyPr/>
          <a:lstStyle/>
          <a:p>
            <a:endParaRPr lang="en-US"/>
          </a:p>
        </p:txBody>
      </p:sp>
      <p:pic>
        <p:nvPicPr>
          <p:cNvPr id="1026" name="Picture 2">
            <a:extLst>
              <a:ext uri="{FF2B5EF4-FFF2-40B4-BE49-F238E27FC236}">
                <a16:creationId xmlns:a16="http://schemas.microsoft.com/office/drawing/2014/main" id="{664BAD80-86CF-4B43-8DAC-CB8122703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 y="515471"/>
            <a:ext cx="10264140" cy="603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4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CCA9-0654-4C07-88A5-E564A44F79BB}"/>
              </a:ext>
            </a:extLst>
          </p:cNvPr>
          <p:cNvSpPr>
            <a:spLocks noGrp="1"/>
          </p:cNvSpPr>
          <p:nvPr>
            <p:ph type="title"/>
          </p:nvPr>
        </p:nvSpPr>
        <p:spPr>
          <a:xfrm>
            <a:off x="-792748" y="1641349"/>
            <a:ext cx="12363470" cy="3560230"/>
          </a:xfrm>
        </p:spPr>
        <p:txBody>
          <a:bodyPr/>
          <a:lstStyle/>
          <a:p>
            <a:endParaRPr lang="en-US" dirty="0"/>
          </a:p>
        </p:txBody>
      </p:sp>
      <p:sp>
        <p:nvSpPr>
          <p:cNvPr id="3" name="Text Placeholder 2">
            <a:extLst>
              <a:ext uri="{FF2B5EF4-FFF2-40B4-BE49-F238E27FC236}">
                <a16:creationId xmlns:a16="http://schemas.microsoft.com/office/drawing/2014/main" id="{0F9B8D38-CA03-4594-9F48-EF112BF6EFDE}"/>
              </a:ext>
            </a:extLst>
          </p:cNvPr>
          <p:cNvSpPr>
            <a:spLocks noGrp="1"/>
          </p:cNvSpPr>
          <p:nvPr>
            <p:ph type="body" idx="1"/>
          </p:nvPr>
        </p:nvSpPr>
        <p:spPr/>
        <p:txBody>
          <a:bodyPr/>
          <a:lstStyle/>
          <a:p>
            <a:endParaRPr lang="en-US"/>
          </a:p>
        </p:txBody>
      </p:sp>
      <p:pic>
        <p:nvPicPr>
          <p:cNvPr id="2050" name="Picture 2">
            <a:extLst>
              <a:ext uri="{FF2B5EF4-FFF2-40B4-BE49-F238E27FC236}">
                <a16:creationId xmlns:a16="http://schemas.microsoft.com/office/drawing/2014/main" id="{A3734733-EB08-4B72-BE2B-C37BD64DD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99"/>
            <a:ext cx="12363470" cy="683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0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F05D4BB-68C2-48FA-815F-D49581C79D05}"/>
              </a:ext>
            </a:extLst>
          </p:cNvPr>
          <p:cNvSpPr>
            <a:spLocks noGrp="1" noChangeArrowheads="1"/>
          </p:cNvSpPr>
          <p:nvPr>
            <p:ph type="title"/>
          </p:nvPr>
        </p:nvSpPr>
        <p:spPr/>
        <p:txBody>
          <a:bodyPr/>
          <a:lstStyle/>
          <a:p>
            <a:endParaRPr lang="en-US" altLang="en-US"/>
          </a:p>
        </p:txBody>
      </p:sp>
      <p:pic>
        <p:nvPicPr>
          <p:cNvPr id="27651" name="Content Placeholder 4">
            <a:extLst>
              <a:ext uri="{FF2B5EF4-FFF2-40B4-BE49-F238E27FC236}">
                <a16:creationId xmlns:a16="http://schemas.microsoft.com/office/drawing/2014/main" id="{AF019311-B5E9-4CD9-AE54-687D3771D1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4732" y="0"/>
            <a:ext cx="9043110" cy="6858000"/>
          </a:xfrm>
        </p:spPr>
      </p:pic>
      <p:pic>
        <p:nvPicPr>
          <p:cNvPr id="7" name="Picture 6">
            <a:extLst>
              <a:ext uri="{FF2B5EF4-FFF2-40B4-BE49-F238E27FC236}">
                <a16:creationId xmlns:a16="http://schemas.microsoft.com/office/drawing/2014/main" id="{BFCD7965-6A1A-4C16-99F5-ED9A15B8C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158" y="0"/>
            <a:ext cx="90431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082EAA5-F838-4B91-B46E-01BDD26AB7F9}"/>
              </a:ext>
            </a:extLst>
          </p:cNvPr>
          <p:cNvSpPr txBox="1"/>
          <p:nvPr/>
        </p:nvSpPr>
        <p:spPr>
          <a:xfrm>
            <a:off x="5186022" y="6316579"/>
            <a:ext cx="1903150" cy="49321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defRPr/>
            </a:pPr>
            <a:r>
              <a:rPr lang="en-US" sz="2605" dirty="0" err="1"/>
              <a:t>Tháp</a:t>
            </a:r>
            <a:r>
              <a:rPr lang="en-US" sz="2605" dirty="0"/>
              <a:t> </a:t>
            </a:r>
            <a:r>
              <a:rPr lang="en-US" sz="2605" dirty="0" err="1"/>
              <a:t>Chăm</a:t>
            </a:r>
            <a:endParaRPr lang="en-US" sz="2605"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4CCB72AE-CB3D-480A-BB7C-0D5661F6470A}"/>
              </a:ext>
            </a:extLst>
          </p:cNvPr>
          <p:cNvSpPr>
            <a:spLocks noGrp="1"/>
          </p:cNvSpPr>
          <p:nvPr>
            <p:ph type="title"/>
          </p:nvPr>
        </p:nvSpPr>
        <p:spPr>
          <a:xfrm>
            <a:off x="1447800" y="228600"/>
            <a:ext cx="9603701" cy="1143000"/>
          </a:xfrm>
        </p:spPr>
        <p:txBody>
          <a:bodyPr>
            <a:normAutofit fontScale="90000"/>
          </a:bodyPr>
          <a:lstStyle/>
          <a:p>
            <a:pPr algn="ct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Tòa</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tháp</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đôi</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cao</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nhất</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thế</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giới</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nằm</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 ở </a:t>
            </a:r>
            <a:r>
              <a:rPr lang="en-US" b="1" i="1" u="none" strike="noStrike" dirty="0" err="1">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đâu</a:t>
            </a:r>
            <a:r>
              <a:rPr lang="en-US" b="1" i="1" u="none" strike="noStrike" dirty="0">
                <a:ln>
                  <a:solidFill>
                    <a:srgbClr val="FF0000"/>
                  </a:solidFill>
                </a:ln>
                <a:solidFill>
                  <a:srgbClr val="FF0000"/>
                </a:solidFill>
                <a:effectLst/>
                <a:latin typeface="Times New Roman" panose="02020603050405020304" pitchFamily="18" charset="0"/>
                <a:cs typeface="Times New Roman" panose="02020603050405020304" pitchFamily="18" charset="0"/>
                <a:hlinkClick r:id="rId2" tooltip="Tòa tháp đôi cao nhất thế giới nằm ở đâu?">
                  <a:extLst>
                    <a:ext uri="{A12FA001-AC4F-418D-AE19-62706E023703}">
                      <ahyp:hlinkClr xmlns:ahyp="http://schemas.microsoft.com/office/drawing/2018/hyperlinkcolor" val="tx"/>
                    </a:ext>
                  </a:extLst>
                </a:hlinkClick>
              </a:rPr>
              <a:t>?</a:t>
            </a:r>
            <a:endParaRPr lang="en-US" b="1" i="1"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pic>
        <p:nvPicPr>
          <p:cNvPr id="4098" name="Picture 2" descr="Tòa tháp đôi cao nhất thế giới nằm ở đâu?">
            <a:extLst>
              <a:ext uri="{FF2B5EF4-FFF2-40B4-BE49-F238E27FC236}">
                <a16:creationId xmlns:a16="http://schemas.microsoft.com/office/drawing/2014/main" id="{C5F5C549-D2C0-4E91-B68D-6A27D0BBDD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9500" y="1676400"/>
            <a:ext cx="7493000" cy="4495800"/>
          </a:xfrm>
          <a:prstGeom prst="rect">
            <a:avLst/>
          </a:prstGeom>
          <a:solidFill>
            <a:srgbClr val="FFFFFF"/>
          </a:solidFill>
        </p:spPr>
      </p:pic>
    </p:spTree>
    <p:extLst>
      <p:ext uri="{BB962C8B-B14F-4D97-AF65-F5344CB8AC3E}">
        <p14:creationId xmlns:p14="http://schemas.microsoft.com/office/powerpoint/2010/main" val="55060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WatRongKhun"/>
          <p:cNvPicPr>
            <a:picLocks noChangeAspect="1" noChangeArrowheads="1"/>
          </p:cNvPicPr>
          <p:nvPr/>
        </p:nvPicPr>
        <p:blipFill>
          <a:blip r:embed="rId2" cstate="print"/>
          <a:srcRect/>
          <a:stretch>
            <a:fillRect/>
          </a:stretch>
        </p:blipFill>
        <p:spPr bwMode="auto">
          <a:xfrm>
            <a:off x="0" y="0"/>
            <a:ext cx="12192000" cy="5181600"/>
          </a:xfrm>
          <a:prstGeom prst="rect">
            <a:avLst/>
          </a:prstGeom>
          <a:noFill/>
        </p:spPr>
      </p:pic>
      <p:sp>
        <p:nvSpPr>
          <p:cNvPr id="3" name="Text Box 12"/>
          <p:cNvSpPr txBox="1">
            <a:spLocks noChangeArrowheads="1"/>
          </p:cNvSpPr>
          <p:nvPr/>
        </p:nvSpPr>
        <p:spPr bwMode="auto">
          <a:xfrm>
            <a:off x="-152400" y="5288340"/>
            <a:ext cx="12344400" cy="1200329"/>
          </a:xfrm>
          <a:prstGeom prst="rect">
            <a:avLst/>
          </a:prstGeom>
          <a:noFill/>
          <a:ln w="9525">
            <a:noFill/>
            <a:miter lim="800000"/>
            <a:headEnd/>
            <a:tailEnd/>
          </a:ln>
          <a:effectLst/>
        </p:spPr>
        <p:txBody>
          <a:bodyPr wrap="square">
            <a:spAutoFit/>
          </a:bodyPr>
          <a:lstStyle/>
          <a:p>
            <a:pPr algn="ctr" eaLnBrk="1" hangingPunct="1"/>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Wat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Khun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nằm</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Chiềng</a:t>
            </a:r>
            <a:r>
              <a:rPr lang="en-US" sz="2400" i="1" dirty="0">
                <a:latin typeface="Times New Roman" panose="02020603050405020304" pitchFamily="18" charset="0"/>
                <a:cs typeface="Times New Roman" panose="02020603050405020304" pitchFamily="18" charset="0"/>
              </a:rPr>
              <a:t> Mai, </a:t>
            </a:r>
            <a:r>
              <a:rPr lang="en-US" sz="2400" i="1" dirty="0" err="1">
                <a:latin typeface="Times New Roman" panose="02020603050405020304" pitchFamily="18" charset="0"/>
                <a:cs typeface="Times New Roman" panose="02020603050405020304" pitchFamily="18" charset="0"/>
              </a:rPr>
              <a:t>Thái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theo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rệt</a:t>
            </a:r>
            <a:r>
              <a:rPr lang="en-US" sz="2400" i="1" dirty="0">
                <a:latin typeface="Times New Roman" panose="02020603050405020304" pitchFamily="18" charset="0"/>
                <a:cs typeface="Times New Roman" panose="02020603050405020304" pitchFamily="18" charset="0"/>
              </a:rPr>
              <a:t>. </a:t>
            </a:r>
          </a:p>
        </p:txBody>
      </p:sp>
    </p:spTree>
  </p:cSld>
  <p:clrMapOvr>
    <a:masterClrMapping/>
  </p:clrMapOvr>
  <p:transition spd="med">
    <p:diamon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ANd9GcQZeDLqED_oN0xecIa3pURGIIpadQw3_JYjWGKm7YctdSubilQ&amp;t=1&amp;usg=__uBfTLQFmiS3aOauhCBrg_1jEb54="/>
          <p:cNvPicPr>
            <a:picLocks noChangeAspect="1" noChangeArrowheads="1"/>
          </p:cNvPicPr>
          <p:nvPr/>
        </p:nvPicPr>
        <p:blipFill>
          <a:blip r:embed="rId2" cstate="print"/>
          <a:srcRect/>
          <a:stretch>
            <a:fillRect/>
          </a:stretch>
        </p:blipFill>
        <p:spPr bwMode="auto">
          <a:xfrm>
            <a:off x="0" y="0"/>
            <a:ext cx="12192000" cy="5257800"/>
          </a:xfrm>
          <a:prstGeom prst="rect">
            <a:avLst/>
          </a:prstGeom>
          <a:noFill/>
        </p:spPr>
      </p:pic>
      <p:sp>
        <p:nvSpPr>
          <p:cNvPr id="3" name="Text Box 12"/>
          <p:cNvSpPr txBox="1">
            <a:spLocks noChangeArrowheads="1"/>
          </p:cNvSpPr>
          <p:nvPr/>
        </p:nvSpPr>
        <p:spPr bwMode="auto">
          <a:xfrm>
            <a:off x="533400" y="5638801"/>
            <a:ext cx="11049000" cy="646331"/>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err="1">
                <a:solidFill>
                  <a:srgbClr val="FF0000"/>
                </a:solidFill>
                <a:latin typeface="Cambria" pitchFamily="18" charset="0"/>
              </a:rPr>
              <a:t>Từ</a:t>
            </a:r>
            <a:r>
              <a:rPr lang="en-US" sz="3600" dirty="0">
                <a:solidFill>
                  <a:srgbClr val="FF0000"/>
                </a:solidFill>
                <a:latin typeface="Cambria" pitchFamily="18" charset="0"/>
              </a:rPr>
              <a:t> </a:t>
            </a:r>
            <a:r>
              <a:rPr lang="en-US" sz="3600" dirty="0" err="1">
                <a:solidFill>
                  <a:srgbClr val="FF0000"/>
                </a:solidFill>
                <a:latin typeface="Cambria" pitchFamily="18" charset="0"/>
              </a:rPr>
              <a:t>thế</a:t>
            </a:r>
            <a:r>
              <a:rPr lang="en-US" sz="3600" dirty="0">
                <a:solidFill>
                  <a:srgbClr val="FF0000"/>
                </a:solidFill>
                <a:latin typeface="Cambria" pitchFamily="18" charset="0"/>
              </a:rPr>
              <a:t> </a:t>
            </a:r>
            <a:r>
              <a:rPr lang="en-US" sz="3600" dirty="0" err="1">
                <a:solidFill>
                  <a:srgbClr val="FF0000"/>
                </a:solidFill>
                <a:latin typeface="Cambria" pitchFamily="18" charset="0"/>
              </a:rPr>
              <a:t>kỷ</a:t>
            </a:r>
            <a:r>
              <a:rPr lang="en-US" sz="3600" dirty="0">
                <a:solidFill>
                  <a:srgbClr val="FF0000"/>
                </a:solidFill>
                <a:latin typeface="Cambria" pitchFamily="18" charset="0"/>
              </a:rPr>
              <a:t> XIII - XIX ở </a:t>
            </a:r>
            <a:r>
              <a:rPr lang="en-US" sz="3600" dirty="0" err="1">
                <a:solidFill>
                  <a:srgbClr val="FF0000"/>
                </a:solidFill>
                <a:latin typeface="Cambria" pitchFamily="18" charset="0"/>
              </a:rPr>
              <a:t>Việt</a:t>
            </a:r>
            <a:r>
              <a:rPr lang="en-US" sz="3600" dirty="0">
                <a:solidFill>
                  <a:srgbClr val="FF0000"/>
                </a:solidFill>
                <a:latin typeface="Cambria" pitchFamily="18" charset="0"/>
              </a:rPr>
              <a:t> Nam </a:t>
            </a:r>
            <a:r>
              <a:rPr lang="en-US" sz="3600" dirty="0" err="1">
                <a:solidFill>
                  <a:srgbClr val="FF0000"/>
                </a:solidFill>
                <a:latin typeface="Cambria" pitchFamily="18" charset="0"/>
              </a:rPr>
              <a:t>đã</a:t>
            </a:r>
            <a:r>
              <a:rPr lang="en-US" sz="3600" dirty="0">
                <a:solidFill>
                  <a:srgbClr val="FF0000"/>
                </a:solidFill>
                <a:latin typeface="Cambria" pitchFamily="18" charset="0"/>
              </a:rPr>
              <a:t> </a:t>
            </a:r>
            <a:r>
              <a:rPr lang="en-US" sz="3600" dirty="0" err="1">
                <a:solidFill>
                  <a:srgbClr val="FF0000"/>
                </a:solidFill>
                <a:latin typeface="Cambria" pitchFamily="18" charset="0"/>
              </a:rPr>
              <a:t>có</a:t>
            </a:r>
            <a:r>
              <a:rPr lang="en-US" sz="3600" dirty="0">
                <a:solidFill>
                  <a:srgbClr val="FF0000"/>
                </a:solidFill>
                <a:latin typeface="Cambria" pitchFamily="18" charset="0"/>
              </a:rPr>
              <a:t> </a:t>
            </a:r>
            <a:r>
              <a:rPr lang="en-US" sz="3600" dirty="0" err="1">
                <a:solidFill>
                  <a:srgbClr val="FF0000"/>
                </a:solidFill>
                <a:latin typeface="Cambria" pitchFamily="18" charset="0"/>
              </a:rPr>
              <a:t>nhiều</a:t>
            </a:r>
            <a:r>
              <a:rPr lang="en-US" sz="3600" dirty="0">
                <a:solidFill>
                  <a:srgbClr val="FF0000"/>
                </a:solidFill>
                <a:latin typeface="Cambria" pitchFamily="18" charset="0"/>
              </a:rPr>
              <a:t> </a:t>
            </a:r>
            <a:r>
              <a:rPr lang="en-US" sz="3600" dirty="0" err="1">
                <a:solidFill>
                  <a:srgbClr val="FF0000"/>
                </a:solidFill>
                <a:latin typeface="Cambria" pitchFamily="18" charset="0"/>
              </a:rPr>
              <a:t>loại</a:t>
            </a:r>
            <a:r>
              <a:rPr lang="en-US" sz="3600" dirty="0">
                <a:solidFill>
                  <a:srgbClr val="FF0000"/>
                </a:solidFill>
                <a:latin typeface="Cambria" pitchFamily="18" charset="0"/>
              </a:rPr>
              <a:t> </a:t>
            </a:r>
            <a:r>
              <a:rPr lang="en-US" sz="3600" dirty="0" err="1">
                <a:solidFill>
                  <a:srgbClr val="FF0000"/>
                </a:solidFill>
                <a:latin typeface="Cambria" pitchFamily="18" charset="0"/>
              </a:rPr>
              <a:t>hỏa</a:t>
            </a:r>
            <a:r>
              <a:rPr lang="en-US" sz="3600" dirty="0">
                <a:solidFill>
                  <a:srgbClr val="FF0000"/>
                </a:solidFill>
                <a:latin typeface="Cambria" pitchFamily="18" charset="0"/>
              </a:rPr>
              <a:t> </a:t>
            </a:r>
            <a:r>
              <a:rPr lang="en-US" sz="3600" dirty="0" err="1">
                <a:solidFill>
                  <a:srgbClr val="FF0000"/>
                </a:solidFill>
                <a:latin typeface="Cambria" pitchFamily="18" charset="0"/>
              </a:rPr>
              <a:t>mai</a:t>
            </a:r>
            <a:r>
              <a:rPr lang="en-US" sz="3600" dirty="0">
                <a:solidFill>
                  <a:srgbClr val="FF0000"/>
                </a:solidFill>
                <a:latin typeface="Cambria" pitchFamily="18" charset="0"/>
              </a:rPr>
              <a:t> </a:t>
            </a:r>
          </a:p>
        </p:txBody>
      </p:sp>
    </p:spTree>
  </p:cSld>
  <p:clrMapOvr>
    <a:masterClrMapping/>
  </p:clrMapOvr>
  <p:transition spd="med">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12192000" cy="757130"/>
          </a:xfrm>
          <a:prstGeom prst="rect">
            <a:avLst/>
          </a:prstGeom>
          <a:noFill/>
        </p:spPr>
        <p:txBody>
          <a:bodyPr wrap="square" rtlCol="0">
            <a:spAutoFit/>
          </a:bodyPr>
          <a:lstStyle/>
          <a:p>
            <a:pPr algn="ctr">
              <a:lnSpc>
                <a:spcPct val="90000"/>
              </a:lnSpc>
            </a:pPr>
            <a:r>
              <a:rPr lang="vi-VN"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mbria" pitchFamily="18" charset="0"/>
              </a:rPr>
              <a:t>Đô thị cổ Pa-gan (Mi-an-ma)</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mbria" pitchFamily="18" charset="0"/>
            </a:endParaRPr>
          </a:p>
        </p:txBody>
      </p:sp>
      <p:pic>
        <p:nvPicPr>
          <p:cNvPr id="508930" name="Picture 2" descr="Kết quả hình ảnh cho Đô thị cổ Pa-gan (Mi-an-ma)"/>
          <p:cNvPicPr>
            <a:picLocks noChangeAspect="1" noChangeArrowheads="1"/>
          </p:cNvPicPr>
          <p:nvPr/>
        </p:nvPicPr>
        <p:blipFill>
          <a:blip r:embed="rId2" cstate="print"/>
          <a:srcRect/>
          <a:stretch>
            <a:fillRect/>
          </a:stretch>
        </p:blipFill>
        <p:spPr bwMode="auto">
          <a:xfrm>
            <a:off x="0" y="1600201"/>
            <a:ext cx="6096000" cy="5257800"/>
          </a:xfrm>
          <a:prstGeom prst="rect">
            <a:avLst/>
          </a:prstGeom>
          <a:noFill/>
        </p:spPr>
      </p:pic>
      <p:pic>
        <p:nvPicPr>
          <p:cNvPr id="508932" name="Picture 4" descr="Kết quả hình ảnh cho Đô thị cổ Pa-gan (Mi-an-ma)"/>
          <p:cNvPicPr>
            <a:picLocks noChangeAspect="1" noChangeArrowheads="1"/>
          </p:cNvPicPr>
          <p:nvPr/>
        </p:nvPicPr>
        <p:blipFill>
          <a:blip r:embed="rId3" cstate="print"/>
          <a:srcRect/>
          <a:stretch>
            <a:fillRect/>
          </a:stretch>
        </p:blipFill>
        <p:spPr bwMode="auto">
          <a:xfrm>
            <a:off x="6096000" y="1600201"/>
            <a:ext cx="6096000" cy="5257800"/>
          </a:xfrm>
          <a:prstGeom prst="rect">
            <a:avLst/>
          </a:prstGeom>
          <a:noFill/>
        </p:spPr>
      </p:pic>
      <p:pic>
        <p:nvPicPr>
          <p:cNvPr id="508934" name="Picture 6" descr="Kết quả hình ảnh cho Đô thị cổ Pa-gan (Mi-an-ma)"/>
          <p:cNvPicPr>
            <a:picLocks noChangeAspect="1" noChangeArrowheads="1"/>
          </p:cNvPicPr>
          <p:nvPr/>
        </p:nvPicPr>
        <p:blipFill>
          <a:blip r:embed="rId4" cstate="print"/>
          <a:srcRect/>
          <a:stretch>
            <a:fillRect/>
          </a:stretch>
        </p:blipFill>
        <p:spPr bwMode="auto">
          <a:xfrm>
            <a:off x="0" y="1600200"/>
            <a:ext cx="6096000" cy="5257801"/>
          </a:xfrm>
          <a:prstGeom prst="rect">
            <a:avLst/>
          </a:prstGeom>
          <a:noFill/>
        </p:spPr>
      </p:pic>
      <p:pic>
        <p:nvPicPr>
          <p:cNvPr id="508936" name="Picture 8" descr="Kết quả hình ảnh cho Đô thị cổ Pa-gan (Mi-an-ma)"/>
          <p:cNvPicPr>
            <a:picLocks noChangeAspect="1" noChangeArrowheads="1"/>
          </p:cNvPicPr>
          <p:nvPr/>
        </p:nvPicPr>
        <p:blipFill>
          <a:blip r:embed="rId5" cstate="print"/>
          <a:srcRect/>
          <a:stretch>
            <a:fillRect/>
          </a:stretch>
        </p:blipFill>
        <p:spPr bwMode="auto">
          <a:xfrm>
            <a:off x="6096000" y="1600200"/>
            <a:ext cx="6096000" cy="5257800"/>
          </a:xfrm>
          <a:prstGeom prst="rect">
            <a:avLst/>
          </a:prstGeom>
          <a:noFill/>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508930"/>
                                        </p:tgtEl>
                                        <p:attrNameLst>
                                          <p:attrName>style.visibility</p:attrName>
                                        </p:attrNameLst>
                                      </p:cBhvr>
                                      <p:to>
                                        <p:strVal val="visible"/>
                                      </p:to>
                                    </p:set>
                                    <p:animEffect transition="in" filter="wipe(down)">
                                      <p:cBhvr>
                                        <p:cTn id="18" dur="580">
                                          <p:stCondLst>
                                            <p:cond delay="0"/>
                                          </p:stCondLst>
                                        </p:cTn>
                                        <p:tgtEl>
                                          <p:spTgt spid="508930"/>
                                        </p:tgtEl>
                                      </p:cBhvr>
                                    </p:animEffect>
                                    <p:anim calcmode="lin" valueType="num">
                                      <p:cBhvr>
                                        <p:cTn id="19" dur="1822" tmFilter="0,0; 0.14,0.36; 0.43,0.73; 0.71,0.91; 1.0,1.0">
                                          <p:stCondLst>
                                            <p:cond delay="0"/>
                                          </p:stCondLst>
                                        </p:cTn>
                                        <p:tgtEl>
                                          <p:spTgt spid="50893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0893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0893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0893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08930"/>
                                        </p:tgtEl>
                                        <p:attrNameLst>
                                          <p:attrName>ppt_y</p:attrName>
                                        </p:attrNameLst>
                                      </p:cBhvr>
                                      <p:tavLst>
                                        <p:tav tm="0" fmla="#ppt_y-sin(pi*$)/81">
                                          <p:val>
                                            <p:fltVal val="0"/>
                                          </p:val>
                                        </p:tav>
                                        <p:tav tm="100000">
                                          <p:val>
                                            <p:fltVal val="1"/>
                                          </p:val>
                                        </p:tav>
                                      </p:tavLst>
                                    </p:anim>
                                    <p:animScale>
                                      <p:cBhvr>
                                        <p:cTn id="24" dur="26">
                                          <p:stCondLst>
                                            <p:cond delay="650"/>
                                          </p:stCondLst>
                                        </p:cTn>
                                        <p:tgtEl>
                                          <p:spTgt spid="508930"/>
                                        </p:tgtEl>
                                      </p:cBhvr>
                                      <p:to x="100000" y="60000"/>
                                    </p:animScale>
                                    <p:animScale>
                                      <p:cBhvr>
                                        <p:cTn id="25" dur="166" decel="50000">
                                          <p:stCondLst>
                                            <p:cond delay="676"/>
                                          </p:stCondLst>
                                        </p:cTn>
                                        <p:tgtEl>
                                          <p:spTgt spid="508930"/>
                                        </p:tgtEl>
                                      </p:cBhvr>
                                      <p:to x="100000" y="100000"/>
                                    </p:animScale>
                                    <p:animScale>
                                      <p:cBhvr>
                                        <p:cTn id="26" dur="26">
                                          <p:stCondLst>
                                            <p:cond delay="1312"/>
                                          </p:stCondLst>
                                        </p:cTn>
                                        <p:tgtEl>
                                          <p:spTgt spid="508930"/>
                                        </p:tgtEl>
                                      </p:cBhvr>
                                      <p:to x="100000" y="80000"/>
                                    </p:animScale>
                                    <p:animScale>
                                      <p:cBhvr>
                                        <p:cTn id="27" dur="166" decel="50000">
                                          <p:stCondLst>
                                            <p:cond delay="1338"/>
                                          </p:stCondLst>
                                        </p:cTn>
                                        <p:tgtEl>
                                          <p:spTgt spid="508930"/>
                                        </p:tgtEl>
                                      </p:cBhvr>
                                      <p:to x="100000" y="100000"/>
                                    </p:animScale>
                                    <p:animScale>
                                      <p:cBhvr>
                                        <p:cTn id="28" dur="26">
                                          <p:stCondLst>
                                            <p:cond delay="1642"/>
                                          </p:stCondLst>
                                        </p:cTn>
                                        <p:tgtEl>
                                          <p:spTgt spid="508930"/>
                                        </p:tgtEl>
                                      </p:cBhvr>
                                      <p:to x="100000" y="90000"/>
                                    </p:animScale>
                                    <p:animScale>
                                      <p:cBhvr>
                                        <p:cTn id="29" dur="166" decel="50000">
                                          <p:stCondLst>
                                            <p:cond delay="1668"/>
                                          </p:stCondLst>
                                        </p:cTn>
                                        <p:tgtEl>
                                          <p:spTgt spid="508930"/>
                                        </p:tgtEl>
                                      </p:cBhvr>
                                      <p:to x="100000" y="100000"/>
                                    </p:animScale>
                                    <p:animScale>
                                      <p:cBhvr>
                                        <p:cTn id="30" dur="26">
                                          <p:stCondLst>
                                            <p:cond delay="1808"/>
                                          </p:stCondLst>
                                        </p:cTn>
                                        <p:tgtEl>
                                          <p:spTgt spid="508930"/>
                                        </p:tgtEl>
                                      </p:cBhvr>
                                      <p:to x="100000" y="95000"/>
                                    </p:animScale>
                                    <p:animScale>
                                      <p:cBhvr>
                                        <p:cTn id="31" dur="166" decel="50000">
                                          <p:stCondLst>
                                            <p:cond delay="1834"/>
                                          </p:stCondLst>
                                        </p:cTn>
                                        <p:tgtEl>
                                          <p:spTgt spid="508930"/>
                                        </p:tgtEl>
                                      </p:cBhvr>
                                      <p:to x="100000" y="100000"/>
                                    </p:animScale>
                                  </p:childTnLst>
                                </p:cTn>
                              </p:par>
                            </p:childTnLst>
                          </p:cTn>
                        </p:par>
                        <p:par>
                          <p:cTn id="32" fill="hold">
                            <p:stCondLst>
                              <p:cond delay="3000"/>
                            </p:stCondLst>
                            <p:childTnLst>
                              <p:par>
                                <p:cTn id="33" presetID="52" presetClass="entr" presetSubtype="0" fill="hold" nodeType="afterEffect">
                                  <p:stCondLst>
                                    <p:cond delay="0"/>
                                  </p:stCondLst>
                                  <p:childTnLst>
                                    <p:set>
                                      <p:cBhvr>
                                        <p:cTn id="34" dur="1" fill="hold">
                                          <p:stCondLst>
                                            <p:cond delay="0"/>
                                          </p:stCondLst>
                                        </p:cTn>
                                        <p:tgtEl>
                                          <p:spTgt spid="508932"/>
                                        </p:tgtEl>
                                        <p:attrNameLst>
                                          <p:attrName>style.visibility</p:attrName>
                                        </p:attrNameLst>
                                      </p:cBhvr>
                                      <p:to>
                                        <p:strVal val="visible"/>
                                      </p:to>
                                    </p:set>
                                    <p:animScale>
                                      <p:cBhvr>
                                        <p:cTn id="35" dur="1000" decel="50000" fill="hold">
                                          <p:stCondLst>
                                            <p:cond delay="0"/>
                                          </p:stCondLst>
                                        </p:cTn>
                                        <p:tgtEl>
                                          <p:spTgt spid="5089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08932"/>
                                        </p:tgtEl>
                                        <p:attrNameLst>
                                          <p:attrName>ppt_x</p:attrName>
                                          <p:attrName>ppt_y</p:attrName>
                                        </p:attrNameLst>
                                      </p:cBhvr>
                                    </p:animMotion>
                                    <p:animEffect transition="in" filter="fade">
                                      <p:cBhvr>
                                        <p:cTn id="37" dur="1000"/>
                                        <p:tgtEl>
                                          <p:spTgt spid="508932"/>
                                        </p:tgtEl>
                                      </p:cBhvr>
                                    </p:animEffect>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508934"/>
                                        </p:tgtEl>
                                        <p:attrNameLst>
                                          <p:attrName>style.visibility</p:attrName>
                                        </p:attrNameLst>
                                      </p:cBhvr>
                                      <p:to>
                                        <p:strVal val="visible"/>
                                      </p:to>
                                    </p:set>
                                    <p:animEffect transition="in" filter="fade">
                                      <p:cBhvr>
                                        <p:cTn id="42" dur="800" decel="100000"/>
                                        <p:tgtEl>
                                          <p:spTgt spid="508934"/>
                                        </p:tgtEl>
                                      </p:cBhvr>
                                    </p:animEffect>
                                    <p:anim calcmode="lin" valueType="num">
                                      <p:cBhvr>
                                        <p:cTn id="43" dur="800" decel="100000" fill="hold"/>
                                        <p:tgtEl>
                                          <p:spTgt spid="508934"/>
                                        </p:tgtEl>
                                        <p:attrNameLst>
                                          <p:attrName>style.rotation</p:attrName>
                                        </p:attrNameLst>
                                      </p:cBhvr>
                                      <p:tavLst>
                                        <p:tav tm="0">
                                          <p:val>
                                            <p:fltVal val="-90"/>
                                          </p:val>
                                        </p:tav>
                                        <p:tav tm="100000">
                                          <p:val>
                                            <p:fltVal val="0"/>
                                          </p:val>
                                        </p:tav>
                                      </p:tavLst>
                                    </p:anim>
                                    <p:anim calcmode="lin" valueType="num">
                                      <p:cBhvr>
                                        <p:cTn id="44" dur="800" decel="100000" fill="hold"/>
                                        <p:tgtEl>
                                          <p:spTgt spid="508934"/>
                                        </p:tgtEl>
                                        <p:attrNameLst>
                                          <p:attrName>ppt_x</p:attrName>
                                        </p:attrNameLst>
                                      </p:cBhvr>
                                      <p:tavLst>
                                        <p:tav tm="0">
                                          <p:val>
                                            <p:strVal val="#ppt_x+0.4"/>
                                          </p:val>
                                        </p:tav>
                                        <p:tav tm="100000">
                                          <p:val>
                                            <p:strVal val="#ppt_x-0.05"/>
                                          </p:val>
                                        </p:tav>
                                      </p:tavLst>
                                    </p:anim>
                                    <p:anim calcmode="lin" valueType="num">
                                      <p:cBhvr>
                                        <p:cTn id="45" dur="800" decel="100000" fill="hold"/>
                                        <p:tgtEl>
                                          <p:spTgt spid="508934"/>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508934"/>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508934"/>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58" presetClass="entr" presetSubtype="0" accel="100000" fill="hold" nodeType="afterEffect">
                                  <p:stCondLst>
                                    <p:cond delay="0"/>
                                  </p:stCondLst>
                                  <p:childTnLst>
                                    <p:set>
                                      <p:cBhvr>
                                        <p:cTn id="50" dur="1" fill="hold">
                                          <p:stCondLst>
                                            <p:cond delay="0"/>
                                          </p:stCondLst>
                                        </p:cTn>
                                        <p:tgtEl>
                                          <p:spTgt spid="508936"/>
                                        </p:tgtEl>
                                        <p:attrNameLst>
                                          <p:attrName>style.visibility</p:attrName>
                                        </p:attrNameLst>
                                      </p:cBhvr>
                                      <p:to>
                                        <p:strVal val="visible"/>
                                      </p:to>
                                    </p:set>
                                    <p:anim calcmode="lin" valueType="num">
                                      <p:cBhvr>
                                        <p:cTn id="51" dur="500" fill="hold"/>
                                        <p:tgtEl>
                                          <p:spTgt spid="508936"/>
                                        </p:tgtEl>
                                        <p:attrNameLst>
                                          <p:attrName>ppt_w</p:attrName>
                                        </p:attrNameLst>
                                      </p:cBhvr>
                                      <p:tavLst>
                                        <p:tav tm="0">
                                          <p:val>
                                            <p:strVal val="#ppt_w*2.5"/>
                                          </p:val>
                                        </p:tav>
                                        <p:tav tm="100000">
                                          <p:val>
                                            <p:strVal val="#ppt_w"/>
                                          </p:val>
                                        </p:tav>
                                      </p:tavLst>
                                    </p:anim>
                                    <p:anim calcmode="lin" valueType="num">
                                      <p:cBhvr>
                                        <p:cTn id="52" dur="500" fill="hold"/>
                                        <p:tgtEl>
                                          <p:spTgt spid="508936"/>
                                        </p:tgtEl>
                                        <p:attrNameLst>
                                          <p:attrName>ppt_h</p:attrName>
                                        </p:attrNameLst>
                                      </p:cBhvr>
                                      <p:tavLst>
                                        <p:tav tm="0">
                                          <p:val>
                                            <p:strVal val="#ppt_h*0.01"/>
                                          </p:val>
                                        </p:tav>
                                        <p:tav tm="100000">
                                          <p:val>
                                            <p:strVal val="#ppt_h"/>
                                          </p:val>
                                        </p:tav>
                                      </p:tavLst>
                                    </p:anim>
                                    <p:anim calcmode="lin" valueType="num">
                                      <p:cBhvr>
                                        <p:cTn id="53" dur="500" fill="hold"/>
                                        <p:tgtEl>
                                          <p:spTgt spid="508936"/>
                                        </p:tgtEl>
                                        <p:attrNameLst>
                                          <p:attrName>ppt_x</p:attrName>
                                        </p:attrNameLst>
                                      </p:cBhvr>
                                      <p:tavLst>
                                        <p:tav tm="0">
                                          <p:val>
                                            <p:strVal val="#ppt_x"/>
                                          </p:val>
                                        </p:tav>
                                        <p:tav tm="100000">
                                          <p:val>
                                            <p:strVal val="#ppt_x"/>
                                          </p:val>
                                        </p:tav>
                                      </p:tavLst>
                                    </p:anim>
                                    <p:anim calcmode="lin" valueType="num">
                                      <p:cBhvr>
                                        <p:cTn id="54" dur="500" fill="hold"/>
                                        <p:tgtEl>
                                          <p:spTgt spid="508936"/>
                                        </p:tgtEl>
                                        <p:attrNameLst>
                                          <p:attrName>ppt_y</p:attrName>
                                        </p:attrNameLst>
                                      </p:cBhvr>
                                      <p:tavLst>
                                        <p:tav tm="0">
                                          <p:val>
                                            <p:strVal val="#ppt_h+1"/>
                                          </p:val>
                                        </p:tav>
                                        <p:tav tm="100000">
                                          <p:val>
                                            <p:strVal val="#ppt_y"/>
                                          </p:val>
                                        </p:tav>
                                      </p:tavLst>
                                    </p:anim>
                                    <p:animEffect transition="in" filter="fade">
                                      <p:cBhvr>
                                        <p:cTn id="55" dur="500"/>
                                        <p:tgtEl>
                                          <p:spTgt spid="508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09600"/>
            <a:ext cx="9982200" cy="5886450"/>
          </a:xfrm>
          <a:prstGeom prst="rect">
            <a:avLst/>
          </a:prstGeom>
        </p:spPr>
      </p:pic>
      <p:sp>
        <p:nvSpPr>
          <p:cNvPr id="3" name="TextBox 2"/>
          <p:cNvSpPr txBox="1"/>
          <p:nvPr/>
        </p:nvSpPr>
        <p:spPr>
          <a:xfrm>
            <a:off x="1943100" y="129469"/>
            <a:ext cx="7924800" cy="480131"/>
          </a:xfrm>
          <a:prstGeom prst="rect">
            <a:avLst/>
          </a:prstGeom>
          <a:noFill/>
        </p:spPr>
        <p:txBody>
          <a:bodyPr wrap="square" rtlCol="0">
            <a:spAutoFit/>
          </a:bodyPr>
          <a:lstStyle/>
          <a:p>
            <a:pPr>
              <a:lnSpc>
                <a:spcPct val="90000"/>
              </a:lnSpc>
            </a:pPr>
            <a:r>
              <a:rPr lang="en-US" sz="2800" b="1" i="1" dirty="0" err="1">
                <a:latin typeface="Times New Roman" panose="02020603050405020304" pitchFamily="18" charset="0"/>
                <a:cs typeface="Times New Roman" panose="02020603050405020304" pitchFamily="18" charset="0"/>
              </a:rPr>
              <a:t>Chùa</a:t>
            </a:r>
            <a:r>
              <a:rPr lang="en-US" sz="2800" b="1" i="1" dirty="0">
                <a:latin typeface="Times New Roman" panose="02020603050405020304" pitchFamily="18" charset="0"/>
                <a:cs typeface="Times New Roman" panose="02020603050405020304" pitchFamily="18" charset="0"/>
              </a:rPr>
              <a:t> Su – ê – </a:t>
            </a:r>
            <a:r>
              <a:rPr lang="en-US" sz="2800" b="1" i="1" dirty="0" err="1">
                <a:latin typeface="Times New Roman" panose="02020603050405020304" pitchFamily="18" charset="0"/>
                <a:cs typeface="Times New Roman" panose="02020603050405020304" pitchFamily="18" charset="0"/>
              </a:rPr>
              <a:t>đa</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gôn</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chùa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Vàng</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Mi</a:t>
            </a:r>
            <a:r>
              <a:rPr lang="en-US" sz="2800" b="1" i="1" dirty="0">
                <a:latin typeface="Times New Roman" panose="02020603050405020304" pitchFamily="18" charset="0"/>
                <a:cs typeface="Times New Roman" panose="02020603050405020304" pitchFamily="18" charset="0"/>
              </a:rPr>
              <a:t> an ma</a:t>
            </a:r>
          </a:p>
        </p:txBody>
      </p:sp>
    </p:spTree>
    <p:extLst>
      <p:ext uri="{BB962C8B-B14F-4D97-AF65-F5344CB8AC3E}">
        <p14:creationId xmlns:p14="http://schemas.microsoft.com/office/powerpoint/2010/main" val="24067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Prambanan5"/>
          <p:cNvPicPr>
            <a:picLocks noChangeAspect="1" noChangeArrowheads="1"/>
          </p:cNvPicPr>
          <p:nvPr/>
        </p:nvPicPr>
        <p:blipFill>
          <a:blip r:embed="rId2" cstate="print"/>
          <a:srcRect/>
          <a:stretch>
            <a:fillRect/>
          </a:stretch>
        </p:blipFill>
        <p:spPr bwMode="auto">
          <a:xfrm>
            <a:off x="0" y="0"/>
            <a:ext cx="12192000" cy="5257800"/>
          </a:xfrm>
          <a:prstGeom prst="rect">
            <a:avLst/>
          </a:prstGeom>
          <a:noFill/>
        </p:spPr>
      </p:pic>
      <p:sp>
        <p:nvSpPr>
          <p:cNvPr id="3" name="Text Box 12"/>
          <p:cNvSpPr txBox="1">
            <a:spLocks noChangeArrowheads="1"/>
          </p:cNvSpPr>
          <p:nvPr/>
        </p:nvSpPr>
        <p:spPr bwMode="auto">
          <a:xfrm>
            <a:off x="457200" y="5334000"/>
            <a:ext cx="11506200" cy="1200329"/>
          </a:xfrm>
          <a:prstGeom prst="rect">
            <a:avLst/>
          </a:prstGeom>
          <a:noFill/>
          <a:ln w="9525">
            <a:noFill/>
            <a:miter lim="800000"/>
            <a:headEnd/>
            <a:tailEnd/>
          </a:ln>
          <a:effectLst/>
        </p:spPr>
        <p:txBody>
          <a:bodyPr wrap="square">
            <a:spAutoFit/>
          </a:bodyPr>
          <a:lstStyle/>
          <a:p>
            <a:pPr algn="ctr" eaLnBrk="1" hangingPunct="1"/>
            <a:r>
              <a:rPr lang="en-US" sz="2400" dirty="0"/>
              <a:t>  </a:t>
            </a:r>
            <a:r>
              <a:rPr lang="en-US" sz="2400" dirty="0" err="1">
                <a:latin typeface="Cambria" pitchFamily="18" charset="0"/>
              </a:rPr>
              <a:t>Prambanan</a:t>
            </a:r>
            <a:r>
              <a:rPr lang="en-US" sz="2400" dirty="0">
                <a:latin typeface="Cambria" pitchFamily="18" charset="0"/>
              </a:rPr>
              <a:t> </a:t>
            </a:r>
            <a:r>
              <a:rPr lang="en-US" sz="2400" dirty="0" err="1">
                <a:latin typeface="Cambria" pitchFamily="18" charset="0"/>
              </a:rPr>
              <a:t>là</a:t>
            </a:r>
            <a:r>
              <a:rPr lang="en-US" sz="2400" dirty="0">
                <a:latin typeface="Cambria" pitchFamily="18" charset="0"/>
              </a:rPr>
              <a:t> </a:t>
            </a:r>
            <a:r>
              <a:rPr lang="en-US" sz="2400" dirty="0" err="1">
                <a:latin typeface="Cambria" pitchFamily="18" charset="0"/>
              </a:rPr>
              <a:t>một</a:t>
            </a:r>
            <a:r>
              <a:rPr lang="en-US" sz="2400" dirty="0">
                <a:latin typeface="Cambria" pitchFamily="18" charset="0"/>
              </a:rPr>
              <a:t> </a:t>
            </a:r>
            <a:r>
              <a:rPr lang="en-US" sz="2400" dirty="0" err="1">
                <a:latin typeface="Cambria" pitchFamily="18" charset="0"/>
              </a:rPr>
              <a:t>ngôi</a:t>
            </a:r>
            <a:r>
              <a:rPr lang="en-US" sz="2400" dirty="0">
                <a:latin typeface="Cambria" pitchFamily="18" charset="0"/>
              </a:rPr>
              <a:t> </a:t>
            </a:r>
            <a:r>
              <a:rPr lang="en-US" sz="2400" dirty="0" err="1">
                <a:latin typeface="Cambria" pitchFamily="18" charset="0"/>
              </a:rPr>
              <a:t>đền</a:t>
            </a:r>
            <a:r>
              <a:rPr lang="en-US" sz="2400" dirty="0">
                <a:latin typeface="Cambria" pitchFamily="18" charset="0"/>
              </a:rPr>
              <a:t> Hindu </a:t>
            </a:r>
            <a:r>
              <a:rPr lang="en-US" sz="2400" dirty="0" err="1">
                <a:latin typeface="Cambria" pitchFamily="18" charset="0"/>
              </a:rPr>
              <a:t>nằm</a:t>
            </a:r>
            <a:r>
              <a:rPr lang="en-US" sz="2400" dirty="0">
                <a:latin typeface="Cambria" pitchFamily="18" charset="0"/>
              </a:rPr>
              <a:t> ở </a:t>
            </a:r>
            <a:r>
              <a:rPr lang="en-US" sz="2400" dirty="0" err="1">
                <a:latin typeface="Cambria" pitchFamily="18" charset="0"/>
              </a:rPr>
              <a:t>trung</a:t>
            </a:r>
            <a:r>
              <a:rPr lang="en-US" sz="2400" dirty="0">
                <a:latin typeface="Cambria" pitchFamily="18" charset="0"/>
              </a:rPr>
              <a:t> </a:t>
            </a:r>
            <a:r>
              <a:rPr lang="en-US" sz="2400" dirty="0" err="1">
                <a:latin typeface="Cambria" pitchFamily="18" charset="0"/>
              </a:rPr>
              <a:t>tâm</a:t>
            </a:r>
            <a:r>
              <a:rPr lang="en-US" sz="2400" dirty="0">
                <a:latin typeface="Cambria" pitchFamily="18" charset="0"/>
              </a:rPr>
              <a:t> </a:t>
            </a:r>
            <a:r>
              <a:rPr lang="en-US" sz="2400" dirty="0" err="1">
                <a:latin typeface="Cambria" pitchFamily="18" charset="0"/>
              </a:rPr>
              <a:t>của</a:t>
            </a:r>
            <a:r>
              <a:rPr lang="en-US" sz="2400" dirty="0">
                <a:latin typeface="Cambria" pitchFamily="18" charset="0"/>
              </a:rPr>
              <a:t> Java, </a:t>
            </a:r>
            <a:r>
              <a:rPr lang="en-US" sz="2400" dirty="0" err="1">
                <a:latin typeface="Cambria" pitchFamily="18" charset="0"/>
              </a:rPr>
              <a:t>Inđônêxia</a:t>
            </a:r>
            <a:r>
              <a:rPr lang="en-US" sz="2400" dirty="0">
                <a:latin typeface="Cambria" pitchFamily="18" charset="0"/>
              </a:rPr>
              <a:t>. </a:t>
            </a:r>
            <a:r>
              <a:rPr lang="en-US" sz="2400" dirty="0" err="1">
                <a:latin typeface="Cambria" pitchFamily="18" charset="0"/>
              </a:rPr>
              <a:t>Ngôi</a:t>
            </a:r>
            <a:r>
              <a:rPr lang="en-US" sz="2400" dirty="0">
                <a:latin typeface="Cambria" pitchFamily="18" charset="0"/>
              </a:rPr>
              <a:t> </a:t>
            </a:r>
            <a:r>
              <a:rPr lang="en-US" sz="2400" dirty="0" err="1">
                <a:latin typeface="Cambria" pitchFamily="18" charset="0"/>
              </a:rPr>
              <a:t>đền</a:t>
            </a:r>
            <a:r>
              <a:rPr lang="en-US" sz="2400" dirty="0">
                <a:latin typeface="Cambria" pitchFamily="18" charset="0"/>
              </a:rPr>
              <a:t> </a:t>
            </a:r>
            <a:r>
              <a:rPr lang="en-US" sz="2400" dirty="0" err="1">
                <a:latin typeface="Cambria" pitchFamily="18" charset="0"/>
              </a:rPr>
              <a:t>này</a:t>
            </a:r>
            <a:r>
              <a:rPr lang="en-US" sz="2400" dirty="0">
                <a:latin typeface="Cambria" pitchFamily="18" charset="0"/>
              </a:rPr>
              <a:t> </a:t>
            </a:r>
            <a:r>
              <a:rPr lang="en-US" sz="2400" dirty="0" err="1">
                <a:latin typeface="Cambria" pitchFamily="18" charset="0"/>
              </a:rPr>
              <a:t>được</a:t>
            </a:r>
            <a:r>
              <a:rPr lang="en-US" sz="2400" dirty="0">
                <a:latin typeface="Cambria" pitchFamily="18" charset="0"/>
              </a:rPr>
              <a:t> </a:t>
            </a:r>
            <a:r>
              <a:rPr lang="en-US" sz="2400" dirty="0" err="1">
                <a:latin typeface="Cambria" pitchFamily="18" charset="0"/>
              </a:rPr>
              <a:t>xây</a:t>
            </a:r>
            <a:r>
              <a:rPr lang="en-US" sz="2400" dirty="0">
                <a:latin typeface="Cambria" pitchFamily="18" charset="0"/>
              </a:rPr>
              <a:t> </a:t>
            </a:r>
            <a:r>
              <a:rPr lang="en-US" sz="2400" dirty="0" err="1">
                <a:latin typeface="Cambria" pitchFamily="18" charset="0"/>
              </a:rPr>
              <a:t>dựng</a:t>
            </a:r>
            <a:r>
              <a:rPr lang="en-US" sz="2400" dirty="0">
                <a:latin typeface="Cambria" pitchFamily="18" charset="0"/>
              </a:rPr>
              <a:t> </a:t>
            </a:r>
            <a:r>
              <a:rPr lang="en-US" sz="2400" dirty="0" err="1">
                <a:latin typeface="Cambria" pitchFamily="18" charset="0"/>
              </a:rPr>
              <a:t>vào</a:t>
            </a:r>
            <a:r>
              <a:rPr lang="en-US" sz="2400" dirty="0">
                <a:latin typeface="Cambria" pitchFamily="18" charset="0"/>
              </a:rPr>
              <a:t> </a:t>
            </a:r>
            <a:r>
              <a:rPr lang="en-US" sz="2400" dirty="0" err="1">
                <a:latin typeface="Cambria" pitchFamily="18" charset="0"/>
              </a:rPr>
              <a:t>năm</a:t>
            </a:r>
            <a:r>
              <a:rPr lang="en-US" sz="2400" dirty="0">
                <a:latin typeface="Cambria" pitchFamily="18" charset="0"/>
              </a:rPr>
              <a:t> 850 </a:t>
            </a:r>
            <a:r>
              <a:rPr lang="en-US" sz="2400" dirty="0" err="1">
                <a:latin typeface="Cambria" pitchFamily="18" charset="0"/>
              </a:rPr>
              <a:t>sau</a:t>
            </a:r>
            <a:r>
              <a:rPr lang="en-US" sz="2400" dirty="0">
                <a:latin typeface="Cambria" pitchFamily="18" charset="0"/>
              </a:rPr>
              <a:t> </a:t>
            </a:r>
            <a:r>
              <a:rPr lang="en-US" sz="2400" dirty="0" err="1">
                <a:latin typeface="Cambria" pitchFamily="18" charset="0"/>
              </a:rPr>
              <a:t>Công</a:t>
            </a:r>
            <a:r>
              <a:rPr lang="en-US" sz="2400" dirty="0">
                <a:latin typeface="Cambria" pitchFamily="18" charset="0"/>
              </a:rPr>
              <a:t> </a:t>
            </a:r>
            <a:r>
              <a:rPr lang="en-US" sz="2400" dirty="0" err="1">
                <a:latin typeface="Cambria" pitchFamily="18" charset="0"/>
              </a:rPr>
              <a:t>Nguyên</a:t>
            </a:r>
            <a:r>
              <a:rPr lang="en-US" sz="2400" dirty="0">
                <a:latin typeface="Cambria" pitchFamily="18" charset="0"/>
              </a:rPr>
              <a:t> </a:t>
            </a:r>
            <a:r>
              <a:rPr lang="en-US" sz="2400" dirty="0" err="1">
                <a:latin typeface="Cambria" pitchFamily="18" charset="0"/>
              </a:rPr>
              <a:t>và</a:t>
            </a:r>
            <a:r>
              <a:rPr lang="en-US" sz="2400" dirty="0">
                <a:latin typeface="Cambria" pitchFamily="18" charset="0"/>
              </a:rPr>
              <a:t> </a:t>
            </a:r>
            <a:r>
              <a:rPr lang="en-US" sz="2400" dirty="0" err="1">
                <a:latin typeface="Cambria" pitchFamily="18" charset="0"/>
              </a:rPr>
              <a:t>được</a:t>
            </a:r>
            <a:r>
              <a:rPr lang="en-US" sz="2400" dirty="0">
                <a:latin typeface="Cambria" pitchFamily="18" charset="0"/>
              </a:rPr>
              <a:t> </a:t>
            </a:r>
            <a:r>
              <a:rPr lang="en-US" sz="2400" dirty="0" err="1">
                <a:latin typeface="Cambria" pitchFamily="18" charset="0"/>
              </a:rPr>
              <a:t>xây</a:t>
            </a:r>
            <a:r>
              <a:rPr lang="en-US" sz="2400" dirty="0">
                <a:latin typeface="Cambria" pitchFamily="18" charset="0"/>
              </a:rPr>
              <a:t> </a:t>
            </a:r>
            <a:r>
              <a:rPr lang="en-US" sz="2400" dirty="0" err="1">
                <a:latin typeface="Cambria" pitchFamily="18" charset="0"/>
              </a:rPr>
              <a:t>dựng</a:t>
            </a:r>
            <a:r>
              <a:rPr lang="en-US" sz="2400" dirty="0">
                <a:latin typeface="Cambria" pitchFamily="18" charset="0"/>
              </a:rPr>
              <a:t> </a:t>
            </a:r>
            <a:r>
              <a:rPr lang="en-US" sz="2400" dirty="0" err="1">
                <a:latin typeface="Cambria" pitchFamily="18" charset="0"/>
              </a:rPr>
              <a:t>nên</a:t>
            </a:r>
            <a:r>
              <a:rPr lang="en-US" sz="2400" dirty="0">
                <a:latin typeface="Cambria" pitchFamily="18" charset="0"/>
              </a:rPr>
              <a:t> </a:t>
            </a:r>
            <a:r>
              <a:rPr lang="en-US" sz="2400" dirty="0" err="1">
                <a:latin typeface="Cambria" pitchFamily="18" charset="0"/>
              </a:rPr>
              <a:t>với</a:t>
            </a:r>
            <a:r>
              <a:rPr lang="en-US" sz="2400" dirty="0">
                <a:latin typeface="Cambria" pitchFamily="18" charset="0"/>
              </a:rPr>
              <a:t> 8 </a:t>
            </a:r>
            <a:r>
              <a:rPr lang="en-US" sz="2400" dirty="0" err="1">
                <a:latin typeface="Cambria" pitchFamily="18" charset="0"/>
              </a:rPr>
              <a:t>chiếc</a:t>
            </a:r>
            <a:r>
              <a:rPr lang="en-US" sz="2400" dirty="0">
                <a:latin typeface="Cambria" pitchFamily="18" charset="0"/>
              </a:rPr>
              <a:t> </a:t>
            </a:r>
            <a:r>
              <a:rPr lang="en-US" sz="2400" dirty="0" err="1">
                <a:latin typeface="Cambria" pitchFamily="18" charset="0"/>
              </a:rPr>
              <a:t>điện</a:t>
            </a:r>
            <a:r>
              <a:rPr lang="en-US" sz="2400" dirty="0">
                <a:latin typeface="Cambria" pitchFamily="18" charset="0"/>
              </a:rPr>
              <a:t> </a:t>
            </a:r>
            <a:r>
              <a:rPr lang="en-US" sz="2400" dirty="0" err="1">
                <a:latin typeface="Cambria" pitchFamily="18" charset="0"/>
              </a:rPr>
              <a:t>thờ</a:t>
            </a:r>
            <a:r>
              <a:rPr lang="en-US" sz="2400" dirty="0">
                <a:latin typeface="Cambria" pitchFamily="18" charset="0"/>
              </a:rPr>
              <a:t> </a:t>
            </a:r>
            <a:r>
              <a:rPr lang="en-US" sz="2400" dirty="0" err="1">
                <a:latin typeface="Cambria" pitchFamily="18" charset="0"/>
              </a:rPr>
              <a:t>chính</a:t>
            </a:r>
            <a:r>
              <a:rPr lang="en-US" sz="2400" dirty="0">
                <a:latin typeface="Cambria" pitchFamily="18" charset="0"/>
              </a:rPr>
              <a:t> </a:t>
            </a:r>
            <a:r>
              <a:rPr lang="en-US" sz="2400" dirty="0" err="1">
                <a:latin typeface="Cambria" pitchFamily="18" charset="0"/>
              </a:rPr>
              <a:t>và</a:t>
            </a:r>
            <a:r>
              <a:rPr lang="en-US" sz="2400" dirty="0">
                <a:latin typeface="Cambria" pitchFamily="18" charset="0"/>
              </a:rPr>
              <a:t> </a:t>
            </a:r>
            <a:r>
              <a:rPr lang="en-US" sz="2400" dirty="0" err="1">
                <a:latin typeface="Cambria" pitchFamily="18" charset="0"/>
              </a:rPr>
              <a:t>hơn</a:t>
            </a:r>
            <a:r>
              <a:rPr lang="en-US" sz="2400" dirty="0">
                <a:latin typeface="Cambria" pitchFamily="18" charset="0"/>
              </a:rPr>
              <a:t> 250 </a:t>
            </a:r>
            <a:r>
              <a:rPr lang="en-US" sz="2400" dirty="0" err="1">
                <a:latin typeface="Cambria" pitchFamily="18" charset="0"/>
              </a:rPr>
              <a:t>chiếc</a:t>
            </a:r>
            <a:r>
              <a:rPr lang="en-US" sz="2400" dirty="0">
                <a:latin typeface="Cambria" pitchFamily="18" charset="0"/>
              </a:rPr>
              <a:t> </a:t>
            </a:r>
            <a:r>
              <a:rPr lang="en-US" sz="2400" dirty="0" err="1">
                <a:latin typeface="Cambria" pitchFamily="18" charset="0"/>
              </a:rPr>
              <a:t>nhỏ</a:t>
            </a:r>
            <a:r>
              <a:rPr lang="en-US" sz="2400" dirty="0">
                <a:latin typeface="Cambria" pitchFamily="18" charset="0"/>
              </a:rPr>
              <a:t> ở </a:t>
            </a:r>
            <a:r>
              <a:rPr lang="en-US" sz="2400" dirty="0" err="1">
                <a:latin typeface="Cambria" pitchFamily="18" charset="0"/>
              </a:rPr>
              <a:t>xung</a:t>
            </a:r>
            <a:r>
              <a:rPr lang="en-US" sz="2400" dirty="0">
                <a:latin typeface="Cambria" pitchFamily="18" charset="0"/>
              </a:rPr>
              <a:t> </a:t>
            </a:r>
            <a:r>
              <a:rPr lang="en-US" sz="2400" dirty="0" err="1">
                <a:latin typeface="Cambria" pitchFamily="18" charset="0"/>
              </a:rPr>
              <a:t>quanh</a:t>
            </a:r>
            <a:r>
              <a:rPr lang="en-US" sz="2400" dirty="0">
                <a:latin typeface="Cambria" pitchFamily="18" charset="0"/>
              </a:rPr>
              <a:t>. </a:t>
            </a:r>
          </a:p>
        </p:txBody>
      </p:sp>
    </p:spTree>
  </p:cSld>
  <p:clrMapOvr>
    <a:masterClrMapping/>
  </p:clrMapOvr>
  <p:transition spd="med">
    <p:plus/>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LUYỆN TẬP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04646" y="1207510"/>
            <a:ext cx="8475784" cy="1189108"/>
          </a:xfrm>
          <a:prstGeom prst="rect">
            <a:avLst/>
          </a:prstGeom>
        </p:spPr>
        <p:txBody>
          <a:bodyPr wrap="square">
            <a:spAutoFit/>
          </a:bodyPr>
          <a:lstStyle/>
          <a:p>
            <a:pPr algn="just">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Hoàn thành những bài tập trắc nghiệm sau (Vòng quay may mắn)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spTree>
    <p:extLst>
      <p:ext uri="{BB962C8B-B14F-4D97-AF65-F5344CB8AC3E}">
        <p14:creationId xmlns:p14="http://schemas.microsoft.com/office/powerpoint/2010/main" val="37501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0813" y="221472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173320"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519728"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492051" y="350321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80307" y="53951"/>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2847717" y="35246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4" name="Picture 63">
            <a:extLst>
              <a:ext uri="{FF2B5EF4-FFF2-40B4-BE49-F238E27FC236}">
                <a16:creationId xmlns:a16="http://schemas.microsoft.com/office/drawing/2014/main" id="{EE82ACD1-580D-3D4F-981A-1725373A7B91}"/>
              </a:ext>
            </a:extLst>
          </p:cNvPr>
          <p:cNvPicPr>
            <a:picLocks noChangeAspect="1"/>
          </p:cNvPicPr>
          <p:nvPr/>
        </p:nvPicPr>
        <p:blipFill>
          <a:blip r:embed="rId14"/>
          <a:stretch>
            <a:fillRect/>
          </a:stretch>
        </p:blipFill>
        <p:spPr>
          <a:xfrm>
            <a:off x="443355" y="161140"/>
            <a:ext cx="683419" cy="683419"/>
          </a:xfrm>
          <a:prstGeom prst="rect">
            <a:avLst/>
          </a:prstGeom>
        </p:spPr>
      </p:pic>
      <p:sp>
        <p:nvSpPr>
          <p:cNvPr id="5" name="Right Arrow 4">
            <a:hlinkClick r:id="rId15" action="ppaction://hlinksldjump"/>
          </p:cNvPr>
          <p:cNvSpPr/>
          <p:nvPr/>
        </p:nvSpPr>
        <p:spPr>
          <a:xfrm>
            <a:off x="0" y="6316395"/>
            <a:ext cx="1220107" cy="5416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47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54167E-6 -4.07407E-6 L 3.5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1. Từ thế kỉ XIII, người Thái di cư từ phía bắc xuống phía nam đã dẫn tới sự hình thành của hai quốc gia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48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Su-khô-thay và Lan Xang.</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Cham-pa và Su-khô-thay.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24510" y="326543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Pa-gan và Cham-pa.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Mô-giô-pa-hit và Gia-va.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35767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282704" y="396680"/>
            <a:ext cx="10018709"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2. Vương quốc Su-khô-thay là tiền thân của quốc gia nào hiện nay?</a:t>
            </a:r>
          </a:p>
        </p:txBody>
      </p:sp>
      <p:sp>
        <p:nvSpPr>
          <p:cNvPr id="26" name="Rectangle 25"/>
          <p:cNvSpPr/>
          <p:nvPr/>
        </p:nvSpPr>
        <p:spPr>
          <a:xfrm>
            <a:off x="203200" y="3769829"/>
            <a:ext cx="5384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Thái Lan.</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5973707" y="2255623"/>
            <a:ext cx="611669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Ma-lai-xi-a.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16699" y="3950061"/>
            <a:ext cx="550780" cy="440592"/>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54565" y="2566766"/>
            <a:ext cx="509737" cy="447951"/>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4" name="Rectangle 13"/>
          <p:cNvSpPr/>
          <p:nvPr/>
        </p:nvSpPr>
        <p:spPr>
          <a:xfrm>
            <a:off x="228258" y="2264440"/>
            <a:ext cx="535974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479" y="2413000"/>
            <a:ext cx="498805" cy="438344"/>
          </a:xfrm>
          <a:prstGeom prst="rect">
            <a:avLst/>
          </a:prstGeom>
        </p:spPr>
      </p:pic>
      <p:sp>
        <p:nvSpPr>
          <p:cNvPr id="18" name="Rectangle 17"/>
          <p:cNvSpPr/>
          <p:nvPr/>
        </p:nvSpPr>
        <p:spPr>
          <a:xfrm>
            <a:off x="6055416" y="3597979"/>
            <a:ext cx="60349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In-đô-nê-xi-a.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62361" y="3795065"/>
            <a:ext cx="494143" cy="434247"/>
          </a:xfrm>
          <a:prstGeom prst="rect">
            <a:avLst/>
          </a:prstGeom>
        </p:spPr>
      </p:pic>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8868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4"/>
                                        </p:tgtEl>
                                        <p:attrNameLst>
                                          <p:attrName>fillcolor</p:attrName>
                                        </p:attrNameLst>
                                      </p:cBhvr>
                                      <p:to>
                                        <a:srgbClr val="FFF2CC"/>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4"/>
                                        </p:tgtEl>
                                        <p:attrNameLst>
                                          <p:attrName>fillcolor</p:attrName>
                                        </p:attrNameLst>
                                      </p:cBhvr>
                                      <p:to>
                                        <a:srgbClr val="FFFF00"/>
                                      </p:to>
                                    </p:animClr>
                                    <p:set>
                                      <p:cBhvr>
                                        <p:cTn id="87" dur="250" fill="hold"/>
                                        <p:tgtEl>
                                          <p:spTgt spid="14"/>
                                        </p:tgtEl>
                                        <p:attrNameLst>
                                          <p:attrName>fill.type</p:attrName>
                                        </p:attrNameLst>
                                      </p:cBhvr>
                                      <p:to>
                                        <p:strVal val="solid"/>
                                      </p:to>
                                    </p:set>
                                    <p:set>
                                      <p:cBhvr>
                                        <p:cTn id="8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8"/>
                                        </p:tgtEl>
                                        <p:attrNameLst>
                                          <p:attrName>fillcolor</p:attrName>
                                        </p:attrNameLst>
                                      </p:cBhvr>
                                      <p:to>
                                        <a:srgbClr val="FFF2CC"/>
                                      </p:to>
                                    </p:animClr>
                                    <p:set>
                                      <p:cBhvr>
                                        <p:cTn id="94" dur="250" fill="hold"/>
                                        <p:tgtEl>
                                          <p:spTgt spid="18"/>
                                        </p:tgtEl>
                                        <p:attrNameLst>
                                          <p:attrName>fill.type</p:attrName>
                                        </p:attrNameLst>
                                      </p:cBhvr>
                                      <p:to>
                                        <p:strVal val="solid"/>
                                      </p:to>
                                    </p:set>
                                    <p:set>
                                      <p:cBhvr>
                                        <p:cTn id="95" dur="250" fill="hold"/>
                                        <p:tgtEl>
                                          <p:spTgt spid="1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8"/>
                                        </p:tgtEl>
                                        <p:attrNameLst>
                                          <p:attrName>fillcolor</p:attrName>
                                        </p:attrNameLst>
                                      </p:cBhvr>
                                      <p:to>
                                        <a:srgbClr val="FFFF00"/>
                                      </p:to>
                                    </p:animClr>
                                    <p:set>
                                      <p:cBhvr>
                                        <p:cTn id="102" dur="250" fill="hold"/>
                                        <p:tgtEl>
                                          <p:spTgt spid="18"/>
                                        </p:tgtEl>
                                        <p:attrNameLst>
                                          <p:attrName>fill.type</p:attrName>
                                        </p:attrNameLst>
                                      </p:cBhvr>
                                      <p:to>
                                        <p:strVal val="solid"/>
                                      </p:to>
                                    </p:set>
                                    <p:set>
                                      <p:cBhvr>
                                        <p:cTn id="10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0" grpId="0" animBg="1"/>
      <p:bldP spid="41" grpId="0" animBg="1"/>
      <p:bldP spid="42" grpId="0" animBg="1"/>
      <p:bldP spid="14"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0150" y="26795"/>
            <a:ext cx="9478161" cy="14855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Vương quốc Pa-gan là tiền thân của quốc gia nào hiện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40762" y="2056013"/>
            <a:ext cx="4906799" cy="1468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73498" y="3803761"/>
            <a:ext cx="4906799" cy="1326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Phi-lip-pin.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65897" y="2589609"/>
            <a:ext cx="603607" cy="48285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8464" y="4245628"/>
            <a:ext cx="482321" cy="423857"/>
          </a:xfrm>
          <a:prstGeom prst="rect">
            <a:avLst/>
          </a:prstGeom>
        </p:spPr>
      </p:pic>
      <p:sp>
        <p:nvSpPr>
          <p:cNvPr id="15" name="Rectangle 14"/>
          <p:cNvSpPr/>
          <p:nvPr/>
        </p:nvSpPr>
        <p:spPr>
          <a:xfrm>
            <a:off x="573497" y="2056013"/>
            <a:ext cx="5155735" cy="1472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A</a:t>
            </a:r>
            <a:r>
              <a:rPr lang="vi-VN" sz="2667"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Cam-pu-chia.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6308" y="2619814"/>
            <a:ext cx="421477" cy="370389"/>
          </a:xfrm>
          <a:prstGeom prst="rect">
            <a:avLst/>
          </a:prstGeom>
        </p:spPr>
      </p:pic>
      <p:sp>
        <p:nvSpPr>
          <p:cNvPr id="17" name="Rectangle 16"/>
          <p:cNvSpPr/>
          <p:nvPr/>
        </p:nvSpPr>
        <p:spPr>
          <a:xfrm>
            <a:off x="5994401" y="3815881"/>
            <a:ext cx="4906799" cy="13145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D</a:t>
            </a:r>
            <a:r>
              <a:rPr lang="vi-VN" sz="2667" b="1">
                <a:solidFill>
                  <a:srgbClr val="0070C0"/>
                </a:solidFill>
                <a:latin typeface="Times New Roman" panose="02020603050405020304" pitchFamily="18" charset="0"/>
                <a:cs typeface="Times New Roman" panose="02020603050405020304" pitchFamily="18" charset="0"/>
              </a:rPr>
              <a:t>.</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Lào</a:t>
            </a:r>
            <a:r>
              <a:rPr lang="en-US"/>
              <a:t>.</a:t>
            </a:r>
            <a:endParaRPr lang="vi-VN" sz="2667"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56483" y="4264664"/>
            <a:ext cx="460659" cy="404821"/>
          </a:xfrm>
          <a:prstGeom prst="rect">
            <a:avLst/>
          </a:prstGeom>
        </p:spPr>
      </p:pic>
      <p:sp>
        <p:nvSpPr>
          <p:cNvPr id="19" name="Cloud 18">
            <a:hlinkClick r:id="rId15" action="ppaction://hlinksldjump"/>
          </p:cNvPr>
          <p:cNvSpPr/>
          <p:nvPr/>
        </p:nvSpPr>
        <p:spPr>
          <a:xfrm>
            <a:off x="4688968" y="56782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27508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250" fill="hold"/>
                                        <p:tgtEl>
                                          <p:spTgt spid="18"/>
                                        </p:tgtEl>
                                        <p:attrNameLst>
                                          <p:attrName>ppt_w</p:attrName>
                                        </p:attrNameLst>
                                      </p:cBhvr>
                                      <p:tavLst>
                                        <p:tav tm="0">
                                          <p:val>
                                            <p:strVal val="4*#ppt_w"/>
                                          </p:val>
                                        </p:tav>
                                        <p:tav tm="100000">
                                          <p:val>
                                            <p:strVal val="#ppt_w"/>
                                          </p:val>
                                        </p:tav>
                                      </p:tavLst>
                                    </p:anim>
                                    <p:anim calcmode="lin" valueType="num">
                                      <p:cBhvr>
                                        <p:cTn id="9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E540D9-8190-4C64-BA92-B9388E203B70}"/>
              </a:ext>
            </a:extLst>
          </p:cNvPr>
          <p:cNvSpPr>
            <a:spLocks noGrp="1"/>
          </p:cNvSpPr>
          <p:nvPr>
            <p:ph type="body" idx="1"/>
          </p:nvPr>
        </p:nvSpPr>
        <p:spPr>
          <a:xfrm>
            <a:off x="1294151" y="4972424"/>
            <a:ext cx="8460404" cy="762000"/>
          </a:xfrm>
        </p:spPr>
        <p:style>
          <a:lnRef idx="2">
            <a:schemeClr val="accent2"/>
          </a:lnRef>
          <a:fillRef idx="1">
            <a:schemeClr val="lt1"/>
          </a:fillRef>
          <a:effectRef idx="0">
            <a:schemeClr val="accent2"/>
          </a:effectRef>
          <a:fontRef idx="minor">
            <a:schemeClr val="dk1"/>
          </a:fontRef>
        </p:style>
        <p:txBody>
          <a:bodyPr/>
          <a:lstStyle/>
          <a:p>
            <a:pPr algn="ctr"/>
            <a:r>
              <a:rPr lang="en-US" sz="3200" i="1" u="none" strike="noStrike" dirty="0" err="1">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Quốc</a:t>
            </a:r>
            <a:r>
              <a:rPr lang="en-US" sz="3200" i="1" u="none" strike="noStrike"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 </a:t>
            </a:r>
            <a:r>
              <a:rPr lang="en-US" sz="3200" i="1" u="none" strike="noStrike" dirty="0" err="1">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gia</a:t>
            </a:r>
            <a:r>
              <a:rPr lang="en-US" sz="3200" i="1" u="none" strike="noStrike"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 </a:t>
            </a:r>
            <a:r>
              <a:rPr lang="en-US" sz="3200" i="1" u="none" strike="noStrike" dirty="0" err="1">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nào</a:t>
            </a:r>
            <a:r>
              <a:rPr lang="en-US" sz="3200" i="1" u="none" strike="noStrike"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 </a:t>
            </a:r>
            <a:r>
              <a:rPr lang="en-US" sz="3200" i="1" u="none" strike="noStrike" dirty="0" err="1">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nhỏ</a:t>
            </a:r>
            <a:r>
              <a:rPr lang="en-US" sz="3200" i="1" u="none" strike="noStrike"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 </a:t>
            </a:r>
            <a:r>
              <a:rPr lang="en-US" sz="3200" i="1" u="none" strike="noStrike" dirty="0" err="1">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nhất</a:t>
            </a:r>
            <a:r>
              <a:rPr lang="en-US" sz="3200" i="1" u="none" strike="noStrike"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 </a:t>
            </a:r>
            <a:r>
              <a:rPr lang="en-US" sz="3200" i="1" u="none" strike="noStrike" dirty="0" err="1">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Đông</a:t>
            </a:r>
            <a:r>
              <a:rPr lang="en-US" sz="3200" i="1" u="none" strike="noStrike"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tooltip="Quốc gia nào nhỏ nhất Đông Nam Á?"/>
              </a:rPr>
              <a:t> Nam Á?</a:t>
            </a:r>
            <a:endParaRPr lang="en-US" sz="3200" i="1" dirty="0">
              <a:ln w="0">
                <a:solidFill>
                  <a:srgbClr val="FF0000"/>
                </a:solidFill>
              </a:ln>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122" name="Picture 2" descr="Quốc gia nào trẻ nhất Đông Nam Á?">
            <a:extLst>
              <a:ext uri="{FF2B5EF4-FFF2-40B4-BE49-F238E27FC236}">
                <a16:creationId xmlns:a16="http://schemas.microsoft.com/office/drawing/2014/main" id="{E3A38E1F-161A-47CD-9169-636E4FE1F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128" y="246797"/>
            <a:ext cx="8840449" cy="474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2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76720" y="62469"/>
            <a:ext cx="9517443" cy="13345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4.</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Vương triều nào đã thống nhất được In-đô-nê-xi-a</a:t>
            </a:r>
            <a:r>
              <a:rPr lang="en-US" sz="3600">
                <a:latin typeface="Times New Roman" panose="02020603050405020304" pitchFamily="18" charset="0"/>
                <a:cs typeface="Times New Roman" panose="02020603050405020304" pitchFamily="18" charset="0"/>
              </a:rPr>
              <a:t>?</a:t>
            </a:r>
          </a:p>
        </p:txBody>
      </p:sp>
      <p:sp>
        <p:nvSpPr>
          <p:cNvPr id="26" name="Rectangle 25"/>
          <p:cNvSpPr/>
          <p:nvPr/>
        </p:nvSpPr>
        <p:spPr>
          <a:xfrm>
            <a:off x="199218" y="3787225"/>
            <a:ext cx="5854633"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Xu-la-vê-di</a:t>
            </a:r>
            <a:r>
              <a:rPr lang="en-US"/>
              <a:t>.</a:t>
            </a:r>
            <a:r>
              <a:rPr lang="en-US" sz="3200" b="1">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95638" y="2098699"/>
            <a:ext cx="5308513" cy="13351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Gia-va (Mô-giô-pa-hít)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9251" y="4032482"/>
            <a:ext cx="550045" cy="483373"/>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1268" y="2790097"/>
            <a:ext cx="532883" cy="426305"/>
          </a:xfrm>
          <a:prstGeom prst="rect">
            <a:avLst/>
          </a:prstGeom>
        </p:spPr>
      </p:pic>
      <p:sp>
        <p:nvSpPr>
          <p:cNvPr id="18" name="Cloud 17">
            <a:hlinkClick r:id="rId13" action="ppaction://hlinksldjump"/>
          </p:cNvPr>
          <p:cNvSpPr/>
          <p:nvPr/>
        </p:nvSpPr>
        <p:spPr>
          <a:xfrm>
            <a:off x="4625152" y="56969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5" name="Rectangle 14"/>
          <p:cNvSpPr/>
          <p:nvPr/>
        </p:nvSpPr>
        <p:spPr>
          <a:xfrm>
            <a:off x="199218" y="2128044"/>
            <a:ext cx="5863373" cy="130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Xu-ma-tơ-ra.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95615" y="2650447"/>
            <a:ext cx="558236" cy="490571"/>
          </a:xfrm>
          <a:prstGeom prst="rect">
            <a:avLst/>
          </a:prstGeom>
        </p:spPr>
      </p:pic>
      <p:sp>
        <p:nvSpPr>
          <p:cNvPr id="17" name="Rectangle 16"/>
          <p:cNvSpPr/>
          <p:nvPr/>
        </p:nvSpPr>
        <p:spPr>
          <a:xfrm>
            <a:off x="6195638" y="3787225"/>
            <a:ext cx="5243239"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Ca-li-man-tan.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6848" y="4125287"/>
            <a:ext cx="592353" cy="520552"/>
          </a:xfrm>
          <a:prstGeom prst="rect">
            <a:avLst/>
          </a:prstGeom>
        </p:spPr>
      </p:pic>
      <p:pic>
        <p:nvPicPr>
          <p:cNvPr id="21" name="Picture 20">
            <a:extLst>
              <a:ext uri="{FF2B5EF4-FFF2-40B4-BE49-F238E27FC236}">
                <a16:creationId xmlns:a16="http://schemas.microsoft.com/office/drawing/2014/main"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407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5. Văn hóa Đông Nam Á chịu ảnh hưởng mạnh mẽ nhất từ nền văn hóa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Ấn Độ.</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Trung Quốc.</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9454" y="289795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Nhật Bản.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Phương Tây.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11917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Rectangle 1"/>
          <p:cNvSpPr/>
          <p:nvPr/>
        </p:nvSpPr>
        <p:spPr>
          <a:xfrm>
            <a:off x="1320802" y="841750"/>
            <a:ext cx="9929089" cy="1189108"/>
          </a:xfrm>
          <a:prstGeom prst="rect">
            <a:avLst/>
          </a:prstGeom>
        </p:spPr>
        <p:txBody>
          <a:bodyPr wrap="square">
            <a:spAutoFit/>
          </a:bodyPr>
          <a:lstStyle/>
          <a:p>
            <a:pPr algn="ctr">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vi-VN" sz="3200">
                <a:latin typeface="Times New Roman" panose="02020603050405020304" pitchFamily="18" charset="0"/>
                <a:ea typeface="Calibri" panose="020F0502020204030204" pitchFamily="34" charset="0"/>
                <a:cs typeface="Times New Roman" panose="02020603050405020304" pitchFamily="18" charset="0"/>
              </a:rPr>
              <a:t>Dựa </a:t>
            </a:r>
            <a:r>
              <a:rPr lang="vi-VN" sz="3200" dirty="0">
                <a:latin typeface="Times New Roman" panose="02020603050405020304" pitchFamily="18" charset="0"/>
                <a:ea typeface="Calibri" panose="020F0502020204030204" pitchFamily="34" charset="0"/>
                <a:cs typeface="Times New Roman" panose="02020603050405020304" pitchFamily="18" charset="0"/>
              </a:rPr>
              <a:t>vào kiến thức vừa học hãy hoàn thành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err="1">
                <a:latin typeface="Times New Roman" panose="02020603050405020304" pitchFamily="18" charset="0"/>
                <a:ea typeface="Calibri" panose="020F0502020204030204" pitchFamily="34" charset="0"/>
                <a:cs typeface="Times New Roman" panose="02020603050405020304" pitchFamily="18" charset="0"/>
              </a:rPr>
              <a:t>tập</a:t>
            </a:r>
            <a:r>
              <a:rPr lang="en-US" sz="3200">
                <a:latin typeface="Times New Roman" panose="02020603050405020304" pitchFamily="18" charset="0"/>
                <a:ea typeface="Calibri" panose="020F0502020204030204" pitchFamily="34" charset="0"/>
                <a:cs typeface="Times New Roman" panose="02020603050405020304" pitchFamily="18" charset="0"/>
              </a:rPr>
              <a:t> 2 SGK/38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pic>
        <p:nvPicPr>
          <p:cNvPr id="9" name="Picture 8" descr="C:\Users\Admin\Pictures\Screenshots\Screenshot (538).png"/>
          <p:cNvPicPr/>
          <p:nvPr/>
        </p:nvPicPr>
        <p:blipFill rotWithShape="1">
          <a:blip r:embed="rId4">
            <a:extLst>
              <a:ext uri="{28A0092B-C50C-407E-A947-70E740481C1C}">
                <a14:useLocalDpi xmlns:a14="http://schemas.microsoft.com/office/drawing/2010/main" val="0"/>
              </a:ext>
            </a:extLst>
          </a:blip>
          <a:srcRect l="26901" t="69774" r="25617" b="18989"/>
          <a:stretch/>
        </p:blipFill>
        <p:spPr bwMode="auto">
          <a:xfrm>
            <a:off x="1457325" y="2095499"/>
            <a:ext cx="10387013" cy="15335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51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HƯỚNG DẪN HỌC SINH TỰ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83602" y="1410079"/>
            <a:ext cx="8557727" cy="1569660"/>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1.Học bài</a:t>
            </a:r>
          </a:p>
          <a:p>
            <a:r>
              <a:rPr lang="en-US" sz="3200">
                <a:latin typeface="Times New Roman" panose="02020603050405020304" pitchFamily="18" charset="0"/>
                <a:cs typeface="Times New Roman" panose="02020603050405020304" pitchFamily="18" charset="0"/>
              </a:rPr>
              <a:t>2.Làm bài tập phần vận dụng</a:t>
            </a:r>
          </a:p>
          <a:p>
            <a:r>
              <a:rPr lang="en-US" sz="3200">
                <a:latin typeface="Times New Roman" panose="02020603050405020304" pitchFamily="18" charset="0"/>
                <a:cs typeface="Times New Roman" panose="02020603050405020304" pitchFamily="18" charset="0"/>
              </a:rPr>
              <a:t>3.Chuẩn bị bài mới: </a:t>
            </a:r>
            <a:r>
              <a:rPr lang="en-US" sz="3200">
                <a:solidFill>
                  <a:srgbClr val="0070C0"/>
                </a:solidFill>
                <a:latin typeface="Times New Roman" panose="02020603050405020304" pitchFamily="18" charset="0"/>
                <a:cs typeface="Times New Roman" panose="02020603050405020304" pitchFamily="18" charset="0"/>
              </a:rPr>
              <a:t>Bài 7 _ VƯƠNG QUỐC LÀO</a:t>
            </a:r>
          </a:p>
        </p:txBody>
      </p:sp>
    </p:spTree>
    <p:extLst>
      <p:ext uri="{BB962C8B-B14F-4D97-AF65-F5344CB8AC3E}">
        <p14:creationId xmlns:p14="http://schemas.microsoft.com/office/powerpoint/2010/main" val="536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id="{AB53C941-41C4-3145-B1AC-B6DC66719B98}"/>
              </a:ext>
            </a:extLst>
          </p:cNvPr>
          <p:cNvSpPr txBox="1"/>
          <p:nvPr/>
        </p:nvSpPr>
        <p:spPr>
          <a:xfrm>
            <a:off x="1623647" y="2062302"/>
            <a:ext cx="9931044" cy="1938992"/>
          </a:xfrm>
          <a:prstGeom prst="rect">
            <a:avLst/>
          </a:prstGeom>
          <a:noFill/>
        </p:spPr>
        <p:txBody>
          <a:bodyPr wrap="square" rtlCol="0">
            <a:spAutoFit/>
          </a:bodyPr>
          <a:lstStyle/>
          <a:p>
            <a:pPr algn="ctr"/>
            <a:r>
              <a:rPr lang="x-none" sz="6000" b="1" dirty="0">
                <a:solidFill>
                  <a:srgbClr val="7030A0"/>
                </a:solidFill>
                <a:latin typeface="Times New Roman" panose="02020603050405020304" pitchFamily="18" charset="0"/>
                <a:cs typeface="Times New Roman" panose="02020603050405020304" pitchFamily="18" charset="0"/>
              </a:rPr>
              <a:t>CẢM ƠN CÁC EM!</a:t>
            </a:r>
          </a:p>
          <a:p>
            <a:pPr algn="ctr"/>
            <a:r>
              <a:rPr lang="x-none" sz="6000" b="1" dirty="0">
                <a:solidFill>
                  <a:srgbClr val="7030A0"/>
                </a:solidFill>
                <a:latin typeface="Times New Roman" panose="02020603050405020304" pitchFamily="18" charset="0"/>
                <a:cs typeface="Times New Roman" panose="02020603050405020304" pitchFamily="18" charset="0"/>
              </a:rPr>
              <a:t>CHÚC CÁC EM HỌC TỐT!</a:t>
            </a:r>
          </a:p>
        </p:txBody>
      </p:sp>
    </p:spTree>
    <p:extLst>
      <p:ext uri="{BB962C8B-B14F-4D97-AF65-F5344CB8AC3E}">
        <p14:creationId xmlns:p14="http://schemas.microsoft.com/office/powerpoint/2010/main" val="206059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148BE0-E165-489A-86A4-51BD7472DC12}"/>
              </a:ext>
            </a:extLst>
          </p:cNvPr>
          <p:cNvSpPr>
            <a:spLocks noGrp="1"/>
          </p:cNvSpPr>
          <p:nvPr>
            <p:ph type="body" idx="1"/>
          </p:nvPr>
        </p:nvSpPr>
        <p:spPr>
          <a:xfrm>
            <a:off x="2133600" y="5029200"/>
            <a:ext cx="8460404" cy="533400"/>
          </a:xfrm>
          <a:ln>
            <a:solidFill>
              <a:srgbClr val="FFFFFF"/>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vi-VN" sz="2800" b="1" i="0" u="none" strike="noStrike" dirty="0">
                <a:solidFill>
                  <a:srgbClr val="087CCE"/>
                </a:solidFill>
                <a:effectLst/>
                <a:latin typeface="Times New Roman" panose="02020603050405020304" pitchFamily="18" charset="0"/>
                <a:cs typeface="Times New Roman" panose="02020603050405020304" pitchFamily="18" charset="0"/>
                <a:hlinkClick r:id="rId2" tooltip="Tên thủ đô nước nào dài nhất thế giới?"/>
              </a:rPr>
              <a:t>Tên thủ đô nước nào dài nhất thế giới?</a:t>
            </a:r>
            <a:endParaRPr lang="vi-VN" sz="2800" b="1" i="0" dirty="0">
              <a:solidFill>
                <a:srgbClr val="222222"/>
              </a:solidFill>
              <a:effectLst/>
              <a:latin typeface="Times New Roman" panose="02020603050405020304" pitchFamily="18" charset="0"/>
              <a:cs typeface="Times New Roman" panose="02020603050405020304" pitchFamily="18" charset="0"/>
            </a:endParaRPr>
          </a:p>
        </p:txBody>
      </p:sp>
      <p:pic>
        <p:nvPicPr>
          <p:cNvPr id="6146" name="Picture 2" descr="Tên thủ đô nước nào dài nhất thế giới?">
            <a:extLst>
              <a:ext uri="{FF2B5EF4-FFF2-40B4-BE49-F238E27FC236}">
                <a16:creationId xmlns:a16="http://schemas.microsoft.com/office/drawing/2014/main" id="{050AEE2E-F95C-4FE1-A270-831CCF41A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6685"/>
            <a:ext cx="9448800" cy="473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9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5149-B09A-474F-B47A-04B62DE6D7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3DB5A37-52FE-482D-9A2D-E741D652CAF0}"/>
              </a:ext>
            </a:extLst>
          </p:cNvPr>
          <p:cNvSpPr>
            <a:spLocks noGrp="1"/>
          </p:cNvSpPr>
          <p:nvPr>
            <p:ph type="body" idx="1"/>
          </p:nvPr>
        </p:nvSpPr>
        <p:spPr>
          <a:xfrm>
            <a:off x="1294150" y="5162550"/>
            <a:ext cx="9221449" cy="1143000"/>
          </a:xfrm>
          <a:solidFill>
            <a:srgbClr val="7030A0"/>
          </a:solidFill>
        </p:spPr>
        <p:txBody>
          <a:bodyPr/>
          <a:lstStyle/>
          <a:p>
            <a:pPr algn="ctr"/>
            <a:r>
              <a:rPr lang="vi-VN" sz="2800" b="1" i="0" u="none" strike="noStrike" dirty="0">
                <a:solidFill>
                  <a:srgbClr val="FF0000"/>
                </a:solidFill>
                <a:effectLst/>
                <a:latin typeface="Times New Roman" panose="02020603050405020304" pitchFamily="18" charset="0"/>
                <a:cs typeface="Times New Roman" panose="02020603050405020304" pitchFamily="18" charset="0"/>
                <a:hlinkClick r:id="rId2" tooltip="Sampot là trang phục truyền thống của nước Đông Nam Á nào?">
                  <a:extLst>
                    <a:ext uri="{A12FA001-AC4F-418D-AE19-62706E023703}">
                      <ahyp:hlinkClr xmlns:ahyp="http://schemas.microsoft.com/office/drawing/2018/hyperlinkcolor" val="tx"/>
                    </a:ext>
                  </a:extLst>
                </a:hlinkClick>
              </a:rPr>
              <a:t>Sampot là trang phục truyền thống của nước Đông Nam Á nào?</a:t>
            </a:r>
            <a:endParaRPr lang="vi-VN" sz="2800" b="1" i="0" dirty="0">
              <a:solidFill>
                <a:srgbClr val="FF0000"/>
              </a:solidFill>
              <a:effectLst/>
              <a:latin typeface="Times New Roman" panose="02020603050405020304" pitchFamily="18" charset="0"/>
              <a:cs typeface="Times New Roman" panose="02020603050405020304" pitchFamily="18" charset="0"/>
            </a:endParaRPr>
          </a:p>
          <a:p>
            <a:endParaRPr lang="en-US" dirty="0"/>
          </a:p>
        </p:txBody>
      </p:sp>
      <p:pic>
        <p:nvPicPr>
          <p:cNvPr id="3074" name="Picture 2" descr="Sampot là trang phục truyền thống của nước Đông Nam Á nào?">
            <a:extLst>
              <a:ext uri="{FF2B5EF4-FFF2-40B4-BE49-F238E27FC236}">
                <a16:creationId xmlns:a16="http://schemas.microsoft.com/office/drawing/2014/main" id="{86767FA6-BC99-4B2E-B625-98CA69C0F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476250"/>
            <a:ext cx="7942715" cy="42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7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43A47A-E617-42F8-B23C-03F0C18E6A7E}"/>
              </a:ext>
            </a:extLst>
          </p:cNvPr>
          <p:cNvSpPr>
            <a:spLocks noGrp="1"/>
          </p:cNvSpPr>
          <p:nvPr>
            <p:ph type="body" idx="1"/>
          </p:nvPr>
        </p:nvSpPr>
        <p:spPr>
          <a:xfrm>
            <a:off x="1445596" y="5386942"/>
            <a:ext cx="8460404" cy="685800"/>
          </a:xfrm>
        </p:spPr>
        <p:style>
          <a:lnRef idx="2">
            <a:schemeClr val="dk1"/>
          </a:lnRef>
          <a:fillRef idx="1">
            <a:schemeClr val="lt1"/>
          </a:fillRef>
          <a:effectRef idx="0">
            <a:schemeClr val="dk1"/>
          </a:effectRef>
          <a:fontRef idx="minor">
            <a:schemeClr val="dk1"/>
          </a:fontRef>
        </p:style>
        <p:txBody>
          <a:bodyPr/>
          <a:lstStyle/>
          <a:p>
            <a:pPr algn="ctr"/>
            <a:r>
              <a:rPr lang="vi-VN" b="1" i="1" u="none" strike="noStrike" dirty="0">
                <a:solidFill>
                  <a:srgbClr val="087CCE"/>
                </a:solidFill>
                <a:effectLst/>
                <a:latin typeface="Times New Roman" panose="02020603050405020304" pitchFamily="18" charset="0"/>
                <a:cs typeface="Times New Roman" panose="02020603050405020304" pitchFamily="18" charset="0"/>
                <a:hlinkClick r:id="rId2" tooltip="Đàn ông nước Đông Nam Á nào mặc váy, ăn trầu?"/>
              </a:rPr>
              <a:t>Đàn ông nước Đông Nam Á nào mặc váy, ăn trầu?</a:t>
            </a:r>
            <a:endParaRPr lang="vi-VN" b="1" i="1" dirty="0">
              <a:solidFill>
                <a:srgbClr val="222222"/>
              </a:solidFill>
              <a:effectLst/>
              <a:latin typeface="Times New Roman" panose="02020603050405020304" pitchFamily="18" charset="0"/>
              <a:cs typeface="Times New Roman" panose="02020603050405020304" pitchFamily="18" charset="0"/>
            </a:endParaRPr>
          </a:p>
          <a:p>
            <a:endParaRPr lang="en-US" dirty="0"/>
          </a:p>
        </p:txBody>
      </p:sp>
      <p:pic>
        <p:nvPicPr>
          <p:cNvPr id="7170" name="Picture 2" descr="Đàn ông nước Đông Nam Á nào mặc váy, ăn trầu?">
            <a:extLst>
              <a:ext uri="{FF2B5EF4-FFF2-40B4-BE49-F238E27FC236}">
                <a16:creationId xmlns:a16="http://schemas.microsoft.com/office/drawing/2014/main" id="{DBED523B-734E-4FF9-B024-29F033507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288"/>
            <a:ext cx="8460404" cy="507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0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11066D-38AA-48B2-9E70-EA3FE0FD2B6A}"/>
              </a:ext>
            </a:extLst>
          </p:cNvPr>
          <p:cNvSpPr>
            <a:spLocks noGrp="1"/>
          </p:cNvSpPr>
          <p:nvPr>
            <p:ph type="body" idx="1"/>
          </p:nvPr>
        </p:nvSpPr>
        <p:spPr>
          <a:xfrm>
            <a:off x="838200" y="5257800"/>
            <a:ext cx="9448800" cy="685800"/>
          </a:xfrm>
        </p:spPr>
        <p:txBody>
          <a:bodyPr>
            <a:noAutofit/>
          </a:bodyPr>
          <a:lstStyle/>
          <a:p>
            <a:pPr algn="ctr"/>
            <a:r>
              <a:rPr lang="en-US" sz="2800" b="1" i="0" dirty="0" err="1">
                <a:solidFill>
                  <a:srgbClr val="222222"/>
                </a:solidFill>
                <a:effectLst/>
                <a:latin typeface="Times New Roman" panose="02020603050405020304" pitchFamily="18" charset="0"/>
                <a:cs typeface="Times New Roman" panose="02020603050405020304" pitchFamily="18" charset="0"/>
              </a:rPr>
              <a:t>Quốc</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gia</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Đông</a:t>
            </a:r>
            <a:r>
              <a:rPr lang="en-US" sz="2800" b="1" i="0" dirty="0">
                <a:solidFill>
                  <a:srgbClr val="222222"/>
                </a:solidFill>
                <a:effectLst/>
                <a:latin typeface="Times New Roman" panose="02020603050405020304" pitchFamily="18" charset="0"/>
                <a:cs typeface="Times New Roman" panose="02020603050405020304" pitchFamily="18" charset="0"/>
              </a:rPr>
              <a:t> Nam Á </a:t>
            </a:r>
            <a:r>
              <a:rPr lang="en-US" sz="2800" b="1" i="0" dirty="0" err="1">
                <a:solidFill>
                  <a:srgbClr val="222222"/>
                </a:solidFill>
                <a:effectLst/>
                <a:latin typeface="Times New Roman" panose="02020603050405020304" pitchFamily="18" charset="0"/>
                <a:cs typeface="Times New Roman" panose="02020603050405020304" pitchFamily="18" charset="0"/>
              </a:rPr>
              <a:t>nào</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có</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biệt</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danh</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là</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xứ</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sở</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vạn</a:t>
            </a:r>
            <a:r>
              <a:rPr lang="en-US" sz="2800" b="1" i="0" dirty="0">
                <a:solidFill>
                  <a:srgbClr val="222222"/>
                </a:solidFill>
                <a:effectLst/>
                <a:latin typeface="Times New Roman" panose="02020603050405020304" pitchFamily="18" charset="0"/>
                <a:cs typeface="Times New Roman" panose="02020603050405020304" pitchFamily="18" charset="0"/>
              </a:rPr>
              <a:t> </a:t>
            </a:r>
            <a:r>
              <a:rPr lang="en-US" sz="2800" b="1" i="0" dirty="0" err="1">
                <a:solidFill>
                  <a:srgbClr val="222222"/>
                </a:solidFill>
                <a:effectLst/>
                <a:latin typeface="Times New Roman" panose="02020603050405020304" pitchFamily="18" charset="0"/>
                <a:cs typeface="Times New Roman" panose="02020603050405020304" pitchFamily="18" charset="0"/>
              </a:rPr>
              <a:t>đảo</a:t>
            </a:r>
            <a:r>
              <a:rPr lang="en-US" sz="2800" b="1" i="0" dirty="0">
                <a:solidFill>
                  <a:srgbClr val="222222"/>
                </a:solidFill>
                <a:effectLst/>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194" name="Picture 2" descr="Ảnh minh họa: Cnews24">
            <a:extLst>
              <a:ext uri="{FF2B5EF4-FFF2-40B4-BE49-F238E27FC236}">
                <a16:creationId xmlns:a16="http://schemas.microsoft.com/office/drawing/2014/main" id="{9B1E5B27-6A7A-4263-A2F6-2034BCFB2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512" y="152400"/>
            <a:ext cx="836262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49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49859" y="154721"/>
            <a:ext cx="9460603" cy="1323439"/>
          </a:xfrm>
          <a:prstGeom prst="rect">
            <a:avLst/>
          </a:prstGeom>
          <a:noFill/>
        </p:spPr>
        <p:txBody>
          <a:bodyPr wrap="none" rtlCol="0">
            <a:spAutoFit/>
          </a:bodyPr>
          <a:lstStyle/>
          <a:p>
            <a:pPr algn="ctr"/>
            <a:r>
              <a:rPr lang="en-US" sz="2400" b="1" u="sng" dirty="0">
                <a:solidFill>
                  <a:srgbClr val="002060"/>
                </a:solidFill>
                <a:latin typeface="Times New Roman" panose="02020603050405020304" pitchFamily="18" charset="0"/>
                <a:cs typeface="Times New Roman" panose="02020603050405020304" pitchFamily="18" charset="0"/>
              </a:rPr>
              <a:t>NHIỆM VỤ: </a:t>
            </a:r>
            <a:r>
              <a:rPr lang="en-US" sz="2400" b="1" dirty="0">
                <a:solidFill>
                  <a:srgbClr val="002060"/>
                </a:solidFill>
                <a:latin typeface="Times New Roman" panose="02020603050405020304" pitchFamily="18" charset="0"/>
                <a:cs typeface="Times New Roman" panose="02020603050405020304" pitchFamily="18" charset="0"/>
              </a:rPr>
              <a:t>QUAN SÁT TRANH VÀ TRẢ LỜI CÁC CÂU HỎI SAU</a:t>
            </a:r>
          </a:p>
          <a:p>
            <a:pPr lvl="0" algn="ctr"/>
            <a:r>
              <a:rPr lang="en-US" sz="2800" dirty="0">
                <a:solidFill>
                  <a:srgbClr val="FF0000"/>
                </a:solidFill>
                <a:latin typeface="Times New Roman" panose="02020603050405020304" pitchFamily="18" charset="0"/>
                <a:cs typeface="Times New Roman" panose="02020603050405020304" pitchFamily="18" charset="0"/>
              </a:rPr>
              <a:t>1.Hình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a:p>
            <a:pPr lvl="0" algn="ctr"/>
            <a:r>
              <a:rPr lang="en-US" sz="2800" dirty="0">
                <a:solidFill>
                  <a:srgbClr val="FF0000"/>
                </a:solidFill>
                <a:latin typeface="Times New Roman" panose="02020603050405020304" pitchFamily="18" charset="0"/>
                <a:cs typeface="Times New Roman" panose="02020603050405020304" pitchFamily="18" charset="0"/>
              </a:rPr>
              <a:t>2.Nêu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433220" y="228600"/>
            <a:ext cx="683419" cy="683419"/>
          </a:xfrm>
          <a:prstGeom prst="rect">
            <a:avLst/>
          </a:prstGeom>
        </p:spPr>
      </p:pic>
      <p:pic>
        <p:nvPicPr>
          <p:cNvPr id="8195" name="Picture 13" descr="Screenshot (533)"/>
          <p:cNvPicPr>
            <a:picLocks noChangeAspect="1" noChangeArrowheads="1"/>
          </p:cNvPicPr>
          <p:nvPr/>
        </p:nvPicPr>
        <p:blipFill>
          <a:blip r:embed="rId3">
            <a:extLst>
              <a:ext uri="{28A0092B-C50C-407E-A947-70E740481C1C}">
                <a14:useLocalDpi xmlns:a14="http://schemas.microsoft.com/office/drawing/2010/main" val="0"/>
              </a:ext>
            </a:extLst>
          </a:blip>
          <a:srcRect l="11317" t="26134" r="37379" b="20035"/>
          <a:stretch>
            <a:fillRect/>
          </a:stretch>
        </p:blipFill>
        <p:spPr bwMode="auto">
          <a:xfrm>
            <a:off x="0" y="2047167"/>
            <a:ext cx="4416704" cy="31362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4" descr="Screenshot (535)"/>
          <p:cNvPicPr>
            <a:picLocks noChangeAspect="1" noChangeArrowheads="1"/>
          </p:cNvPicPr>
          <p:nvPr/>
        </p:nvPicPr>
        <p:blipFill>
          <a:blip r:embed="rId4">
            <a:extLst>
              <a:ext uri="{28A0092B-C50C-407E-A947-70E740481C1C}">
                <a14:useLocalDpi xmlns:a14="http://schemas.microsoft.com/office/drawing/2010/main" val="0"/>
              </a:ext>
            </a:extLst>
          </a:blip>
          <a:srcRect l="35278" t="36325" r="34000" b="26830"/>
          <a:stretch>
            <a:fillRect/>
          </a:stretch>
        </p:blipFill>
        <p:spPr bwMode="auto">
          <a:xfrm>
            <a:off x="3918464" y="2047168"/>
            <a:ext cx="4119224" cy="319528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5" descr="Screenshot (536)"/>
          <p:cNvPicPr>
            <a:picLocks noChangeAspect="1" noChangeArrowheads="1"/>
          </p:cNvPicPr>
          <p:nvPr/>
        </p:nvPicPr>
        <p:blipFill rotWithShape="1">
          <a:blip r:embed="rId5">
            <a:extLst>
              <a:ext uri="{28A0092B-C50C-407E-A947-70E740481C1C}">
                <a14:useLocalDpi xmlns:a14="http://schemas.microsoft.com/office/drawing/2010/main" val="0"/>
              </a:ext>
            </a:extLst>
          </a:blip>
          <a:srcRect l="35336" t="23140" r="33559" b="39635"/>
          <a:stretch/>
        </p:blipFill>
        <p:spPr bwMode="auto">
          <a:xfrm>
            <a:off x="8037688" y="2111022"/>
            <a:ext cx="4154311" cy="3139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519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990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circle(in)">
                                      <p:cBhvr>
                                        <p:cTn id="12" dur="20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ircle(in)">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circle(in)">
                                      <p:cBhvr>
                                        <p:cTn id="22" dur="20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28600" y="228600"/>
            <a:ext cx="4038600" cy="2514600"/>
          </a:xfrm>
          <a:prstGeom prst="cloudCallout">
            <a:avLst>
              <a:gd name="adj1" fmla="val 36478"/>
              <a:gd name="adj2" fmla="val 115341"/>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Nêu</a:t>
            </a:r>
            <a:r>
              <a:rPr lang="en-US" sz="2800" b="1" dirty="0">
                <a:solidFill>
                  <a:schemeClr val="tx1"/>
                </a:solidFill>
                <a:latin typeface="Times New Roman" panose="02020603050405020304" pitchFamily="18" charset="0"/>
                <a:cs typeface="Times New Roman" panose="02020603050405020304" pitchFamily="18" charset="0"/>
              </a:rPr>
              <a:t> 3 </a:t>
            </a:r>
            <a:r>
              <a:rPr lang="en-US" sz="2800" b="1" dirty="0" err="1">
                <a:solidFill>
                  <a:schemeClr val="tx1"/>
                </a:solidFill>
                <a:latin typeface="Times New Roman" panose="02020603050405020304" pitchFamily="18" charset="0"/>
                <a:cs typeface="Times New Roman" panose="02020603050405020304" pitchFamily="18" charset="0"/>
              </a:rPr>
              <a:t>điều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Nam Á</a:t>
            </a:r>
          </a:p>
        </p:txBody>
      </p:sp>
      <p:sp>
        <p:nvSpPr>
          <p:cNvPr id="5" name="Cloud Callout 4"/>
          <p:cNvSpPr/>
          <p:nvPr/>
        </p:nvSpPr>
        <p:spPr>
          <a:xfrm>
            <a:off x="4112418" y="0"/>
            <a:ext cx="4038600" cy="2514600"/>
          </a:xfrm>
          <a:prstGeom prst="cloudCallout">
            <a:avLst>
              <a:gd name="adj1" fmla="val -5975"/>
              <a:gd name="adj2" fmla="val 892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Nêu</a:t>
            </a:r>
            <a:r>
              <a:rPr lang="en-US" sz="2800" b="1" dirty="0">
                <a:solidFill>
                  <a:schemeClr val="tx1"/>
                </a:solidFill>
                <a:latin typeface="Times New Roman" panose="02020603050405020304" pitchFamily="18" charset="0"/>
                <a:cs typeface="Times New Roman" panose="02020603050405020304" pitchFamily="18" charset="0"/>
              </a:rPr>
              <a:t> 2 </a:t>
            </a:r>
            <a:r>
              <a:rPr lang="en-US" sz="2800" b="1" dirty="0" err="1">
                <a:solidFill>
                  <a:schemeClr val="tx1"/>
                </a:solidFill>
                <a:latin typeface="Times New Roman" panose="02020603050405020304" pitchFamily="18" charset="0"/>
                <a:cs typeface="Times New Roman" panose="02020603050405020304" pitchFamily="18" charset="0"/>
              </a:rPr>
              <a:t>điều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muốn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vực</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Nam Á</a:t>
            </a:r>
          </a:p>
        </p:txBody>
      </p:sp>
      <p:sp>
        <p:nvSpPr>
          <p:cNvPr id="6" name="Cloud Callout 5"/>
          <p:cNvSpPr/>
          <p:nvPr/>
        </p:nvSpPr>
        <p:spPr>
          <a:xfrm>
            <a:off x="8136730" y="252412"/>
            <a:ext cx="4038600" cy="2514600"/>
          </a:xfrm>
          <a:prstGeom prst="cloudCallout">
            <a:avLst>
              <a:gd name="adj1" fmla="val -32154"/>
              <a:gd name="adj2" fmla="val 110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Á</a:t>
            </a:r>
          </a:p>
        </p:txBody>
      </p:sp>
    </p:spTree>
    <p:extLst>
      <p:ext uri="{BB962C8B-B14F-4D97-AF65-F5344CB8AC3E}">
        <p14:creationId xmlns:p14="http://schemas.microsoft.com/office/powerpoint/2010/main" val="18959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1597</Words>
  <Application>Microsoft Office PowerPoint</Application>
  <PresentationFormat>Widescreen</PresentationFormat>
  <Paragraphs>150</Paragraphs>
  <Slides>34</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Arial</vt:lpstr>
      <vt:lpstr>Bodoni MT Black</vt:lpstr>
      <vt:lpstr>Calibri</vt:lpstr>
      <vt:lpstr>Calibri Light</vt:lpstr>
      <vt:lpstr>Cambria</vt:lpstr>
      <vt:lpstr>Tahoma</vt:lpstr>
      <vt:lpstr>Times New Roman</vt:lpstr>
      <vt:lpstr>Office Theme</vt:lpstr>
      <vt:lpstr>Bitmap Image</vt:lpstr>
      <vt:lpstr>PowerPoint Presentation</vt:lpstr>
      <vt:lpstr>Tòa tháp đôi cao nhất thế giới nằm ở đâu?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do cuc</cp:lastModifiedBy>
  <cp:revision>77</cp:revision>
  <dcterms:created xsi:type="dcterms:W3CDTF">2021-07-16T03:19:13Z</dcterms:created>
  <dcterms:modified xsi:type="dcterms:W3CDTF">2022-11-08T14:42:42Z</dcterms:modified>
</cp:coreProperties>
</file>