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8" r:id="rId2"/>
    <p:sldId id="6476" r:id="rId3"/>
    <p:sldId id="6477" r:id="rId4"/>
    <p:sldId id="6478" r:id="rId5"/>
    <p:sldId id="257" r:id="rId6"/>
    <p:sldId id="415" r:id="rId7"/>
    <p:sldId id="6453" r:id="rId8"/>
    <p:sldId id="6479" r:id="rId9"/>
    <p:sldId id="6449" r:id="rId10"/>
    <p:sldId id="6480" r:id="rId11"/>
    <p:sldId id="6481" r:id="rId12"/>
    <p:sldId id="6455" r:id="rId13"/>
    <p:sldId id="6448" r:id="rId14"/>
    <p:sldId id="6409" r:id="rId15"/>
    <p:sldId id="6452" r:id="rId16"/>
    <p:sldId id="6482" r:id="rId17"/>
    <p:sldId id="6484" r:id="rId18"/>
    <p:sldId id="6483" r:id="rId19"/>
    <p:sldId id="6454" r:id="rId20"/>
    <p:sldId id="6456" r:id="rId21"/>
    <p:sldId id="4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8" autoAdjust="0"/>
    <p:restoredTop sz="84982" autoAdjust="0"/>
  </p:normalViewPr>
  <p:slideViewPr>
    <p:cSldViewPr showGuides="1">
      <p:cViewPr varScale="1">
        <p:scale>
          <a:sx n="58" d="100"/>
          <a:sy n="58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1FA072-A2E0-46FB-9C4B-54C5549DD53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24DD45-C6E9-453F-B6AE-29634277367C}" type="pres">
      <dgm:prSet presAssocID="{471FA072-A2E0-46FB-9C4B-54C5549DD53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</dgm:ptLst>
  <dgm:cxnLst>
    <dgm:cxn modelId="{0BD47A65-4093-4143-887E-77CDD154AF03}" type="presOf" srcId="{471FA072-A2E0-46FB-9C4B-54C5549DD53C}" destId="{A624DD45-C6E9-453F-B6AE-29634277367C}" srcOrd="0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13FF6-3811-467B-876F-14311EFD0843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CBFC2-B557-4E99-9802-09FCE7A6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63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1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8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225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6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284E899-9EDD-425F-B2F4-68E060C97F0E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1200+ 4K Ultra HD Earth/Nature Wallpapers | Background Images">
            <a:extLst>
              <a:ext uri="{FF2B5EF4-FFF2-40B4-BE49-F238E27FC236}">
                <a16:creationId xmlns:a16="http://schemas.microsoft.com/office/drawing/2014/main" id="{908B84D0-1D97-4249-8F03-E145B4A4A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" b="92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1CC9C86-6CAA-77A4-AFB7-4166F589791A}"/>
              </a:ext>
            </a:extLst>
          </p:cNvPr>
          <p:cNvGrpSpPr/>
          <p:nvPr/>
        </p:nvGrpSpPr>
        <p:grpSpPr>
          <a:xfrm>
            <a:off x="-37779" y="1546860"/>
            <a:ext cx="12216644" cy="3764280"/>
            <a:chOff x="0" y="0"/>
            <a:chExt cx="12192000" cy="376428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725F13-B0E0-348E-295E-A3930BD85064}"/>
                </a:ext>
              </a:extLst>
            </p:cNvPr>
            <p:cNvSpPr/>
            <p:nvPr/>
          </p:nvSpPr>
          <p:spPr>
            <a:xfrm>
              <a:off x="0" y="182880"/>
              <a:ext cx="12192000" cy="339852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A9F073-C173-B823-F5D3-828599A0A042}"/>
                </a:ext>
              </a:extLst>
            </p:cNvPr>
            <p:cNvSpPr txBox="1"/>
            <p:nvPr/>
          </p:nvSpPr>
          <p:spPr>
            <a:xfrm>
              <a:off x="50811" y="1389734"/>
              <a:ext cx="12141189" cy="15593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Arialle Bold"/>
                </a:rPr>
                <a:t>ĐIỀU KIỆN TỰ NHIÊN VÀ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Arialle Bold"/>
                </a:rPr>
                <a:t>TÀI NGUYÊN THIÊN NHIÊN THÀNH PHỐ HÀ NỘI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75B4C9-8045-F9FF-9645-CB05B837D8CE}"/>
                </a:ext>
              </a:extLst>
            </p:cNvPr>
            <p:cNvSpPr txBox="1"/>
            <p:nvPr/>
          </p:nvSpPr>
          <p:spPr>
            <a:xfrm>
              <a:off x="3657600" y="441260"/>
              <a:ext cx="4876800" cy="804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solidFill>
                    <a:schemeClr val="tx2"/>
                  </a:solidFill>
                </a:rPr>
                <a:t>CHỦ ĐỀ 4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271E98-8165-8D36-F1FA-9BC4C5ACB8D7}"/>
                </a:ext>
              </a:extLst>
            </p:cNvPr>
            <p:cNvSpPr/>
            <p:nvPr/>
          </p:nvSpPr>
          <p:spPr>
            <a:xfrm>
              <a:off x="0" y="358140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944D8B-E9D9-3181-18CD-4B9341DEA710}"/>
                </a:ext>
              </a:extLst>
            </p:cNvPr>
            <p:cNvSpPr/>
            <p:nvPr/>
          </p:nvSpPr>
          <p:spPr>
            <a:xfrm>
              <a:off x="0" y="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3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1600" cy="42672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590800"/>
            <a:ext cx="7010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0"/>
            <a:ext cx="533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1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71530" y="1905000"/>
            <a:ext cx="8448939" cy="2772139"/>
            <a:chOff x="3942525" y="1002164"/>
            <a:chExt cx="4700012" cy="87020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3942525" y="1002164"/>
              <a:ext cx="4700012" cy="87020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3968012" y="1027651"/>
              <a:ext cx="4649038" cy="8192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8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9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42205" y="-205227"/>
            <a:ext cx="2907887" cy="24514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10711" y="1250176"/>
            <a:ext cx="103086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2. </a:t>
            </a:r>
            <a:r>
              <a:rPr lang="en-US" sz="4800" b="1" dirty="0" err="1">
                <a:solidFill>
                  <a:srgbClr val="FF0000"/>
                </a:solidFill>
              </a:rPr>
              <a:t>Đất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560984" y="2416569"/>
            <a:ext cx="10945216" cy="26559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+</a:t>
            </a:r>
            <a:r>
              <a:rPr lang="en-US" sz="4000" dirty="0"/>
              <a:t> </a:t>
            </a:r>
            <a:r>
              <a:rPr lang="en-US" sz="4000" dirty="0" err="1"/>
              <a:t>Kê</a:t>
            </a:r>
            <a:r>
              <a:rPr lang="en-US" sz="4000" dirty="0"/>
              <a:t>̉ </a:t>
            </a:r>
            <a:r>
              <a:rPr lang="en-US" sz="4000" dirty="0" err="1"/>
              <a:t>tên</a:t>
            </a:r>
            <a:r>
              <a:rPr lang="en-US" sz="4000" dirty="0"/>
              <a:t> </a:t>
            </a:r>
            <a:r>
              <a:rPr lang="en-US" sz="4000" dirty="0" err="1"/>
              <a:t>các</a:t>
            </a:r>
            <a:r>
              <a:rPr lang="en-US" sz="4000" dirty="0"/>
              <a:t> </a:t>
            </a:r>
            <a:r>
              <a:rPr lang="en-US" sz="4000" dirty="0" err="1"/>
              <a:t>loại</a:t>
            </a:r>
            <a:r>
              <a:rPr lang="en-US" sz="4000" dirty="0"/>
              <a:t> </a:t>
            </a:r>
            <a:r>
              <a:rPr lang="en-US" sz="4000" dirty="0" err="1"/>
              <a:t>đất</a:t>
            </a:r>
            <a:r>
              <a:rPr lang="en-US" sz="4000" dirty="0"/>
              <a:t> </a:t>
            </a:r>
            <a:r>
              <a:rPr lang="en-US" sz="4000" dirty="0" err="1"/>
              <a:t>chính</a:t>
            </a:r>
            <a:r>
              <a:rPr lang="en-US" sz="4000" dirty="0"/>
              <a:t> </a:t>
            </a:r>
            <a:r>
              <a:rPr lang="en-US" sz="4000" dirty="0" err="1"/>
              <a:t>của</a:t>
            </a:r>
            <a:r>
              <a:rPr lang="en-US" sz="4000" dirty="0"/>
              <a:t> Hà </a:t>
            </a:r>
            <a:r>
              <a:rPr lang="en-US" sz="4000" dirty="0" err="1"/>
              <a:t>Nội</a:t>
            </a:r>
            <a:r>
              <a:rPr lang="en-US" sz="40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4000" dirty="0"/>
              <a:t>+</a:t>
            </a:r>
            <a:r>
              <a:rPr lang="en-US" sz="4000" dirty="0"/>
              <a:t> </a:t>
            </a:r>
            <a:r>
              <a:rPr lang="en-US" sz="4000" dirty="0" err="1"/>
              <a:t>Nêu</a:t>
            </a:r>
            <a:r>
              <a:rPr lang="en-US" sz="4000" dirty="0"/>
              <a:t> </a:t>
            </a:r>
            <a:r>
              <a:rPr lang="en-US" sz="4000" dirty="0" err="1"/>
              <a:t>đặc</a:t>
            </a:r>
            <a:r>
              <a:rPr lang="en-US" sz="4000" dirty="0"/>
              <a:t> </a:t>
            </a:r>
            <a:r>
              <a:rPr lang="en-US" sz="4000" dirty="0" err="1"/>
              <a:t>điểm</a:t>
            </a:r>
            <a:r>
              <a:rPr lang="en-US" sz="4000" dirty="0"/>
              <a:t> </a:t>
            </a:r>
            <a:r>
              <a:rPr lang="en-US" sz="4000" dirty="0" err="1"/>
              <a:t>nổi</a:t>
            </a:r>
            <a:r>
              <a:rPr lang="en-US" sz="4000" dirty="0"/>
              <a:t> </a:t>
            </a:r>
            <a:r>
              <a:rPr lang="en-US" sz="4000" dirty="0" err="1"/>
              <a:t>bật</a:t>
            </a:r>
            <a:r>
              <a:rPr lang="en-US" sz="4000" dirty="0"/>
              <a:t> </a:t>
            </a:r>
            <a:r>
              <a:rPr lang="en-US" sz="4000" dirty="0" err="1"/>
              <a:t>va</a:t>
            </a:r>
            <a:r>
              <a:rPr lang="en-US" sz="4000" dirty="0"/>
              <a:t>̀ </a:t>
            </a:r>
            <a:r>
              <a:rPr lang="en-US" sz="4000" dirty="0" err="1"/>
              <a:t>ảnh</a:t>
            </a:r>
            <a:r>
              <a:rPr lang="en-US" sz="4000" dirty="0"/>
              <a:t> </a:t>
            </a:r>
            <a:r>
              <a:rPr lang="en-US" sz="4000" dirty="0" err="1"/>
              <a:t>hưởng</a:t>
            </a:r>
            <a:r>
              <a:rPr lang="en-US" sz="4000" dirty="0"/>
              <a:t> </a:t>
            </a:r>
            <a:r>
              <a:rPr lang="en-US" sz="4000" dirty="0" err="1"/>
              <a:t>của</a:t>
            </a:r>
            <a:r>
              <a:rPr lang="en-US" sz="4000" dirty="0"/>
              <a:t> </a:t>
            </a:r>
            <a:r>
              <a:rPr lang="en-US" sz="4000" dirty="0" err="1"/>
              <a:t>đất</a:t>
            </a:r>
            <a:r>
              <a:rPr lang="en-US" sz="4000" dirty="0"/>
              <a:t>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sư</a:t>
            </a:r>
            <a:r>
              <a:rPr lang="en-US" sz="4000" dirty="0"/>
              <a:t>̣ </a:t>
            </a:r>
            <a:r>
              <a:rPr lang="en-US" sz="4000" dirty="0" err="1"/>
              <a:t>phát</a:t>
            </a:r>
            <a:r>
              <a:rPr lang="en-US" sz="4000" dirty="0"/>
              <a:t> </a:t>
            </a:r>
            <a:r>
              <a:rPr lang="en-US" sz="4000" dirty="0" err="1"/>
              <a:t>triển</a:t>
            </a:r>
            <a:r>
              <a:rPr lang="en-US" sz="4000" dirty="0"/>
              <a:t> </a:t>
            </a:r>
            <a:r>
              <a:rPr lang="en-US" sz="4000" dirty="0" err="1"/>
              <a:t>kinh</a:t>
            </a:r>
            <a:r>
              <a:rPr lang="en-US" sz="4000" dirty="0"/>
              <a:t> </a:t>
            </a:r>
            <a:r>
              <a:rPr lang="en-US" sz="4000" dirty="0" err="1"/>
              <a:t>tê</a:t>
            </a:r>
            <a:r>
              <a:rPr lang="en-US" sz="4000" dirty="0"/>
              <a:t>́ - </a:t>
            </a:r>
            <a:r>
              <a:rPr lang="en-US" sz="4000" dirty="0" err="1"/>
              <a:t>xa</a:t>
            </a:r>
            <a:r>
              <a:rPr lang="en-US" sz="4000" dirty="0"/>
              <a:t>̃ </a:t>
            </a:r>
            <a:r>
              <a:rPr lang="en-US" sz="4000" dirty="0" err="1"/>
              <a:t>hội</a:t>
            </a:r>
            <a:r>
              <a:rPr lang="en-US" sz="4000" dirty="0"/>
              <a:t> </a:t>
            </a:r>
            <a:r>
              <a:rPr lang="en-US" sz="4000" dirty="0" err="1"/>
              <a:t>của</a:t>
            </a:r>
            <a:r>
              <a:rPr lang="en-US" sz="4000" dirty="0"/>
              <a:t> Hà </a:t>
            </a:r>
            <a:r>
              <a:rPr lang="en-US" sz="4000" dirty="0" err="1"/>
              <a:t>Nội</a:t>
            </a:r>
            <a:r>
              <a:rPr lang="en-US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32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353176"/>
            <a:chOff x="400332" y="1001959"/>
            <a:chExt cx="2717614" cy="2734687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2734687"/>
              <a:chOff x="0" y="0"/>
              <a:chExt cx="1570252" cy="15801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503457" y="1304883"/>
              <a:ext cx="2457215" cy="19810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/>
                <a:t>- </a:t>
              </a:r>
              <a:r>
                <a:rPr lang="en-US" sz="2400" b="1" i="1" dirty="0" err="1"/>
                <a:t>Nhóm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đất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phu</a:t>
              </a:r>
              <a:r>
                <a:rPr lang="en-US" sz="2400" b="1" i="1" dirty="0"/>
                <a:t>̀ </a:t>
              </a:r>
              <a:r>
                <a:rPr lang="en-US" sz="2400" b="1" i="1" dirty="0" err="1"/>
                <a:t>sa</a:t>
              </a:r>
              <a:r>
                <a:rPr lang="en-US" sz="2400" b="1" i="1" dirty="0"/>
                <a:t> </a:t>
              </a:r>
              <a:r>
                <a:rPr lang="en-US" sz="2400" dirty="0" err="1"/>
                <a:t>chiếm</a:t>
              </a:r>
              <a:r>
                <a:rPr lang="en-US" sz="2400" dirty="0"/>
                <a:t> </a:t>
              </a:r>
              <a:r>
                <a:rPr lang="en-US" sz="2400" dirty="0" err="1"/>
                <a:t>diện</a:t>
              </a:r>
              <a:r>
                <a:rPr lang="en-US" sz="2400" dirty="0"/>
                <a:t> </a:t>
              </a:r>
              <a:r>
                <a:rPr lang="en-US" sz="2400" dirty="0" err="1"/>
                <a:t>tích</a:t>
              </a:r>
              <a:r>
                <a:rPr lang="en-US" sz="2400" dirty="0"/>
                <a:t> </a:t>
              </a:r>
              <a:r>
                <a:rPr lang="en-US" sz="2400" dirty="0" err="1"/>
                <a:t>lớn</a:t>
              </a:r>
              <a:r>
                <a:rPr lang="en-US" sz="2400" dirty="0"/>
                <a:t> </a:t>
              </a:r>
              <a:r>
                <a:rPr lang="en-US" sz="2400" dirty="0" err="1"/>
                <a:t>nhất</a:t>
              </a:r>
              <a:r>
                <a:rPr lang="en-US" sz="2400" dirty="0"/>
                <a:t> do </a:t>
              </a:r>
              <a:r>
                <a:rPr lang="en-US" sz="2400" dirty="0" err="1"/>
                <a:t>sông</a:t>
              </a:r>
              <a:r>
                <a:rPr lang="en-US" sz="2400" dirty="0"/>
                <a:t> </a:t>
              </a:r>
              <a:r>
                <a:rPr lang="en-US" sz="2400" dirty="0" err="1"/>
                <a:t>Hồng</a:t>
              </a:r>
              <a:r>
                <a:rPr lang="en-US" sz="2400" dirty="0"/>
                <a:t> </a:t>
              </a:r>
              <a:r>
                <a:rPr lang="en-US" sz="2400" dirty="0" err="1"/>
                <a:t>bồi</a:t>
              </a:r>
              <a:r>
                <a:rPr lang="en-US" sz="2400" dirty="0"/>
                <a:t> </a:t>
              </a:r>
              <a:r>
                <a:rPr lang="en-US" sz="2400" dirty="0" err="1"/>
                <a:t>đắp</a:t>
              </a:r>
              <a:r>
                <a:rPr lang="en-US" sz="2400" dirty="0"/>
                <a:t>, </a:t>
              </a:r>
              <a:r>
                <a:rPr lang="en-US" sz="2400" dirty="0" err="1"/>
                <a:t>phân</a:t>
              </a:r>
              <a:r>
                <a:rPr lang="en-US" sz="2400" dirty="0"/>
                <a:t> </a:t>
              </a:r>
              <a:r>
                <a:rPr lang="en-US" sz="2400" dirty="0" err="1"/>
                <a:t>bô</a:t>
              </a:r>
              <a:r>
                <a:rPr lang="en-US" sz="2400" dirty="0"/>
                <a:t>́ </a:t>
              </a:r>
              <a:r>
                <a:rPr lang="en-US" sz="2400" dirty="0" err="1"/>
                <a:t>chu</a:t>
              </a:r>
              <a:r>
                <a:rPr lang="en-US" sz="2400" dirty="0"/>
                <a:t>̉ </a:t>
              </a:r>
              <a:r>
                <a:rPr lang="en-US" sz="2400" dirty="0" err="1"/>
                <a:t>yếu</a:t>
              </a:r>
              <a:r>
                <a:rPr lang="en-US" sz="2400" dirty="0"/>
                <a:t> ở </a:t>
              </a:r>
              <a:r>
                <a:rPr lang="en-US" sz="2400" dirty="0" err="1"/>
                <a:t>vùng</a:t>
              </a:r>
              <a:r>
                <a:rPr lang="en-US" sz="2400" dirty="0"/>
                <a:t> </a:t>
              </a:r>
              <a:r>
                <a:rPr lang="en-US" sz="2400" dirty="0" err="1"/>
                <a:t>đồng</a:t>
              </a:r>
              <a:r>
                <a:rPr lang="en-US" sz="2400" dirty="0"/>
                <a:t> </a:t>
              </a:r>
              <a:r>
                <a:rPr lang="en-US" sz="2400" dirty="0" err="1"/>
                <a:t>bằng</a:t>
              </a:r>
              <a:r>
                <a:rPr lang="en-US" sz="2400" dirty="0"/>
                <a:t> </a:t>
              </a:r>
              <a:r>
                <a:rPr lang="en-US" sz="2400" dirty="0" err="1"/>
                <a:t>va</a:t>
              </a:r>
              <a:r>
                <a:rPr lang="en-US" sz="2400" dirty="0"/>
                <a:t>̀ </a:t>
              </a:r>
              <a:r>
                <a:rPr lang="en-US" sz="2400" dirty="0" err="1"/>
                <a:t>đồng</a:t>
              </a:r>
              <a:r>
                <a:rPr lang="en-US" sz="2400" dirty="0"/>
                <a:t> </a:t>
              </a:r>
              <a:r>
                <a:rPr lang="en-US" sz="2400" dirty="0" err="1"/>
                <a:t>bằng</a:t>
              </a:r>
              <a:r>
                <a:rPr lang="en-US" sz="2400" dirty="0"/>
                <a:t> </a:t>
              </a:r>
              <a:r>
                <a:rPr lang="en-US" sz="2400" dirty="0" err="1"/>
                <a:t>ven</a:t>
              </a:r>
              <a:r>
                <a:rPr lang="en-US" sz="2400" dirty="0"/>
                <a:t> gò</a:t>
              </a:r>
            </a:p>
            <a:p>
              <a:pPr algn="just">
                <a:lnSpc>
                  <a:spcPct val="150000"/>
                </a:lnSpc>
              </a:pPr>
              <a:r>
                <a:rPr lang="vi-VN" sz="2400" b="1" dirty="0"/>
                <a:t>=&gt; </a:t>
              </a:r>
              <a:r>
                <a:rPr lang="en-US" sz="2400" dirty="0" err="1"/>
                <a:t>Đây</a:t>
              </a:r>
              <a:r>
                <a:rPr lang="en-US" sz="2400" dirty="0"/>
                <a:t> là </a:t>
              </a:r>
              <a:r>
                <a:rPr lang="en-US" sz="2400" dirty="0" err="1"/>
                <a:t>nhóm</a:t>
              </a:r>
              <a:r>
                <a:rPr lang="en-US" sz="2400" dirty="0"/>
                <a:t> </a:t>
              </a:r>
              <a:r>
                <a:rPr lang="en-US" sz="2400" dirty="0" err="1"/>
                <a:t>đất</a:t>
              </a:r>
              <a:r>
                <a:rPr lang="en-US" sz="2400" dirty="0"/>
                <a:t> </a:t>
              </a:r>
              <a:r>
                <a:rPr lang="en-US" sz="2400" dirty="0" err="1"/>
                <a:t>tốt</a:t>
              </a:r>
              <a:r>
                <a:rPr lang="en-US" sz="2400" dirty="0"/>
                <a:t>, </a:t>
              </a:r>
              <a:r>
                <a:rPr lang="en-US" sz="2400" dirty="0" err="1"/>
                <a:t>màu</a:t>
              </a:r>
              <a:r>
                <a:rPr lang="en-US" sz="2400" dirty="0"/>
                <a:t> </a:t>
              </a:r>
              <a:r>
                <a:rPr lang="en-US" sz="2400" dirty="0" err="1"/>
                <a:t>mơ</a:t>
              </a:r>
              <a:r>
                <a:rPr lang="en-US" sz="2400" dirty="0"/>
                <a:t>̃, có </a:t>
              </a:r>
              <a:r>
                <a:rPr lang="en-US" sz="2400" dirty="0" err="1"/>
                <a:t>đặc</a:t>
              </a:r>
              <a:r>
                <a:rPr lang="en-US" sz="2400" dirty="0"/>
                <a:t> </a:t>
              </a:r>
              <a:r>
                <a:rPr lang="en-US" sz="2400" dirty="0" err="1"/>
                <a:t>tính</a:t>
              </a:r>
              <a:r>
                <a:rPr lang="en-US" sz="2400" dirty="0"/>
                <a:t> </a:t>
              </a:r>
              <a:r>
                <a:rPr lang="en-US" sz="2400" dirty="0" err="1"/>
                <a:t>ít</a:t>
              </a:r>
              <a:r>
                <a:rPr lang="en-US" sz="2400" dirty="0"/>
                <a:t> </a:t>
              </a:r>
              <a:r>
                <a:rPr lang="en-US" sz="2400" dirty="0" err="1"/>
                <a:t>chua</a:t>
              </a:r>
              <a:r>
                <a:rPr lang="en-US" sz="2400" dirty="0"/>
                <a:t> </a:t>
              </a:r>
              <a:r>
                <a:rPr lang="en-US" sz="2400" dirty="0" err="1"/>
                <a:t>đến</a:t>
              </a:r>
              <a:r>
                <a:rPr lang="en-US" sz="2400" dirty="0"/>
                <a:t> </a:t>
              </a:r>
              <a:r>
                <a:rPr lang="en-US" sz="2400" dirty="0" err="1"/>
                <a:t>trung</a:t>
              </a:r>
              <a:r>
                <a:rPr lang="en-US" sz="2400" dirty="0"/>
                <a:t> </a:t>
              </a:r>
              <a:r>
                <a:rPr lang="en-US" sz="2400" dirty="0" err="1"/>
                <a:t>tính</a:t>
              </a:r>
              <a:r>
                <a:rPr lang="en-US" sz="2400" dirty="0"/>
                <a:t>, </a:t>
              </a:r>
              <a:r>
                <a:rPr lang="en-US" sz="2400" dirty="0" err="1"/>
                <a:t>thích</a:t>
              </a:r>
              <a:r>
                <a:rPr lang="en-US" sz="2400" dirty="0"/>
                <a:t> </a:t>
              </a:r>
              <a:r>
                <a:rPr lang="en-US" sz="2400" dirty="0" err="1"/>
                <a:t>hợp</a:t>
              </a:r>
              <a:r>
                <a:rPr lang="en-US" sz="2400" dirty="0"/>
                <a:t> </a:t>
              </a:r>
              <a:r>
                <a:rPr lang="en-US" sz="2400" dirty="0" err="1"/>
                <a:t>với</a:t>
              </a:r>
              <a:r>
                <a:rPr lang="en-US" sz="2400" dirty="0"/>
                <a:t> </a:t>
              </a:r>
              <a:r>
                <a:rPr lang="en-US" sz="2400" dirty="0" err="1"/>
                <a:t>nhiều</a:t>
              </a:r>
              <a:r>
                <a:rPr lang="en-US" sz="2400" dirty="0"/>
                <a:t> </a:t>
              </a:r>
              <a:r>
                <a:rPr lang="en-US" sz="2400" dirty="0" err="1"/>
                <a:t>loại</a:t>
              </a:r>
              <a:r>
                <a:rPr lang="en-US" sz="2400" dirty="0"/>
                <a:t> </a:t>
              </a:r>
              <a:r>
                <a:rPr lang="en-US" sz="2400" dirty="0" err="1"/>
                <a:t>cây</a:t>
              </a:r>
              <a:r>
                <a:rPr lang="en-US" sz="2400" dirty="0"/>
                <a:t> </a:t>
              </a:r>
              <a:r>
                <a:rPr lang="en-US" sz="2400" dirty="0" err="1"/>
                <a:t>trồng</a:t>
              </a:r>
              <a:r>
                <a:rPr lang="en-US" sz="2400" dirty="0"/>
                <a:t>,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2465625"/>
            <a:ext cx="5904516" cy="4223497"/>
            <a:chOff x="5102747" y="1849219"/>
            <a:chExt cx="2717614" cy="3167622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3167622"/>
              <a:chOff x="0" y="0"/>
              <a:chExt cx="1570252" cy="183026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12700" y="12699"/>
                <a:ext cx="1505482" cy="1817570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830269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</p:sp>
        </p:grpSp>
        <p:sp>
          <p:nvSpPr>
            <p:cNvPr id="27" name="TextBox 27"/>
            <p:cNvSpPr txBox="1"/>
            <p:nvPr/>
          </p:nvSpPr>
          <p:spPr>
            <a:xfrm>
              <a:off x="5179949" y="2259141"/>
              <a:ext cx="2500566" cy="20774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/>
                <a:t>- </a:t>
              </a:r>
              <a:r>
                <a:rPr lang="en-US" sz="2400" b="1" i="1" dirty="0" err="1"/>
                <a:t>Nhóm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đất</a:t>
              </a:r>
              <a:r>
                <a:rPr lang="en-US" sz="2400" b="1" i="1" dirty="0"/>
                <a:t> </a:t>
              </a:r>
              <a:r>
                <a:rPr lang="en-US" sz="2400" b="1" i="1" dirty="0" err="1"/>
                <a:t>feralit</a:t>
              </a:r>
              <a:r>
                <a:rPr lang="en-US" sz="2400" b="1" i="1" dirty="0"/>
                <a:t> </a:t>
              </a:r>
              <a:r>
                <a:rPr lang="en-US" sz="2400" b="1" dirty="0"/>
                <a:t>(</a:t>
              </a:r>
              <a:r>
                <a:rPr lang="en-US" sz="2400" b="1" dirty="0" err="1"/>
                <a:t>đất</a:t>
              </a:r>
              <a:r>
                <a:rPr lang="en-US" sz="2400" b="1" dirty="0"/>
                <a:t> </a:t>
              </a:r>
              <a:r>
                <a:rPr lang="en-US" sz="2400" b="1" dirty="0" err="1"/>
                <a:t>đo</a:t>
              </a:r>
              <a:r>
                <a:rPr lang="en-US" sz="2400" b="1" dirty="0"/>
                <a:t>̉ </a:t>
              </a:r>
              <a:r>
                <a:rPr lang="en-US" sz="2400" b="1" dirty="0" err="1"/>
                <a:t>vàng</a:t>
              </a:r>
              <a:r>
                <a:rPr lang="en-US" sz="2400" b="1" dirty="0"/>
                <a:t>) </a:t>
              </a:r>
              <a:r>
                <a:rPr lang="en-US" sz="2400" dirty="0" err="1"/>
                <a:t>phân</a:t>
              </a:r>
              <a:r>
                <a:rPr lang="en-US" sz="2400" dirty="0"/>
                <a:t> </a:t>
              </a:r>
              <a:r>
                <a:rPr lang="en-US" sz="2400" dirty="0" err="1"/>
                <a:t>bô</a:t>
              </a:r>
              <a:r>
                <a:rPr lang="en-US" sz="2400" dirty="0"/>
                <a:t>́ </a:t>
              </a:r>
              <a:r>
                <a:rPr lang="en-US" sz="2400" dirty="0" err="1"/>
                <a:t>chu</a:t>
              </a:r>
              <a:r>
                <a:rPr lang="en-US" sz="2400" dirty="0"/>
                <a:t>̉ </a:t>
              </a:r>
              <a:r>
                <a:rPr lang="en-US" sz="2400" dirty="0" err="1"/>
                <a:t>yếu</a:t>
              </a:r>
              <a:r>
                <a:rPr lang="en-US" sz="2400" dirty="0"/>
                <a:t> ở </a:t>
              </a:r>
              <a:r>
                <a:rPr lang="en-US" sz="2400" dirty="0" err="1"/>
                <a:t>vùng</a:t>
              </a:r>
              <a:r>
                <a:rPr lang="en-US" sz="2400" dirty="0"/>
                <a:t> </a:t>
              </a:r>
              <a:r>
                <a:rPr lang="en-US" sz="2400" dirty="0" err="1"/>
                <a:t>đồi</a:t>
              </a:r>
              <a:r>
                <a:rPr lang="en-US" sz="2400" dirty="0"/>
                <a:t> </a:t>
              </a:r>
              <a:r>
                <a:rPr lang="en-US" sz="2400" dirty="0" err="1"/>
                <a:t>núi</a:t>
              </a:r>
              <a:r>
                <a:rPr lang="en-US" sz="2400" dirty="0"/>
                <a:t> </a:t>
              </a:r>
              <a:r>
                <a:rPr lang="en-US" sz="2400" dirty="0" err="1"/>
                <a:t>thấp</a:t>
              </a:r>
              <a:r>
                <a:rPr lang="en-US" sz="2400" dirty="0"/>
                <a:t> </a:t>
              </a:r>
              <a:r>
                <a:rPr lang="en-US" sz="2400" dirty="0" err="1"/>
                <a:t>phía</a:t>
              </a:r>
              <a:r>
                <a:rPr lang="en-US" sz="2400" dirty="0"/>
                <a:t> </a:t>
              </a:r>
              <a:r>
                <a:rPr lang="en-US" sz="2400" dirty="0" err="1"/>
                <a:t>tây</a:t>
              </a:r>
              <a:r>
                <a:rPr lang="en-US" sz="2400" dirty="0"/>
                <a:t> </a:t>
              </a:r>
              <a:r>
                <a:rPr lang="en-US" sz="2400" dirty="0" err="1"/>
                <a:t>thành</a:t>
              </a:r>
              <a:r>
                <a:rPr lang="en-US" sz="2400" dirty="0"/>
                <a:t> </a:t>
              </a:r>
              <a:r>
                <a:rPr lang="en-US" sz="2400" dirty="0" err="1"/>
                <a:t>phô</a:t>
              </a:r>
              <a:r>
                <a:rPr lang="en-US" sz="2400" dirty="0"/>
                <a:t>́</a:t>
              </a:r>
            </a:p>
            <a:p>
              <a:pPr algn="just">
                <a:lnSpc>
                  <a:spcPct val="150000"/>
                </a:lnSpc>
              </a:pPr>
              <a:r>
                <a:rPr lang="vi-VN" sz="2400" b="1" dirty="0"/>
                <a:t>- </a:t>
              </a:r>
              <a:r>
                <a:rPr lang="en-US" sz="2400" b="1" dirty="0" err="1"/>
                <a:t>Đất</a:t>
              </a:r>
              <a:r>
                <a:rPr lang="en-US" sz="2400" b="1" dirty="0"/>
                <a:t> </a:t>
              </a:r>
              <a:r>
                <a:rPr lang="en-US" sz="2400" b="1" dirty="0" err="1"/>
                <a:t>cát</a:t>
              </a:r>
              <a:r>
                <a:rPr lang="en-US" sz="2400" b="1" dirty="0"/>
                <a:t>, </a:t>
              </a:r>
              <a:r>
                <a:rPr lang="en-US" sz="2400" b="1" dirty="0" err="1"/>
                <a:t>đất</a:t>
              </a:r>
              <a:r>
                <a:rPr lang="en-US" sz="2400" b="1" dirty="0"/>
                <a:t> </a:t>
              </a:r>
              <a:r>
                <a:rPr lang="en-US" sz="2400" b="1" dirty="0" err="1"/>
                <a:t>xám</a:t>
              </a:r>
              <a:r>
                <a:rPr lang="en-US" sz="2400" b="1" dirty="0"/>
                <a:t> </a:t>
              </a:r>
              <a:r>
                <a:rPr lang="en-US" sz="2400" b="1" dirty="0" err="1"/>
                <a:t>bạc</a:t>
              </a:r>
              <a:r>
                <a:rPr lang="en-US" sz="2400" b="1" dirty="0"/>
                <a:t> </a:t>
              </a:r>
              <a:r>
                <a:rPr lang="en-US" sz="2400" b="1" dirty="0" err="1"/>
                <a:t>màu</a:t>
              </a:r>
              <a:r>
                <a:rPr lang="en-US" sz="2400" b="1" dirty="0"/>
                <a:t>, </a:t>
              </a:r>
              <a:r>
                <a:rPr lang="en-US" sz="2400" b="1" dirty="0" err="1"/>
                <a:t>đất</a:t>
              </a:r>
              <a:r>
                <a:rPr lang="en-US" sz="2400" b="1" dirty="0"/>
                <a:t> </a:t>
              </a:r>
              <a:r>
                <a:rPr lang="en-US" sz="2400" b="1" dirty="0" err="1"/>
                <a:t>mùn</a:t>
              </a:r>
              <a:r>
                <a:rPr lang="en-US" sz="2400" b="1" dirty="0"/>
                <a:t> </a:t>
              </a:r>
              <a:r>
                <a:rPr lang="en-US" sz="2400" b="1" dirty="0" err="1"/>
                <a:t>vàng</a:t>
              </a:r>
              <a:r>
                <a:rPr lang="en-US" sz="2400" b="1" dirty="0"/>
                <a:t> </a:t>
              </a:r>
              <a:r>
                <a:rPr lang="en-US" sz="2400" b="1" dirty="0" err="1"/>
                <a:t>đo</a:t>
              </a:r>
              <a:r>
                <a:rPr lang="en-US" sz="2400" b="1" dirty="0"/>
                <a:t>̉ </a:t>
              </a:r>
              <a:r>
                <a:rPr lang="en-US" sz="2400" dirty="0" err="1"/>
                <a:t>trên</a:t>
              </a:r>
              <a:r>
                <a:rPr lang="en-US" sz="2400" dirty="0"/>
                <a:t> </a:t>
              </a:r>
              <a:r>
                <a:rPr lang="en-US" sz="2400" dirty="0" err="1"/>
                <a:t>núi</a:t>
              </a:r>
              <a:r>
                <a:rPr lang="en-US" sz="2400" dirty="0"/>
                <a:t>,... </a:t>
              </a:r>
              <a:endParaRPr lang="en-US" sz="3600" dirty="0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15542" y="168876"/>
            <a:ext cx="9502949" cy="80926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le Bold"/>
              </a:rPr>
              <a:t>2. </a:t>
            </a:r>
            <a:r>
              <a:rPr lang="en-US" sz="4000" b="1" dirty="0" err="1">
                <a:latin typeface="Arialle Bold"/>
              </a:rPr>
              <a:t>Đất</a:t>
            </a:r>
            <a:endParaRPr lang="en-US" sz="4000" spc="-180" dirty="0">
              <a:latin typeface="Arialle Bold"/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8072222" y="518048"/>
            <a:ext cx="2009477" cy="2020497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9850275" y="153593"/>
            <a:ext cx="2459172" cy="16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505062"/>
              </p:ext>
            </p:extLst>
          </p:nvPr>
        </p:nvGraphicFramePr>
        <p:xfrm>
          <a:off x="143339" y="164638"/>
          <a:ext cx="11809312" cy="6501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207568" y="1905000"/>
            <a:ext cx="7776863" cy="3232382"/>
            <a:chOff x="3942525" y="2002900"/>
            <a:chExt cx="4693695" cy="87020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3942525" y="2002900"/>
              <a:ext cx="4693695" cy="87020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3968012" y="2028387"/>
              <a:ext cx="4642721" cy="8192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6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6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endParaRPr lang="en-US" sz="6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4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11125200" cy="1692275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 err="1">
                <a:solidFill>
                  <a:srgbClr val="C00000"/>
                </a:solidFill>
              </a:rPr>
              <a:t>Nhận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xét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vê</a:t>
            </a:r>
            <a:r>
              <a:rPr lang="en-US" sz="3600" dirty="0">
                <a:solidFill>
                  <a:srgbClr val="C00000"/>
                </a:solidFill>
              </a:rPr>
              <a:t>̀ </a:t>
            </a:r>
            <a:r>
              <a:rPr lang="en-US" sz="3600" dirty="0" err="1">
                <a:solidFill>
                  <a:srgbClr val="C00000"/>
                </a:solidFill>
              </a:rPr>
              <a:t>nhiệt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đọ</a:t>
            </a:r>
            <a:r>
              <a:rPr lang="en-US" sz="3600" dirty="0">
                <a:solidFill>
                  <a:srgbClr val="C00000"/>
                </a:solidFill>
              </a:rPr>
              <a:t>̂ </a:t>
            </a:r>
            <a:r>
              <a:rPr lang="en-US" sz="3600" dirty="0" err="1">
                <a:solidFill>
                  <a:srgbClr val="C00000"/>
                </a:solidFill>
              </a:rPr>
              <a:t>va</a:t>
            </a:r>
            <a:r>
              <a:rPr lang="en-US" sz="3600" dirty="0">
                <a:solidFill>
                  <a:srgbClr val="C00000"/>
                </a:solidFill>
              </a:rPr>
              <a:t>̀ </a:t>
            </a:r>
            <a:r>
              <a:rPr lang="en-US" sz="3600" dirty="0" err="1">
                <a:solidFill>
                  <a:srgbClr val="C00000"/>
                </a:solidFill>
              </a:rPr>
              <a:t>lượng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mưa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của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các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khu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vực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tại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trạm</a:t>
            </a:r>
            <a:r>
              <a:rPr lang="en-US" sz="3600" dirty="0">
                <a:solidFill>
                  <a:srgbClr val="C00000"/>
                </a:solidFill>
              </a:rPr>
              <a:t> Ba vì </a:t>
            </a:r>
            <a:r>
              <a:rPr lang="en-US" sz="3600" dirty="0" err="1">
                <a:solidFill>
                  <a:srgbClr val="C00000"/>
                </a:solidFill>
              </a:rPr>
              <a:t>va</a:t>
            </a:r>
            <a:r>
              <a:rPr lang="en-US" sz="3600" dirty="0">
                <a:solidFill>
                  <a:srgbClr val="C00000"/>
                </a:solidFill>
              </a:rPr>
              <a:t>̀ </a:t>
            </a:r>
            <a:r>
              <a:rPr lang="en-US" sz="3600" dirty="0" err="1">
                <a:solidFill>
                  <a:srgbClr val="C00000"/>
                </a:solidFill>
              </a:rPr>
              <a:t>trạm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Láng</a:t>
            </a:r>
            <a:r>
              <a:rPr lang="en-US" sz="36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139"/>
            <a:ext cx="6248400" cy="2535461"/>
          </a:xfrm>
          <a:prstGeom prst="rect">
            <a:avLst/>
          </a:prstGeom>
        </p:spPr>
      </p:pic>
      <p:pic>
        <p:nvPicPr>
          <p:cNvPr id="5" name="Content Placeholder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90" y="3299984"/>
            <a:ext cx="7315200" cy="357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259008"/>
              </p:ext>
            </p:extLst>
          </p:nvPr>
        </p:nvGraphicFramePr>
        <p:xfrm>
          <a:off x="228600" y="228601"/>
          <a:ext cx="11963400" cy="64007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624969894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2463295565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487577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709657184"/>
                    </a:ext>
                  </a:extLst>
                </a:gridCol>
              </a:tblGrid>
              <a:tr h="70113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</a:rPr>
                        <a:t>Trạm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>
                          <a:effectLst/>
                        </a:rPr>
                        <a:t>Ba Vì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</a:rPr>
                        <a:t>Láng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123246"/>
                  </a:ext>
                </a:extLst>
              </a:tr>
              <a:tr h="93008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</a:rPr>
                        <a:t>Nhiệt độ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Tháng cao nhất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6,7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095633"/>
                  </a:ext>
                </a:extLst>
              </a:tr>
              <a:tr h="93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Tháng thấp nhất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778891"/>
                  </a:ext>
                </a:extLst>
              </a:tr>
              <a:tr h="1919753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200" b="1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b="1" dirty="0">
                          <a:effectLst/>
                        </a:rPr>
                        <a:t>Lượng mưa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Những tháng trên 100mm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5, 6, 7, 8, 9, 10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5, 6, 7, 8, 9, 10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40312"/>
                  </a:ext>
                </a:extLst>
              </a:tr>
              <a:tr h="19197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Những</a:t>
                      </a:r>
                      <a:r>
                        <a:rPr lang="en-US" sz="3200" dirty="0">
                          <a:effectLst/>
                        </a:rPr>
                        <a:t> t</a:t>
                      </a:r>
                      <a:r>
                        <a:rPr lang="vi-VN" sz="3200" dirty="0">
                          <a:effectLst/>
                        </a:rPr>
                        <a:t>háng dưới 100mm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11,12,1,2,3,4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3200" dirty="0">
                          <a:effectLst/>
                        </a:rPr>
                        <a:t>11,12,1,2,3,4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72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3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11430000" cy="1325563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 err="1">
                <a:solidFill>
                  <a:srgbClr val="C00000"/>
                </a:solidFill>
              </a:rPr>
              <a:t>Nêu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đặc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điểm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nổi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bật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va</a:t>
            </a:r>
            <a:r>
              <a:rPr lang="en-US" sz="3600" dirty="0">
                <a:solidFill>
                  <a:srgbClr val="C00000"/>
                </a:solidFill>
              </a:rPr>
              <a:t>̀ </a:t>
            </a:r>
            <a:r>
              <a:rPr lang="en-US" sz="3600" dirty="0" err="1">
                <a:solidFill>
                  <a:srgbClr val="C00000"/>
                </a:solidFill>
              </a:rPr>
              <a:t>ảnh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hưởng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của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khi</a:t>
            </a:r>
            <a:r>
              <a:rPr lang="en-US" sz="3600" dirty="0">
                <a:solidFill>
                  <a:srgbClr val="C00000"/>
                </a:solidFill>
              </a:rPr>
              <a:t>́ </a:t>
            </a:r>
            <a:r>
              <a:rPr lang="en-US" sz="3600" dirty="0" err="1">
                <a:solidFill>
                  <a:srgbClr val="C00000"/>
                </a:solidFill>
              </a:rPr>
              <a:t>hậu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đến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sư</a:t>
            </a:r>
            <a:r>
              <a:rPr lang="en-US" sz="3600" dirty="0">
                <a:solidFill>
                  <a:srgbClr val="C00000"/>
                </a:solidFill>
              </a:rPr>
              <a:t>̣ </a:t>
            </a:r>
            <a:r>
              <a:rPr lang="en-US" sz="3600" dirty="0" err="1">
                <a:solidFill>
                  <a:srgbClr val="C00000"/>
                </a:solidFill>
              </a:rPr>
              <a:t>phát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triển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kinh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tê</a:t>
            </a:r>
            <a:r>
              <a:rPr lang="en-US" sz="3600" dirty="0">
                <a:solidFill>
                  <a:srgbClr val="C00000"/>
                </a:solidFill>
              </a:rPr>
              <a:t>́ - </a:t>
            </a:r>
            <a:r>
              <a:rPr lang="en-US" sz="3600" dirty="0" err="1">
                <a:solidFill>
                  <a:srgbClr val="C00000"/>
                </a:solidFill>
              </a:rPr>
              <a:t>xa</a:t>
            </a:r>
            <a:r>
              <a:rPr lang="en-US" sz="3600" dirty="0">
                <a:solidFill>
                  <a:srgbClr val="C00000"/>
                </a:solidFill>
              </a:rPr>
              <a:t>̃ </a:t>
            </a:r>
            <a:r>
              <a:rPr lang="en-US" sz="3600" dirty="0" err="1">
                <a:solidFill>
                  <a:srgbClr val="C00000"/>
                </a:solidFill>
              </a:rPr>
              <a:t>hội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của</a:t>
            </a:r>
            <a:r>
              <a:rPr lang="en-US" sz="3600" dirty="0">
                <a:solidFill>
                  <a:srgbClr val="C00000"/>
                </a:solidFill>
              </a:rPr>
              <a:t> Hà </a:t>
            </a:r>
            <a:r>
              <a:rPr lang="en-US" sz="3600" dirty="0" err="1">
                <a:solidFill>
                  <a:srgbClr val="C00000"/>
                </a:solidFill>
              </a:rPr>
              <a:t>Nội</a:t>
            </a:r>
            <a:r>
              <a:rPr lang="en-US" sz="36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515600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9828" y="1100248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9829" y="0"/>
            <a:ext cx="12201828" cy="1091381"/>
          </a:xfrm>
          <a:prstGeom prst="rect">
            <a:avLst/>
          </a:prstGeom>
          <a:solidFill>
            <a:schemeClr val="accent1">
              <a:lumMod val="50000"/>
              <a:alpha val="76863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indent="230712" algn="ctr" defTabSz="124456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19" y="1447800"/>
            <a:ext cx="11716211" cy="500983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- </a:t>
            </a:r>
            <a:r>
              <a:rPr lang="en-US" sz="2400" dirty="0" err="1"/>
              <a:t>Khi</a:t>
            </a:r>
            <a:r>
              <a:rPr lang="en-US" sz="2400" dirty="0"/>
              <a:t>́ </a:t>
            </a:r>
            <a:r>
              <a:rPr lang="en-US" sz="2400" dirty="0" err="1"/>
              <a:t>hậu</a:t>
            </a:r>
            <a:r>
              <a:rPr lang="en-US" sz="2400" dirty="0"/>
              <a:t> </a:t>
            </a:r>
            <a:r>
              <a:rPr lang="en-US" sz="2400" dirty="0" err="1"/>
              <a:t>nhiệt</a:t>
            </a:r>
            <a:r>
              <a:rPr lang="en-US" sz="2400" dirty="0"/>
              <a:t> </a:t>
            </a:r>
            <a:r>
              <a:rPr lang="en-US" sz="2400" dirty="0" err="1"/>
              <a:t>đới</a:t>
            </a:r>
            <a:r>
              <a:rPr lang="en-US" sz="2400" dirty="0"/>
              <a:t> </a:t>
            </a:r>
            <a:r>
              <a:rPr lang="en-US" sz="2400" dirty="0" err="1"/>
              <a:t>ẩm</a:t>
            </a:r>
            <a:r>
              <a:rPr lang="en-US" sz="2400" dirty="0"/>
              <a:t> </a:t>
            </a:r>
            <a:r>
              <a:rPr lang="en-US" sz="2400" dirty="0" err="1"/>
              <a:t>gio</a:t>
            </a:r>
            <a:r>
              <a:rPr lang="en-US" sz="2400" dirty="0"/>
              <a:t>́ </a:t>
            </a:r>
            <a:r>
              <a:rPr lang="en-US" sz="2400" dirty="0" err="1"/>
              <a:t>mùa</a:t>
            </a:r>
            <a:r>
              <a:rPr lang="en-US" sz="2400" dirty="0"/>
              <a:t>, có </a:t>
            </a:r>
            <a:r>
              <a:rPr lang="en-US" sz="2400" dirty="0" err="1"/>
              <a:t>sư</a:t>
            </a:r>
            <a:r>
              <a:rPr lang="en-US" sz="2400" dirty="0"/>
              <a:t>̣ </a:t>
            </a:r>
            <a:r>
              <a:rPr lang="en-US" sz="2400" dirty="0" err="1"/>
              <a:t>phân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́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dạng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mùa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vực</a:t>
            </a:r>
            <a:r>
              <a:rPr lang="en-US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- </a:t>
            </a:r>
            <a:r>
              <a:rPr lang="en-US" sz="2400" dirty="0" err="1"/>
              <a:t>Nhiệt</a:t>
            </a:r>
            <a:r>
              <a:rPr lang="en-US" sz="2400" dirty="0"/>
              <a:t> </a:t>
            </a:r>
            <a:r>
              <a:rPr lang="en-US" sz="2400" dirty="0" err="1"/>
              <a:t>đọ</a:t>
            </a:r>
            <a:r>
              <a:rPr lang="en-US" sz="2400" dirty="0"/>
              <a:t>̂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khá </a:t>
            </a:r>
            <a:r>
              <a:rPr lang="en-US" sz="2400" dirty="0" err="1"/>
              <a:t>cao</a:t>
            </a:r>
            <a:r>
              <a:rPr lang="en-US" sz="2400" dirty="0"/>
              <a:t>, có </a:t>
            </a:r>
            <a:r>
              <a:rPr lang="en-US" sz="2400" dirty="0" err="1"/>
              <a:t>nhiệt</a:t>
            </a:r>
            <a:r>
              <a:rPr lang="en-US" sz="2400" dirty="0"/>
              <a:t> </a:t>
            </a:r>
            <a:r>
              <a:rPr lang="en-US" sz="2400" dirty="0" err="1"/>
              <a:t>đọ</a:t>
            </a:r>
            <a:r>
              <a:rPr lang="en-US" sz="2400" dirty="0"/>
              <a:t>̂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</a:t>
            </a:r>
            <a:r>
              <a:rPr lang="en-US" sz="2400" dirty="0" err="1"/>
              <a:t>khoảng</a:t>
            </a:r>
            <a:r>
              <a:rPr lang="en-US" sz="2400" dirty="0"/>
              <a:t> 23 - 24 </a:t>
            </a:r>
            <a:r>
              <a:rPr lang="en-US" sz="2400" dirty="0" err="1"/>
              <a:t>độ</a:t>
            </a:r>
            <a:r>
              <a:rPr lang="en-US" sz="2400" dirty="0"/>
              <a:t> C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- L</a:t>
            </a:r>
            <a:r>
              <a:rPr lang="en-US" sz="2400" dirty="0" err="1"/>
              <a:t>ượng</a:t>
            </a:r>
            <a:r>
              <a:rPr lang="en-US" sz="2400" dirty="0"/>
              <a:t> </a:t>
            </a:r>
            <a:r>
              <a:rPr lang="en-US" sz="2400" dirty="0" err="1"/>
              <a:t>mưa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khá </a:t>
            </a:r>
            <a:r>
              <a:rPr lang="en-US" sz="2400" dirty="0" err="1"/>
              <a:t>lớn</a:t>
            </a:r>
            <a:r>
              <a:rPr lang="en-US" sz="2400" dirty="0"/>
              <a:t>, </a:t>
            </a:r>
            <a:r>
              <a:rPr lang="en-US" sz="2400" dirty="0" err="1"/>
              <a:t>đại</a:t>
            </a:r>
            <a:r>
              <a:rPr lang="en-US" sz="2400" dirty="0"/>
              <a:t> </a:t>
            </a:r>
            <a:r>
              <a:rPr lang="en-US" sz="2400" dirty="0" err="1"/>
              <a:t>bọ</a:t>
            </a:r>
            <a:r>
              <a:rPr lang="en-US" sz="2400" dirty="0"/>
              <a:t>̂ </a:t>
            </a:r>
            <a:r>
              <a:rPr lang="en-US" sz="2400" dirty="0" err="1"/>
              <a:t>phận</a:t>
            </a:r>
            <a:r>
              <a:rPr lang="en-US" sz="2400" dirty="0"/>
              <a:t> </a:t>
            </a:r>
            <a:r>
              <a:rPr lang="en-US" sz="2400" dirty="0" err="1"/>
              <a:t>lãnh</a:t>
            </a:r>
            <a:r>
              <a:rPr lang="en-US" sz="2400" dirty="0"/>
              <a:t> </a:t>
            </a:r>
            <a:r>
              <a:rPr lang="en-US" sz="2400" dirty="0" err="1"/>
              <a:t>thô</a:t>
            </a:r>
            <a:r>
              <a:rPr lang="en-US" sz="2400" dirty="0"/>
              <a:t>̉ có </a:t>
            </a:r>
            <a:r>
              <a:rPr lang="en-US" sz="2400" dirty="0" err="1"/>
              <a:t>lượng</a:t>
            </a:r>
            <a:r>
              <a:rPr lang="en-US" sz="2400" dirty="0"/>
              <a:t> </a:t>
            </a:r>
            <a:r>
              <a:rPr lang="en-US" sz="2400" dirty="0" err="1"/>
              <a:t>mưa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</a:t>
            </a:r>
            <a:r>
              <a:rPr lang="en-US" sz="2400" dirty="0" err="1"/>
              <a:t>khoảng</a:t>
            </a:r>
            <a:r>
              <a:rPr lang="en-US" sz="2400" dirty="0"/>
              <a:t> 1500 - 1700 mm;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- Đ</a:t>
            </a:r>
            <a:r>
              <a:rPr lang="en-US" sz="2400" dirty="0"/>
              <a:t>ộ </a:t>
            </a:r>
            <a:r>
              <a:rPr lang="en-US" sz="2400" dirty="0" err="1"/>
              <a:t>ẩm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bình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 </a:t>
            </a:r>
            <a:r>
              <a:rPr lang="en-US" sz="2400" dirty="0" err="1"/>
              <a:t>khoảng</a:t>
            </a:r>
            <a:r>
              <a:rPr lang="en-US" sz="2400" dirty="0"/>
              <a:t> 83 - 85 %.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- </a:t>
            </a:r>
            <a:r>
              <a:rPr lang="en-US" sz="2400" dirty="0" err="1"/>
              <a:t>Khi</a:t>
            </a:r>
            <a:r>
              <a:rPr lang="en-US" sz="2400" dirty="0"/>
              <a:t>́ </a:t>
            </a:r>
            <a:r>
              <a:rPr lang="en-US" sz="2400" dirty="0" err="1"/>
              <a:t>hậu</a:t>
            </a:r>
            <a:r>
              <a:rPr lang="en-US" sz="2400" dirty="0"/>
              <a:t> </a:t>
            </a:r>
            <a:r>
              <a:rPr lang="en-US" sz="2400" dirty="0" err="1"/>
              <a:t>của</a:t>
            </a:r>
            <a:r>
              <a:rPr lang="en-US" sz="2400" dirty="0"/>
              <a:t> Hà </a:t>
            </a:r>
            <a:r>
              <a:rPr lang="en-US" sz="2400" dirty="0" err="1"/>
              <a:t>Nội</a:t>
            </a:r>
            <a:r>
              <a:rPr lang="en-US" sz="2400" dirty="0"/>
              <a:t> có </a:t>
            </a:r>
            <a:r>
              <a:rPr lang="en-US" sz="2400" dirty="0" err="1"/>
              <a:t>sư</a:t>
            </a:r>
            <a:r>
              <a:rPr lang="en-US" sz="2400" dirty="0"/>
              <a:t>̣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đổi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khác</a:t>
            </a:r>
            <a:r>
              <a:rPr lang="en-US" sz="2400" dirty="0"/>
              <a:t> </a:t>
            </a:r>
            <a:r>
              <a:rPr lang="en-US" sz="2400" dirty="0" err="1"/>
              <a:t>biệt</a:t>
            </a:r>
            <a:r>
              <a:rPr lang="en-US" sz="2400" dirty="0"/>
              <a:t> </a:t>
            </a:r>
            <a:r>
              <a:rPr lang="en-US" sz="2400" dirty="0" err="1"/>
              <a:t>giữa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mùa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năm</a:t>
            </a:r>
            <a:r>
              <a:rPr lang="en-US" sz="24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+ </a:t>
            </a:r>
            <a:r>
              <a:rPr lang="en-US" sz="2400" dirty="0" err="1"/>
              <a:t>Mùa</a:t>
            </a:r>
            <a:r>
              <a:rPr lang="en-US" sz="2400" dirty="0"/>
              <a:t> hè </a:t>
            </a:r>
            <a:r>
              <a:rPr lang="en-US" sz="2400" dirty="0" err="1"/>
              <a:t>tư</a:t>
            </a:r>
            <a:r>
              <a:rPr lang="en-US" sz="2400" dirty="0"/>
              <a:t>̀ </a:t>
            </a:r>
            <a:r>
              <a:rPr lang="en-US" sz="2400" dirty="0" err="1"/>
              <a:t>tháng</a:t>
            </a:r>
            <a:r>
              <a:rPr lang="en-US" sz="2400" dirty="0"/>
              <a:t> 5 </a:t>
            </a:r>
            <a:r>
              <a:rPr lang="en-US" sz="2400" dirty="0" err="1"/>
              <a:t>đến</a:t>
            </a:r>
            <a:r>
              <a:rPr lang="en-US" sz="2400" dirty="0"/>
              <a:t> </a:t>
            </a:r>
            <a:r>
              <a:rPr lang="en-US" sz="2400" dirty="0" err="1"/>
              <a:t>tháng</a:t>
            </a:r>
            <a:r>
              <a:rPr lang="en-US" sz="2400" dirty="0"/>
              <a:t> 10, </a:t>
            </a:r>
            <a:r>
              <a:rPr lang="en-US" sz="2400" dirty="0" err="1"/>
              <a:t>nóng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mưa</a:t>
            </a:r>
            <a:r>
              <a:rPr lang="en-US" sz="2400" dirty="0"/>
              <a:t> </a:t>
            </a:r>
            <a:r>
              <a:rPr lang="en-US" sz="2400" dirty="0" err="1"/>
              <a:t>nhiều</a:t>
            </a:r>
            <a:r>
              <a:rPr lang="en-US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+ </a:t>
            </a:r>
            <a:r>
              <a:rPr lang="en-US" sz="2400" dirty="0" err="1"/>
              <a:t>Mùa</a:t>
            </a:r>
            <a:r>
              <a:rPr lang="en-US" sz="2400" dirty="0"/>
              <a:t> </a:t>
            </a:r>
            <a:r>
              <a:rPr lang="en-US" sz="2400" dirty="0" err="1"/>
              <a:t>đông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̀ </a:t>
            </a:r>
            <a:r>
              <a:rPr lang="en-US" sz="2400" dirty="0" err="1"/>
              <a:t>tháng</a:t>
            </a:r>
            <a:r>
              <a:rPr lang="en-US" sz="2400" dirty="0"/>
              <a:t> 11 </a:t>
            </a:r>
            <a:r>
              <a:rPr lang="en-US" sz="2400" dirty="0" err="1"/>
              <a:t>đến</a:t>
            </a:r>
            <a:r>
              <a:rPr lang="en-US" sz="2400" dirty="0"/>
              <a:t> </a:t>
            </a:r>
            <a:r>
              <a:rPr lang="en-US" sz="2400" dirty="0" err="1"/>
              <a:t>tháng</a:t>
            </a:r>
            <a:r>
              <a:rPr lang="en-US" sz="2400" dirty="0"/>
              <a:t> 4 </a:t>
            </a:r>
            <a:r>
              <a:rPr lang="en-US" sz="2400" dirty="0" err="1"/>
              <a:t>năm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, </a:t>
            </a:r>
            <a:r>
              <a:rPr lang="en-US" sz="2400" dirty="0" err="1"/>
              <a:t>thời</a:t>
            </a:r>
            <a:r>
              <a:rPr lang="en-US" sz="2400" dirty="0"/>
              <a:t> </a:t>
            </a:r>
            <a:r>
              <a:rPr lang="en-US" sz="2400" dirty="0" err="1"/>
              <a:t>tiết</a:t>
            </a:r>
            <a:r>
              <a:rPr lang="en-US" sz="2400" dirty="0"/>
              <a:t> </a:t>
            </a:r>
            <a:r>
              <a:rPr lang="en-US" sz="2400" dirty="0" err="1"/>
              <a:t>lạnh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r>
              <a:rPr lang="en-US" sz="2400" dirty="0"/>
              <a:t>̀ </a:t>
            </a:r>
            <a:r>
              <a:rPr lang="en-US" sz="2400" dirty="0" err="1"/>
              <a:t>ít</a:t>
            </a:r>
            <a:r>
              <a:rPr lang="en-US" sz="2400" dirty="0"/>
              <a:t> </a:t>
            </a:r>
            <a:r>
              <a:rPr lang="en-US" sz="2400" dirty="0" err="1"/>
              <a:t>mưa</a:t>
            </a:r>
            <a:r>
              <a:rPr lang="en-US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vi-VN" sz="2400" b="1" dirty="0"/>
              <a:t>=&gt; </a:t>
            </a:r>
            <a:r>
              <a:rPr lang="en-US" sz="2400" b="1" dirty="0" err="1"/>
              <a:t>Điều</a:t>
            </a:r>
            <a:r>
              <a:rPr lang="en-US" sz="2400" b="1" dirty="0"/>
              <a:t> </a:t>
            </a:r>
            <a:r>
              <a:rPr lang="en-US" sz="2400" b="1" dirty="0" err="1"/>
              <a:t>kiện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́ </a:t>
            </a:r>
            <a:r>
              <a:rPr lang="en-US" sz="2400" b="1" dirty="0" err="1"/>
              <a:t>hậu</a:t>
            </a:r>
            <a:r>
              <a:rPr lang="en-US" sz="2400" b="1" dirty="0"/>
              <a:t> Hà </a:t>
            </a:r>
            <a:r>
              <a:rPr lang="en-US" sz="2400" b="1" dirty="0" err="1"/>
              <a:t>Nội</a:t>
            </a:r>
            <a:r>
              <a:rPr lang="en-US" sz="2400" b="1" dirty="0"/>
              <a:t> </a:t>
            </a:r>
            <a:r>
              <a:rPr lang="en-US" sz="2400" b="1" dirty="0" err="1"/>
              <a:t>phu</a:t>
            </a:r>
            <a:r>
              <a:rPr lang="en-US" sz="2400" b="1" dirty="0"/>
              <a:t>̀ </a:t>
            </a:r>
            <a:r>
              <a:rPr lang="en-US" sz="2400" b="1" dirty="0" err="1"/>
              <a:t>hợp</a:t>
            </a:r>
            <a:r>
              <a:rPr lang="en-US" sz="2400" b="1" dirty="0"/>
              <a:t> </a:t>
            </a:r>
            <a:r>
              <a:rPr lang="en-US" sz="2400" b="1" dirty="0" err="1"/>
              <a:t>phát</a:t>
            </a:r>
            <a:r>
              <a:rPr lang="en-US" sz="2400" b="1" dirty="0"/>
              <a:t> </a:t>
            </a:r>
            <a:r>
              <a:rPr lang="en-US" sz="2400" b="1" dirty="0" err="1"/>
              <a:t>triển</a:t>
            </a:r>
            <a:r>
              <a:rPr lang="en-US" sz="2400" b="1" dirty="0"/>
              <a:t> </a:t>
            </a:r>
            <a:r>
              <a:rPr lang="en-US" sz="2400" b="1" dirty="0" err="1"/>
              <a:t>cây</a:t>
            </a:r>
            <a:r>
              <a:rPr lang="en-US" sz="2400" b="1" dirty="0"/>
              <a:t> </a:t>
            </a:r>
            <a:r>
              <a:rPr lang="en-US" sz="2400" b="1" dirty="0" err="1"/>
              <a:t>trồng</a:t>
            </a:r>
            <a:r>
              <a:rPr lang="en-US" sz="2400" b="1" dirty="0"/>
              <a:t> </a:t>
            </a:r>
            <a:r>
              <a:rPr lang="en-US" sz="2400" b="1" dirty="0" err="1"/>
              <a:t>đa</a:t>
            </a:r>
            <a:r>
              <a:rPr lang="en-US" sz="2400" b="1" dirty="0"/>
              <a:t> </a:t>
            </a:r>
            <a:r>
              <a:rPr lang="en-US" sz="2400" b="1" dirty="0" err="1"/>
              <a:t>dạng</a:t>
            </a:r>
            <a:r>
              <a:rPr lang="en-US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02212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8282" y="849911"/>
            <a:ext cx="10215437" cy="5208979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691389" y="1150834"/>
            <a:ext cx="7116867" cy="548851"/>
            <a:chOff x="0" y="0"/>
            <a:chExt cx="24817148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817149" cy="1913890"/>
            </a:xfrm>
            <a:custGeom>
              <a:avLst/>
              <a:gdLst/>
              <a:ahLst/>
              <a:cxnLst/>
              <a:rect l="l" t="t" r="r" b="b"/>
              <a:pathLst>
                <a:path w="24817149" h="1913890">
                  <a:moveTo>
                    <a:pt x="24817149" y="956945"/>
                  </a:moveTo>
                  <a:lnTo>
                    <a:pt x="24817149" y="956945"/>
                  </a:lnTo>
                  <a:cubicBezTo>
                    <a:pt x="24817149" y="1485392"/>
                    <a:pt x="24388778" y="1913890"/>
                    <a:pt x="23860204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23860203" y="0"/>
                  </a:lnTo>
                  <a:cubicBezTo>
                    <a:pt x="24388651" y="0"/>
                    <a:pt x="24817149" y="428371"/>
                    <a:pt x="24817149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15768" y="1238298"/>
            <a:ext cx="358923" cy="3445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66947" y="3484494"/>
            <a:ext cx="1749960" cy="22916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119" y="2562624"/>
            <a:ext cx="2707355" cy="431607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317636" y="2287409"/>
            <a:ext cx="5744287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22"/>
              </a:lnSpc>
            </a:pPr>
            <a:r>
              <a:rPr lang="en-US" sz="8067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067" b="1" dirty="0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67" b="1" dirty="0" err="1">
                <a:solidFill>
                  <a:srgbClr val="7044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067" b="1" dirty="0">
              <a:solidFill>
                <a:srgbClr val="7044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7722"/>
              </a:lnSpc>
            </a:pPr>
            <a:r>
              <a:rPr lang="en-US" sz="5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5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5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5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8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9828" y="1100248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9829" y="0"/>
            <a:ext cx="12201828" cy="1091381"/>
          </a:xfrm>
          <a:prstGeom prst="rect">
            <a:avLst/>
          </a:prstGeom>
          <a:solidFill>
            <a:schemeClr val="accent1">
              <a:lumMod val="50000"/>
              <a:alpha val="76863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1" indent="-378875"/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5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5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720" y="1316766"/>
            <a:ext cx="11716211" cy="367158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- </a:t>
            </a:r>
            <a:r>
              <a:rPr lang="en-US" sz="4000" dirty="0" err="1"/>
              <a:t>Tuy</a:t>
            </a:r>
            <a:r>
              <a:rPr lang="en-US" sz="4000" dirty="0"/>
              <a:t> </a:t>
            </a:r>
            <a:r>
              <a:rPr lang="en-US" sz="4000" dirty="0" err="1"/>
              <a:t>nhiên</a:t>
            </a:r>
            <a:r>
              <a:rPr lang="en-US" sz="4000" dirty="0"/>
              <a:t>, Hà </a:t>
            </a:r>
            <a:r>
              <a:rPr lang="en-US" sz="4000" dirty="0" err="1"/>
              <a:t>Nội</a:t>
            </a:r>
            <a:r>
              <a:rPr lang="en-US" sz="4000" dirty="0"/>
              <a:t> </a:t>
            </a:r>
            <a:r>
              <a:rPr lang="en-US" sz="4000" dirty="0" err="1"/>
              <a:t>cũng</a:t>
            </a:r>
            <a:r>
              <a:rPr lang="en-US" sz="4000" dirty="0"/>
              <a:t> có </a:t>
            </a:r>
            <a:r>
              <a:rPr lang="en-US" sz="4000" dirty="0" err="1"/>
              <a:t>những</a:t>
            </a:r>
            <a:r>
              <a:rPr lang="en-US" sz="4000" dirty="0"/>
              <a:t> </a:t>
            </a:r>
            <a:r>
              <a:rPr lang="en-US" sz="4000" dirty="0" err="1"/>
              <a:t>hiện</a:t>
            </a:r>
            <a:r>
              <a:rPr lang="en-US" sz="4000" dirty="0"/>
              <a:t> </a:t>
            </a:r>
            <a:r>
              <a:rPr lang="en-US" sz="4000" dirty="0" err="1"/>
              <a:t>tượng</a:t>
            </a:r>
            <a:r>
              <a:rPr lang="en-US" sz="4000" dirty="0"/>
              <a:t> </a:t>
            </a:r>
            <a:r>
              <a:rPr lang="en-US" sz="4000" dirty="0" err="1"/>
              <a:t>thời</a:t>
            </a:r>
            <a:r>
              <a:rPr lang="en-US" sz="4000" dirty="0"/>
              <a:t> </a:t>
            </a:r>
            <a:r>
              <a:rPr lang="en-US" sz="4000" dirty="0" err="1"/>
              <a:t>tiết</a:t>
            </a:r>
            <a:r>
              <a:rPr lang="en-US" sz="4000" dirty="0"/>
              <a:t> </a:t>
            </a:r>
            <a:r>
              <a:rPr lang="en-US" sz="4000" dirty="0" err="1"/>
              <a:t>bất</a:t>
            </a:r>
            <a:r>
              <a:rPr lang="en-US" sz="4000" dirty="0"/>
              <a:t> </a:t>
            </a:r>
            <a:r>
              <a:rPr lang="en-US" sz="4000" dirty="0" err="1"/>
              <a:t>thường</a:t>
            </a:r>
            <a:r>
              <a:rPr lang="en-US" sz="4000" dirty="0"/>
              <a:t> </a:t>
            </a:r>
            <a:r>
              <a:rPr lang="en-US" sz="4000" dirty="0" err="1"/>
              <a:t>nhu</a:t>
            </a:r>
            <a:r>
              <a:rPr lang="en-US" sz="4000" dirty="0"/>
              <a:t>̛ quá </a:t>
            </a:r>
            <a:r>
              <a:rPr lang="en-US" sz="4000" dirty="0" err="1"/>
              <a:t>nóng</a:t>
            </a:r>
            <a:r>
              <a:rPr lang="en-US" sz="4000" dirty="0"/>
              <a:t> </a:t>
            </a:r>
            <a:r>
              <a:rPr lang="en-US" sz="4000" dirty="0" err="1"/>
              <a:t>hoặc</a:t>
            </a:r>
            <a:r>
              <a:rPr lang="en-US" sz="4000" dirty="0"/>
              <a:t> quá </a:t>
            </a:r>
            <a:r>
              <a:rPr lang="en-US" sz="4000" dirty="0" err="1"/>
              <a:t>lạnh</a:t>
            </a:r>
            <a:r>
              <a:rPr lang="en-US" sz="4000" dirty="0"/>
              <a:t>, </a:t>
            </a:r>
            <a:r>
              <a:rPr lang="en-US" sz="4000" dirty="0" err="1"/>
              <a:t>sương</a:t>
            </a:r>
            <a:r>
              <a:rPr lang="en-US" sz="4000" dirty="0"/>
              <a:t> </a:t>
            </a:r>
            <a:r>
              <a:rPr lang="en-US" sz="4000" dirty="0" err="1"/>
              <a:t>muối</a:t>
            </a:r>
            <a:r>
              <a:rPr lang="en-US" sz="4000" dirty="0"/>
              <a:t>, </a:t>
            </a:r>
            <a:r>
              <a:rPr lang="en-US" sz="4000" dirty="0" err="1"/>
              <a:t>dông</a:t>
            </a:r>
            <a:r>
              <a:rPr lang="en-US" sz="4000" dirty="0"/>
              <a:t> </a:t>
            </a:r>
            <a:r>
              <a:rPr lang="en-US" sz="4000" dirty="0" err="1"/>
              <a:t>lốc</a:t>
            </a:r>
            <a:r>
              <a:rPr lang="en-US" sz="4000" dirty="0"/>
              <a:t>, </a:t>
            </a:r>
            <a:r>
              <a:rPr lang="en-US" sz="4000" dirty="0" err="1"/>
              <a:t>mưa</a:t>
            </a:r>
            <a:r>
              <a:rPr lang="en-US" sz="4000" dirty="0"/>
              <a:t> </a:t>
            </a:r>
            <a:r>
              <a:rPr lang="en-US" sz="4000" dirty="0" err="1"/>
              <a:t>đa</a:t>
            </a:r>
            <a:r>
              <a:rPr lang="en-US" sz="4000" dirty="0"/>
              <a:t>́, </a:t>
            </a:r>
            <a:r>
              <a:rPr lang="en-US" sz="4000" dirty="0" err="1"/>
              <a:t>bão</a:t>
            </a:r>
            <a:r>
              <a:rPr lang="en-US" sz="4000" dirty="0"/>
              <a:t>, </a:t>
            </a:r>
            <a:r>
              <a:rPr lang="en-US" sz="4000" dirty="0" err="1"/>
              <a:t>áp</a:t>
            </a:r>
            <a:r>
              <a:rPr lang="en-US" sz="4000" dirty="0"/>
              <a:t> </a:t>
            </a:r>
            <a:r>
              <a:rPr lang="en-US" sz="4000" dirty="0" err="1"/>
              <a:t>thấp</a:t>
            </a:r>
            <a:r>
              <a:rPr lang="en-US" sz="4000" dirty="0"/>
              <a:t> </a:t>
            </a:r>
            <a:r>
              <a:rPr lang="en-US" sz="4000" dirty="0" err="1"/>
              <a:t>nhiệt</a:t>
            </a:r>
            <a:r>
              <a:rPr lang="en-US" sz="4000" dirty="0"/>
              <a:t> </a:t>
            </a:r>
            <a:r>
              <a:rPr lang="en-US" sz="4000" dirty="0" err="1"/>
              <a:t>đới</a:t>
            </a:r>
            <a:r>
              <a:rPr lang="en-US" sz="4000" dirty="0"/>
              <a:t>,... </a:t>
            </a:r>
            <a:r>
              <a:rPr lang="en-US" sz="4000" dirty="0" err="1"/>
              <a:t>ảnh</a:t>
            </a:r>
            <a:r>
              <a:rPr lang="en-US" sz="4000" dirty="0"/>
              <a:t> </a:t>
            </a:r>
            <a:r>
              <a:rPr lang="en-US" sz="4000" dirty="0" err="1"/>
              <a:t>hưởng</a:t>
            </a:r>
            <a:r>
              <a:rPr lang="en-US" sz="4000" dirty="0"/>
              <a:t> </a:t>
            </a:r>
            <a:r>
              <a:rPr lang="en-US" sz="4000" dirty="0" err="1"/>
              <a:t>đến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hoạt</a:t>
            </a:r>
            <a:r>
              <a:rPr lang="en-US" sz="4000" dirty="0"/>
              <a:t> </a:t>
            </a:r>
            <a:r>
              <a:rPr lang="en-US" sz="4000" dirty="0" err="1"/>
              <a:t>va</a:t>
            </a:r>
            <a:r>
              <a:rPr lang="en-US" sz="4000" dirty="0"/>
              <a:t>̀ </a:t>
            </a:r>
            <a:r>
              <a:rPr lang="en-US" sz="4000" dirty="0" err="1"/>
              <a:t>sản</a:t>
            </a:r>
            <a:r>
              <a:rPr lang="en-US" sz="4000" dirty="0"/>
              <a:t> </a:t>
            </a:r>
            <a:r>
              <a:rPr lang="en-US" sz="4000" dirty="0" err="1"/>
              <a:t>xuất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0983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56E133-6F5E-9D20-2299-6761540E63AC}"/>
              </a:ext>
            </a:extLst>
          </p:cNvPr>
          <p:cNvSpPr/>
          <p:nvPr/>
        </p:nvSpPr>
        <p:spPr>
          <a:xfrm>
            <a:off x="18349" y="1827610"/>
            <a:ext cx="12173651" cy="2200602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Trân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trọng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thầy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5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endParaRPr lang="en-US" sz="5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932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21771" y="-517487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82093" y="-325030"/>
            <a:ext cx="11272599" cy="7130787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8603" flipH="1">
            <a:off x="-370378" y="4895994"/>
            <a:ext cx="2156910" cy="218471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81371" y="5391923"/>
            <a:ext cx="1423817" cy="14491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40048">
            <a:off x="596904" y="-199974"/>
            <a:ext cx="907213" cy="134856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A9ED35-7A33-918D-8B43-A044CC193E02}"/>
              </a:ext>
            </a:extLst>
          </p:cNvPr>
          <p:cNvGrpSpPr/>
          <p:nvPr/>
        </p:nvGrpSpPr>
        <p:grpSpPr>
          <a:xfrm>
            <a:off x="1019335" y="38254"/>
            <a:ext cx="9076461" cy="743793"/>
            <a:chOff x="1525247" y="1546000"/>
            <a:chExt cx="13614691" cy="1115690"/>
          </a:xfrm>
        </p:grpSpPr>
        <p:grpSp>
          <p:nvGrpSpPr>
            <p:cNvPr id="7" name="Group 7"/>
            <p:cNvGrpSpPr/>
            <p:nvPr/>
          </p:nvGrpSpPr>
          <p:grpSpPr>
            <a:xfrm>
              <a:off x="2537083" y="1726251"/>
              <a:ext cx="10675301" cy="823276"/>
              <a:chOff x="0" y="0"/>
              <a:chExt cx="24817148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4817149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4817149" h="1913890">
                    <a:moveTo>
                      <a:pt x="24817149" y="956945"/>
                    </a:moveTo>
                    <a:lnTo>
                      <a:pt x="24817149" y="956945"/>
                    </a:lnTo>
                    <a:cubicBezTo>
                      <a:pt x="24817149" y="1485392"/>
                      <a:pt x="24388778" y="1913890"/>
                      <a:pt x="23860204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23860203" y="0"/>
                    </a:lnTo>
                    <a:cubicBezTo>
                      <a:pt x="24388651" y="0"/>
                      <a:pt x="24817149" y="428371"/>
                      <a:pt x="24817149" y="956945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2401210" y="1857447"/>
              <a:ext cx="456119" cy="51684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3795144" y="1736861"/>
              <a:ext cx="758021" cy="758021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1525247" y="1546000"/>
              <a:ext cx="13614691" cy="1115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Arialle"/>
                </a:rPr>
                <a:t>Ai </a:t>
              </a:r>
              <a:r>
                <a:rPr lang="en-US" sz="3600" b="1" dirty="0" err="1">
                  <a:solidFill>
                    <a:srgbClr val="FF0000"/>
                  </a:solidFill>
                  <a:latin typeface="Arialle"/>
                </a:rPr>
                <a:t>nhanh</a:t>
              </a:r>
              <a:r>
                <a:rPr lang="en-US" sz="3600" b="1" dirty="0">
                  <a:solidFill>
                    <a:srgbClr val="FF0000"/>
                  </a:solidFill>
                  <a:latin typeface="Arialle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le"/>
                </a:rPr>
                <a:t>hơn</a:t>
              </a:r>
              <a:r>
                <a:rPr lang="en-US" sz="3600" b="1" dirty="0">
                  <a:solidFill>
                    <a:srgbClr val="FF0000"/>
                  </a:solidFill>
                  <a:latin typeface="Arialle"/>
                </a:rPr>
                <a:t>?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073627" y="5559914"/>
            <a:ext cx="8764763" cy="9026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Kể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tên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cảnh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quan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thiên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nhiên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thành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phố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Hà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Nội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được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nhắc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đến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trong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ca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dao</a:t>
            </a:r>
            <a:r>
              <a:rPr lang="en-US" sz="2933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933" b="1" dirty="0" err="1">
                <a:solidFill>
                  <a:schemeClr val="accent5">
                    <a:lumMod val="50000"/>
                  </a:schemeClr>
                </a:solidFill>
              </a:rPr>
              <a:t>trên</a:t>
            </a:r>
            <a:endParaRPr lang="en-US" sz="9200" b="1" dirty="0">
              <a:solidFill>
                <a:schemeClr val="accent5">
                  <a:lumMod val="50000"/>
                </a:schemeClr>
              </a:solidFill>
              <a:latin typeface="Nunito Bold"/>
            </a:endParaRPr>
          </a:p>
        </p:txBody>
      </p:sp>
      <p:pic>
        <p:nvPicPr>
          <p:cNvPr id="31" name="Picture 14">
            <a:extLst>
              <a:ext uri="{FF2B5EF4-FFF2-40B4-BE49-F238E27FC236}">
                <a16:creationId xmlns:a16="http://schemas.microsoft.com/office/drawing/2014/main" id="{83921674-F991-F0D4-F4AE-CB535C603C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16743" y="172921"/>
            <a:ext cx="358923" cy="344566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7B0AFDF2-0D98-D2B5-44CB-DC0FAF0685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18921" y="167390"/>
            <a:ext cx="358923" cy="344566"/>
          </a:xfrm>
          <a:prstGeom prst="rect">
            <a:avLst/>
          </a:prstGeom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85E06E1E-FDE7-7E72-4EA9-282D0680DBF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11742" y="172920"/>
            <a:ext cx="263123" cy="3445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57510" y="899730"/>
            <a:ext cx="7490226" cy="441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Đồng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sông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chạy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dài</a:t>
            </a:r>
            <a:endParaRPr lang="en-US" sz="29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Mây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Tản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chiếu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ngời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Thăng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Long.</a:t>
            </a:r>
            <a:endParaRPr lang="en-US" sz="29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Nhất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là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núi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 Vì</a:t>
            </a:r>
            <a:endParaRPr lang="en-US" sz="29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Đảo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Độc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Tôn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9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̣ Hà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bắc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đông</a:t>
            </a:r>
            <a:endParaRPr lang="en-US" sz="29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Kim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Ngưu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Tô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Lịch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là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sông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bên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này</a:t>
            </a:r>
            <a:r>
              <a:rPr lang="en-US" sz="2933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933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21771" y="-517487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47247" y="-272787"/>
            <a:ext cx="11272599" cy="7130787"/>
            <a:chOff x="0" y="0"/>
            <a:chExt cx="4426901" cy="225733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4322761" cy="2137953"/>
            </a:xfrm>
            <a:custGeom>
              <a:avLst/>
              <a:gdLst/>
              <a:ahLst/>
              <a:cxnLst/>
              <a:rect l="l" t="t" r="r" b="b"/>
              <a:pathLst>
                <a:path w="4322761" h="2137953">
                  <a:moveTo>
                    <a:pt x="4296091" y="1948722"/>
                  </a:moveTo>
                  <a:cubicBezTo>
                    <a:pt x="4296091" y="2036353"/>
                    <a:pt x="4219891" y="2107472"/>
                    <a:pt x="4138611" y="2107472"/>
                  </a:cubicBezTo>
                  <a:lnTo>
                    <a:pt x="66040" y="2107472"/>
                  </a:lnTo>
                  <a:cubicBezTo>
                    <a:pt x="43180" y="2107472"/>
                    <a:pt x="20320" y="2102393"/>
                    <a:pt x="0" y="2093503"/>
                  </a:cubicBezTo>
                  <a:cubicBezTo>
                    <a:pt x="26670" y="2121443"/>
                    <a:pt x="63500" y="2137953"/>
                    <a:pt x="121679" y="2137953"/>
                  </a:cubicBezTo>
                  <a:lnTo>
                    <a:pt x="4176711" y="2137953"/>
                  </a:lnTo>
                  <a:cubicBezTo>
                    <a:pt x="4256721" y="2137953"/>
                    <a:pt x="4322761" y="2071912"/>
                    <a:pt x="4322761" y="1991903"/>
                  </a:cubicBezTo>
                  <a:lnTo>
                    <a:pt x="4322761" y="95250"/>
                  </a:lnTo>
                  <a:cubicBezTo>
                    <a:pt x="4322761" y="58420"/>
                    <a:pt x="4308791" y="25400"/>
                    <a:pt x="4287201" y="0"/>
                  </a:cubicBezTo>
                  <a:cubicBezTo>
                    <a:pt x="4293551" y="16510"/>
                    <a:pt x="4296091" y="34290"/>
                    <a:pt x="4296091" y="52070"/>
                  </a:cubicBezTo>
                  <a:lnTo>
                    <a:pt x="4296091" y="1948722"/>
                  </a:lnTo>
                  <a:lnTo>
                    <a:pt x="4296091" y="1948722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4362131" cy="2188752"/>
            </a:xfrm>
            <a:custGeom>
              <a:avLst/>
              <a:gdLst/>
              <a:ahLst/>
              <a:cxnLst/>
              <a:rect l="l" t="t" r="r" b="b"/>
              <a:pathLst>
                <a:path w="4362131" h="2188752">
                  <a:moveTo>
                    <a:pt x="146050" y="2188752"/>
                  </a:moveTo>
                  <a:lnTo>
                    <a:pt x="4216081" y="2188752"/>
                  </a:lnTo>
                  <a:cubicBezTo>
                    <a:pt x="4296091" y="2188752"/>
                    <a:pt x="4362131" y="2122712"/>
                    <a:pt x="4362131" y="2042702"/>
                  </a:cubicBezTo>
                  <a:lnTo>
                    <a:pt x="4362131" y="146050"/>
                  </a:lnTo>
                  <a:cubicBezTo>
                    <a:pt x="4362131" y="66040"/>
                    <a:pt x="4296091" y="0"/>
                    <a:pt x="421608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2702"/>
                  </a:lnTo>
                  <a:cubicBezTo>
                    <a:pt x="0" y="2123982"/>
                    <a:pt x="66040" y="2188752"/>
                    <a:pt x="146050" y="2188752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4426901" cy="2257333"/>
            </a:xfrm>
            <a:custGeom>
              <a:avLst/>
              <a:gdLst/>
              <a:ahLst/>
              <a:cxnLst/>
              <a:rect l="l" t="t" r="r" b="b"/>
              <a:pathLst>
                <a:path w="4426901" h="2257333">
                  <a:moveTo>
                    <a:pt x="4363401" y="74930"/>
                  </a:moveTo>
                  <a:cubicBezTo>
                    <a:pt x="4335461" y="30480"/>
                    <a:pt x="4285931" y="0"/>
                    <a:pt x="422878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5402"/>
                  </a:lnTo>
                  <a:cubicBezTo>
                    <a:pt x="0" y="2107473"/>
                    <a:pt x="25400" y="2153192"/>
                    <a:pt x="63500" y="2182402"/>
                  </a:cubicBezTo>
                  <a:cubicBezTo>
                    <a:pt x="91440" y="2226852"/>
                    <a:pt x="140970" y="2257333"/>
                    <a:pt x="218396" y="2257333"/>
                  </a:cubicBezTo>
                  <a:lnTo>
                    <a:pt x="4268151" y="2257333"/>
                  </a:lnTo>
                  <a:cubicBezTo>
                    <a:pt x="4355781" y="2257333"/>
                    <a:pt x="4426901" y="2186212"/>
                    <a:pt x="4426901" y="2098583"/>
                  </a:cubicBezTo>
                  <a:lnTo>
                    <a:pt x="4426901" y="201930"/>
                  </a:lnTo>
                  <a:cubicBezTo>
                    <a:pt x="4426901" y="149860"/>
                    <a:pt x="4401501" y="104140"/>
                    <a:pt x="4363401" y="74930"/>
                  </a:cubicBezTo>
                  <a:close/>
                  <a:moveTo>
                    <a:pt x="12700" y="205540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4228781" y="12700"/>
                  </a:lnTo>
                  <a:cubicBezTo>
                    <a:pt x="4308791" y="12700"/>
                    <a:pt x="4374831" y="78740"/>
                    <a:pt x="4374831" y="158750"/>
                  </a:cubicBezTo>
                  <a:lnTo>
                    <a:pt x="4374831" y="2055402"/>
                  </a:lnTo>
                  <a:cubicBezTo>
                    <a:pt x="4374831" y="2135412"/>
                    <a:pt x="4308791" y="2201452"/>
                    <a:pt x="4228781" y="2201452"/>
                  </a:cubicBezTo>
                  <a:lnTo>
                    <a:pt x="158750" y="2201452"/>
                  </a:lnTo>
                  <a:cubicBezTo>
                    <a:pt x="78740" y="2201452"/>
                    <a:pt x="12700" y="2136682"/>
                    <a:pt x="12700" y="2055402"/>
                  </a:cubicBezTo>
                  <a:close/>
                  <a:moveTo>
                    <a:pt x="4415471" y="2098582"/>
                  </a:moveTo>
                  <a:cubicBezTo>
                    <a:pt x="4415471" y="2178592"/>
                    <a:pt x="4348161" y="2244632"/>
                    <a:pt x="4268151" y="2244632"/>
                  </a:cubicBezTo>
                  <a:lnTo>
                    <a:pt x="218396" y="2244632"/>
                  </a:lnTo>
                  <a:cubicBezTo>
                    <a:pt x="157480" y="2244632"/>
                    <a:pt x="120650" y="2228122"/>
                    <a:pt x="93980" y="2200182"/>
                  </a:cubicBezTo>
                  <a:cubicBezTo>
                    <a:pt x="114300" y="2209072"/>
                    <a:pt x="135890" y="2214152"/>
                    <a:pt x="160020" y="2214152"/>
                  </a:cubicBezTo>
                  <a:lnTo>
                    <a:pt x="4230051" y="2214152"/>
                  </a:lnTo>
                  <a:cubicBezTo>
                    <a:pt x="4317681" y="2214152"/>
                    <a:pt x="4388801" y="2143032"/>
                    <a:pt x="4388801" y="2055402"/>
                  </a:cubicBezTo>
                  <a:lnTo>
                    <a:pt x="4388801" y="158750"/>
                  </a:lnTo>
                  <a:cubicBezTo>
                    <a:pt x="4388801" y="140970"/>
                    <a:pt x="4384991" y="123190"/>
                    <a:pt x="4379911" y="106680"/>
                  </a:cubicBezTo>
                  <a:cubicBezTo>
                    <a:pt x="4401501" y="132080"/>
                    <a:pt x="4415471" y="165100"/>
                    <a:pt x="4415471" y="201930"/>
                  </a:cubicBezTo>
                  <a:lnTo>
                    <a:pt x="4415471" y="2098582"/>
                  </a:lnTo>
                  <a:cubicBezTo>
                    <a:pt x="4415471" y="2098582"/>
                    <a:pt x="4415471" y="2098582"/>
                    <a:pt x="4415471" y="2098582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155785" y="1281551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155785" y="1409384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155785" y="1537217"/>
            <a:ext cx="300367" cy="0"/>
          </a:xfrm>
          <a:prstGeom prst="line">
            <a:avLst/>
          </a:prstGeom>
          <a:ln w="47625" cap="rnd">
            <a:solidFill>
              <a:srgbClr val="7044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8603" flipH="1">
            <a:off x="-392956" y="5279817"/>
            <a:ext cx="2156910" cy="218471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81371" y="5391923"/>
            <a:ext cx="1423817" cy="144917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40048">
            <a:off x="596904" y="-199974"/>
            <a:ext cx="907213" cy="134856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0A9ED35-7A33-918D-8B43-A044CC193E02}"/>
              </a:ext>
            </a:extLst>
          </p:cNvPr>
          <p:cNvGrpSpPr/>
          <p:nvPr/>
        </p:nvGrpSpPr>
        <p:grpSpPr>
          <a:xfrm>
            <a:off x="1019335" y="38254"/>
            <a:ext cx="9076461" cy="669018"/>
            <a:chOff x="1525247" y="1546000"/>
            <a:chExt cx="13614691" cy="1003527"/>
          </a:xfrm>
        </p:grpSpPr>
        <p:grpSp>
          <p:nvGrpSpPr>
            <p:cNvPr id="7" name="Group 7"/>
            <p:cNvGrpSpPr/>
            <p:nvPr/>
          </p:nvGrpSpPr>
          <p:grpSpPr>
            <a:xfrm>
              <a:off x="2537083" y="1726251"/>
              <a:ext cx="10675301" cy="823276"/>
              <a:chOff x="0" y="0"/>
              <a:chExt cx="24817148" cy="191389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4817149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24817149" h="1913890">
                    <a:moveTo>
                      <a:pt x="24817149" y="956945"/>
                    </a:moveTo>
                    <a:lnTo>
                      <a:pt x="24817149" y="956945"/>
                    </a:lnTo>
                    <a:cubicBezTo>
                      <a:pt x="24817149" y="1485392"/>
                      <a:pt x="24388778" y="1913890"/>
                      <a:pt x="23860204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23860203" y="0"/>
                    </a:lnTo>
                    <a:cubicBezTo>
                      <a:pt x="24388651" y="0"/>
                      <a:pt x="24817149" y="428371"/>
                      <a:pt x="24817149" y="956945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2401210" y="1857447"/>
              <a:ext cx="456119" cy="51684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3795144" y="1736861"/>
              <a:ext cx="758021" cy="758021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1525247" y="1546000"/>
              <a:ext cx="13614691" cy="99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0"/>
                </a:lnSpc>
              </a:pP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Arialle"/>
                </a:rPr>
                <a:t>Ai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Arialle"/>
                </a:rPr>
                <a:t>nhanh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Arialle"/>
                </a:rPr>
                <a:t> </a:t>
              </a:r>
              <a:r>
                <a:rPr lang="en-US" sz="3600" b="1" dirty="0" err="1">
                  <a:solidFill>
                    <a:schemeClr val="accent6">
                      <a:lumMod val="75000"/>
                    </a:schemeClr>
                  </a:solidFill>
                  <a:latin typeface="Arialle"/>
                </a:rPr>
                <a:t>hơn</a:t>
              </a:r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  <a:latin typeface="Arialle"/>
                </a:rPr>
                <a:t>?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482446" y="1079057"/>
            <a:ext cx="290477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Nhị</a:t>
            </a:r>
            <a:endParaRPr lang="en-US" sz="8800" b="1" dirty="0">
              <a:solidFill>
                <a:schemeClr val="accent5">
                  <a:lumMod val="50000"/>
                </a:schemeClr>
              </a:solidFill>
              <a:latin typeface="Nunito Bold"/>
            </a:endParaRPr>
          </a:p>
        </p:txBody>
      </p:sp>
      <p:pic>
        <p:nvPicPr>
          <p:cNvPr id="31" name="Picture 14">
            <a:extLst>
              <a:ext uri="{FF2B5EF4-FFF2-40B4-BE49-F238E27FC236}">
                <a16:creationId xmlns:a16="http://schemas.microsoft.com/office/drawing/2014/main" id="{83921674-F991-F0D4-F4AE-CB535C603C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16743" y="172921"/>
            <a:ext cx="358923" cy="344566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7B0AFDF2-0D98-D2B5-44CB-DC0FAF0685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918921" y="167390"/>
            <a:ext cx="358923" cy="344566"/>
          </a:xfrm>
          <a:prstGeom prst="rect">
            <a:avLst/>
          </a:prstGeom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85E06E1E-FDE7-7E72-4EA9-282D0680DBF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11742" y="172920"/>
            <a:ext cx="263123" cy="3445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57510" y="899730"/>
            <a:ext cx="7490226" cy="441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Đồng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sông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chạy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dài</a:t>
            </a:r>
            <a:endParaRPr lang="en-US" sz="2933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Mây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Tản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chiếu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ngời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Thăng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Long.</a:t>
            </a:r>
            <a:endParaRPr lang="en-US" sz="2933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Nhất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là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núi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 Vì</a:t>
            </a:r>
            <a:endParaRPr lang="en-US" sz="2933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Đảo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Độc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Tôn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933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̣ Hà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bắc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đông</a:t>
            </a:r>
            <a:endParaRPr lang="en-US" sz="2933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Ngưu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Tô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Lịch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là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sông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bên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933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này</a:t>
            </a:r>
            <a:r>
              <a:rPr lang="en-US" sz="2933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933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8516564" y="2493071"/>
            <a:ext cx="290477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Núi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Ba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Vì</a:t>
            </a:r>
            <a:endParaRPr lang="en-US" sz="8800" b="1" dirty="0">
              <a:solidFill>
                <a:schemeClr val="accent5">
                  <a:lumMod val="50000"/>
                </a:schemeClr>
              </a:solidFill>
              <a:latin typeface="Nunito Bold"/>
            </a:endParaRPr>
          </a:p>
        </p:txBody>
      </p:sp>
      <p:sp>
        <p:nvSpPr>
          <p:cNvPr id="29" name="TextBox 20"/>
          <p:cNvSpPr txBox="1"/>
          <p:nvPr/>
        </p:nvSpPr>
        <p:spPr>
          <a:xfrm>
            <a:off x="8482446" y="3327827"/>
            <a:ext cx="326230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Núi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Tam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Đảo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Độc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Tôn</a:t>
            </a:r>
            <a:endParaRPr lang="en-US" sz="8000" b="1" dirty="0">
              <a:solidFill>
                <a:schemeClr val="accent5">
                  <a:lumMod val="50000"/>
                </a:schemeClr>
              </a:solidFill>
              <a:latin typeface="Nunito Bold"/>
            </a:endParaRPr>
          </a:p>
        </p:txBody>
      </p:sp>
      <p:sp>
        <p:nvSpPr>
          <p:cNvPr id="30" name="TextBox 20"/>
          <p:cNvSpPr txBox="1"/>
          <p:nvPr/>
        </p:nvSpPr>
        <p:spPr>
          <a:xfrm>
            <a:off x="8516563" y="4028591"/>
            <a:ext cx="290477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Sông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Nhị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</a:rPr>
              <a:t>Hà</a:t>
            </a:r>
            <a:endParaRPr lang="en-US" sz="8800" b="1" dirty="0">
              <a:solidFill>
                <a:schemeClr val="accent5">
                  <a:lumMod val="50000"/>
                </a:schemeClr>
              </a:solidFill>
              <a:latin typeface="Nunito Bold"/>
            </a:endParaRPr>
          </a:p>
        </p:txBody>
      </p:sp>
      <p:sp>
        <p:nvSpPr>
          <p:cNvPr id="32" name="TextBox 20"/>
          <p:cNvSpPr txBox="1"/>
          <p:nvPr/>
        </p:nvSpPr>
        <p:spPr>
          <a:xfrm>
            <a:off x="8469055" y="4743316"/>
            <a:ext cx="3221686" cy="7386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Kim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Ngưu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Tô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Lịch</a:t>
            </a:r>
            <a:endParaRPr lang="en-US" sz="8000" b="1" dirty="0">
              <a:solidFill>
                <a:schemeClr val="accent5">
                  <a:lumMod val="50000"/>
                </a:schemeClr>
              </a:solidFill>
              <a:latin typeface="Nunito Bold"/>
            </a:endParaRPr>
          </a:p>
        </p:txBody>
      </p:sp>
    </p:spTree>
    <p:extLst>
      <p:ext uri="{BB962C8B-B14F-4D97-AF65-F5344CB8AC3E}">
        <p14:creationId xmlns:p14="http://schemas.microsoft.com/office/powerpoint/2010/main" val="39049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  <p:bldP spid="28" grpId="0" animBg="1"/>
      <p:bldP spid="29" grpId="0" animBg="1"/>
      <p:bldP spid="30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Are Plant Growth Promoting Bacteria?">
            <a:extLst>
              <a:ext uri="{FF2B5EF4-FFF2-40B4-BE49-F238E27FC236}">
                <a16:creationId xmlns:a16="http://schemas.microsoft.com/office/drawing/2014/main" id="{D8D63C7B-9DF2-4CB8-971B-BAA4909E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856"/>
          <a:stretch/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B43BD94-EC9B-392E-0AF3-5653CC6867C7}"/>
              </a:ext>
            </a:extLst>
          </p:cNvPr>
          <p:cNvGrpSpPr/>
          <p:nvPr/>
        </p:nvGrpSpPr>
        <p:grpSpPr>
          <a:xfrm>
            <a:off x="-12290" y="1546860"/>
            <a:ext cx="12192000" cy="3764280"/>
            <a:chOff x="0" y="0"/>
            <a:chExt cx="12192000" cy="37642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6828D4-CEF3-DA78-0FCE-5BDC2CBC2CD3}"/>
                </a:ext>
              </a:extLst>
            </p:cNvPr>
            <p:cNvSpPr/>
            <p:nvPr/>
          </p:nvSpPr>
          <p:spPr>
            <a:xfrm>
              <a:off x="0" y="182880"/>
              <a:ext cx="12192000" cy="339852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543A93-7CC2-5200-190E-C20A8A9828D4}"/>
                </a:ext>
              </a:extLst>
            </p:cNvPr>
            <p:cNvSpPr txBox="1"/>
            <p:nvPr/>
          </p:nvSpPr>
          <p:spPr>
            <a:xfrm>
              <a:off x="24580" y="1572614"/>
              <a:ext cx="12167419" cy="15593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Arialle Bold"/>
                </a:rPr>
                <a:t>ĐIỀU KIỆN TỰ NHIÊN VÀ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Arialle Bold"/>
                </a:rPr>
                <a:t>TÀI NGUYÊN THIÊN NHIÊN THÀNH PHỐ HÀ NỘI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A45EC4-C8CD-C2E7-4196-F86AD4B0F5ED}"/>
                </a:ext>
              </a:extLst>
            </p:cNvPr>
            <p:cNvSpPr txBox="1"/>
            <p:nvPr/>
          </p:nvSpPr>
          <p:spPr>
            <a:xfrm>
              <a:off x="4299840" y="402482"/>
              <a:ext cx="3592330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 dirty="0">
                  <a:solidFill>
                    <a:schemeClr val="accent6">
                      <a:lumMod val="50000"/>
                    </a:schemeClr>
                  </a:solidFill>
                </a:rPr>
                <a:t>CHỦ ĐỀ 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E83774E-F6B6-AE9E-5B0A-1355D1E86DE6}"/>
                </a:ext>
              </a:extLst>
            </p:cNvPr>
            <p:cNvSpPr/>
            <p:nvPr/>
          </p:nvSpPr>
          <p:spPr>
            <a:xfrm>
              <a:off x="0" y="358140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4257B7-EE86-04CE-2093-F204DB452A7B}"/>
                </a:ext>
              </a:extLst>
            </p:cNvPr>
            <p:cNvSpPr/>
            <p:nvPr/>
          </p:nvSpPr>
          <p:spPr>
            <a:xfrm>
              <a:off x="0" y="0"/>
              <a:ext cx="12192000" cy="18288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34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组合 42"/>
          <p:cNvGrpSpPr>
            <a:grpSpLocks/>
          </p:cNvGrpSpPr>
          <p:nvPr/>
        </p:nvGrpSpPr>
        <p:grpSpPr bwMode="auto">
          <a:xfrm>
            <a:off x="120992" y="2289370"/>
            <a:ext cx="2553673" cy="2867219"/>
            <a:chOff x="0" y="0"/>
            <a:chExt cx="1897838" cy="2107541"/>
          </a:xfrm>
        </p:grpSpPr>
        <p:sp>
          <p:nvSpPr>
            <p:cNvPr id="6146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47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6148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0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1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2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3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4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5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7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8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9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0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1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2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5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6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8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69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6170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1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2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3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4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6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8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0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82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03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4267" b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 dung</a:t>
              </a:r>
              <a:endParaRPr lang="zh-CN" altLang="en-US" sz="4267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207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1951" y="1371600"/>
            <a:ext cx="674688" cy="488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4964" y="1387513"/>
            <a:ext cx="328157" cy="48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" name="组合 85"/>
          <p:cNvGrpSpPr>
            <a:grpSpLocks/>
          </p:cNvGrpSpPr>
          <p:nvPr/>
        </p:nvGrpSpPr>
        <p:grpSpPr bwMode="auto">
          <a:xfrm>
            <a:off x="3288954" y="1204943"/>
            <a:ext cx="7907685" cy="721775"/>
            <a:chOff x="-23359" y="16419"/>
            <a:chExt cx="5494964" cy="671349"/>
          </a:xfrm>
        </p:grpSpPr>
        <p:grpSp>
          <p:nvGrpSpPr>
            <p:cNvPr id="73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5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文本框 81"/>
            <p:cNvSpPr txBox="1">
              <a:spLocks noChangeArrowheads="1"/>
            </p:cNvSpPr>
            <p:nvPr/>
          </p:nvSpPr>
          <p:spPr bwMode="auto">
            <a:xfrm>
              <a:off x="187989" y="120900"/>
              <a:ext cx="4407735" cy="407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Địa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hình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86"/>
          <p:cNvGrpSpPr>
            <a:grpSpLocks/>
          </p:cNvGrpSpPr>
          <p:nvPr/>
        </p:nvGrpSpPr>
        <p:grpSpPr bwMode="auto">
          <a:xfrm>
            <a:off x="3295372" y="2142497"/>
            <a:ext cx="7901267" cy="753103"/>
            <a:chOff x="0" y="0"/>
            <a:chExt cx="5467144" cy="668621"/>
          </a:xfrm>
        </p:grpSpPr>
        <p:grpSp>
          <p:nvGrpSpPr>
            <p:cNvPr id="79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1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82"/>
            <p:cNvSpPr txBox="1">
              <a:spLocks noChangeArrowheads="1"/>
            </p:cNvSpPr>
            <p:nvPr/>
          </p:nvSpPr>
          <p:spPr bwMode="auto">
            <a:xfrm>
              <a:off x="193476" y="72588"/>
              <a:ext cx="4354343" cy="406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Đất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2460"/>
            <a:ext cx="12192000" cy="1049726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228584" algn="l"/>
              </a:tabLs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4: ĐIỀU KIỆN TỰ NHIÊN VÀ TÀI NGUYÊN THIÊN NHIÊN TP HÀ NỘI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组合 86"/>
          <p:cNvGrpSpPr>
            <a:grpSpLocks/>
          </p:cNvGrpSpPr>
          <p:nvPr/>
        </p:nvGrpSpPr>
        <p:grpSpPr bwMode="auto">
          <a:xfrm>
            <a:off x="3288954" y="3048000"/>
            <a:ext cx="7901267" cy="806772"/>
            <a:chOff x="0" y="0"/>
            <a:chExt cx="5467144" cy="668621"/>
          </a:xfrm>
        </p:grpSpPr>
        <p:grpSp>
          <p:nvGrpSpPr>
            <p:cNvPr id="62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64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3" name="文本框 82"/>
            <p:cNvSpPr txBox="1">
              <a:spLocks noChangeArrowheads="1"/>
            </p:cNvSpPr>
            <p:nvPr/>
          </p:nvSpPr>
          <p:spPr bwMode="auto">
            <a:xfrm>
              <a:off x="166394" y="100855"/>
              <a:ext cx="4354343" cy="406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Khí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hậu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组合 86"/>
          <p:cNvGrpSpPr>
            <a:grpSpLocks/>
          </p:cNvGrpSpPr>
          <p:nvPr/>
        </p:nvGrpSpPr>
        <p:grpSpPr bwMode="auto">
          <a:xfrm>
            <a:off x="3308208" y="3962400"/>
            <a:ext cx="7901267" cy="828906"/>
            <a:chOff x="0" y="0"/>
            <a:chExt cx="5467144" cy="668621"/>
          </a:xfrm>
        </p:grpSpPr>
        <p:grpSp>
          <p:nvGrpSpPr>
            <p:cNvPr id="68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70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9" name="文本框 82"/>
            <p:cNvSpPr txBox="1">
              <a:spLocks noChangeArrowheads="1"/>
            </p:cNvSpPr>
            <p:nvPr/>
          </p:nvSpPr>
          <p:spPr bwMode="auto">
            <a:xfrm>
              <a:off x="164712" y="56531"/>
              <a:ext cx="4354343" cy="406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4.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Thuỷ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văn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组合 86"/>
          <p:cNvGrpSpPr>
            <a:grpSpLocks/>
          </p:cNvGrpSpPr>
          <p:nvPr/>
        </p:nvGrpSpPr>
        <p:grpSpPr bwMode="auto">
          <a:xfrm>
            <a:off x="3288953" y="4968294"/>
            <a:ext cx="7901267" cy="822906"/>
            <a:chOff x="0" y="0"/>
            <a:chExt cx="5467144" cy="668621"/>
          </a:xfrm>
        </p:grpSpPr>
        <p:grpSp>
          <p:nvGrpSpPr>
            <p:cNvPr id="87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9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8" name="文本框 82"/>
            <p:cNvSpPr txBox="1">
              <a:spLocks noChangeArrowheads="1"/>
            </p:cNvSpPr>
            <p:nvPr/>
          </p:nvSpPr>
          <p:spPr bwMode="auto">
            <a:xfrm>
              <a:off x="164712" y="56531"/>
              <a:ext cx="4354343" cy="525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5.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Sinh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vật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组合 86"/>
          <p:cNvGrpSpPr>
            <a:grpSpLocks/>
          </p:cNvGrpSpPr>
          <p:nvPr/>
        </p:nvGrpSpPr>
        <p:grpSpPr bwMode="auto">
          <a:xfrm>
            <a:off x="3308208" y="5943600"/>
            <a:ext cx="7901267" cy="822906"/>
            <a:chOff x="0" y="0"/>
            <a:chExt cx="5467144" cy="668621"/>
          </a:xfrm>
        </p:grpSpPr>
        <p:grpSp>
          <p:nvGrpSpPr>
            <p:cNvPr id="93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95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4" name="文本框 82"/>
            <p:cNvSpPr txBox="1">
              <a:spLocks noChangeArrowheads="1"/>
            </p:cNvSpPr>
            <p:nvPr/>
          </p:nvSpPr>
          <p:spPr bwMode="auto">
            <a:xfrm>
              <a:off x="164712" y="56531"/>
              <a:ext cx="4354343" cy="525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6.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Khoáng</a:t>
              </a:r>
              <a:r>
                <a:rPr lang="en-US" altLang="zh-C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sản</a:t>
              </a:r>
              <a:endPara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19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55574" y="2438400"/>
            <a:ext cx="7680852" cy="2560306"/>
            <a:chOff x="3942525" y="0"/>
            <a:chExt cx="4680955" cy="870205"/>
          </a:xfrm>
          <a:solidFill>
            <a:schemeClr val="accent5">
              <a:lumMod val="5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3942525" y="0"/>
              <a:ext cx="4680955" cy="870205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3968012" y="25487"/>
              <a:ext cx="4629981" cy="8192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indent="230712" algn="ctr" defTabSz="1244569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endPara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-7434" y="-23003"/>
            <a:ext cx="12192000" cy="6858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1" y="1079108"/>
            <a:ext cx="4263667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7" indent="-285737" defTabSz="914354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Thảo luận theo cặp</a:t>
            </a:r>
            <a:endParaRPr lang="en-US" sz="28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26890" y="4245059"/>
            <a:ext cx="35728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5 phút</a:t>
            </a:r>
            <a:endParaRPr lang="en-US" sz="28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693" y="901585"/>
            <a:ext cx="1219130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54767" y="-22024"/>
            <a:ext cx="12165111" cy="880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426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4134679" y="1202835"/>
            <a:ext cx="7972784" cy="5350365"/>
            <a:chOff x="4479010" y="1569593"/>
            <a:chExt cx="7661133" cy="230552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1"/>
              <a:ext cx="7661133" cy="1867375"/>
              <a:chOff x="4479010" y="2007741"/>
              <a:chExt cx="7661133" cy="1867375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1776968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1"/>
                <a:ext cx="7555227" cy="1776968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defTabSz="91437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6"/>
              <a:ext cx="3653826" cy="6074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760234" y="2245968"/>
              <a:ext cx="7109440" cy="1119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/>
                <a:t>+</a:t>
              </a:r>
              <a:r>
                <a:rPr lang="en-US" sz="2800" dirty="0"/>
                <a:t> </a:t>
              </a:r>
              <a:r>
                <a:rPr lang="en-US" sz="2800" dirty="0" err="1"/>
                <a:t>Kê</a:t>
              </a:r>
              <a:r>
                <a:rPr lang="en-US" sz="2800" dirty="0"/>
                <a:t>̉ </a:t>
              </a:r>
              <a:r>
                <a:rPr lang="en-US" sz="2800" dirty="0" err="1"/>
                <a:t>tên</a:t>
              </a:r>
              <a:r>
                <a:rPr lang="en-US" sz="2800" dirty="0"/>
                <a:t> </a:t>
              </a:r>
              <a:r>
                <a:rPr lang="en-US" sz="2800" dirty="0" err="1"/>
                <a:t>các</a:t>
              </a:r>
              <a:r>
                <a:rPr lang="en-US" sz="2800" dirty="0"/>
                <a:t> </a:t>
              </a:r>
              <a:r>
                <a:rPr lang="en-US" sz="2800" dirty="0" err="1"/>
                <a:t>dạng</a:t>
              </a:r>
              <a:r>
                <a:rPr lang="en-US" sz="2800" dirty="0"/>
                <a:t> </a:t>
              </a:r>
              <a:r>
                <a:rPr lang="en-US" sz="2800" dirty="0" err="1"/>
                <a:t>địa</a:t>
              </a:r>
              <a:r>
                <a:rPr lang="en-US" sz="2800" dirty="0"/>
                <a:t> </a:t>
              </a:r>
              <a:r>
                <a:rPr lang="en-US" sz="2800" dirty="0" err="1"/>
                <a:t>hình</a:t>
              </a:r>
              <a:r>
                <a:rPr lang="en-US" sz="2800" dirty="0"/>
                <a:t> </a:t>
              </a:r>
              <a:r>
                <a:rPr lang="en-US" sz="2800" dirty="0" err="1"/>
                <a:t>chính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Hà </a:t>
              </a:r>
              <a:r>
                <a:rPr lang="en-US" sz="2800" dirty="0" err="1"/>
                <a:t>Nội</a:t>
              </a:r>
              <a:r>
                <a:rPr lang="en-US" sz="2800" dirty="0"/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dirty="0"/>
                <a:t>+</a:t>
              </a:r>
              <a:r>
                <a:rPr lang="en-US" sz="2800" dirty="0"/>
                <a:t> </a:t>
              </a:r>
              <a:r>
                <a:rPr lang="en-US" sz="2800" dirty="0" err="1"/>
                <a:t>Nêu</a:t>
              </a:r>
              <a:r>
                <a:rPr lang="en-US" sz="2800" dirty="0"/>
                <a:t> </a:t>
              </a:r>
              <a:r>
                <a:rPr lang="en-US" sz="2800" dirty="0" err="1"/>
                <a:t>đặc</a:t>
              </a:r>
              <a:r>
                <a:rPr lang="en-US" sz="2800" dirty="0"/>
                <a:t> </a:t>
              </a:r>
              <a:r>
                <a:rPr lang="en-US" sz="2800" dirty="0" err="1"/>
                <a:t>điểm</a:t>
              </a:r>
              <a:r>
                <a:rPr lang="en-US" sz="2800" dirty="0"/>
                <a:t> </a:t>
              </a:r>
              <a:r>
                <a:rPr lang="en-US" sz="2800" dirty="0" err="1"/>
                <a:t>nổi</a:t>
              </a:r>
              <a:r>
                <a:rPr lang="en-US" sz="2800" dirty="0"/>
                <a:t> </a:t>
              </a:r>
              <a:r>
                <a:rPr lang="en-US" sz="2800" dirty="0" err="1"/>
                <a:t>bật</a:t>
              </a:r>
              <a:r>
                <a:rPr lang="en-US" sz="2800" dirty="0"/>
                <a:t> </a:t>
              </a:r>
              <a:r>
                <a:rPr lang="en-US" sz="2800" dirty="0" err="1"/>
                <a:t>vê</a:t>
              </a:r>
              <a:r>
                <a:rPr lang="en-US" sz="2800" dirty="0"/>
                <a:t>̀ </a:t>
              </a:r>
              <a:r>
                <a:rPr lang="en-US" sz="2800" dirty="0" err="1"/>
                <a:t>từng</a:t>
              </a:r>
              <a:r>
                <a:rPr lang="en-US" sz="2800" dirty="0"/>
                <a:t> </a:t>
              </a:r>
              <a:r>
                <a:rPr lang="en-US" sz="2800" dirty="0" err="1"/>
                <a:t>dạng</a:t>
              </a:r>
              <a:r>
                <a:rPr lang="en-US" sz="2800" dirty="0"/>
                <a:t> </a:t>
              </a:r>
              <a:r>
                <a:rPr lang="en-US" sz="2800" dirty="0" err="1"/>
                <a:t>địa</a:t>
              </a:r>
              <a:r>
                <a:rPr lang="en-US" sz="2800" dirty="0"/>
                <a:t> </a:t>
              </a:r>
              <a:r>
                <a:rPr lang="en-US" sz="2800" dirty="0" err="1"/>
                <a:t>hình</a:t>
              </a:r>
              <a:r>
                <a:rPr lang="en-US" sz="2800" dirty="0"/>
                <a:t> </a:t>
              </a:r>
              <a:r>
                <a:rPr lang="en-US" sz="2800" dirty="0" err="1"/>
                <a:t>va</a:t>
              </a:r>
              <a:r>
                <a:rPr lang="en-US" sz="2800" dirty="0"/>
                <a:t>̀ </a:t>
              </a:r>
              <a:r>
                <a:rPr lang="en-US" sz="2800" dirty="0" err="1"/>
                <a:t>ảnh</a:t>
              </a:r>
              <a:r>
                <a:rPr lang="en-US" sz="2800" dirty="0"/>
                <a:t> </a:t>
              </a:r>
              <a:r>
                <a:rPr lang="en-US" sz="2800" dirty="0" err="1"/>
                <a:t>hưởng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các</a:t>
              </a:r>
              <a:r>
                <a:rPr lang="en-US" sz="2800" dirty="0"/>
                <a:t> </a:t>
              </a:r>
              <a:r>
                <a:rPr lang="en-US" sz="2800" dirty="0" err="1"/>
                <a:t>dạng</a:t>
              </a:r>
              <a:r>
                <a:rPr lang="en-US" sz="2800" dirty="0"/>
                <a:t> </a:t>
              </a:r>
              <a:r>
                <a:rPr lang="en-US" sz="2800" dirty="0" err="1"/>
                <a:t>địa</a:t>
              </a:r>
              <a:r>
                <a:rPr lang="en-US" sz="2800" dirty="0"/>
                <a:t> </a:t>
              </a:r>
              <a:r>
                <a:rPr lang="en-US" sz="2800" dirty="0" err="1"/>
                <a:t>hình</a:t>
              </a:r>
              <a:r>
                <a:rPr lang="en-US" sz="2800" dirty="0"/>
                <a:t> </a:t>
              </a:r>
              <a:r>
                <a:rPr lang="en-US" sz="2800" dirty="0" err="1"/>
                <a:t>đo</a:t>
              </a:r>
              <a:r>
                <a:rPr lang="en-US" sz="2800" dirty="0"/>
                <a:t>́  </a:t>
              </a:r>
              <a:r>
                <a:rPr lang="en-US" sz="2800" dirty="0" err="1"/>
                <a:t>đến</a:t>
              </a:r>
              <a:r>
                <a:rPr lang="en-US" sz="2800" dirty="0"/>
                <a:t> </a:t>
              </a:r>
              <a:r>
                <a:rPr lang="en-US" sz="2800" dirty="0" err="1"/>
                <a:t>sư</a:t>
              </a:r>
              <a:r>
                <a:rPr lang="en-US" sz="2800" dirty="0"/>
                <a:t>̣ </a:t>
              </a:r>
              <a:r>
                <a:rPr lang="en-US" sz="2800" dirty="0" err="1"/>
                <a:t>phát</a:t>
              </a:r>
              <a:r>
                <a:rPr lang="en-US" sz="2800" dirty="0"/>
                <a:t> </a:t>
              </a:r>
              <a:r>
                <a:rPr lang="en-US" sz="2800" dirty="0" err="1"/>
                <a:t>triển</a:t>
              </a:r>
              <a:r>
                <a:rPr lang="en-US" sz="2800" dirty="0"/>
                <a:t> </a:t>
              </a:r>
              <a:r>
                <a:rPr lang="en-US" sz="2800" dirty="0" err="1"/>
                <a:t>kinh</a:t>
              </a:r>
              <a:r>
                <a:rPr lang="en-US" sz="2800" dirty="0"/>
                <a:t> </a:t>
              </a:r>
              <a:r>
                <a:rPr lang="en-US" sz="2800" dirty="0" err="1"/>
                <a:t>tê</a:t>
              </a:r>
              <a:r>
                <a:rPr lang="en-US" sz="2800" dirty="0"/>
                <a:t>́ - </a:t>
              </a:r>
              <a:r>
                <a:rPr lang="en-US" sz="2800" dirty="0" err="1"/>
                <a:t>xa</a:t>
              </a:r>
              <a:r>
                <a:rPr lang="en-US" sz="2800" dirty="0"/>
                <a:t>̃ </a:t>
              </a:r>
              <a:r>
                <a:rPr lang="en-US" sz="2800" dirty="0" err="1"/>
                <a:t>hội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Hà </a:t>
              </a:r>
              <a:r>
                <a:rPr lang="en-US" sz="2800" dirty="0" err="1"/>
                <a:t>Nội</a:t>
              </a:r>
              <a:r>
                <a:rPr lang="en-US" sz="2800" dirty="0"/>
                <a:t>. </a:t>
              </a: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4" y="1569593"/>
              <a:ext cx="3653826" cy="577734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94A1F9CC-4223-FD41-B907-6968DBED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95556" l="3000" r="95111">
                        <a14:foregroundMark x1="7444" y1="63778" x2="8333" y2="78778"/>
                        <a14:foregroundMark x1="8333" y1="78778" x2="3333" y2="77556"/>
                        <a14:foregroundMark x1="9222" y1="92667" x2="20556" y2="95556"/>
                        <a14:foregroundMark x1="23667" y1="94667" x2="21667" y2="93111"/>
                        <a14:foregroundMark x1="5889" y1="94222" x2="8333" y2="92444"/>
                        <a14:foregroundMark x1="84556" y1="95111" x2="82889" y2="77111"/>
                        <a14:foregroundMark x1="82889" y1="77111" x2="82889" y2="77111"/>
                        <a14:foregroundMark x1="80889" y1="65333" x2="86333" y2="66889"/>
                        <a14:foregroundMark x1="86556" y1="62111" x2="93556" y2="70111"/>
                        <a14:foregroundMark x1="93556" y1="70111" x2="93556" y2="70111"/>
                        <a14:foregroundMark x1="84000" y1="92889" x2="82000" y2="92222"/>
                        <a14:foregroundMark x1="82444" y1="92667" x2="80667" y2="91778"/>
                        <a14:foregroundMark x1="82444" y1="91556" x2="79778" y2="90444"/>
                        <a14:foregroundMark x1="13333" y1="92222" x2="17111" y2="92444"/>
                        <a14:foregroundMark x1="42889" y1="22556" x2="57111" y2="24444"/>
                        <a14:foregroundMark x1="33222" y1="39111" x2="48111" y2="16000"/>
                        <a14:foregroundMark x1="55778" y1="30556" x2="33889" y2="20556"/>
                        <a14:foregroundMark x1="33889" y1="20333" x2="51667" y2="11444"/>
                        <a14:foregroundMark x1="51667" y1="11444" x2="58889" y2="22222"/>
                        <a14:foregroundMark x1="58889" y1="22222" x2="48000" y2="30111"/>
                        <a14:foregroundMark x1="48000" y1="30111" x2="32778" y2="34333"/>
                        <a14:foregroundMark x1="28222" y1="13778" x2="32111" y2="43667"/>
                        <a14:foregroundMark x1="32111" y1="43667" x2="31667" y2="47667"/>
                        <a14:foregroundMark x1="35222" y1="9444" x2="62778" y2="11333"/>
                        <a14:foregroundMark x1="40667" y1="4111" x2="52444" y2="4778"/>
                        <a14:foregroundMark x1="52444" y1="4778" x2="52889" y2="5222"/>
                        <a14:foregroundMark x1="73364" y1="30866" x2="63000" y2="44778"/>
                        <a14:foregroundMark x1="79556" y1="22556" x2="75328" y2="28231"/>
                        <a14:foregroundMark x1="63000" y1="44778" x2="63000" y2="44778"/>
                        <a14:foregroundMark x1="8556" y1="62556" x2="21667" y2="67778"/>
                        <a14:foregroundMark x1="17111" y1="70778" x2="14000" y2="85889"/>
                        <a14:foregroundMark x1="78000" y1="93556" x2="85889" y2="94889"/>
                        <a14:foregroundMark x1="92667" y1="83667" x2="95111" y2="85667"/>
                        <a14:backgroundMark x1="73000" y1="13556" x2="73667" y2="16778"/>
                        <a14:backgroundMark x1="75000" y1="19000" x2="75000" y2="19000"/>
                        <a14:backgroundMark x1="75000" y1="21000" x2="75000" y2="21000"/>
                        <a14:backgroundMark x1="74333" y1="25111" x2="74333" y2="25111"/>
                        <a14:backgroundMark x1="65333" y1="37111" x2="65333" y2="37111"/>
                        <a14:backgroundMark x1="60778" y1="38889" x2="60778" y2="38889"/>
                        <a14:backgroundMark x1="53778" y1="40889" x2="53778" y2="40889"/>
                        <a14:backgroundMark x1="56000" y1="41111" x2="56000" y2="41111"/>
                        <a14:backgroundMark x1="46556" y1="41778" x2="46556" y2="41778"/>
                        <a14:backgroundMark x1="45889" y1="41333" x2="45889" y2="41333"/>
                        <a14:backgroundMark x1="56889" y1="40222" x2="56889" y2="40222"/>
                        <a14:backgroundMark x1="57889" y1="39778" x2="57889" y2="39778"/>
                        <a14:backgroundMark x1="73000" y1="14000" x2="73000" y2="16222"/>
                        <a14:backgroundMark x1="74111" y1="27333" x2="71889" y2="2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4" y="1583352"/>
            <a:ext cx="2785841" cy="278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7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6308" y="1008756"/>
            <a:ext cx="103086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Địa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hình</a:t>
            </a:r>
            <a:endParaRPr lang="en-US" sz="9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771C81-E010-3142-40D0-852CA38E3653}"/>
              </a:ext>
            </a:extLst>
          </p:cNvPr>
          <p:cNvSpPr txBox="1"/>
          <p:nvPr/>
        </p:nvSpPr>
        <p:spPr>
          <a:xfrm>
            <a:off x="458047" y="1822120"/>
            <a:ext cx="10945216" cy="444435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Địa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núi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̀ gò -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đồi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phân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́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ở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phía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tây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phía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bắc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thuộc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loại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núi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thấp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Địa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đồi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chiếm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diện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không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nhiều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là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đồi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thấp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tính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chất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gò -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đồi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xen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ke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̃;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thích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hợp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phát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triển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lâm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nghiệp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chăn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nuôi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du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lịch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xây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dựng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công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nghiệp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Địa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hình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đồng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bằng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chiếm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diện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lớn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nhất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thành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́. 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sông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Hồng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bồi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đắp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hàng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triệu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năm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trước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được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dụng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yếu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trồng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lúa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màu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chăn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nuôi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nuôi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trồng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̉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sản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4857" y="235790"/>
            <a:ext cx="1993468" cy="168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6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0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3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FE59CE5-262E-4B1E-9EB4-5EF565F5C6C4}" vid="{9AE44F3F-0D44-4F67-9257-CD9E5A7596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6918</TotalTime>
  <Words>1097</Words>
  <Application>Microsoft Office PowerPoint</Application>
  <PresentationFormat>Widescreen</PresentationFormat>
  <Paragraphs>93</Paragraphs>
  <Slides>21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#9Slide02 Noi dung dai</vt:lpstr>
      <vt:lpstr>Arialle</vt:lpstr>
      <vt:lpstr>Arialle Bold</vt:lpstr>
      <vt:lpstr>Inter</vt:lpstr>
      <vt:lpstr>Arial</vt:lpstr>
      <vt:lpstr>Bebas Neue</vt:lpstr>
      <vt:lpstr>Calibri</vt:lpstr>
      <vt:lpstr>Cambria</vt:lpstr>
      <vt:lpstr>Courier New</vt:lpstr>
      <vt:lpstr>Nunito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Nhận xét về nhiệt độ và lượng mưa của các khu vực tại trạm Ba vì và trạm Láng. </vt:lpstr>
      <vt:lpstr>PowerPoint Presentation</vt:lpstr>
      <vt:lpstr>Nêu đặc điểm nổi bật và ảnh hưởng của khí hậu đến sự phát triển kinh tế - xã hội của Hà Nội. 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84963</dc:creator>
  <cp:keywords>9Slide</cp:keywords>
  <dc:description>9Slide.vn</dc:description>
  <cp:lastModifiedBy>Phương</cp:lastModifiedBy>
  <cp:revision>105</cp:revision>
  <dcterms:created xsi:type="dcterms:W3CDTF">2022-04-30T02:10:34Z</dcterms:created>
  <dcterms:modified xsi:type="dcterms:W3CDTF">2024-01-08T03:07:14Z</dcterms:modified>
  <cp:category>9Slide.vn</cp:category>
  <cp:contentStatus>9Slide</cp:contentStatus>
</cp:coreProperties>
</file>