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8"/>
  </p:notesMasterIdLst>
  <p:sldIdLst>
    <p:sldId id="334" r:id="rId2"/>
    <p:sldId id="311" r:id="rId3"/>
    <p:sldId id="330" r:id="rId4"/>
    <p:sldId id="331" r:id="rId5"/>
    <p:sldId id="332" r:id="rId6"/>
    <p:sldId id="327" r:id="rId7"/>
    <p:sldId id="335" r:id="rId8"/>
    <p:sldId id="458" r:id="rId9"/>
    <p:sldId id="434" r:id="rId10"/>
    <p:sldId id="336" r:id="rId11"/>
    <p:sldId id="456" r:id="rId12"/>
    <p:sldId id="337" r:id="rId13"/>
    <p:sldId id="469" r:id="rId14"/>
    <p:sldId id="459" r:id="rId15"/>
    <p:sldId id="460" r:id="rId16"/>
    <p:sldId id="46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A2510-C128-4734-AEF8-4EAAA1F3FBBE}" v="5" dt="2023-07-08T13:58:56.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28" autoAdjust="0"/>
  </p:normalViewPr>
  <p:slideViewPr>
    <p:cSldViewPr>
      <p:cViewPr varScale="1">
        <p:scale>
          <a:sx n="83" d="100"/>
          <a:sy n="83" d="100"/>
        </p:scale>
        <p:origin x="1026" y="78"/>
      </p:cViewPr>
      <p:guideLst>
        <p:guide orient="horz" pos="1620"/>
        <p:guide pos="2880"/>
      </p:guideLst>
    </p:cSldViewPr>
  </p:slideViewPr>
  <p:notesTextViewPr>
    <p:cViewPr>
      <p:scale>
        <a:sx n="1" d="1"/>
        <a:sy n="1" d="1"/>
      </p:scale>
      <p:origin x="0" y="0"/>
    </p:cViewPr>
  </p:notesTextViewPr>
  <p:sorterViewPr>
    <p:cViewPr>
      <p:scale>
        <a:sx n="100" d="100"/>
        <a:sy n="100" d="100"/>
      </p:scale>
      <p:origin x="0" y="-25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67C32-4B52-4075-9DDB-ADE9F5949802}"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64806-9676-4784-B32A-E90EC2B309DB}" type="slidenum">
              <a:rPr lang="en-US" smtClean="0"/>
              <a:t>‹#›</a:t>
            </a:fld>
            <a:endParaRPr lang="en-US"/>
          </a:p>
        </p:txBody>
      </p:sp>
    </p:spTree>
    <p:extLst>
      <p:ext uri="{BB962C8B-B14F-4D97-AF65-F5344CB8AC3E}">
        <p14:creationId xmlns:p14="http://schemas.microsoft.com/office/powerpoint/2010/main" val="130373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5987425" y="3778247"/>
            <a:ext cx="673100" cy="209550"/>
          </a:xfrm>
        </p:spPr>
        <p:txBody>
          <a:bodyPr/>
          <a:lstStyle/>
          <a:p>
            <a:fld id="{D746744B-6CC8-4ED2-8A71-07BEB184F142}" type="datetimeFigureOut">
              <a:rPr lang="en-US" smtClean="0"/>
              <a:t>1/3/2024</a:t>
            </a:fld>
            <a:endParaRPr lang="en-US"/>
          </a:p>
        </p:txBody>
      </p:sp>
      <p:sp>
        <p:nvSpPr>
          <p:cNvPr id="5" name="Footer Placeholder 4"/>
          <p:cNvSpPr>
            <a:spLocks noGrp="1"/>
          </p:cNvSpPr>
          <p:nvPr>
            <p:ph type="ftr" sz="quarter" idx="11"/>
          </p:nvPr>
        </p:nvSpPr>
        <p:spPr>
          <a:xfrm>
            <a:off x="2019298" y="3778247"/>
            <a:ext cx="3910976" cy="209550"/>
          </a:xfrm>
        </p:spPr>
        <p:txBody>
          <a:bodyPr/>
          <a:lstStyle/>
          <a:p>
            <a:endParaRPr lang="en-US"/>
          </a:p>
        </p:txBody>
      </p:sp>
      <p:sp>
        <p:nvSpPr>
          <p:cNvPr id="6" name="Slide Number Placeholder 5"/>
          <p:cNvSpPr>
            <a:spLocks noGrp="1"/>
          </p:cNvSpPr>
          <p:nvPr>
            <p:ph type="sldNum" sz="quarter" idx="12"/>
          </p:nvPr>
        </p:nvSpPr>
        <p:spPr>
          <a:xfrm>
            <a:off x="6717676" y="3778247"/>
            <a:ext cx="413375" cy="209550"/>
          </a:xfrm>
        </p:spPr>
        <p:txBody>
          <a:bodyPr/>
          <a:lstStyle/>
          <a:p>
            <a:fld id="{FF21B5B8-D539-4E5C-A527-7E3AD844CB1B}" type="slidenum">
              <a:rPr lang="en-US" smtClean="0"/>
              <a:t>‹#›</a:t>
            </a:fld>
            <a:endParaRPr lang="en-US"/>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91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vi-VN"/>
              <a:t>Bấm biểu tượng để thêm hình ảnh</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D746744B-6CC8-4ED2-8A71-07BEB184F142}"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B5B8-D539-4E5C-A527-7E3AD844CB1B}" type="slidenum">
              <a:rPr lang="en-US" smtClean="0"/>
              <a:t>‹#›</a:t>
            </a:fld>
            <a:endParaRPr lang="en-US"/>
          </a:p>
        </p:txBody>
      </p:sp>
    </p:spTree>
    <p:extLst>
      <p:ext uri="{BB962C8B-B14F-4D97-AF65-F5344CB8AC3E}">
        <p14:creationId xmlns:p14="http://schemas.microsoft.com/office/powerpoint/2010/main" val="298317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D746744B-6CC8-4ED2-8A71-07BEB184F142}"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730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D746744B-6CC8-4ED2-8A71-07BEB184F142}"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77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D746744B-6CC8-4ED2-8A71-07BEB184F142}"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spTree>
    <p:extLst>
      <p:ext uri="{BB962C8B-B14F-4D97-AF65-F5344CB8AC3E}">
        <p14:creationId xmlns:p14="http://schemas.microsoft.com/office/powerpoint/2010/main" val="317456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vi-VN"/>
              <a:t>Bấm để sửa kiểu tiêu đề Bản cái</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D746744B-6CC8-4ED2-8A71-07BEB184F142}"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70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D746744B-6CC8-4ED2-8A71-07BEB184F142}"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79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D746744B-6CC8-4ED2-8A71-07BEB184F142}"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125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D746744B-6CC8-4ED2-8A71-07BEB184F142}"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0598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chemeClr val="accent1"/>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38999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0895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D746744B-6CC8-4ED2-8A71-07BEB184F142}"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spTree>
    <p:extLst>
      <p:ext uri="{BB962C8B-B14F-4D97-AF65-F5344CB8AC3E}">
        <p14:creationId xmlns:p14="http://schemas.microsoft.com/office/powerpoint/2010/main" val="222062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560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D746744B-6CC8-4ED2-8A71-07BEB184F142}"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0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D746744B-6CC8-4ED2-8A71-07BEB184F142}"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B5B8-D539-4E5C-A527-7E3AD844CB1B}" type="slidenum">
              <a:rPr lang="en-US" smtClean="0"/>
              <a:t>‹#›</a:t>
            </a:fld>
            <a:endParaRPr lang="en-US"/>
          </a:p>
        </p:txBody>
      </p:sp>
    </p:spTree>
    <p:extLst>
      <p:ext uri="{BB962C8B-B14F-4D97-AF65-F5344CB8AC3E}">
        <p14:creationId xmlns:p14="http://schemas.microsoft.com/office/powerpoint/2010/main" val="276780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D746744B-6CC8-4ED2-8A71-07BEB184F142}" type="datetimeFigureOut">
              <a:rPr lang="en-US" smtClean="0"/>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1B5B8-D539-4E5C-A527-7E3AD844CB1B}" type="slidenum">
              <a:rPr lang="en-US" smtClean="0"/>
              <a:t>‹#›</a:t>
            </a:fld>
            <a:endParaRPr lang="en-US"/>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83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D746744B-6CC8-4ED2-8A71-07BEB184F142}" type="datetimeFigureOut">
              <a:rPr lang="en-US" smtClean="0"/>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1B5B8-D539-4E5C-A527-7E3AD844CB1B}" type="slidenum">
              <a:rPr lang="en-US" smtClean="0"/>
              <a:t>‹#›</a:t>
            </a:fld>
            <a:endParaRPr 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2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6744B-6CC8-4ED2-8A71-07BEB184F142}" type="datetimeFigureOut">
              <a:rPr lang="en-US" smtClean="0"/>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1B5B8-D539-4E5C-A527-7E3AD844CB1B}" type="slidenum">
              <a:rPr lang="en-US" smtClean="0"/>
              <a:t>‹#›</a:t>
            </a:fld>
            <a:endParaRPr lang="en-US"/>
          </a:p>
        </p:txBody>
      </p:sp>
    </p:spTree>
    <p:extLst>
      <p:ext uri="{BB962C8B-B14F-4D97-AF65-F5344CB8AC3E}">
        <p14:creationId xmlns:p14="http://schemas.microsoft.com/office/powerpoint/2010/main" val="196629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vi-VN"/>
              <a:t>Bấm để sửa kiểu tiêu đề Bản cái</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D746744B-6CC8-4ED2-8A71-07BEB184F142}"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B5B8-D539-4E5C-A527-7E3AD844CB1B}" type="slidenum">
              <a:rPr lang="en-US" smtClean="0"/>
              <a:t>‹#›</a:t>
            </a:fld>
            <a:endParaRPr lang="en-US"/>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01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vi-VN"/>
              <a:t>Bấm để sửa kiểu tiêu đề Bản cái</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vi-VN"/>
              <a:t>Bấm biểu tượng để thêm hình ảnh</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D746744B-6CC8-4ED2-8A71-07BEB184F142}"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B5B8-D539-4E5C-A527-7E3AD844CB1B}" type="slidenum">
              <a:rPr lang="en-US" smtClean="0"/>
              <a:t>‹#›</a:t>
            </a:fld>
            <a:endParaRPr lang="en-US"/>
          </a:p>
        </p:txBody>
      </p:sp>
    </p:spTree>
    <p:extLst>
      <p:ext uri="{BB962C8B-B14F-4D97-AF65-F5344CB8AC3E}">
        <p14:creationId xmlns:p14="http://schemas.microsoft.com/office/powerpoint/2010/main" val="339005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746744B-6CC8-4ED2-8A71-07BEB184F142}" type="datetimeFigureOut">
              <a:rPr lang="en-US" smtClean="0"/>
              <a:t>1/3/2024</a:t>
            </a:fld>
            <a:endParaRPr lang="en-US"/>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FF21B5B8-D539-4E5C-A527-7E3AD844CB1B}" type="slidenum">
              <a:rPr lang="en-US" smtClean="0"/>
              <a:t>‹#›</a:t>
            </a:fld>
            <a:endParaRPr lang="en-US"/>
          </a:p>
        </p:txBody>
      </p:sp>
    </p:spTree>
    <p:extLst>
      <p:ext uri="{BB962C8B-B14F-4D97-AF65-F5344CB8AC3E}">
        <p14:creationId xmlns:p14="http://schemas.microsoft.com/office/powerpoint/2010/main" val="88418655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9" r:id="rId18"/>
    <p:sldLayoutId id="2147483750" r:id="rId19"/>
    <p:sldLayoutId id="2147483751" r:id="rId20"/>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69B1C35-E9A0-4268-9E6F-F2208DCFD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24" y="20574"/>
            <a:ext cx="3429007" cy="4572009"/>
          </a:xfrm>
          <a:prstGeom prst="rect">
            <a:avLst/>
          </a:prstGeom>
        </p:spPr>
      </p:pic>
      <p:sp>
        <p:nvSpPr>
          <p:cNvPr id="6" name="ValueShape1">
            <a:extLst>
              <a:ext uri="{FF2B5EF4-FFF2-40B4-BE49-F238E27FC236}">
                <a16:creationId xmlns:a16="http://schemas.microsoft.com/office/drawing/2014/main" id="{E17F4AC4-A6A1-4BFC-AE11-34DA8E79FE84}"/>
              </a:ext>
            </a:extLst>
          </p:cNvPr>
          <p:cNvSpPr/>
          <p:nvPr/>
        </p:nvSpPr>
        <p:spPr bwMode="auto">
          <a:xfrm rot="10800000">
            <a:off x="2822520" y="438148"/>
            <a:ext cx="4751428" cy="4744427"/>
          </a:xfrm>
          <a:custGeom>
            <a:avLst/>
            <a:gdLst>
              <a:gd name="connsiteX0" fmla="*/ 825500 w 2052462"/>
              <a:gd name="connsiteY0" fmla="*/ 0 h 2453924"/>
              <a:gd name="connsiteX1" fmla="*/ 2052462 w 2052462"/>
              <a:gd name="connsiteY1" fmla="*/ 1226962 h 2453924"/>
              <a:gd name="connsiteX2" fmla="*/ 825500 w 2052462"/>
              <a:gd name="connsiteY2" fmla="*/ 2453924 h 2453924"/>
              <a:gd name="connsiteX3" fmla="*/ 45039 w 2052462"/>
              <a:gd name="connsiteY3" fmla="*/ 2173746 h 2453924"/>
              <a:gd name="connsiteX4" fmla="*/ 0 w 2052462"/>
              <a:gd name="connsiteY4" fmla="*/ 2132812 h 2453924"/>
              <a:gd name="connsiteX5" fmla="*/ 42093 w 2052462"/>
              <a:gd name="connsiteY5" fmla="*/ 2094555 h 2453924"/>
              <a:gd name="connsiteX6" fmla="*/ 191916 w 2052462"/>
              <a:gd name="connsiteY6" fmla="*/ 1912968 h 2453924"/>
              <a:gd name="connsiteX7" fmla="*/ 235656 w 2052462"/>
              <a:gd name="connsiteY7" fmla="*/ 1832383 h 2453924"/>
              <a:gd name="connsiteX8" fmla="*/ 352362 w 2052462"/>
              <a:gd name="connsiteY8" fmla="*/ 1928674 h 2453924"/>
              <a:gd name="connsiteX9" fmla="*/ 825500 w 2052462"/>
              <a:gd name="connsiteY9" fmla="*/ 2073198 h 2453924"/>
              <a:gd name="connsiteX10" fmla="*/ 1671736 w 2052462"/>
              <a:gd name="connsiteY10" fmla="*/ 1226962 h 2453924"/>
              <a:gd name="connsiteX11" fmla="*/ 825500 w 2052462"/>
              <a:gd name="connsiteY11" fmla="*/ 380726 h 2453924"/>
              <a:gd name="connsiteX12" fmla="*/ 352362 w 2052462"/>
              <a:gd name="connsiteY12" fmla="*/ 525250 h 2453924"/>
              <a:gd name="connsiteX13" fmla="*/ 235656 w 2052462"/>
              <a:gd name="connsiteY13" fmla="*/ 621541 h 2453924"/>
              <a:gd name="connsiteX14" fmla="*/ 191916 w 2052462"/>
              <a:gd name="connsiteY14" fmla="*/ 540956 h 2453924"/>
              <a:gd name="connsiteX15" fmla="*/ 42093 w 2052462"/>
              <a:gd name="connsiteY15" fmla="*/ 359369 h 2453924"/>
              <a:gd name="connsiteX16" fmla="*/ 0 w 2052462"/>
              <a:gd name="connsiteY16" fmla="*/ 321112 h 2453924"/>
              <a:gd name="connsiteX17" fmla="*/ 45039 w 2052462"/>
              <a:gd name="connsiteY17" fmla="*/ 280179 h 2453924"/>
              <a:gd name="connsiteX18" fmla="*/ 825500 w 2052462"/>
              <a:gd name="connsiteY18" fmla="*/ 0 h 2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462" h="2453924">
                <a:moveTo>
                  <a:pt x="825500" y="0"/>
                </a:moveTo>
                <a:cubicBezTo>
                  <a:pt x="1503132" y="0"/>
                  <a:pt x="2052462" y="549330"/>
                  <a:pt x="2052462" y="1226962"/>
                </a:cubicBezTo>
                <a:cubicBezTo>
                  <a:pt x="2052462" y="1904594"/>
                  <a:pt x="1503132" y="2453924"/>
                  <a:pt x="825500" y="2453924"/>
                </a:cubicBezTo>
                <a:cubicBezTo>
                  <a:pt x="529036" y="2453924"/>
                  <a:pt x="257130" y="2348779"/>
                  <a:pt x="45039" y="2173746"/>
                </a:cubicBezTo>
                <a:lnTo>
                  <a:pt x="0" y="2132812"/>
                </a:lnTo>
                <a:lnTo>
                  <a:pt x="42093" y="2094555"/>
                </a:lnTo>
                <a:cubicBezTo>
                  <a:pt x="97602" y="2039046"/>
                  <a:pt x="147817" y="1978243"/>
                  <a:pt x="191916" y="1912968"/>
                </a:cubicBezTo>
                <a:lnTo>
                  <a:pt x="235656" y="1832383"/>
                </a:lnTo>
                <a:lnTo>
                  <a:pt x="352362" y="1928674"/>
                </a:lnTo>
                <a:cubicBezTo>
                  <a:pt x="487422" y="2019919"/>
                  <a:pt x="650239" y="2073198"/>
                  <a:pt x="825500" y="2073198"/>
                </a:cubicBezTo>
                <a:cubicBezTo>
                  <a:pt x="1292863" y="2073198"/>
                  <a:pt x="1671736" y="1694325"/>
                  <a:pt x="1671736" y="1226962"/>
                </a:cubicBezTo>
                <a:cubicBezTo>
                  <a:pt x="1671736" y="759599"/>
                  <a:pt x="1292863" y="380726"/>
                  <a:pt x="825500" y="380726"/>
                </a:cubicBezTo>
                <a:cubicBezTo>
                  <a:pt x="650239" y="380726"/>
                  <a:pt x="487422" y="434005"/>
                  <a:pt x="352362" y="525250"/>
                </a:cubicBezTo>
                <a:lnTo>
                  <a:pt x="235656" y="621541"/>
                </a:lnTo>
                <a:lnTo>
                  <a:pt x="191916" y="540956"/>
                </a:lnTo>
                <a:cubicBezTo>
                  <a:pt x="147817" y="475681"/>
                  <a:pt x="97602" y="414878"/>
                  <a:pt x="42093" y="359369"/>
                </a:cubicBezTo>
                <a:lnTo>
                  <a:pt x="0" y="321112"/>
                </a:lnTo>
                <a:lnTo>
                  <a:pt x="45039" y="280179"/>
                </a:lnTo>
                <a:cubicBezTo>
                  <a:pt x="257130" y="105145"/>
                  <a:pt x="529036" y="0"/>
                  <a:pt x="825500" y="0"/>
                </a:cubicBezTo>
                <a:close/>
              </a:path>
            </a:pathLst>
          </a:custGeom>
          <a:solidFill>
            <a:srgbClr val="FFE4DB"/>
          </a:solidFill>
          <a:ln>
            <a:noFill/>
          </a:ln>
        </p:spPr>
        <p:txBody>
          <a:bodyPr vert="horz" wrap="square" lIns="68580" tIns="34290" rIns="68580" bIns="34290" numCol="1" rtlCol="0" anchor="t" anchorCtr="0" compatLnSpc="1">
            <a:prstTxWarp prst="textNoShape">
              <a:avLst/>
            </a:prstTxWarp>
          </a:bodyPr>
          <a:lstStyle/>
          <a:p>
            <a:pPr algn="l"/>
            <a:endParaRPr lang="zh-CN" altLang="en-US" sz="1350" dirty="0"/>
          </a:p>
        </p:txBody>
      </p:sp>
      <p:sp>
        <p:nvSpPr>
          <p:cNvPr id="4" name="Hộp Văn bản 3">
            <a:extLst>
              <a:ext uri="{FF2B5EF4-FFF2-40B4-BE49-F238E27FC236}">
                <a16:creationId xmlns:a16="http://schemas.microsoft.com/office/drawing/2014/main" id="{ED046F28-0A10-A68E-E1CB-15AE16BF8C3A}"/>
              </a:ext>
            </a:extLst>
          </p:cNvPr>
          <p:cNvSpPr txBox="1"/>
          <p:nvPr/>
        </p:nvSpPr>
        <p:spPr>
          <a:xfrm>
            <a:off x="2758150" y="456221"/>
            <a:ext cx="1890050" cy="553998"/>
          </a:xfrm>
          <a:prstGeom prst="rect">
            <a:avLst/>
          </a:prstGeom>
          <a:noFill/>
        </p:spPr>
        <p:txBody>
          <a:bodyPr wrap="square">
            <a:spAutoFit/>
          </a:bodyPr>
          <a:lstStyle/>
          <a:p>
            <a:r>
              <a:rPr lang="vi-VN" sz="3000" b="1">
                <a:solidFill>
                  <a:srgbClr val="C00000"/>
                </a:solidFill>
                <a:latin typeface="Times New Roman" panose="02020603050405020304" pitchFamily="18" charset="0"/>
                <a:cs typeface="Times New Roman" panose="02020603050405020304" pitchFamily="18" charset="0"/>
              </a:rPr>
              <a:t>Tiết 3+4 </a:t>
            </a:r>
            <a:endParaRPr lang="vi-VN" sz="3000" dirty="0"/>
          </a:p>
        </p:txBody>
      </p:sp>
      <p:sp>
        <p:nvSpPr>
          <p:cNvPr id="7" name="Hộp Văn bản 6">
            <a:extLst>
              <a:ext uri="{FF2B5EF4-FFF2-40B4-BE49-F238E27FC236}">
                <a16:creationId xmlns:a16="http://schemas.microsoft.com/office/drawing/2014/main" id="{469841FD-8032-7A71-D603-B3643D6BC696}"/>
              </a:ext>
            </a:extLst>
          </p:cNvPr>
          <p:cNvSpPr txBox="1"/>
          <p:nvPr/>
        </p:nvSpPr>
        <p:spPr>
          <a:xfrm>
            <a:off x="3733800" y="1809750"/>
            <a:ext cx="4419599" cy="1754326"/>
          </a:xfrm>
          <a:prstGeom prst="rect">
            <a:avLst/>
          </a:prstGeom>
          <a:noFill/>
        </p:spPr>
        <p:txBody>
          <a:bodyPr wrap="square">
            <a:spAutoFit/>
          </a:bodyPr>
          <a:lstStyle/>
          <a:p>
            <a:pPr algn="ctr"/>
            <a:r>
              <a:rPr lang="vi-VN" sz="3600" b="1" i="0" dirty="0">
                <a:solidFill>
                  <a:srgbClr val="0070C0"/>
                </a:solidFill>
                <a:effectLst/>
                <a:latin typeface="Arial-BoldMT"/>
              </a:rPr>
              <a:t>Kinh đô Đông Kinh từ đầu thế kỉ XV đến đầu thế kỉ XVI</a:t>
            </a:r>
            <a:r>
              <a:rPr lang="vi-VN" sz="3600" dirty="0">
                <a:solidFill>
                  <a:srgbClr val="0070C0"/>
                </a:solidFill>
              </a:rPr>
              <a:t> </a:t>
            </a:r>
            <a:endParaRPr lang="vi-VN" sz="3600" dirty="0"/>
          </a:p>
        </p:txBody>
      </p:sp>
    </p:spTree>
    <p:extLst>
      <p:ext uri="{BB962C8B-B14F-4D97-AF65-F5344CB8AC3E}">
        <p14:creationId xmlns:p14="http://schemas.microsoft.com/office/powerpoint/2010/main" val="4250730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D23BE2B7-3BB6-4DC1-477E-94607D1D8FB7}"/>
              </a:ext>
            </a:extLst>
          </p:cNvPr>
          <p:cNvSpPr txBox="1"/>
          <p:nvPr/>
        </p:nvSpPr>
        <p:spPr>
          <a:xfrm>
            <a:off x="609600" y="438150"/>
            <a:ext cx="1912815" cy="461665"/>
          </a:xfrm>
          <a:prstGeom prst="rect">
            <a:avLst/>
          </a:prstGeom>
          <a:noFill/>
        </p:spPr>
        <p:txBody>
          <a:bodyPr wrap="square">
            <a:spAutoFit/>
          </a:bodyPr>
          <a:lstStyle/>
          <a:p>
            <a:r>
              <a:rPr lang="vi-VN" sz="2400" b="0" i="1" dirty="0">
                <a:solidFill>
                  <a:srgbClr val="002060"/>
                </a:solidFill>
                <a:effectLst/>
                <a:latin typeface="Arial-ItalicMT"/>
              </a:rPr>
              <a:t>2. </a:t>
            </a:r>
            <a:r>
              <a:rPr lang="vi-VN" sz="2400" b="0" i="1" u="sng" dirty="0">
                <a:solidFill>
                  <a:srgbClr val="002060"/>
                </a:solidFill>
                <a:effectLst/>
                <a:latin typeface="Arial-ItalicMT"/>
              </a:rPr>
              <a:t>Kiến trúc</a:t>
            </a:r>
            <a:r>
              <a:rPr lang="vi-VN" sz="2400" b="0" i="1" dirty="0">
                <a:solidFill>
                  <a:srgbClr val="002060"/>
                </a:solidFill>
                <a:effectLst/>
                <a:latin typeface="Arial-ItalicMT"/>
              </a:rPr>
              <a:t>:</a:t>
            </a:r>
            <a:r>
              <a:rPr lang="vi-VN" sz="2400" dirty="0">
                <a:solidFill>
                  <a:srgbClr val="002060"/>
                </a:solidFill>
              </a:rPr>
              <a:t> </a:t>
            </a:r>
            <a:endParaRPr lang="vi-VN" dirty="0"/>
          </a:p>
        </p:txBody>
      </p:sp>
      <p:sp>
        <p:nvSpPr>
          <p:cNvPr id="5" name="Hộp Văn bản 4">
            <a:extLst>
              <a:ext uri="{FF2B5EF4-FFF2-40B4-BE49-F238E27FC236}">
                <a16:creationId xmlns:a16="http://schemas.microsoft.com/office/drawing/2014/main" id="{3301AF81-BDB3-14F4-E45F-D83D927F3781}"/>
              </a:ext>
            </a:extLst>
          </p:cNvPr>
          <p:cNvSpPr txBox="1"/>
          <p:nvPr/>
        </p:nvSpPr>
        <p:spPr>
          <a:xfrm>
            <a:off x="1104900" y="1047750"/>
            <a:ext cx="6934200" cy="2677656"/>
          </a:xfrm>
          <a:prstGeom prst="rect">
            <a:avLst/>
          </a:prstGeom>
          <a:noFill/>
        </p:spPr>
        <p:txBody>
          <a:bodyPr wrap="square">
            <a:spAutoFit/>
          </a:bodyPr>
          <a:lstStyle/>
          <a:p>
            <a:pPr algn="just"/>
            <a:r>
              <a:rPr lang="vi-VN" sz="2800" b="0" i="0" dirty="0">
                <a:solidFill>
                  <a:srgbClr val="242021"/>
                </a:solidFill>
                <a:effectLst/>
                <a:latin typeface="ArialMT"/>
              </a:rPr>
              <a:t>- Hoàng thành Đông Kinh thời Lê sơ tiếp tục được xây dựng và mở rộng hơn so với Hoàng thành Thăng Long thời Lý – Trần. Nhà Lê sơ xây dựng và bố trí lại nhiều cung điện, lầu gác trong Cấm thành.</a:t>
            </a:r>
            <a:r>
              <a:rPr lang="vi-VN" sz="2800" dirty="0"/>
              <a:t> </a:t>
            </a:r>
            <a:br>
              <a:rPr lang="vi-VN" sz="2800" dirty="0"/>
            </a:br>
            <a:endParaRPr lang="vi-VN" sz="2800" dirty="0"/>
          </a:p>
        </p:txBody>
      </p:sp>
    </p:spTree>
    <p:extLst>
      <p:ext uri="{BB962C8B-B14F-4D97-AF65-F5344CB8AC3E}">
        <p14:creationId xmlns:p14="http://schemas.microsoft.com/office/powerpoint/2010/main" val="260975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Ảnh có chứa văn bản, ngoài trời, cũ, đen&#10;&#10;Mô tả được tạo tự động">
            <a:extLst>
              <a:ext uri="{FF2B5EF4-FFF2-40B4-BE49-F238E27FC236}">
                <a16:creationId xmlns:a16="http://schemas.microsoft.com/office/drawing/2014/main" id="{872ED262-426C-5B0C-8537-D005051335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995"/>
          <a:stretch/>
        </p:blipFill>
        <p:spPr>
          <a:xfrm>
            <a:off x="381000" y="0"/>
            <a:ext cx="8382000" cy="4319081"/>
          </a:xfrm>
          <a:prstGeom prst="rect">
            <a:avLst/>
          </a:prstGeom>
        </p:spPr>
      </p:pic>
      <p:sp>
        <p:nvSpPr>
          <p:cNvPr id="6" name="Hộp Văn bản 5">
            <a:extLst>
              <a:ext uri="{FF2B5EF4-FFF2-40B4-BE49-F238E27FC236}">
                <a16:creationId xmlns:a16="http://schemas.microsoft.com/office/drawing/2014/main" id="{A4AD413F-D473-B147-E315-ED3FEE5C82BB}"/>
              </a:ext>
            </a:extLst>
          </p:cNvPr>
          <p:cNvSpPr txBox="1"/>
          <p:nvPr/>
        </p:nvSpPr>
        <p:spPr>
          <a:xfrm>
            <a:off x="497327" y="4373499"/>
            <a:ext cx="8149346" cy="738664"/>
          </a:xfrm>
          <a:prstGeom prst="rect">
            <a:avLst/>
          </a:prstGeom>
          <a:noFill/>
        </p:spPr>
        <p:txBody>
          <a:bodyPr wrap="square">
            <a:spAutoFit/>
          </a:bodyPr>
          <a:lstStyle/>
          <a:p>
            <a:pPr algn="ctr"/>
            <a:r>
              <a:rPr lang="en-US" sz="2100" dirty="0" err="1">
                <a:solidFill>
                  <a:srgbClr val="FF0000"/>
                </a:solidFill>
                <a:latin typeface="Times New Roman" panose="02020603050405020304" pitchFamily="18" charset="0"/>
                <a:ea typeface="Arial" panose="020B0604020202020204" pitchFamily="34" charset="0"/>
              </a:rPr>
              <a:t>Điện</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Kính</a:t>
            </a:r>
            <a:r>
              <a:rPr lang="en-US" sz="2100" dirty="0">
                <a:solidFill>
                  <a:srgbClr val="FF0000"/>
                </a:solidFill>
                <a:latin typeface="Times New Roman" panose="02020603050405020304" pitchFamily="18" charset="0"/>
                <a:ea typeface="Arial" panose="020B0604020202020204" pitchFamily="34" charset="0"/>
              </a:rPr>
              <a:t> Thiên </a:t>
            </a:r>
            <a:r>
              <a:rPr lang="en-US" sz="2100" dirty="0" err="1">
                <a:solidFill>
                  <a:srgbClr val="FF0000"/>
                </a:solidFill>
                <a:latin typeface="Times New Roman" panose="02020603050405020304" pitchFamily="18" charset="0"/>
                <a:ea typeface="Arial" panose="020B0604020202020204" pitchFamily="34" charset="0"/>
              </a:rPr>
              <a:t>được</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xây</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dựng</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từ</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thế</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kỷ</a:t>
            </a:r>
            <a:r>
              <a:rPr lang="en-US" sz="2100" dirty="0">
                <a:solidFill>
                  <a:srgbClr val="FF0000"/>
                </a:solidFill>
                <a:latin typeface="Times New Roman" panose="02020603050405020304" pitchFamily="18" charset="0"/>
                <a:ea typeface="Arial" panose="020B0604020202020204" pitchFamily="34" charset="0"/>
              </a:rPr>
              <a:t> 15 </a:t>
            </a:r>
            <a:r>
              <a:rPr lang="en-US" sz="2100" dirty="0" err="1">
                <a:solidFill>
                  <a:srgbClr val="FF0000"/>
                </a:solidFill>
                <a:latin typeface="Times New Roman" panose="02020603050405020304" pitchFamily="18" charset="0"/>
                <a:ea typeface="Arial" panose="020B0604020202020204" pitchFamily="34" charset="0"/>
              </a:rPr>
              <a:t>là</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một</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cung</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điện</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quan</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trọng</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nơi</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cử</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hành</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các</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nghi</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lễ</a:t>
            </a:r>
            <a:r>
              <a:rPr lang="en-US" sz="2100" dirty="0">
                <a:solidFill>
                  <a:srgbClr val="FF0000"/>
                </a:solidFill>
                <a:latin typeface="Times New Roman" panose="02020603050405020304" pitchFamily="18" charset="0"/>
                <a:ea typeface="Arial" panose="020B0604020202020204" pitchFamily="34" charset="0"/>
              </a:rPr>
              <a:t> long </a:t>
            </a:r>
            <a:r>
              <a:rPr lang="en-US" sz="2100" dirty="0" err="1">
                <a:solidFill>
                  <a:srgbClr val="FF0000"/>
                </a:solidFill>
                <a:latin typeface="Times New Roman" panose="02020603050405020304" pitchFamily="18" charset="0"/>
                <a:ea typeface="Arial" panose="020B0604020202020204" pitchFamily="34" charset="0"/>
              </a:rPr>
              <a:t>trọng</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nhất</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của</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triều</a:t>
            </a:r>
            <a:r>
              <a:rPr lang="en-US" sz="2100" dirty="0">
                <a:solidFill>
                  <a:srgbClr val="FF0000"/>
                </a:solidFill>
                <a:latin typeface="Times New Roman" panose="02020603050405020304" pitchFamily="18" charset="0"/>
                <a:ea typeface="Arial" panose="020B0604020202020204" pitchFamily="34" charset="0"/>
              </a:rPr>
              <a:t> </a:t>
            </a:r>
            <a:r>
              <a:rPr lang="en-US" sz="2100" dirty="0" err="1">
                <a:solidFill>
                  <a:srgbClr val="FF0000"/>
                </a:solidFill>
                <a:latin typeface="Times New Roman" panose="02020603050405020304" pitchFamily="18" charset="0"/>
                <a:ea typeface="Arial" panose="020B0604020202020204" pitchFamily="34" charset="0"/>
              </a:rPr>
              <a:t>đình</a:t>
            </a:r>
            <a:endParaRPr lang="vi-VN" sz="2100" dirty="0">
              <a:solidFill>
                <a:srgbClr val="FF0000"/>
              </a:solidFill>
            </a:endParaRPr>
          </a:p>
        </p:txBody>
      </p:sp>
    </p:spTree>
    <p:extLst>
      <p:ext uri="{BB962C8B-B14F-4D97-AF65-F5344CB8AC3E}">
        <p14:creationId xmlns:p14="http://schemas.microsoft.com/office/powerpoint/2010/main" val="175874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1C83EC43-FB2C-BC39-D271-9F177177069B}"/>
              </a:ext>
            </a:extLst>
          </p:cNvPr>
          <p:cNvSpPr txBox="1"/>
          <p:nvPr/>
        </p:nvSpPr>
        <p:spPr>
          <a:xfrm>
            <a:off x="609600" y="-95250"/>
            <a:ext cx="8153400" cy="461665"/>
          </a:xfrm>
          <a:prstGeom prst="rect">
            <a:avLst/>
          </a:prstGeom>
          <a:noFill/>
        </p:spPr>
        <p:txBody>
          <a:bodyPr wrap="square">
            <a:spAutoFit/>
          </a:bodyPr>
          <a:lstStyle/>
          <a:p>
            <a:r>
              <a:rPr lang="vi-VN" sz="2400" b="0" i="1">
                <a:solidFill>
                  <a:srgbClr val="FFFF00"/>
                </a:solidFill>
                <a:effectLst/>
                <a:latin typeface="Arial-ItalicMT"/>
              </a:rPr>
              <a:t>Bộ thành bậc điện Kính Thiên </a:t>
            </a:r>
            <a:r>
              <a:rPr lang="vi-VN" sz="2400" i="1">
                <a:solidFill>
                  <a:srgbClr val="FFFF00"/>
                </a:solidFill>
                <a:latin typeface="Arial-ItalicMT"/>
              </a:rPr>
              <a:t>(</a:t>
            </a:r>
            <a:r>
              <a:rPr lang="vi-VN" sz="2400" b="0" i="1">
                <a:solidFill>
                  <a:srgbClr val="FFFF00"/>
                </a:solidFill>
                <a:effectLst/>
                <a:latin typeface="Arial-ItalicMT"/>
              </a:rPr>
              <a:t>Hoàng thành Thăng Long)</a:t>
            </a:r>
            <a:r>
              <a:rPr lang="vi-VN" sz="2400">
                <a:solidFill>
                  <a:srgbClr val="FFFF00"/>
                </a:solidFill>
              </a:rPr>
              <a:t> </a:t>
            </a:r>
            <a:endParaRPr lang="vi-VN" sz="2400" dirty="0">
              <a:solidFill>
                <a:srgbClr val="FFFF00"/>
              </a:solidFill>
            </a:endParaRPr>
          </a:p>
        </p:txBody>
      </p:sp>
      <p:pic>
        <p:nvPicPr>
          <p:cNvPr id="6" name="Picture 4" descr="hoan-tra-lai-khong-gian-cho-dien-kinh-thien">
            <a:extLst>
              <a:ext uri="{FF2B5EF4-FFF2-40B4-BE49-F238E27FC236}">
                <a16:creationId xmlns:a16="http://schemas.microsoft.com/office/drawing/2014/main" id="{FB4B9A39-262A-0B85-21C2-E4A276AB3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5" r="10747" b="2"/>
          <a:stretch/>
        </p:blipFill>
        <p:spPr bwMode="auto">
          <a:xfrm>
            <a:off x="283257" y="438150"/>
            <a:ext cx="8577486" cy="441513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8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ồng đá hoàng thành thăng long">
            <a:extLst>
              <a:ext uri="{FF2B5EF4-FFF2-40B4-BE49-F238E27FC236}">
                <a16:creationId xmlns:a16="http://schemas.microsoft.com/office/drawing/2014/main" id="{B7F6D47E-47C0-4B7E-E517-60E4D3C34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0892"/>
            <a:ext cx="8382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D575F173-A28C-686E-D470-856A662D86DB}"/>
              </a:ext>
            </a:extLst>
          </p:cNvPr>
          <p:cNvSpPr/>
          <p:nvPr/>
        </p:nvSpPr>
        <p:spPr>
          <a:xfrm>
            <a:off x="2116840" y="0"/>
            <a:ext cx="4527201" cy="461665"/>
          </a:xfrm>
          <a:prstGeom prst="rect">
            <a:avLst/>
          </a:prstGeom>
        </p:spPr>
        <p:txBody>
          <a:bodyPr wrap="none">
            <a:spAutoFit/>
          </a:bodyPr>
          <a:lstStyle/>
          <a:p>
            <a:r>
              <a:rPr lang="vi-VN" sz="2400" b="1" dirty="0">
                <a:solidFill>
                  <a:srgbClr val="FFFF00"/>
                </a:solidFill>
              </a:rPr>
              <a:t>Thềm rồng đá ở điện Kính Thiên</a:t>
            </a:r>
            <a:endParaRPr lang="en-US" sz="2400" b="1" dirty="0">
              <a:solidFill>
                <a:srgbClr val="FFFF00"/>
              </a:solidFill>
            </a:endParaRPr>
          </a:p>
        </p:txBody>
      </p:sp>
    </p:spTree>
    <p:extLst>
      <p:ext uri="{BB962C8B-B14F-4D97-AF65-F5344CB8AC3E}">
        <p14:creationId xmlns:p14="http://schemas.microsoft.com/office/powerpoint/2010/main" val="211778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B4B92B-32E0-4D06-6B56-F6D945BC971D}"/>
              </a:ext>
            </a:extLst>
          </p:cNvPr>
          <p:cNvSpPr txBox="1"/>
          <p:nvPr/>
        </p:nvSpPr>
        <p:spPr>
          <a:xfrm>
            <a:off x="762000" y="478869"/>
            <a:ext cx="7543800" cy="523220"/>
          </a:xfrm>
          <a:prstGeom prst="rect">
            <a:avLst/>
          </a:prstGeom>
          <a:noFill/>
        </p:spPr>
        <p:txBody>
          <a:bodyPr wrap="square">
            <a:spAutoFit/>
          </a:bodyPr>
          <a:lstStyle/>
          <a:p>
            <a:r>
              <a:rPr lang="vi-VN" sz="2800" b="0" i="0" dirty="0">
                <a:solidFill>
                  <a:srgbClr val="FF0000"/>
                </a:solidFill>
                <a:effectLst/>
                <a:latin typeface="ChronicaPro-Heavy"/>
              </a:rPr>
              <a:t>IV. Luyện tập </a:t>
            </a:r>
            <a:r>
              <a:rPr lang="vi-VN" sz="2400" b="0" i="1" dirty="0">
                <a:solidFill>
                  <a:srgbClr val="FF0000"/>
                </a:solidFill>
                <a:effectLst/>
                <a:latin typeface="ChronicaPro-Heavy"/>
              </a:rPr>
              <a:t>(chia nhóm hoặc giao nhiệm vụ về nhà)</a:t>
            </a:r>
            <a:r>
              <a:rPr lang="vi-VN" sz="2400" i="1" dirty="0">
                <a:solidFill>
                  <a:srgbClr val="FF0000"/>
                </a:solidFill>
              </a:rPr>
              <a:t> </a:t>
            </a:r>
            <a:endParaRPr lang="vi-VN" dirty="0"/>
          </a:p>
        </p:txBody>
      </p:sp>
      <p:sp>
        <p:nvSpPr>
          <p:cNvPr id="5" name="Hộp Văn bản 4">
            <a:extLst>
              <a:ext uri="{FF2B5EF4-FFF2-40B4-BE49-F238E27FC236}">
                <a16:creationId xmlns:a16="http://schemas.microsoft.com/office/drawing/2014/main" id="{F0996BA5-6731-EA64-34D4-E2E5CFDDEE51}"/>
              </a:ext>
            </a:extLst>
          </p:cNvPr>
          <p:cNvSpPr txBox="1"/>
          <p:nvPr/>
        </p:nvSpPr>
        <p:spPr>
          <a:xfrm>
            <a:off x="762000" y="1047750"/>
            <a:ext cx="7924799" cy="1661993"/>
          </a:xfrm>
          <a:prstGeom prst="rect">
            <a:avLst/>
          </a:prstGeom>
          <a:noFill/>
        </p:spPr>
        <p:txBody>
          <a:bodyPr wrap="square">
            <a:spAutoFit/>
          </a:bodyPr>
          <a:lstStyle/>
          <a:p>
            <a:r>
              <a:rPr lang="vi-VN" sz="2800" b="0" i="0" dirty="0">
                <a:solidFill>
                  <a:srgbClr val="242021"/>
                </a:solidFill>
                <a:effectLst/>
                <a:latin typeface="ArialMT"/>
              </a:rPr>
              <a:t>1.Vẽ sơ đồ tư duy tóm tắt những nét chính về tình hình chính trị, kinh tế, văn </a:t>
            </a:r>
            <a:r>
              <a:rPr lang="vi-VN" sz="2800" b="0" i="0" dirty="0" err="1">
                <a:solidFill>
                  <a:srgbClr val="242021"/>
                </a:solidFill>
                <a:effectLst/>
                <a:latin typeface="ArialMT"/>
              </a:rPr>
              <a:t>hoá</a:t>
            </a:r>
            <a:r>
              <a:rPr lang="vi-VN" sz="2800" b="0" i="0" dirty="0">
                <a:solidFill>
                  <a:srgbClr val="242021"/>
                </a:solidFill>
                <a:effectLst/>
                <a:latin typeface="ArialMT"/>
              </a:rPr>
              <a:t> của Hà Nội từ thế kỉ XI đến đầu thế kỉ XVI.</a:t>
            </a:r>
            <a:r>
              <a:rPr lang="vi-VN" sz="2800" dirty="0"/>
              <a:t> </a:t>
            </a:r>
            <a:br>
              <a:rPr lang="vi-VN" dirty="0"/>
            </a:br>
            <a:endParaRPr lang="vi-VN" dirty="0"/>
          </a:p>
        </p:txBody>
      </p:sp>
      <p:sp>
        <p:nvSpPr>
          <p:cNvPr id="7" name="Hộp Văn bản 6">
            <a:extLst>
              <a:ext uri="{FF2B5EF4-FFF2-40B4-BE49-F238E27FC236}">
                <a16:creationId xmlns:a16="http://schemas.microsoft.com/office/drawing/2014/main" id="{7A7303B3-11FE-A41F-2C04-49C33957BCBB}"/>
              </a:ext>
            </a:extLst>
          </p:cNvPr>
          <p:cNvSpPr txBox="1"/>
          <p:nvPr/>
        </p:nvSpPr>
        <p:spPr>
          <a:xfrm>
            <a:off x="647700" y="2571750"/>
            <a:ext cx="7848600" cy="2092881"/>
          </a:xfrm>
          <a:prstGeom prst="rect">
            <a:avLst/>
          </a:prstGeom>
          <a:noFill/>
        </p:spPr>
        <p:txBody>
          <a:bodyPr wrap="square">
            <a:spAutoFit/>
          </a:bodyPr>
          <a:lstStyle/>
          <a:p>
            <a:pPr algn="just"/>
            <a:r>
              <a:rPr lang="vi-VN" sz="2800" b="0" i="0" dirty="0">
                <a:solidFill>
                  <a:srgbClr val="242021"/>
                </a:solidFill>
                <a:effectLst/>
                <a:latin typeface="ArialMT"/>
              </a:rPr>
              <a:t>2. Đóng vai hướng dẫn viên du lịch để giới thiệu về các di tích lịch sử - văn </a:t>
            </a:r>
            <a:r>
              <a:rPr lang="vi-VN" sz="2800" b="0" i="0" dirty="0" err="1">
                <a:solidFill>
                  <a:srgbClr val="242021"/>
                </a:solidFill>
                <a:effectLst/>
                <a:latin typeface="ArialMT"/>
              </a:rPr>
              <a:t>hoá</a:t>
            </a:r>
            <a:r>
              <a:rPr lang="vi-VN" sz="2800" b="0" i="0" dirty="0">
                <a:solidFill>
                  <a:srgbClr val="242021"/>
                </a:solidFill>
                <a:effectLst/>
                <a:latin typeface="ArialMT"/>
              </a:rPr>
              <a:t> của Hà Nội.</a:t>
            </a:r>
            <a:br>
              <a:rPr lang="vi-VN" sz="2800" b="0" i="0" dirty="0">
                <a:solidFill>
                  <a:srgbClr val="242021"/>
                </a:solidFill>
                <a:effectLst/>
                <a:latin typeface="ArialMT"/>
              </a:rPr>
            </a:br>
            <a:r>
              <a:rPr lang="vi-VN" sz="2800" b="0" i="0" dirty="0">
                <a:solidFill>
                  <a:srgbClr val="242021"/>
                </a:solidFill>
                <a:effectLst/>
                <a:latin typeface="ArialMT"/>
              </a:rPr>
              <a:t>(ví dụ: văn Miếu - Quốc Tử Giám, di tích Khu trung tâm Hoàng thành Thăng Long,...)</a:t>
            </a:r>
            <a:r>
              <a:rPr lang="vi-VN" sz="2800" dirty="0"/>
              <a:t> </a:t>
            </a:r>
            <a:br>
              <a:rPr lang="vi-VN" dirty="0"/>
            </a:br>
            <a:endParaRPr lang="vi-VN" dirty="0"/>
          </a:p>
        </p:txBody>
      </p:sp>
    </p:spTree>
    <p:extLst>
      <p:ext uri="{BB962C8B-B14F-4D97-AF65-F5344CB8AC3E}">
        <p14:creationId xmlns:p14="http://schemas.microsoft.com/office/powerpoint/2010/main" val="425317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3E79744-6088-B569-350B-16DBBB2AD9C0}"/>
              </a:ext>
            </a:extLst>
          </p:cNvPr>
          <p:cNvSpPr txBox="1"/>
          <p:nvPr/>
        </p:nvSpPr>
        <p:spPr>
          <a:xfrm>
            <a:off x="3581400" y="742950"/>
            <a:ext cx="1836615" cy="523220"/>
          </a:xfrm>
          <a:prstGeom prst="rect">
            <a:avLst/>
          </a:prstGeom>
          <a:noFill/>
        </p:spPr>
        <p:txBody>
          <a:bodyPr wrap="square">
            <a:spAutoFit/>
          </a:bodyPr>
          <a:lstStyle/>
          <a:p>
            <a:r>
              <a:rPr lang="vi-VN" sz="2800" b="0" i="0" dirty="0">
                <a:solidFill>
                  <a:srgbClr val="FF0000"/>
                </a:solidFill>
                <a:effectLst/>
                <a:latin typeface="ChronicaPro-Heavy"/>
              </a:rPr>
              <a:t>Vận dụng</a:t>
            </a:r>
            <a:r>
              <a:rPr lang="vi-VN" sz="2800" dirty="0">
                <a:solidFill>
                  <a:srgbClr val="FF0000"/>
                </a:solidFill>
              </a:rPr>
              <a:t> </a:t>
            </a:r>
            <a:endParaRPr lang="vi-VN" dirty="0"/>
          </a:p>
        </p:txBody>
      </p:sp>
      <p:sp>
        <p:nvSpPr>
          <p:cNvPr id="5" name="Hộp Văn bản 4">
            <a:extLst>
              <a:ext uri="{FF2B5EF4-FFF2-40B4-BE49-F238E27FC236}">
                <a16:creationId xmlns:a16="http://schemas.microsoft.com/office/drawing/2014/main" id="{A70DE65C-09B2-FBA3-D416-7456EB7923D4}"/>
              </a:ext>
            </a:extLst>
          </p:cNvPr>
          <p:cNvSpPr txBox="1"/>
          <p:nvPr/>
        </p:nvSpPr>
        <p:spPr>
          <a:xfrm>
            <a:off x="1219200" y="1504950"/>
            <a:ext cx="7086600" cy="1815882"/>
          </a:xfrm>
          <a:prstGeom prst="rect">
            <a:avLst/>
          </a:prstGeom>
          <a:noFill/>
        </p:spPr>
        <p:txBody>
          <a:bodyPr wrap="square">
            <a:spAutoFit/>
          </a:bodyPr>
          <a:lstStyle/>
          <a:p>
            <a:r>
              <a:rPr lang="vi-VN" sz="2800" b="0" i="0" dirty="0">
                <a:solidFill>
                  <a:srgbClr val="242021"/>
                </a:solidFill>
                <a:effectLst/>
                <a:latin typeface="ArialMT"/>
              </a:rPr>
              <a:t>Sưu tầm thông tin, tranh ảnh về các nhân vật lịch sử tiêu biểu của Hà Nội từ thế kỉ XI đến đầu thế kỉ XVI theo các gợi ý:</a:t>
            </a:r>
            <a:r>
              <a:rPr lang="vi-VN" sz="2800" dirty="0"/>
              <a:t> </a:t>
            </a:r>
            <a:br>
              <a:rPr lang="vi-VN" sz="2800" dirty="0"/>
            </a:br>
            <a:endParaRPr lang="vi-VN" sz="2800" dirty="0"/>
          </a:p>
        </p:txBody>
      </p:sp>
    </p:spTree>
    <p:extLst>
      <p:ext uri="{BB962C8B-B14F-4D97-AF65-F5344CB8AC3E}">
        <p14:creationId xmlns:p14="http://schemas.microsoft.com/office/powerpoint/2010/main" val="42031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41F05C9-A1B5-639C-487C-730587C8799D}"/>
              </a:ext>
            </a:extLst>
          </p:cNvPr>
          <p:cNvPicPr>
            <a:picLocks noChangeAspect="1"/>
          </p:cNvPicPr>
          <p:nvPr/>
        </p:nvPicPr>
        <p:blipFill>
          <a:blip r:embed="rId2"/>
          <a:stretch>
            <a:fillRect/>
          </a:stretch>
        </p:blipFill>
        <p:spPr>
          <a:xfrm>
            <a:off x="304800" y="314010"/>
            <a:ext cx="8534400" cy="4515480"/>
          </a:xfrm>
          <a:prstGeom prst="rect">
            <a:avLst/>
          </a:prstGeom>
        </p:spPr>
      </p:pic>
    </p:spTree>
    <p:extLst>
      <p:ext uri="{BB962C8B-B14F-4D97-AF65-F5344CB8AC3E}">
        <p14:creationId xmlns:p14="http://schemas.microsoft.com/office/powerpoint/2010/main" val="168984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65D99E8B-35BB-C2DF-FEBA-CD3D25BA7D17}"/>
              </a:ext>
            </a:extLst>
          </p:cNvPr>
          <p:cNvSpPr txBox="1"/>
          <p:nvPr/>
        </p:nvSpPr>
        <p:spPr>
          <a:xfrm>
            <a:off x="1371600" y="1504950"/>
            <a:ext cx="6705600" cy="1815882"/>
          </a:xfrm>
          <a:prstGeom prst="rect">
            <a:avLst/>
          </a:prstGeom>
          <a:noFill/>
        </p:spPr>
        <p:txBody>
          <a:bodyPr wrap="square">
            <a:spAutoFit/>
          </a:bodyPr>
          <a:lstStyle/>
          <a:p>
            <a:pPr algn="ctr"/>
            <a:r>
              <a:rPr lang="vi-VN" sz="1800" b="0" i="0" dirty="0">
                <a:solidFill>
                  <a:srgbClr val="242021"/>
                </a:solidFill>
                <a:effectLst/>
                <a:latin typeface="ArialMT"/>
              </a:rPr>
              <a:t> </a:t>
            </a:r>
            <a:r>
              <a:rPr lang="vi-VN" sz="2800" dirty="0">
                <a:solidFill>
                  <a:srgbClr val="C00000"/>
                </a:solidFill>
                <a:latin typeface="ArialMT"/>
              </a:rPr>
              <a:t>N</a:t>
            </a:r>
            <a:r>
              <a:rPr lang="vi-VN" sz="2800" b="0" i="0" dirty="0">
                <a:solidFill>
                  <a:srgbClr val="C00000"/>
                </a:solidFill>
                <a:effectLst/>
                <a:latin typeface="ArialMT"/>
              </a:rPr>
              <a:t>hững nét chính về tình hình chính trị, kinh tế, văn </a:t>
            </a:r>
            <a:r>
              <a:rPr lang="vi-VN" sz="2800" b="0" i="0" dirty="0" err="1">
                <a:solidFill>
                  <a:srgbClr val="C00000"/>
                </a:solidFill>
                <a:effectLst/>
                <a:latin typeface="ArialMT"/>
              </a:rPr>
              <a:t>hoá</a:t>
            </a:r>
            <a:r>
              <a:rPr lang="vi-VN" sz="2800" b="0" i="0" dirty="0">
                <a:solidFill>
                  <a:srgbClr val="C00000"/>
                </a:solidFill>
                <a:effectLst/>
                <a:latin typeface="ArialMT"/>
              </a:rPr>
              <a:t> ở Kinh thành Đông Kinh thời Lê sơ.</a:t>
            </a:r>
            <a:r>
              <a:rPr lang="vi-VN" sz="2800" dirty="0">
                <a:solidFill>
                  <a:srgbClr val="C00000"/>
                </a:solidFill>
              </a:rPr>
              <a:t> </a:t>
            </a:r>
            <a:br>
              <a:rPr lang="vi-VN" sz="2800" dirty="0">
                <a:solidFill>
                  <a:srgbClr val="C00000"/>
                </a:solidFill>
              </a:rPr>
            </a:br>
            <a:endParaRPr lang="vi-VN" sz="2800" dirty="0">
              <a:solidFill>
                <a:srgbClr val="C00000"/>
              </a:solidFill>
            </a:endParaRPr>
          </a:p>
        </p:txBody>
      </p:sp>
      <p:sp>
        <p:nvSpPr>
          <p:cNvPr id="4" name="Hộp Văn bản 3">
            <a:extLst>
              <a:ext uri="{FF2B5EF4-FFF2-40B4-BE49-F238E27FC236}">
                <a16:creationId xmlns:a16="http://schemas.microsoft.com/office/drawing/2014/main" id="{15C7CF26-2FAD-6AF7-3DA2-28809BB53735}"/>
              </a:ext>
            </a:extLst>
          </p:cNvPr>
          <p:cNvSpPr txBox="1"/>
          <p:nvPr/>
        </p:nvSpPr>
        <p:spPr>
          <a:xfrm>
            <a:off x="2209800" y="742950"/>
            <a:ext cx="4419599" cy="646331"/>
          </a:xfrm>
          <a:prstGeom prst="rect">
            <a:avLst/>
          </a:prstGeom>
          <a:noFill/>
        </p:spPr>
        <p:txBody>
          <a:bodyPr wrap="square">
            <a:spAutoFit/>
          </a:bodyPr>
          <a:lstStyle/>
          <a:p>
            <a:pPr algn="ctr"/>
            <a:r>
              <a:rPr lang="vi-VN" sz="3600" b="1" dirty="0">
                <a:solidFill>
                  <a:srgbClr val="0070C0"/>
                </a:solidFill>
                <a:latin typeface="Arial-BoldMT"/>
              </a:rPr>
              <a:t>Phần II</a:t>
            </a:r>
            <a:endParaRPr lang="vi-VN" sz="3600" dirty="0"/>
          </a:p>
        </p:txBody>
      </p:sp>
    </p:spTree>
    <p:extLst>
      <p:ext uri="{BB962C8B-B14F-4D97-AF65-F5344CB8AC3E}">
        <p14:creationId xmlns:p14="http://schemas.microsoft.com/office/powerpoint/2010/main" val="116342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C4F00C02-99B8-4061-7FD4-197C107B5235}"/>
              </a:ext>
            </a:extLst>
          </p:cNvPr>
          <p:cNvSpPr txBox="1"/>
          <p:nvPr/>
        </p:nvSpPr>
        <p:spPr>
          <a:xfrm>
            <a:off x="457200" y="332632"/>
            <a:ext cx="4587630" cy="584775"/>
          </a:xfrm>
          <a:prstGeom prst="rect">
            <a:avLst/>
          </a:prstGeom>
          <a:noFill/>
        </p:spPr>
        <p:txBody>
          <a:bodyPr wrap="square">
            <a:spAutoFit/>
          </a:bodyPr>
          <a:lstStyle/>
          <a:p>
            <a:r>
              <a:rPr lang="vi-VN" sz="3200" b="1" i="1" dirty="0">
                <a:solidFill>
                  <a:srgbClr val="FF0000"/>
                </a:solidFill>
                <a:latin typeface="Arial-BoldItalicMT"/>
              </a:rPr>
              <a:t>I.</a:t>
            </a:r>
            <a:r>
              <a:rPr lang="vi-VN" sz="3200" b="1" i="1" dirty="0">
                <a:solidFill>
                  <a:srgbClr val="FF0000"/>
                </a:solidFill>
                <a:effectLst/>
                <a:latin typeface="Arial-BoldItalicMT"/>
              </a:rPr>
              <a:t> </a:t>
            </a:r>
            <a:r>
              <a:rPr lang="vi-VN" sz="2800" b="1" i="1" dirty="0">
                <a:solidFill>
                  <a:srgbClr val="FF0000"/>
                </a:solidFill>
                <a:effectLst/>
                <a:latin typeface="Arial-BoldItalicMT"/>
              </a:rPr>
              <a:t>Tình</a:t>
            </a:r>
            <a:r>
              <a:rPr lang="vi-VN" sz="3200" b="1" i="1" dirty="0">
                <a:solidFill>
                  <a:srgbClr val="FF0000"/>
                </a:solidFill>
                <a:effectLst/>
                <a:latin typeface="Arial-BoldItalicMT"/>
              </a:rPr>
              <a:t> hình chính trị:</a:t>
            </a:r>
            <a:r>
              <a:rPr lang="vi-VN" sz="3200" dirty="0">
                <a:solidFill>
                  <a:srgbClr val="FF0000"/>
                </a:solidFill>
              </a:rPr>
              <a:t> </a:t>
            </a:r>
            <a:endParaRPr lang="vi-VN" dirty="0"/>
          </a:p>
        </p:txBody>
      </p:sp>
      <p:sp>
        <p:nvSpPr>
          <p:cNvPr id="5" name="Hộp Văn bản 4">
            <a:extLst>
              <a:ext uri="{FF2B5EF4-FFF2-40B4-BE49-F238E27FC236}">
                <a16:creationId xmlns:a16="http://schemas.microsoft.com/office/drawing/2014/main" id="{43230DDB-C8D0-873B-00CE-784F0A94D91E}"/>
              </a:ext>
            </a:extLst>
          </p:cNvPr>
          <p:cNvSpPr txBox="1"/>
          <p:nvPr/>
        </p:nvSpPr>
        <p:spPr>
          <a:xfrm>
            <a:off x="1066800" y="979050"/>
            <a:ext cx="7010400" cy="3539430"/>
          </a:xfrm>
          <a:prstGeom prst="rect">
            <a:avLst/>
          </a:prstGeom>
          <a:noFill/>
        </p:spPr>
        <p:txBody>
          <a:bodyPr wrap="square">
            <a:spAutoFit/>
          </a:bodyPr>
          <a:lstStyle/>
          <a:p>
            <a:pPr algn="just"/>
            <a:r>
              <a:rPr lang="vi-VN" sz="2800" b="0" i="0" dirty="0">
                <a:solidFill>
                  <a:srgbClr val="242021"/>
                </a:solidFill>
                <a:effectLst/>
                <a:latin typeface="ArialMT"/>
              </a:rPr>
              <a:t>Năm 1428, khởi nghĩa Lam Sơn thắng lợi, chấm dứt hơn 20 năm đô hộ của nhà Minh, khôi phục nền độc lập và mở ra thời kì phát triển mới của đất nước. Lê Lợi lên ngôi hoàng đế, thành lập nhà Lê sơ, đóng đô tại thành Thăng Long cũ. Năm 1430, Đông Đô được đổi tên là Đông Kinh.</a:t>
            </a:r>
            <a:r>
              <a:rPr lang="vi-VN" sz="2800" dirty="0"/>
              <a:t> </a:t>
            </a:r>
            <a:br>
              <a:rPr lang="vi-VN" sz="2800" dirty="0"/>
            </a:br>
            <a:endParaRPr lang="vi-VN" sz="2800" dirty="0"/>
          </a:p>
        </p:txBody>
      </p:sp>
      <p:sp>
        <p:nvSpPr>
          <p:cNvPr id="6" name="Hộp Văn bản 5">
            <a:extLst>
              <a:ext uri="{FF2B5EF4-FFF2-40B4-BE49-F238E27FC236}">
                <a16:creationId xmlns:a16="http://schemas.microsoft.com/office/drawing/2014/main" id="{13399435-1E76-D2B8-C0D1-8C33C6D03E8A}"/>
              </a:ext>
            </a:extLst>
          </p:cNvPr>
          <p:cNvSpPr txBox="1"/>
          <p:nvPr/>
        </p:nvSpPr>
        <p:spPr>
          <a:xfrm>
            <a:off x="728785" y="946725"/>
            <a:ext cx="7848599" cy="2246769"/>
          </a:xfrm>
          <a:prstGeom prst="rect">
            <a:avLst/>
          </a:prstGeom>
          <a:noFill/>
        </p:spPr>
        <p:txBody>
          <a:bodyPr wrap="square">
            <a:spAutoFit/>
          </a:bodyPr>
          <a:lstStyle/>
          <a:p>
            <a:pPr algn="just"/>
            <a:r>
              <a:rPr lang="vi-VN" sz="2800" b="0" i="0" dirty="0">
                <a:solidFill>
                  <a:srgbClr val="242021"/>
                </a:solidFill>
                <a:effectLst/>
                <a:latin typeface="ArialMT"/>
              </a:rPr>
              <a:t>- Dưới thời vua Lê Thánh Tông, cả nước được chia thành các đạo thừa tuyên. vùng kinh thành gọi là phủ Trung Đô – một đơn vị hành chính đặc biệt, trực thuộc quản lí của triều đình.</a:t>
            </a:r>
            <a:r>
              <a:rPr lang="vi-VN" sz="2800" dirty="0"/>
              <a:t> </a:t>
            </a:r>
            <a:br>
              <a:rPr lang="vi-VN" sz="2800" dirty="0"/>
            </a:br>
            <a:endParaRPr lang="vi-VN" sz="2800" dirty="0"/>
          </a:p>
        </p:txBody>
      </p:sp>
      <p:sp>
        <p:nvSpPr>
          <p:cNvPr id="7" name="Hộp Văn bản 6">
            <a:extLst>
              <a:ext uri="{FF2B5EF4-FFF2-40B4-BE49-F238E27FC236}">
                <a16:creationId xmlns:a16="http://schemas.microsoft.com/office/drawing/2014/main" id="{E6E86428-B448-390A-0AB5-5AC09CC65328}"/>
              </a:ext>
            </a:extLst>
          </p:cNvPr>
          <p:cNvSpPr txBox="1"/>
          <p:nvPr/>
        </p:nvSpPr>
        <p:spPr>
          <a:xfrm>
            <a:off x="762000" y="2748765"/>
            <a:ext cx="7619999" cy="2246769"/>
          </a:xfrm>
          <a:prstGeom prst="rect">
            <a:avLst/>
          </a:prstGeom>
          <a:noFill/>
        </p:spPr>
        <p:txBody>
          <a:bodyPr wrap="square">
            <a:spAutoFit/>
          </a:bodyPr>
          <a:lstStyle/>
          <a:p>
            <a:r>
              <a:rPr lang="vi-VN" sz="2800" b="0" i="0" dirty="0">
                <a:solidFill>
                  <a:srgbClr val="242021"/>
                </a:solidFill>
                <a:effectLst/>
                <a:latin typeface="ArialMT"/>
              </a:rPr>
              <a:t>- Năm 1469, phủ Trung Đô được đổi tên thành phủ Phụng Thiên</a:t>
            </a:r>
            <a:r>
              <a:rPr lang="vi-VN" sz="2800" dirty="0">
                <a:solidFill>
                  <a:srgbClr val="242021"/>
                </a:solidFill>
                <a:latin typeface="ArialMT"/>
              </a:rPr>
              <a:t> </a:t>
            </a:r>
            <a:r>
              <a:rPr lang="vi-VN" sz="2800" b="0" i="0" dirty="0">
                <a:solidFill>
                  <a:srgbClr val="242021"/>
                </a:solidFill>
                <a:effectLst/>
                <a:latin typeface="ArialMT"/>
              </a:rPr>
              <a:t>gồm 2 huyện là Quảng Đức và Vĩnh Xương, chia thành 36 phường (mỗi huyện có 18 phường).</a:t>
            </a:r>
            <a:r>
              <a:rPr lang="vi-VN" sz="2800" dirty="0"/>
              <a:t> </a:t>
            </a:r>
            <a:br>
              <a:rPr lang="vi-VN" sz="2800" dirty="0"/>
            </a:br>
            <a:endParaRPr lang="vi-VN" sz="2800" dirty="0"/>
          </a:p>
        </p:txBody>
      </p:sp>
    </p:spTree>
    <p:extLst>
      <p:ext uri="{BB962C8B-B14F-4D97-AF65-F5344CB8AC3E}">
        <p14:creationId xmlns:p14="http://schemas.microsoft.com/office/powerpoint/2010/main" val="20838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22E08DB5-F9EB-05E8-A1C7-687E1EEF8AF0}"/>
              </a:ext>
            </a:extLst>
          </p:cNvPr>
          <p:cNvSpPr txBox="1"/>
          <p:nvPr/>
        </p:nvSpPr>
        <p:spPr>
          <a:xfrm>
            <a:off x="609600" y="590550"/>
            <a:ext cx="4587630" cy="800219"/>
          </a:xfrm>
          <a:prstGeom prst="rect">
            <a:avLst/>
          </a:prstGeom>
          <a:noFill/>
        </p:spPr>
        <p:txBody>
          <a:bodyPr wrap="square">
            <a:spAutoFit/>
          </a:bodyPr>
          <a:lstStyle/>
          <a:p>
            <a:r>
              <a:rPr lang="vi-VN" sz="2800" b="1" i="1" dirty="0">
                <a:solidFill>
                  <a:srgbClr val="FF0000"/>
                </a:solidFill>
                <a:effectLst/>
                <a:latin typeface="Arial-BoldItalicMT"/>
              </a:rPr>
              <a:t>II. Tình hình kinh tế:</a:t>
            </a:r>
            <a:r>
              <a:rPr lang="vi-VN" sz="2800" dirty="0">
                <a:solidFill>
                  <a:srgbClr val="FF0000"/>
                </a:solidFill>
              </a:rPr>
              <a:t> </a:t>
            </a:r>
            <a:br>
              <a:rPr lang="vi-VN" dirty="0"/>
            </a:br>
            <a:endParaRPr lang="vi-VN" dirty="0"/>
          </a:p>
        </p:txBody>
      </p:sp>
      <p:sp>
        <p:nvSpPr>
          <p:cNvPr id="9" name="Hộp Văn bản 8">
            <a:extLst>
              <a:ext uri="{FF2B5EF4-FFF2-40B4-BE49-F238E27FC236}">
                <a16:creationId xmlns:a16="http://schemas.microsoft.com/office/drawing/2014/main" id="{25533FB4-B0D1-4E37-87C0-23A9C53C7792}"/>
              </a:ext>
            </a:extLst>
          </p:cNvPr>
          <p:cNvSpPr txBox="1"/>
          <p:nvPr/>
        </p:nvSpPr>
        <p:spPr>
          <a:xfrm>
            <a:off x="1066800" y="1047750"/>
            <a:ext cx="2667000" cy="461665"/>
          </a:xfrm>
          <a:prstGeom prst="rect">
            <a:avLst/>
          </a:prstGeom>
          <a:noFill/>
        </p:spPr>
        <p:txBody>
          <a:bodyPr wrap="square">
            <a:spAutoFit/>
          </a:bodyPr>
          <a:lstStyle/>
          <a:p>
            <a:r>
              <a:rPr lang="vi-VN" sz="2400" b="0" i="1" dirty="0">
                <a:solidFill>
                  <a:srgbClr val="002060"/>
                </a:solidFill>
                <a:effectLst/>
                <a:latin typeface="Arial-ItalicMT"/>
              </a:rPr>
              <a:t>1. </a:t>
            </a:r>
            <a:r>
              <a:rPr lang="vi-VN" sz="2400" b="0" i="1" u="sng" dirty="0">
                <a:solidFill>
                  <a:srgbClr val="002060"/>
                </a:solidFill>
                <a:effectLst/>
                <a:latin typeface="Arial-ItalicMT"/>
              </a:rPr>
              <a:t>Nông nghiệp</a:t>
            </a:r>
            <a:r>
              <a:rPr lang="vi-VN" sz="2400" b="0" i="1" dirty="0">
                <a:solidFill>
                  <a:srgbClr val="002060"/>
                </a:solidFill>
                <a:effectLst/>
                <a:latin typeface="Arial-ItalicMT"/>
              </a:rPr>
              <a:t>:</a:t>
            </a:r>
            <a:r>
              <a:rPr lang="vi-VN" sz="2400" dirty="0">
                <a:solidFill>
                  <a:srgbClr val="002060"/>
                </a:solidFill>
              </a:rPr>
              <a:t> </a:t>
            </a:r>
            <a:endParaRPr lang="vi-VN" dirty="0"/>
          </a:p>
        </p:txBody>
      </p:sp>
      <p:sp>
        <p:nvSpPr>
          <p:cNvPr id="11" name="Hộp Văn bản 10">
            <a:extLst>
              <a:ext uri="{FF2B5EF4-FFF2-40B4-BE49-F238E27FC236}">
                <a16:creationId xmlns:a16="http://schemas.microsoft.com/office/drawing/2014/main" id="{4B939FBB-24E6-B481-B705-9284D6913663}"/>
              </a:ext>
            </a:extLst>
          </p:cNvPr>
          <p:cNvSpPr txBox="1"/>
          <p:nvPr/>
        </p:nvSpPr>
        <p:spPr>
          <a:xfrm>
            <a:off x="685800" y="1509415"/>
            <a:ext cx="8077200" cy="1815882"/>
          </a:xfrm>
          <a:prstGeom prst="rect">
            <a:avLst/>
          </a:prstGeom>
          <a:noFill/>
        </p:spPr>
        <p:txBody>
          <a:bodyPr wrap="square">
            <a:spAutoFit/>
          </a:bodyPr>
          <a:lstStyle/>
          <a:p>
            <a:r>
              <a:rPr lang="vi-VN" sz="2800" dirty="0">
                <a:solidFill>
                  <a:srgbClr val="242021"/>
                </a:solidFill>
                <a:latin typeface="ArialMT"/>
              </a:rPr>
              <a:t>- V</a:t>
            </a:r>
            <a:r>
              <a:rPr lang="vi-VN" sz="2800" b="0" i="0" dirty="0">
                <a:solidFill>
                  <a:srgbClr val="242021"/>
                </a:solidFill>
                <a:effectLst/>
                <a:latin typeface="ArialMT"/>
              </a:rPr>
              <a:t>ua Lê Thánh Tông khuyến khích lập đồn điền, khai phá ruộng đất để sản xuất nông nghiệp như Quán La, Dịch vọng, Thịnh Quang, Vĩnh Hưng…</a:t>
            </a:r>
            <a:r>
              <a:rPr lang="vi-VN" sz="2800" dirty="0"/>
              <a:t> </a:t>
            </a:r>
            <a:br>
              <a:rPr lang="vi-VN" sz="2800" dirty="0"/>
            </a:br>
            <a:endParaRPr lang="vi-VN" sz="2800" dirty="0"/>
          </a:p>
        </p:txBody>
      </p:sp>
    </p:spTree>
    <p:extLst>
      <p:ext uri="{BB962C8B-B14F-4D97-AF65-F5344CB8AC3E}">
        <p14:creationId xmlns:p14="http://schemas.microsoft.com/office/powerpoint/2010/main" val="60552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6705B320-0B2B-FF95-CEF1-0B229B2666ED}"/>
              </a:ext>
            </a:extLst>
          </p:cNvPr>
          <p:cNvSpPr txBox="1"/>
          <p:nvPr/>
        </p:nvSpPr>
        <p:spPr>
          <a:xfrm>
            <a:off x="609600" y="438150"/>
            <a:ext cx="4587630" cy="461665"/>
          </a:xfrm>
          <a:prstGeom prst="rect">
            <a:avLst/>
          </a:prstGeom>
          <a:noFill/>
        </p:spPr>
        <p:txBody>
          <a:bodyPr wrap="square">
            <a:spAutoFit/>
          </a:bodyPr>
          <a:lstStyle/>
          <a:p>
            <a:r>
              <a:rPr lang="vi-VN" sz="2400" b="0" i="1" dirty="0">
                <a:solidFill>
                  <a:srgbClr val="002060"/>
                </a:solidFill>
                <a:effectLst/>
                <a:latin typeface="Arial-ItalicMT"/>
              </a:rPr>
              <a:t>2. </a:t>
            </a:r>
            <a:r>
              <a:rPr lang="vi-VN" sz="2400" b="0" i="1" u="sng" dirty="0">
                <a:solidFill>
                  <a:srgbClr val="002060"/>
                </a:solidFill>
                <a:effectLst/>
                <a:latin typeface="Arial-ItalicMT"/>
              </a:rPr>
              <a:t>Thủ công nghiệp</a:t>
            </a:r>
            <a:r>
              <a:rPr lang="vi-VN" sz="2400" b="0" i="1" dirty="0">
                <a:solidFill>
                  <a:srgbClr val="002060"/>
                </a:solidFill>
                <a:effectLst/>
                <a:latin typeface="Arial-ItalicMT"/>
              </a:rPr>
              <a:t>: </a:t>
            </a:r>
            <a:endParaRPr lang="vi-VN" sz="2400" dirty="0"/>
          </a:p>
        </p:txBody>
      </p:sp>
      <p:sp>
        <p:nvSpPr>
          <p:cNvPr id="5" name="Hộp Văn bản 4">
            <a:extLst>
              <a:ext uri="{FF2B5EF4-FFF2-40B4-BE49-F238E27FC236}">
                <a16:creationId xmlns:a16="http://schemas.microsoft.com/office/drawing/2014/main" id="{B5359DE5-3FD7-D2F0-60C3-9DA48B4A8038}"/>
              </a:ext>
            </a:extLst>
          </p:cNvPr>
          <p:cNvSpPr txBox="1"/>
          <p:nvPr/>
        </p:nvSpPr>
        <p:spPr>
          <a:xfrm>
            <a:off x="876300" y="877415"/>
            <a:ext cx="7391400" cy="1815882"/>
          </a:xfrm>
          <a:prstGeom prst="rect">
            <a:avLst/>
          </a:prstGeom>
          <a:noFill/>
        </p:spPr>
        <p:txBody>
          <a:bodyPr wrap="square">
            <a:spAutoFit/>
          </a:bodyPr>
          <a:lstStyle/>
          <a:p>
            <a:r>
              <a:rPr lang="vi-VN" sz="2800" b="0" i="0" dirty="0">
                <a:solidFill>
                  <a:srgbClr val="242021"/>
                </a:solidFill>
                <a:effectLst/>
                <a:latin typeface="ArialMT"/>
              </a:rPr>
              <a:t>- Triều đình tập hợp những thợ thủ công giỏi trong dân gian lập nên Cục Bách tác và là cơ sở sản xuất thủ công nghiệp phục vụ trong triều đình.</a:t>
            </a:r>
            <a:r>
              <a:rPr lang="vi-VN" sz="2800" dirty="0"/>
              <a:t> </a:t>
            </a:r>
          </a:p>
        </p:txBody>
      </p:sp>
    </p:spTree>
    <p:extLst>
      <p:ext uri="{BB962C8B-B14F-4D97-AF65-F5344CB8AC3E}">
        <p14:creationId xmlns:p14="http://schemas.microsoft.com/office/powerpoint/2010/main" val="178392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8033F54-0487-4B82-BA1A-CE5B605EF530}"/>
              </a:ext>
            </a:extLst>
          </p:cNvPr>
          <p:cNvSpPr txBox="1"/>
          <p:nvPr/>
        </p:nvSpPr>
        <p:spPr>
          <a:xfrm>
            <a:off x="685800" y="438150"/>
            <a:ext cx="2819400" cy="461665"/>
          </a:xfrm>
          <a:prstGeom prst="rect">
            <a:avLst/>
          </a:prstGeom>
          <a:noFill/>
        </p:spPr>
        <p:txBody>
          <a:bodyPr wrap="square">
            <a:spAutoFit/>
          </a:bodyPr>
          <a:lstStyle/>
          <a:p>
            <a:r>
              <a:rPr lang="vi-VN" sz="2400" b="0" i="1" dirty="0">
                <a:solidFill>
                  <a:srgbClr val="002060"/>
                </a:solidFill>
                <a:effectLst/>
                <a:latin typeface="Arial-ItalicMT"/>
              </a:rPr>
              <a:t>3.</a:t>
            </a:r>
            <a:r>
              <a:rPr lang="vi-VN" sz="2400" b="0" i="1" u="sng" dirty="0">
                <a:solidFill>
                  <a:srgbClr val="002060"/>
                </a:solidFill>
                <a:effectLst/>
                <a:latin typeface="Arial-ItalicMT"/>
              </a:rPr>
              <a:t>Thương nghiệp</a:t>
            </a:r>
            <a:r>
              <a:rPr lang="vi-VN" sz="2400" b="0" i="1" dirty="0">
                <a:solidFill>
                  <a:srgbClr val="002060"/>
                </a:solidFill>
                <a:effectLst/>
                <a:latin typeface="Arial-ItalicMT"/>
              </a:rPr>
              <a:t>:</a:t>
            </a:r>
            <a:r>
              <a:rPr lang="vi-VN" sz="2400" dirty="0">
                <a:solidFill>
                  <a:srgbClr val="002060"/>
                </a:solidFill>
              </a:rPr>
              <a:t> </a:t>
            </a:r>
            <a:endParaRPr lang="vi-VN" dirty="0"/>
          </a:p>
        </p:txBody>
      </p:sp>
      <p:sp>
        <p:nvSpPr>
          <p:cNvPr id="5" name="Hộp Văn bản 4">
            <a:extLst>
              <a:ext uri="{FF2B5EF4-FFF2-40B4-BE49-F238E27FC236}">
                <a16:creationId xmlns:a16="http://schemas.microsoft.com/office/drawing/2014/main" id="{A63388BF-19BA-72B8-7C63-187B5AAFE8A7}"/>
              </a:ext>
            </a:extLst>
          </p:cNvPr>
          <p:cNvSpPr txBox="1"/>
          <p:nvPr/>
        </p:nvSpPr>
        <p:spPr>
          <a:xfrm>
            <a:off x="990600" y="1017478"/>
            <a:ext cx="7086600" cy="3108543"/>
          </a:xfrm>
          <a:prstGeom prst="rect">
            <a:avLst/>
          </a:prstGeom>
          <a:noFill/>
        </p:spPr>
        <p:txBody>
          <a:bodyPr wrap="square">
            <a:spAutoFit/>
          </a:bodyPr>
          <a:lstStyle/>
          <a:p>
            <a:pPr algn="just"/>
            <a:r>
              <a:rPr lang="vi-VN" sz="2800" dirty="0">
                <a:solidFill>
                  <a:srgbClr val="242021"/>
                </a:solidFill>
                <a:latin typeface="ArialMT"/>
              </a:rPr>
              <a:t>- H</a:t>
            </a:r>
            <a:r>
              <a:rPr lang="vi-VN" sz="2800" b="0" i="0" dirty="0">
                <a:solidFill>
                  <a:srgbClr val="242021"/>
                </a:solidFill>
                <a:effectLst/>
                <a:latin typeface="ArialMT"/>
              </a:rPr>
              <a:t>oạt động buôn bán ở Đông Kinh có nhiều bước phát triển với hệ thống phố phường, chợ bến nhộn nhịp</a:t>
            </a:r>
            <a:r>
              <a:rPr lang="vi-VN" sz="2800" dirty="0">
                <a:solidFill>
                  <a:srgbClr val="242021"/>
                </a:solidFill>
                <a:latin typeface="ArialMT"/>
              </a:rPr>
              <a:t>, t</a:t>
            </a:r>
            <a:r>
              <a:rPr lang="vi-VN" sz="2800" b="0" i="0" dirty="0">
                <a:solidFill>
                  <a:srgbClr val="242021"/>
                </a:solidFill>
                <a:effectLst/>
                <a:latin typeface="ArialMT"/>
              </a:rPr>
              <a:t>ập trung ở phường Đường Nhân (khu vực phố Hàng Ngang, quận Hoàn Kiếm) với thương nhân chủ yếu là người Hoa .</a:t>
            </a:r>
            <a:r>
              <a:rPr lang="vi-VN" sz="2800" dirty="0"/>
              <a:t> </a:t>
            </a:r>
            <a:br>
              <a:rPr lang="vi-VN" sz="2800" dirty="0"/>
            </a:br>
            <a:endParaRPr lang="vi-VN" sz="2800" dirty="0"/>
          </a:p>
        </p:txBody>
      </p:sp>
    </p:spTree>
    <p:extLst>
      <p:ext uri="{BB962C8B-B14F-4D97-AF65-F5344CB8AC3E}">
        <p14:creationId xmlns:p14="http://schemas.microsoft.com/office/powerpoint/2010/main" val="278722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6D24DEA9-C5FC-1973-0A25-14F2BBB4F98D}"/>
              </a:ext>
            </a:extLst>
          </p:cNvPr>
          <p:cNvSpPr txBox="1"/>
          <p:nvPr/>
        </p:nvSpPr>
        <p:spPr>
          <a:xfrm>
            <a:off x="457200" y="361950"/>
            <a:ext cx="4587630" cy="523220"/>
          </a:xfrm>
          <a:prstGeom prst="rect">
            <a:avLst/>
          </a:prstGeom>
          <a:noFill/>
        </p:spPr>
        <p:txBody>
          <a:bodyPr wrap="square">
            <a:spAutoFit/>
          </a:bodyPr>
          <a:lstStyle/>
          <a:p>
            <a:r>
              <a:rPr lang="vi-VN" sz="2800" b="1" i="1" dirty="0" err="1">
                <a:solidFill>
                  <a:srgbClr val="FF0000"/>
                </a:solidFill>
                <a:latin typeface="Arial-BoldItalicMT"/>
              </a:rPr>
              <a:t>III</a:t>
            </a:r>
            <a:r>
              <a:rPr lang="vi-VN" sz="2800" b="1" i="1" dirty="0" err="1">
                <a:solidFill>
                  <a:srgbClr val="FF0000"/>
                </a:solidFill>
                <a:effectLst/>
                <a:latin typeface="Arial-BoldItalicMT"/>
              </a:rPr>
              <a:t>.Tình</a:t>
            </a:r>
            <a:r>
              <a:rPr lang="vi-VN" sz="2800" b="1" i="1" dirty="0">
                <a:solidFill>
                  <a:srgbClr val="FF0000"/>
                </a:solidFill>
                <a:effectLst/>
                <a:latin typeface="Arial-BoldItalicMT"/>
              </a:rPr>
              <a:t> hình văn </a:t>
            </a:r>
            <a:r>
              <a:rPr lang="vi-VN" sz="2800" b="1" i="1" dirty="0" err="1">
                <a:solidFill>
                  <a:srgbClr val="FF0000"/>
                </a:solidFill>
                <a:effectLst/>
                <a:latin typeface="Arial-BoldItalicMT"/>
              </a:rPr>
              <a:t>hoá</a:t>
            </a:r>
            <a:r>
              <a:rPr lang="vi-VN" sz="2800" dirty="0">
                <a:solidFill>
                  <a:srgbClr val="FF0000"/>
                </a:solidFill>
              </a:rPr>
              <a:t> </a:t>
            </a:r>
            <a:endParaRPr lang="vi-VN" sz="2800" dirty="0"/>
          </a:p>
        </p:txBody>
      </p:sp>
      <p:sp>
        <p:nvSpPr>
          <p:cNvPr id="5" name="Hộp Văn bản 4">
            <a:extLst>
              <a:ext uri="{FF2B5EF4-FFF2-40B4-BE49-F238E27FC236}">
                <a16:creationId xmlns:a16="http://schemas.microsoft.com/office/drawing/2014/main" id="{BACF3BB7-89BE-F5A4-855B-2841FFA9591A}"/>
              </a:ext>
            </a:extLst>
          </p:cNvPr>
          <p:cNvSpPr txBox="1"/>
          <p:nvPr/>
        </p:nvSpPr>
        <p:spPr>
          <a:xfrm>
            <a:off x="884115" y="757615"/>
            <a:ext cx="1981200" cy="461665"/>
          </a:xfrm>
          <a:prstGeom prst="rect">
            <a:avLst/>
          </a:prstGeom>
          <a:noFill/>
        </p:spPr>
        <p:txBody>
          <a:bodyPr wrap="square">
            <a:spAutoFit/>
          </a:bodyPr>
          <a:lstStyle/>
          <a:p>
            <a:r>
              <a:rPr lang="vi-VN" sz="2400" b="0" i="1" dirty="0">
                <a:solidFill>
                  <a:srgbClr val="002060"/>
                </a:solidFill>
                <a:effectLst/>
                <a:latin typeface="Arial-ItalicMT"/>
              </a:rPr>
              <a:t>1. </a:t>
            </a:r>
            <a:r>
              <a:rPr lang="vi-VN" sz="2400" b="0" i="1" u="sng" dirty="0">
                <a:solidFill>
                  <a:srgbClr val="002060"/>
                </a:solidFill>
                <a:effectLst/>
                <a:latin typeface="Arial-ItalicMT"/>
              </a:rPr>
              <a:t>Giáo dục</a:t>
            </a:r>
            <a:r>
              <a:rPr lang="vi-VN" sz="2400" b="0" i="1" dirty="0">
                <a:solidFill>
                  <a:srgbClr val="002060"/>
                </a:solidFill>
                <a:effectLst/>
                <a:latin typeface="Arial-ItalicMT"/>
              </a:rPr>
              <a:t>:</a:t>
            </a:r>
            <a:r>
              <a:rPr lang="vi-VN" sz="2400" dirty="0">
                <a:solidFill>
                  <a:srgbClr val="002060"/>
                </a:solidFill>
              </a:rPr>
              <a:t> </a:t>
            </a:r>
            <a:endParaRPr lang="vi-VN" dirty="0"/>
          </a:p>
        </p:txBody>
      </p:sp>
      <p:sp>
        <p:nvSpPr>
          <p:cNvPr id="11" name="Hộp Văn bản 10">
            <a:extLst>
              <a:ext uri="{FF2B5EF4-FFF2-40B4-BE49-F238E27FC236}">
                <a16:creationId xmlns:a16="http://schemas.microsoft.com/office/drawing/2014/main" id="{9D4CC7E7-04BE-DB1D-4162-17B91A00343F}"/>
              </a:ext>
            </a:extLst>
          </p:cNvPr>
          <p:cNvSpPr txBox="1"/>
          <p:nvPr/>
        </p:nvSpPr>
        <p:spPr>
          <a:xfrm>
            <a:off x="304801" y="1219280"/>
            <a:ext cx="3124200" cy="3539430"/>
          </a:xfrm>
          <a:prstGeom prst="rect">
            <a:avLst/>
          </a:prstGeom>
          <a:noFill/>
        </p:spPr>
        <p:txBody>
          <a:bodyPr wrap="square">
            <a:spAutoFit/>
          </a:bodyPr>
          <a:lstStyle/>
          <a:p>
            <a:pPr marL="457200" indent="-457200" algn="just">
              <a:buFontTx/>
              <a:buChar char="-"/>
            </a:pPr>
            <a:r>
              <a:rPr lang="vi-VN" sz="2800" b="0" i="0" dirty="0">
                <a:solidFill>
                  <a:srgbClr val="242021"/>
                </a:solidFill>
                <a:effectLst/>
                <a:latin typeface="ArialMT"/>
              </a:rPr>
              <a:t>Năm 1442, khoa thi Hội đầu tiên được nhà Lê sơ tổ chức ở Kinh thành một cách quy củ và duy trì đều đặn. </a:t>
            </a:r>
          </a:p>
        </p:txBody>
      </p:sp>
      <p:pic>
        <p:nvPicPr>
          <p:cNvPr id="12" name="Picture 2" descr="Chàng trai nghèo ăn vụng hụt trạng nguyên vì… kiêu ngạo">
            <a:extLst>
              <a:ext uri="{FF2B5EF4-FFF2-40B4-BE49-F238E27FC236}">
                <a16:creationId xmlns:a16="http://schemas.microsoft.com/office/drawing/2014/main" id="{929F21F5-C782-2E5F-34BC-6A3ECB3BE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352550"/>
            <a:ext cx="486762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A18DB2D-04B9-21FC-0930-B942ECEB87CA}"/>
              </a:ext>
            </a:extLst>
          </p:cNvPr>
          <p:cNvSpPr txBox="1"/>
          <p:nvPr/>
        </p:nvSpPr>
        <p:spPr>
          <a:xfrm>
            <a:off x="685800" y="514350"/>
            <a:ext cx="7620000" cy="1661993"/>
          </a:xfrm>
          <a:prstGeom prst="rect">
            <a:avLst/>
          </a:prstGeom>
          <a:noFill/>
        </p:spPr>
        <p:txBody>
          <a:bodyPr wrap="square">
            <a:spAutoFit/>
          </a:bodyPr>
          <a:lstStyle/>
          <a:p>
            <a:pPr algn="just"/>
            <a:r>
              <a:rPr lang="vi-VN" sz="2800" b="0" i="0" dirty="0">
                <a:solidFill>
                  <a:srgbClr val="242021"/>
                </a:solidFill>
                <a:effectLst/>
                <a:latin typeface="ArialMT"/>
              </a:rPr>
              <a:t>- Từ năm 1484, vua Lê Thánh Tông cho lập bia Tiến sĩ ở văn Miếu – Quốc Tử Giám để tôn vinh những người đỗ đạt trong các kì thi Hội.</a:t>
            </a:r>
            <a:r>
              <a:rPr lang="vi-VN" sz="2800" dirty="0"/>
              <a:t> </a:t>
            </a:r>
            <a:br>
              <a:rPr lang="vi-VN" dirty="0"/>
            </a:br>
            <a:endParaRPr lang="vi-VN" dirty="0"/>
          </a:p>
        </p:txBody>
      </p:sp>
      <p:pic>
        <p:nvPicPr>
          <p:cNvPr id="4" name="Picture 6" descr="82 bia Tiến sĩ tại Văn Miếu - Quốc Tử Giám được công nhận là Bảo vật quốc  gia">
            <a:extLst>
              <a:ext uri="{FF2B5EF4-FFF2-40B4-BE49-F238E27FC236}">
                <a16:creationId xmlns:a16="http://schemas.microsoft.com/office/drawing/2014/main" id="{AC638AFA-57D7-3968-4779-85E78AA8F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688" y="1962150"/>
            <a:ext cx="547222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4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82 BIA TIẾN SĨ – NGUỒN SỬ LIỆU QUÍ GIÁ VỀ LỊCH SỬ GIÁO DỤC ...">
            <a:extLst>
              <a:ext uri="{FF2B5EF4-FFF2-40B4-BE49-F238E27FC236}">
                <a16:creationId xmlns:a16="http://schemas.microsoft.com/office/drawing/2014/main" id="{FD7B2572-08FD-20B4-02DD-82F57637B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15" y="0"/>
            <a:ext cx="903218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82 bia Tiến sĩ tại Văn Miếu-Quốc Tử Giám: Được công nhận Bảo ...">
            <a:extLst>
              <a:ext uri="{FF2B5EF4-FFF2-40B4-BE49-F238E27FC236}">
                <a16:creationId xmlns:a16="http://schemas.microsoft.com/office/drawing/2014/main" id="{EC8EA636-5292-F649-85B5-EF9F26686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15" y="0"/>
            <a:ext cx="9032184"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Bia tiến sĩ ở Văn Miếu Quốc Tử Giám | Viet Fun Travel">
            <a:extLst>
              <a:ext uri="{FF2B5EF4-FFF2-40B4-BE49-F238E27FC236}">
                <a16:creationId xmlns:a16="http://schemas.microsoft.com/office/drawing/2014/main" id="{D0E84C78-D191-93CF-2263-C21B40ABB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1" y="0"/>
            <a:ext cx="838961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3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ircle(in)">
                                      <p:cBhvr>
                                        <p:cTn id="7" dur="2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arn(inVertical)">
                                      <p:cBhvr>
                                        <p:cTn id="12"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ữu cơ">
  <a:themeElements>
    <a:clrScheme name="Hữu cơ">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Hữu cơ">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ữu cơ">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4049</TotalTime>
  <Words>652</Words>
  <Application>Microsoft Office PowerPoint</Application>
  <PresentationFormat>On-screen Show (16:9)</PresentationFormat>
  <Paragraphs>29</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Arial-BoldItalicMT</vt:lpstr>
      <vt:lpstr>Arial-BoldMT</vt:lpstr>
      <vt:lpstr>Arial-ItalicMT</vt:lpstr>
      <vt:lpstr>ArialMT</vt:lpstr>
      <vt:lpstr>ChronicaPro-Heavy</vt:lpstr>
      <vt:lpstr>Arial</vt:lpstr>
      <vt:lpstr>Calibri</vt:lpstr>
      <vt:lpstr>Garamond</vt:lpstr>
      <vt:lpstr>Times New Roman</vt:lpstr>
      <vt:lpstr>Hữu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Phương</cp:lastModifiedBy>
  <cp:revision>57</cp:revision>
  <dcterms:created xsi:type="dcterms:W3CDTF">2018-01-02T14:41:22Z</dcterms:created>
  <dcterms:modified xsi:type="dcterms:W3CDTF">2024-01-03T05:51:22Z</dcterms:modified>
</cp:coreProperties>
</file>