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4" r:id="rId3"/>
    <p:sldId id="257" r:id="rId4"/>
    <p:sldId id="265" r:id="rId5"/>
    <p:sldId id="258" r:id="rId6"/>
    <p:sldId id="259" r:id="rId7"/>
    <p:sldId id="260" r:id="rId8"/>
    <p:sldId id="261" r:id="rId9"/>
    <p:sldId id="266" r:id="rId10"/>
    <p:sldId id="262" r:id="rId11"/>
    <p:sldId id="263"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116A5-B2F1-41AC-8D4D-E7FCA74EA5C9}" type="datetimeFigureOut">
              <a:rPr lang="en-US" smtClean="0"/>
              <a:t>6/4/2023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3EC92-2143-47B5-B88D-C360A3A1D089}" type="slidenum">
              <a:rPr lang="en-US" smtClean="0"/>
              <a:t>‹#›</a:t>
            </a:fld>
            <a:endParaRPr lang="en-US"/>
          </a:p>
        </p:txBody>
      </p:sp>
    </p:spTree>
    <p:extLst>
      <p:ext uri="{BB962C8B-B14F-4D97-AF65-F5344CB8AC3E}">
        <p14:creationId xmlns:p14="http://schemas.microsoft.com/office/powerpoint/2010/main" val="128236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dirty="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200" dirty="0">
              <a:latin typeface=".VnTime" panose="020B7200000000000000"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673EC92-2143-47B5-B88D-C360A3A1D089}" type="slidenum">
              <a:rPr lang="en-US" smtClean="0"/>
              <a:t>1</a:t>
            </a:fld>
            <a:endParaRPr lang="en-US"/>
          </a:p>
        </p:txBody>
      </p:sp>
    </p:spTree>
    <p:extLst>
      <p:ext uri="{BB962C8B-B14F-4D97-AF65-F5344CB8AC3E}">
        <p14:creationId xmlns:p14="http://schemas.microsoft.com/office/powerpoint/2010/main" val="374995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3EC92-2143-47B5-B88D-C360A3A1D089}" type="slidenum">
              <a:rPr lang="en-US" smtClean="0"/>
              <a:t>4</a:t>
            </a:fld>
            <a:endParaRPr lang="en-US"/>
          </a:p>
        </p:txBody>
      </p:sp>
    </p:spTree>
    <p:extLst>
      <p:ext uri="{BB962C8B-B14F-4D97-AF65-F5344CB8AC3E}">
        <p14:creationId xmlns:p14="http://schemas.microsoft.com/office/powerpoint/2010/main" val="349505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dirty="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200" dirty="0">
              <a:latin typeface=".VnTime" panose="020B7200000000000000"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673EC92-2143-47B5-B88D-C360A3A1D089}" type="slidenum">
              <a:rPr lang="en-US" smtClean="0"/>
              <a:t>7</a:t>
            </a:fld>
            <a:endParaRPr lang="en-US"/>
          </a:p>
        </p:txBody>
      </p:sp>
    </p:spTree>
    <p:extLst>
      <p:ext uri="{BB962C8B-B14F-4D97-AF65-F5344CB8AC3E}">
        <p14:creationId xmlns:p14="http://schemas.microsoft.com/office/powerpoint/2010/main" val="1630865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dirty="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200">
              <a:latin typeface=".VnTime" panose="020B7200000000000000"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4673EC92-2143-47B5-B88D-C360A3A1D089}" type="slidenum">
              <a:rPr lang="en-US" smtClean="0"/>
              <a:t>10</a:t>
            </a:fld>
            <a:endParaRPr lang="en-US"/>
          </a:p>
        </p:txBody>
      </p:sp>
    </p:spTree>
    <p:extLst>
      <p:ext uri="{BB962C8B-B14F-4D97-AF65-F5344CB8AC3E}">
        <p14:creationId xmlns:p14="http://schemas.microsoft.com/office/powerpoint/2010/main" val="84896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522249-521A-464A-893F-772C8F10E781}"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2C434-4A58-4A6B-8371-3D9EA34F1750}" type="slidenum">
              <a:rPr lang="en-US" smtClean="0"/>
              <a:t>‹#›</a:t>
            </a:fld>
            <a:endParaRPr lang="en-US"/>
          </a:p>
        </p:txBody>
      </p:sp>
    </p:spTree>
    <p:extLst>
      <p:ext uri="{BB962C8B-B14F-4D97-AF65-F5344CB8AC3E}">
        <p14:creationId xmlns:p14="http://schemas.microsoft.com/office/powerpoint/2010/main" val="249297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22249-521A-464A-893F-772C8F10E781}"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2C434-4A58-4A6B-8371-3D9EA34F1750}" type="slidenum">
              <a:rPr lang="en-US" smtClean="0"/>
              <a:t>‹#›</a:t>
            </a:fld>
            <a:endParaRPr lang="en-US"/>
          </a:p>
        </p:txBody>
      </p:sp>
    </p:spTree>
    <p:extLst>
      <p:ext uri="{BB962C8B-B14F-4D97-AF65-F5344CB8AC3E}">
        <p14:creationId xmlns:p14="http://schemas.microsoft.com/office/powerpoint/2010/main" val="149855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22249-521A-464A-893F-772C8F10E781}"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2C434-4A58-4A6B-8371-3D9EA34F1750}" type="slidenum">
              <a:rPr lang="en-US" smtClean="0"/>
              <a:t>‹#›</a:t>
            </a:fld>
            <a:endParaRPr lang="en-US"/>
          </a:p>
        </p:txBody>
      </p:sp>
    </p:spTree>
    <p:extLst>
      <p:ext uri="{BB962C8B-B14F-4D97-AF65-F5344CB8AC3E}">
        <p14:creationId xmlns:p14="http://schemas.microsoft.com/office/powerpoint/2010/main" val="3688881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22249-521A-464A-893F-772C8F10E781}"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2C434-4A58-4A6B-8371-3D9EA34F1750}" type="slidenum">
              <a:rPr lang="en-US" smtClean="0"/>
              <a:t>‹#›</a:t>
            </a:fld>
            <a:endParaRPr lang="en-US"/>
          </a:p>
        </p:txBody>
      </p:sp>
    </p:spTree>
    <p:extLst>
      <p:ext uri="{BB962C8B-B14F-4D97-AF65-F5344CB8AC3E}">
        <p14:creationId xmlns:p14="http://schemas.microsoft.com/office/powerpoint/2010/main" val="80129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522249-521A-464A-893F-772C8F10E781}"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2C434-4A58-4A6B-8371-3D9EA34F1750}" type="slidenum">
              <a:rPr lang="en-US" smtClean="0"/>
              <a:t>‹#›</a:t>
            </a:fld>
            <a:endParaRPr lang="en-US"/>
          </a:p>
        </p:txBody>
      </p:sp>
    </p:spTree>
    <p:extLst>
      <p:ext uri="{BB962C8B-B14F-4D97-AF65-F5344CB8AC3E}">
        <p14:creationId xmlns:p14="http://schemas.microsoft.com/office/powerpoint/2010/main" val="216761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522249-521A-464A-893F-772C8F10E781}" type="datetimeFigureOut">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2C434-4A58-4A6B-8371-3D9EA34F1750}" type="slidenum">
              <a:rPr lang="en-US" smtClean="0"/>
              <a:t>‹#›</a:t>
            </a:fld>
            <a:endParaRPr lang="en-US"/>
          </a:p>
        </p:txBody>
      </p:sp>
    </p:spTree>
    <p:extLst>
      <p:ext uri="{BB962C8B-B14F-4D97-AF65-F5344CB8AC3E}">
        <p14:creationId xmlns:p14="http://schemas.microsoft.com/office/powerpoint/2010/main" val="105102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522249-521A-464A-893F-772C8F10E781}" type="datetimeFigureOut">
              <a:rPr lang="en-US" smtClean="0"/>
              <a:t>6/4/2023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22C434-4A58-4A6B-8371-3D9EA34F1750}" type="slidenum">
              <a:rPr lang="en-US" smtClean="0"/>
              <a:t>‹#›</a:t>
            </a:fld>
            <a:endParaRPr lang="en-US"/>
          </a:p>
        </p:txBody>
      </p:sp>
    </p:spTree>
    <p:extLst>
      <p:ext uri="{BB962C8B-B14F-4D97-AF65-F5344CB8AC3E}">
        <p14:creationId xmlns:p14="http://schemas.microsoft.com/office/powerpoint/2010/main" val="419882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522249-521A-464A-893F-772C8F10E781}" type="datetimeFigureOut">
              <a:rPr lang="en-US" smtClean="0"/>
              <a:t>6/4/2023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22C434-4A58-4A6B-8371-3D9EA34F1750}" type="slidenum">
              <a:rPr lang="en-US" smtClean="0"/>
              <a:t>‹#›</a:t>
            </a:fld>
            <a:endParaRPr lang="en-US"/>
          </a:p>
        </p:txBody>
      </p:sp>
    </p:spTree>
    <p:extLst>
      <p:ext uri="{BB962C8B-B14F-4D97-AF65-F5344CB8AC3E}">
        <p14:creationId xmlns:p14="http://schemas.microsoft.com/office/powerpoint/2010/main" val="357061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22249-521A-464A-893F-772C8F10E781}" type="datetimeFigureOut">
              <a:rPr lang="en-US" smtClean="0"/>
              <a:t>6/4/2023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22C434-4A58-4A6B-8371-3D9EA34F1750}" type="slidenum">
              <a:rPr lang="en-US" smtClean="0"/>
              <a:t>‹#›</a:t>
            </a:fld>
            <a:endParaRPr lang="en-US"/>
          </a:p>
        </p:txBody>
      </p:sp>
    </p:spTree>
    <p:extLst>
      <p:ext uri="{BB962C8B-B14F-4D97-AF65-F5344CB8AC3E}">
        <p14:creationId xmlns:p14="http://schemas.microsoft.com/office/powerpoint/2010/main" val="182796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522249-521A-464A-893F-772C8F10E781}" type="datetimeFigureOut">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2C434-4A58-4A6B-8371-3D9EA34F1750}" type="slidenum">
              <a:rPr lang="en-US" smtClean="0"/>
              <a:t>‹#›</a:t>
            </a:fld>
            <a:endParaRPr lang="en-US"/>
          </a:p>
        </p:txBody>
      </p:sp>
    </p:spTree>
    <p:extLst>
      <p:ext uri="{BB962C8B-B14F-4D97-AF65-F5344CB8AC3E}">
        <p14:creationId xmlns:p14="http://schemas.microsoft.com/office/powerpoint/2010/main" val="229511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522249-521A-464A-893F-772C8F10E781}" type="datetimeFigureOut">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2C434-4A58-4A6B-8371-3D9EA34F1750}" type="slidenum">
              <a:rPr lang="en-US" smtClean="0"/>
              <a:t>‹#›</a:t>
            </a:fld>
            <a:endParaRPr lang="en-US"/>
          </a:p>
        </p:txBody>
      </p:sp>
    </p:spTree>
    <p:extLst>
      <p:ext uri="{BB962C8B-B14F-4D97-AF65-F5344CB8AC3E}">
        <p14:creationId xmlns:p14="http://schemas.microsoft.com/office/powerpoint/2010/main" val="15362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C522249-521A-464A-893F-772C8F10E781}" type="datetimeFigureOut">
              <a:rPr lang="en-US" smtClean="0"/>
              <a:t>6/4/2023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22C434-4A58-4A6B-8371-3D9EA34F1750}" type="slidenum">
              <a:rPr lang="en-US" smtClean="0"/>
              <a:t>‹#›</a:t>
            </a:fld>
            <a:endParaRPr lang="en-US"/>
          </a:p>
        </p:txBody>
      </p:sp>
    </p:spTree>
    <p:extLst>
      <p:ext uri="{BB962C8B-B14F-4D97-AF65-F5344CB8AC3E}">
        <p14:creationId xmlns:p14="http://schemas.microsoft.com/office/powerpoint/2010/main" val="51165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stretch>
            <a:fillRect/>
          </a:stretch>
        </p:blipFill>
        <p:spPr>
          <a:xfrm>
            <a:off x="0" y="0"/>
            <a:ext cx="9144000" cy="6888480"/>
          </a:xfrm>
          <a:prstGeom prst="rect">
            <a:avLst/>
          </a:prstGeom>
        </p:spPr>
      </p:pic>
      <p:sp>
        <p:nvSpPr>
          <p:cNvPr id="5" name="Rectangle 4"/>
          <p:cNvSpPr/>
          <p:nvPr/>
        </p:nvSpPr>
        <p:spPr>
          <a:xfrm>
            <a:off x="323528" y="1059582"/>
            <a:ext cx="8712968" cy="1446550"/>
          </a:xfrm>
          <a:prstGeom prst="rect">
            <a:avLst/>
          </a:prstGeom>
        </p:spPr>
        <p:txBody>
          <a:bodyPr wrap="square">
            <a:spAutoFit/>
          </a:bodyPr>
          <a:lstStyle/>
          <a:p>
            <a:pPr algn="ctr"/>
            <a:r>
              <a:rPr lang="vi-VN" sz="4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j-lt"/>
              </a:rPr>
              <a:t>NÓI VÀ NGHE</a:t>
            </a:r>
            <a:endParaRPr lang="en-US" sz="4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j-lt"/>
            </a:endParaRPr>
          </a:p>
          <a:p>
            <a:pPr algn="ctr"/>
            <a:r>
              <a:rPr lang="vi-VN" sz="4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j-lt"/>
              </a:rPr>
              <a:t>VỀ ĐÍCH: NGÀY HỘI VỚI SÁCH</a:t>
            </a:r>
            <a:endParaRPr lang="en-US" sz="4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59200684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a:xfrm>
            <a:off x="2627784" y="1635646"/>
            <a:ext cx="4248472" cy="1446550"/>
          </a:xfrm>
          <a:prstGeom prst="rect">
            <a:avLst/>
          </a:prstGeom>
        </p:spPr>
        <p:txBody>
          <a:bodyPr wrap="square">
            <a:spAutoFit/>
          </a:bodyPr>
          <a:lstStyle/>
          <a:p>
            <a:pPr algn="ctr"/>
            <a:r>
              <a:rPr lang="en-US" sz="4400" b="1" i="1">
                <a:latin typeface="Times New Roman" pitchFamily="18" charset="0"/>
                <a:cs typeface="Times New Roman" pitchFamily="18" charset="0"/>
              </a:rPr>
              <a:t>Hs quay</a:t>
            </a:r>
            <a:r>
              <a:rPr lang="vi-VN" sz="4400" b="1" i="1">
                <a:latin typeface="Times New Roman" pitchFamily="18" charset="0"/>
                <a:cs typeface="Times New Roman" pitchFamily="18" charset="0"/>
              </a:rPr>
              <a:t> lại video bài nói</a:t>
            </a:r>
            <a:endParaRPr lang="en-US" sz="4400" b="1">
              <a:latin typeface="Times New Roman" pitchFamily="18" charset="0"/>
              <a:cs typeface="Times New Roman" pitchFamily="18" charset="0"/>
            </a:endParaRPr>
          </a:p>
        </p:txBody>
      </p:sp>
    </p:spTree>
    <p:extLst>
      <p:ext uri="{BB962C8B-B14F-4D97-AF65-F5344CB8AC3E}">
        <p14:creationId xmlns:p14="http://schemas.microsoft.com/office/powerpoint/2010/main" val="25076665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5" y="0"/>
            <a:ext cx="9144000" cy="5143500"/>
          </a:xfrm>
          <a:prstGeom prst="rect">
            <a:avLst/>
          </a:prstGeom>
        </p:spPr>
      </p:pic>
      <p:sp>
        <p:nvSpPr>
          <p:cNvPr id="6" name="TextBox 5"/>
          <p:cNvSpPr txBox="1"/>
          <p:nvPr/>
        </p:nvSpPr>
        <p:spPr>
          <a:xfrm>
            <a:off x="683568" y="1131590"/>
            <a:ext cx="3528392" cy="230832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a:ln w="0"/>
                <a:solidFill>
                  <a:srgbClr val="FF0000"/>
                </a:solidFill>
                <a:effectLst>
                  <a:reflection blurRad="12700" stA="50000" endPos="50000" dist="5000" dir="5400000" sy="-100000" rotWithShape="0"/>
                </a:effectLst>
                <a:latin typeface="Times New Roman" pitchFamily="18" charset="0"/>
                <a:cs typeface="Times New Roman" pitchFamily="18" charset="0"/>
              </a:rPr>
              <a:t>CHÚC CÁC EM HỌC TỐT!</a:t>
            </a:r>
          </a:p>
        </p:txBody>
      </p:sp>
    </p:spTree>
    <p:extLst>
      <p:ext uri="{BB962C8B-B14F-4D97-AF65-F5344CB8AC3E}">
        <p14:creationId xmlns:p14="http://schemas.microsoft.com/office/powerpoint/2010/main" val="194163349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4788024" y="992509"/>
            <a:ext cx="3861955" cy="830997"/>
          </a:xfrm>
          <a:prstGeom prst="rect">
            <a:avLst/>
          </a:prstGeom>
          <a:noFill/>
          <a:ln>
            <a:noFill/>
          </a:ln>
        </p:spPr>
        <p:txBody>
          <a:bodyPr wrap="none" rtlCol="0">
            <a:spAutoFit/>
          </a:bodyPr>
          <a:lstStyle/>
          <a:p>
            <a:r>
              <a:rPr lang="en-US" sz="4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KHỞI ĐỘNG</a:t>
            </a:r>
          </a:p>
        </p:txBody>
      </p:sp>
    </p:spTree>
    <p:extLst>
      <p:ext uri="{BB962C8B-B14F-4D97-AF65-F5344CB8AC3E}">
        <p14:creationId xmlns:p14="http://schemas.microsoft.com/office/powerpoint/2010/main" val="274132653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6453" t="2155" r="6544" b="13266"/>
          <a:stretch>
            <a:fillRect/>
          </a:stretch>
        </p:blipFill>
        <p:spPr bwMode="auto">
          <a:xfrm>
            <a:off x="107504" y="699542"/>
            <a:ext cx="8784976" cy="427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25742">
            <a:off x="1104598" y="392852"/>
            <a:ext cx="1654019" cy="169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36574">
            <a:off x="5348934" y="24515"/>
            <a:ext cx="1866900" cy="1549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477848" y="1928928"/>
            <a:ext cx="4044288" cy="1815882"/>
          </a:xfrm>
          <a:prstGeom prst="rect">
            <a:avLst/>
          </a:prstGeom>
        </p:spPr>
        <p:txBody>
          <a:bodyPr wrap="square">
            <a:spAutoFit/>
          </a:bodyPr>
          <a:lstStyle/>
          <a:p>
            <a:pPr algn="ctr"/>
            <a:r>
              <a:rPr lang="vi-VN" sz="2800" b="1" i="1">
                <a:latin typeface="+mj-lt"/>
              </a:rPr>
              <a:t>Hs xem lại các sản phẩm đã chuẩn bị ở các tiết trước để tiến hành “Ngày hội với sách”</a:t>
            </a:r>
            <a:endParaRPr lang="en-US" sz="2800" b="1">
              <a:latin typeface="+mj-lt"/>
            </a:endParaRPr>
          </a:p>
        </p:txBody>
      </p:sp>
    </p:spTree>
    <p:extLst>
      <p:ext uri="{BB962C8B-B14F-4D97-AF65-F5344CB8AC3E}">
        <p14:creationId xmlns:p14="http://schemas.microsoft.com/office/powerpoint/2010/main" val="7496010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52519" cy="5143500"/>
          </a:xfrm>
          <a:prstGeom prst="rect">
            <a:avLst/>
          </a:prstGeom>
        </p:spPr>
      </p:pic>
      <p:sp>
        <p:nvSpPr>
          <p:cNvPr id="5" name="TextBox 4"/>
          <p:cNvSpPr txBox="1"/>
          <p:nvPr/>
        </p:nvSpPr>
        <p:spPr>
          <a:xfrm>
            <a:off x="827584" y="699541"/>
            <a:ext cx="7919412" cy="830997"/>
          </a:xfrm>
          <a:prstGeom prst="rect">
            <a:avLst/>
          </a:prstGeom>
          <a:noFill/>
          <a:ln>
            <a:noFill/>
          </a:ln>
        </p:spPr>
        <p:txBody>
          <a:bodyPr wrap="none" rtlCol="0">
            <a:spAutoFit/>
          </a:bodyPr>
          <a:lstStyle/>
          <a:p>
            <a:r>
              <a:rPr lang="en-US" sz="4800" b="1" cap="all">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cs typeface="Times New Roman" pitchFamily="18" charset="0"/>
              </a:rPr>
              <a:t>HÌNH THÀNH KIẾN THỨC</a:t>
            </a:r>
          </a:p>
        </p:txBody>
      </p:sp>
    </p:spTree>
    <p:extLst>
      <p:ext uri="{BB962C8B-B14F-4D97-AF65-F5344CB8AC3E}">
        <p14:creationId xmlns:p14="http://schemas.microsoft.com/office/powerpoint/2010/main" val="247256504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232576"/>
            <a:ext cx="2802221"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8124" y="-295792"/>
            <a:ext cx="3410264" cy="1910486"/>
          </a:xfrm>
          <a:prstGeom prst="rect">
            <a:avLst/>
          </a:prstGeom>
        </p:spPr>
      </p:pic>
      <p:sp>
        <p:nvSpPr>
          <p:cNvPr id="7" name="Rectangle 6"/>
          <p:cNvSpPr/>
          <p:nvPr/>
        </p:nvSpPr>
        <p:spPr>
          <a:xfrm>
            <a:off x="6407048" y="2522331"/>
            <a:ext cx="2712415" cy="1200329"/>
          </a:xfrm>
          <a:prstGeom prst="rect">
            <a:avLst/>
          </a:prstGeom>
        </p:spPr>
        <p:txBody>
          <a:bodyPr wrap="square">
            <a:spAutoFit/>
          </a:bodyPr>
          <a:lstStyle/>
          <a:p>
            <a:pPr algn="ctr"/>
            <a:r>
              <a:rPr lang="vi-VN" sz="2400" b="1">
                <a:latin typeface="+mj-lt"/>
              </a:rPr>
              <a:t>a. Chuẩn bị nội dung và phương tiện để trình bày</a:t>
            </a:r>
            <a:endParaRPr lang="en-US" sz="2400">
              <a:latin typeface="+mj-lt"/>
            </a:endParaRPr>
          </a:p>
        </p:txBody>
      </p:sp>
      <p:sp>
        <p:nvSpPr>
          <p:cNvPr id="8" name="Rectangle 7"/>
          <p:cNvSpPr/>
          <p:nvPr/>
        </p:nvSpPr>
        <p:spPr>
          <a:xfrm>
            <a:off x="2627784" y="231075"/>
            <a:ext cx="2639377" cy="523220"/>
          </a:xfrm>
          <a:prstGeom prst="rect">
            <a:avLst/>
          </a:prstGeom>
        </p:spPr>
        <p:txBody>
          <a:bodyPr wrap="none">
            <a:spAutoFit/>
          </a:bodyPr>
          <a:lstStyle/>
          <a:p>
            <a:r>
              <a:rPr lang="vi-VN" sz="2800" b="1">
                <a:latin typeface="+mj-lt"/>
              </a:rPr>
              <a:t>1. Trước khi nói</a:t>
            </a:r>
            <a:endParaRPr lang="en-US" sz="2800">
              <a:latin typeface="+mj-l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5" y="-129397"/>
            <a:ext cx="1751594" cy="1188979"/>
          </a:xfrm>
          <a:prstGeom prst="rect">
            <a:avLst/>
          </a:prstGeom>
        </p:spPr>
      </p:pic>
      <p:cxnSp>
        <p:nvCxnSpPr>
          <p:cNvPr id="11" name="Straight Connector 10"/>
          <p:cNvCxnSpPr/>
          <p:nvPr/>
        </p:nvCxnSpPr>
        <p:spPr>
          <a:xfrm>
            <a:off x="1835696" y="754295"/>
            <a:ext cx="3888432" cy="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887892" y="1369880"/>
            <a:ext cx="5040560" cy="2943966"/>
            <a:chOff x="453315" y="2067652"/>
            <a:chExt cx="5040560" cy="2943966"/>
          </a:xfrm>
        </p:grpSpPr>
        <p:sp>
          <p:nvSpPr>
            <p:cNvPr id="12" name="Rectangle 11"/>
            <p:cNvSpPr/>
            <p:nvPr/>
          </p:nvSpPr>
          <p:spPr>
            <a:xfrm>
              <a:off x="453315" y="2333962"/>
              <a:ext cx="5040560" cy="2677656"/>
            </a:xfrm>
            <a:prstGeom prst="rect">
              <a:avLst/>
            </a:prstGeom>
            <a:ln w="76200" cmpd="tri">
              <a:solidFill>
                <a:srgbClr val="FFC000"/>
              </a:solidFill>
            </a:ln>
          </p:spPr>
          <p:txBody>
            <a:bodyPr wrap="square">
              <a:spAutoFit/>
            </a:bodyPr>
            <a:lstStyle/>
            <a:p>
              <a:endParaRPr lang="en-US" sz="2400" i="1">
                <a:latin typeface="Times New Roman" pitchFamily="18" charset="0"/>
                <a:cs typeface="Times New Roman" pitchFamily="18" charset="0"/>
              </a:endParaRPr>
            </a:p>
            <a:p>
              <a:r>
                <a:rPr lang="en-US" sz="2400" i="1">
                  <a:latin typeface="Times New Roman" pitchFamily="18" charset="0"/>
                  <a:cs typeface="Times New Roman" pitchFamily="18" charset="0"/>
                </a:rPr>
                <a:t>+ Em hãy xác định đề tài, mục đích, người nghe.</a:t>
              </a:r>
            </a:p>
            <a:p>
              <a:r>
                <a:rPr lang="vi-VN" sz="2400" i="1">
                  <a:latin typeface="+mj-lt"/>
                </a:rPr>
                <a:t>+ GV định hướng để hs lựa chọn và xác định nội dung cần trình bày và xác định các phương tiện phi ngôn ngữ dùng để hỗ trợ</a:t>
              </a:r>
              <a:endParaRPr lang="en-US" sz="2400">
                <a:latin typeface="+mj-lt"/>
              </a:endParaRPr>
            </a:p>
          </p:txBody>
        </p:sp>
        <p:sp>
          <p:nvSpPr>
            <p:cNvPr id="13" name="Rounded Rectangle 12"/>
            <p:cNvSpPr/>
            <p:nvPr/>
          </p:nvSpPr>
          <p:spPr>
            <a:xfrm>
              <a:off x="1989715" y="2067652"/>
              <a:ext cx="1967760" cy="3884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itchFamily="18" charset="0"/>
                  <a:cs typeface="Times New Roman" pitchFamily="18" charset="0"/>
                </a:rPr>
                <a:t>CÂU HỎI</a:t>
              </a:r>
            </a:p>
          </p:txBody>
        </p:sp>
      </p:grpSp>
      <p:sp>
        <p:nvSpPr>
          <p:cNvPr id="15" name="Rectangle 14"/>
          <p:cNvSpPr/>
          <p:nvPr/>
        </p:nvSpPr>
        <p:spPr>
          <a:xfrm>
            <a:off x="942716" y="2275828"/>
            <a:ext cx="5385951" cy="1446550"/>
          </a:xfrm>
          <a:prstGeom prst="rect">
            <a:avLst/>
          </a:prstGeom>
        </p:spPr>
        <p:txBody>
          <a:bodyPr wrap="square">
            <a:spAutoFit/>
          </a:bodyPr>
          <a:lstStyle/>
          <a:p>
            <a:r>
              <a:rPr lang="vi-VN" sz="2200">
                <a:latin typeface="+mj-lt"/>
              </a:rPr>
              <a:t>Xác định các phương tiện phi ngôn ngữ phù hợp cần sử dụng để hỗ trợ cho bài nói về sản phẩm sáng tạo từ sách hoặc trình bày ý kiến về tác dụng, ý nghĩa của việc đọc sách</a:t>
            </a:r>
            <a:r>
              <a:rPr lang="en-US" sz="2200">
                <a:latin typeface="+mj-lt"/>
              </a:rPr>
              <a:t>.</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53" y="1232576"/>
            <a:ext cx="792088" cy="76423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64" y="2234866"/>
            <a:ext cx="792088" cy="76423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628" y="3722660"/>
            <a:ext cx="792088" cy="764237"/>
          </a:xfrm>
          <a:prstGeom prst="rect">
            <a:avLst/>
          </a:prstGeom>
        </p:spPr>
      </p:pic>
      <p:sp>
        <p:nvSpPr>
          <p:cNvPr id="19" name="Rectangle 18"/>
          <p:cNvSpPr/>
          <p:nvPr/>
        </p:nvSpPr>
        <p:spPr>
          <a:xfrm>
            <a:off x="1017564" y="3950633"/>
            <a:ext cx="8126436" cy="1107996"/>
          </a:xfrm>
          <a:prstGeom prst="rect">
            <a:avLst/>
          </a:prstGeom>
        </p:spPr>
        <p:txBody>
          <a:bodyPr wrap="square">
            <a:spAutoFit/>
          </a:bodyPr>
          <a:lstStyle/>
          <a:p>
            <a:r>
              <a:rPr lang="vi-VN" sz="2200">
                <a:solidFill>
                  <a:srgbClr val="0070C0"/>
                </a:solidFill>
                <a:latin typeface="Times New Roman" pitchFamily="18" charset="0"/>
                <a:cs typeface="Times New Roman" pitchFamily="18" charset="0"/>
              </a:rPr>
              <a:t>Gợi ý các cuốn sách em có thể giới thiệu: Mắt biếc, Lời chia tay đẹp nhất thế gian, Những kẻ mộng mơ, … Từ đó thấy được tác dụng nâng đỡ tâm hồn ta, khiến ta mở mang kiến thức của những cuốn sách hay.</a:t>
            </a:r>
            <a:endParaRPr lang="en-US" sz="2200">
              <a:solidFill>
                <a:srgbClr val="0070C0"/>
              </a:solidFill>
              <a:latin typeface="Times New Roman" pitchFamily="18" charset="0"/>
              <a:cs typeface="Times New Roman" pitchFamily="18" charset="0"/>
            </a:endParaRPr>
          </a:p>
        </p:txBody>
      </p:sp>
      <p:sp>
        <p:nvSpPr>
          <p:cNvPr id="20" name="Rectangle 19"/>
          <p:cNvSpPr/>
          <p:nvPr/>
        </p:nvSpPr>
        <p:spPr>
          <a:xfrm>
            <a:off x="1100393" y="1399250"/>
            <a:ext cx="5306655" cy="430887"/>
          </a:xfrm>
          <a:prstGeom prst="rect">
            <a:avLst/>
          </a:prstGeom>
        </p:spPr>
        <p:txBody>
          <a:bodyPr wrap="square">
            <a:spAutoFit/>
          </a:bodyPr>
          <a:lstStyle/>
          <a:p>
            <a:r>
              <a:rPr lang="vi-VN" sz="2200">
                <a:solidFill>
                  <a:srgbClr val="0070C0"/>
                </a:solidFill>
                <a:latin typeface="+mj-lt"/>
              </a:rPr>
              <a:t>Lựa chọn và xác định nội dung cần trình bày</a:t>
            </a:r>
            <a:r>
              <a:rPr lang="en-US" sz="2200">
                <a:solidFill>
                  <a:srgbClr val="0070C0"/>
                </a:solidFill>
                <a:latin typeface="+mj-lt"/>
              </a:rPr>
              <a:t>.</a:t>
            </a:r>
          </a:p>
        </p:txBody>
      </p:sp>
    </p:spTree>
    <p:extLst>
      <p:ext uri="{BB962C8B-B14F-4D97-AF65-F5344CB8AC3E}">
        <p14:creationId xmlns:p14="http://schemas.microsoft.com/office/powerpoint/2010/main" val="14627639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14"/>
                                        </p:tgtEl>
                                        <p:attrNameLst>
                                          <p:attrName>ppt_x</p:attrName>
                                        </p:attrNameLst>
                                      </p:cBhvr>
                                      <p:tavLst>
                                        <p:tav tm="0">
                                          <p:val>
                                            <p:strVal val="ppt_x"/>
                                          </p:val>
                                        </p:tav>
                                        <p:tav tm="100000">
                                          <p:val>
                                            <p:strVal val="ppt_x"/>
                                          </p:val>
                                        </p:tav>
                                      </p:tavLst>
                                    </p:anim>
                                    <p:anim calcmode="lin" valueType="num">
                                      <p:cBhvr additive="base">
                                        <p:cTn id="41" dur="500"/>
                                        <p:tgtEl>
                                          <p:spTgt spid="14"/>
                                        </p:tgtEl>
                                        <p:attrNameLst>
                                          <p:attrName>ppt_y</p:attrName>
                                        </p:attrNameLst>
                                      </p:cBhvr>
                                      <p:tavLst>
                                        <p:tav tm="0">
                                          <p:val>
                                            <p:strVal val="ppt_y"/>
                                          </p:val>
                                        </p:tav>
                                        <p:tav tm="100000">
                                          <p:val>
                                            <p:strVal val="1+ppt_h/2"/>
                                          </p:val>
                                        </p:tav>
                                      </p:tavLst>
                                    </p:anim>
                                    <p:set>
                                      <p:cBhvr>
                                        <p:cTn id="42" dur="1" fill="hold">
                                          <p:stCondLst>
                                            <p:cond delay="4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 calcmode="lin" valueType="num">
                                      <p:cBhvr additive="base">
                                        <p:cTn id="5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47" y="1739102"/>
            <a:ext cx="2589469" cy="19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26347" y="2807195"/>
            <a:ext cx="2712415" cy="461665"/>
          </a:xfrm>
          <a:prstGeom prst="rect">
            <a:avLst/>
          </a:prstGeom>
        </p:spPr>
        <p:txBody>
          <a:bodyPr wrap="square">
            <a:spAutoFit/>
          </a:bodyPr>
          <a:lstStyle/>
          <a:p>
            <a:pPr algn="ctr"/>
            <a:r>
              <a:rPr lang="en-US" sz="2400" b="1">
                <a:latin typeface="Times New Roman" pitchFamily="18" charset="0"/>
                <a:cs typeface="Times New Roman" pitchFamily="18" charset="0"/>
              </a:rPr>
              <a:t>b. Tập luyện</a:t>
            </a:r>
            <a:endParaRPr lang="en-US" sz="240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 y="0"/>
            <a:ext cx="3168352" cy="2520281"/>
          </a:xfrm>
          <a:prstGeom prst="rect">
            <a:avLst/>
          </a:prstGeom>
        </p:spPr>
      </p:pic>
      <p:sp>
        <p:nvSpPr>
          <p:cNvPr id="3" name="Rectangle 2"/>
          <p:cNvSpPr/>
          <p:nvPr/>
        </p:nvSpPr>
        <p:spPr>
          <a:xfrm>
            <a:off x="3635896" y="262033"/>
            <a:ext cx="5192447" cy="461665"/>
          </a:xfrm>
          <a:prstGeom prst="rect">
            <a:avLst/>
          </a:prstGeom>
        </p:spPr>
        <p:txBody>
          <a:bodyPr wrap="none">
            <a:spAutoFit/>
          </a:bodyPr>
          <a:lstStyle/>
          <a:p>
            <a:r>
              <a:rPr lang="vi-VN" sz="2400" b="1" i="1">
                <a:latin typeface="Times New Roman" pitchFamily="18" charset="0"/>
                <a:cs typeface="Times New Roman" pitchFamily="18" charset="0"/>
              </a:rPr>
              <a:t>* Em có thể chọn hình thức tập luyện:</a:t>
            </a:r>
            <a:endParaRPr lang="en-US" sz="2400" b="1" i="1">
              <a:latin typeface="Times New Roman" pitchFamily="18" charset="0"/>
              <a:cs typeface="Times New Roman" pitchFamily="18" charset="0"/>
            </a:endParaRPr>
          </a:p>
        </p:txBody>
      </p:sp>
      <p:sp>
        <p:nvSpPr>
          <p:cNvPr id="11" name="Rectangle 10"/>
          <p:cNvSpPr/>
          <p:nvPr/>
        </p:nvSpPr>
        <p:spPr>
          <a:xfrm>
            <a:off x="3347864" y="875419"/>
            <a:ext cx="4499992" cy="769441"/>
          </a:xfrm>
          <a:prstGeom prst="rect">
            <a:avLst/>
          </a:prstGeom>
        </p:spPr>
        <p:txBody>
          <a:bodyPr wrap="square">
            <a:spAutoFit/>
          </a:bodyPr>
          <a:lstStyle/>
          <a:p>
            <a:r>
              <a:rPr lang="vi-VN" sz="2200">
                <a:latin typeface="Times New Roman" pitchFamily="18" charset="0"/>
                <a:cs typeface="Times New Roman" pitchFamily="18" charset="0"/>
              </a:rPr>
              <a:t> Tập luyện một mình để ghi nhớ nội dung và chọn cách diễn đạt phù hợp. </a:t>
            </a:r>
            <a:endParaRPr lang="en-US" sz="2200">
              <a:latin typeface="Times New Roman" pitchFamily="18" charset="0"/>
              <a:cs typeface="Times New Roman" pitchFamily="18" charset="0"/>
            </a:endParaRPr>
          </a:p>
        </p:txBody>
      </p:sp>
      <p:sp>
        <p:nvSpPr>
          <p:cNvPr id="12" name="Rectangle 11"/>
          <p:cNvSpPr/>
          <p:nvPr/>
        </p:nvSpPr>
        <p:spPr>
          <a:xfrm>
            <a:off x="1587832" y="3867894"/>
            <a:ext cx="7448663" cy="1107996"/>
          </a:xfrm>
          <a:prstGeom prst="rect">
            <a:avLst/>
          </a:prstGeom>
        </p:spPr>
        <p:txBody>
          <a:bodyPr wrap="square">
            <a:spAutoFit/>
          </a:bodyPr>
          <a:lstStyle/>
          <a:p>
            <a:r>
              <a:rPr lang="vi-VN" sz="2200">
                <a:latin typeface="Times New Roman" pitchFamily="18" charset="0"/>
                <a:cs typeface="Times New Roman" pitchFamily="18" charset="0"/>
              </a:rPr>
              <a:t> Hãy cố gắng để việc giới thiệu sản phẩm sáng tạo từ sách hoặc những quan điểm của em về việc đọc sách trở nên thú vị, hấp dẫn, cuốn hút và để lại ấn tượng sâu sắc với người nghe.</a:t>
            </a:r>
            <a:endParaRPr lang="en-US" sz="2200">
              <a:latin typeface="Times New Roman" pitchFamily="18" charset="0"/>
              <a:cs typeface="Times New Roman" pitchFamily="18" charset="0"/>
            </a:endParaRPr>
          </a:p>
        </p:txBody>
      </p:sp>
      <p:sp>
        <p:nvSpPr>
          <p:cNvPr id="13" name="Rectangle 12"/>
          <p:cNvSpPr/>
          <p:nvPr/>
        </p:nvSpPr>
        <p:spPr>
          <a:xfrm>
            <a:off x="4315808" y="1929534"/>
            <a:ext cx="4828192" cy="1785104"/>
          </a:xfrm>
          <a:prstGeom prst="rect">
            <a:avLst/>
          </a:prstGeom>
        </p:spPr>
        <p:txBody>
          <a:bodyPr wrap="square">
            <a:spAutoFit/>
          </a:bodyPr>
          <a:lstStyle/>
          <a:p>
            <a:r>
              <a:rPr lang="vi-VN" sz="2200">
                <a:latin typeface="Times New Roman" pitchFamily="18" charset="0"/>
                <a:cs typeface="Times New Roman" pitchFamily="18" charset="0"/>
              </a:rPr>
              <a:t>Trình bày trước các bạn trong nhóm học tập, cùng các bạn trao đổi để có thể lắng nghe góp ý nhằm điều chỉnh nội dung trình bày và diễn đạt sao cho rõ ràng, mạch lạc, có sức thu hút.</a:t>
            </a:r>
            <a:endParaRPr lang="en-US" sz="2200">
              <a:latin typeface="Times New Roman" pitchFamily="18" charset="0"/>
              <a:cs typeface="Times New Roman" pitchFamily="18"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5" y="723698"/>
            <a:ext cx="1232007" cy="1205836"/>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363" y="2077770"/>
            <a:ext cx="1399992" cy="1384548"/>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41" y="3867894"/>
            <a:ext cx="1501991" cy="1107996"/>
          </a:xfrm>
          <a:prstGeom prst="rect">
            <a:avLst/>
          </a:prstGeom>
        </p:spPr>
      </p:pic>
      <p:cxnSp>
        <p:nvCxnSpPr>
          <p:cNvPr id="18" name="Straight Connector 17"/>
          <p:cNvCxnSpPr/>
          <p:nvPr/>
        </p:nvCxnSpPr>
        <p:spPr>
          <a:xfrm>
            <a:off x="3347864" y="1739102"/>
            <a:ext cx="4248471" cy="0"/>
          </a:xfrm>
          <a:prstGeom prst="line">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46363" y="3723878"/>
            <a:ext cx="6197637" cy="0"/>
          </a:xfrm>
          <a:prstGeom prst="line">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4686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179512" y="1995686"/>
            <a:ext cx="2685672" cy="1656184"/>
          </a:xfrm>
          <a:prstGeom prst="cloudCallout">
            <a:avLst>
              <a:gd name="adj1" fmla="val 47261"/>
              <a:gd name="adj2" fmla="val 82277"/>
            </a:avLst>
          </a:prstGeom>
          <a:noFill/>
          <a:ln>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6"/>
          <p:cNvPicPr>
            <a:picLocks noGrp="1" noChangeAspect="1"/>
          </p:cNvPicPr>
          <p:nvPr>
            <p:ph sz="half" idx="1"/>
          </p:nvPr>
        </p:nvPicPr>
        <p:blipFill>
          <a:blip r:embed="rId3"/>
          <a:stretch>
            <a:fillRect/>
          </a:stretch>
        </p:blipFill>
        <p:spPr>
          <a:xfrm>
            <a:off x="0" y="1"/>
            <a:ext cx="3447138" cy="1222762"/>
          </a:xfrm>
        </p:spPr>
      </p:pic>
      <p:sp>
        <p:nvSpPr>
          <p:cNvPr id="5" name="Rectangle 4"/>
          <p:cNvSpPr/>
          <p:nvPr/>
        </p:nvSpPr>
        <p:spPr>
          <a:xfrm>
            <a:off x="32369" y="551494"/>
            <a:ext cx="3195618" cy="523220"/>
          </a:xfrm>
          <a:prstGeom prst="rect">
            <a:avLst/>
          </a:prstGeom>
        </p:spPr>
        <p:txBody>
          <a:bodyPr wrap="none">
            <a:spAutoFit/>
          </a:bodyPr>
          <a:lstStyle/>
          <a:p>
            <a:r>
              <a:rPr lang="vi-VN" sz="2800" b="1">
                <a:latin typeface="Times New Roman" pitchFamily="18" charset="0"/>
                <a:cs typeface="Times New Roman" pitchFamily="18" charset="0"/>
              </a:rPr>
              <a:t>2. Trình bày bài nói</a:t>
            </a:r>
            <a:endParaRPr lang="en-US" sz="2800">
              <a:latin typeface="Times New Roman" pitchFamily="18" charset="0"/>
              <a:cs typeface="Times New Roman"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184" y="2438400"/>
            <a:ext cx="1695450" cy="2705100"/>
          </a:xfrm>
          <a:prstGeom prst="rect">
            <a:avLst/>
          </a:prstGeom>
        </p:spPr>
      </p:pic>
      <p:sp>
        <p:nvSpPr>
          <p:cNvPr id="7" name="Rectangle 6"/>
          <p:cNvSpPr/>
          <p:nvPr/>
        </p:nvSpPr>
        <p:spPr>
          <a:xfrm>
            <a:off x="248757" y="2269780"/>
            <a:ext cx="2616427" cy="1107996"/>
          </a:xfrm>
          <a:prstGeom prst="rect">
            <a:avLst/>
          </a:prstGeom>
        </p:spPr>
        <p:txBody>
          <a:bodyPr wrap="square">
            <a:spAutoFit/>
          </a:bodyPr>
          <a:lstStyle/>
          <a:p>
            <a:pPr algn="ctr"/>
            <a:r>
              <a:rPr lang="vi-VN" sz="2200">
                <a:latin typeface="+mj-lt"/>
              </a:rPr>
              <a:t>Trình bày một cách rõ ràng các nội dung đã chuẩn bị.</a:t>
            </a:r>
            <a:endParaRPr lang="en-US" sz="2200">
              <a:latin typeface="+mj-lt"/>
            </a:endParaRPr>
          </a:p>
        </p:txBody>
      </p:sp>
      <p:sp>
        <p:nvSpPr>
          <p:cNvPr id="8" name="Rectangle 7"/>
          <p:cNvSpPr/>
          <p:nvPr/>
        </p:nvSpPr>
        <p:spPr>
          <a:xfrm>
            <a:off x="4075712" y="504067"/>
            <a:ext cx="4392488" cy="1785104"/>
          </a:xfrm>
          <a:prstGeom prst="rect">
            <a:avLst/>
          </a:prstGeom>
        </p:spPr>
        <p:txBody>
          <a:bodyPr wrap="square">
            <a:spAutoFit/>
          </a:bodyPr>
          <a:lstStyle/>
          <a:p>
            <a:pPr algn="ctr"/>
            <a:r>
              <a:rPr lang="vi-VN" sz="2200">
                <a:latin typeface="+mj-lt"/>
              </a:rPr>
              <a:t>Nhấn mạnh những đặc điểm nổi bật của sản phẩm sáng tạo từ sách hoặc làm rõ quan điểm của em về việc đọc sách qua lí lẽ xác đảng và bằng chứng cụ thể. </a:t>
            </a:r>
            <a:endParaRPr lang="en-US" sz="2200">
              <a:latin typeface="+mj-lt"/>
            </a:endParaRPr>
          </a:p>
        </p:txBody>
      </p:sp>
      <p:sp>
        <p:nvSpPr>
          <p:cNvPr id="9" name="Rectangle 8"/>
          <p:cNvSpPr/>
          <p:nvPr/>
        </p:nvSpPr>
        <p:spPr>
          <a:xfrm>
            <a:off x="5606136" y="2750105"/>
            <a:ext cx="2862064" cy="1446550"/>
          </a:xfrm>
          <a:prstGeom prst="rect">
            <a:avLst/>
          </a:prstGeom>
        </p:spPr>
        <p:txBody>
          <a:bodyPr wrap="square">
            <a:spAutoFit/>
          </a:bodyPr>
          <a:lstStyle/>
          <a:p>
            <a:pPr algn="ctr"/>
            <a:r>
              <a:rPr lang="vi-VN" sz="2200">
                <a:latin typeface="+mj-lt"/>
              </a:rPr>
              <a:t>Sử dụng các phương tiện phi ngôn ngữ phù hợp để phần trình bày hấp dẫn hơn.</a:t>
            </a:r>
            <a:endParaRPr lang="en-US" sz="2200">
              <a:latin typeface="+mj-lt"/>
            </a:endParaRPr>
          </a:p>
        </p:txBody>
      </p:sp>
      <p:sp>
        <p:nvSpPr>
          <p:cNvPr id="11" name="Cloud Callout 10"/>
          <p:cNvSpPr/>
          <p:nvPr/>
        </p:nvSpPr>
        <p:spPr>
          <a:xfrm>
            <a:off x="3586284" y="246622"/>
            <a:ext cx="5071916" cy="2191778"/>
          </a:xfrm>
          <a:prstGeom prst="cloudCallout">
            <a:avLst>
              <a:gd name="adj1" fmla="val -28621"/>
              <a:gd name="adj2" fmla="val 67333"/>
            </a:avLst>
          </a:prstGeom>
          <a:noFill/>
          <a:ln>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Callout 11"/>
          <p:cNvSpPr/>
          <p:nvPr/>
        </p:nvSpPr>
        <p:spPr>
          <a:xfrm>
            <a:off x="5292080" y="2549684"/>
            <a:ext cx="3366120" cy="1822266"/>
          </a:xfrm>
          <a:prstGeom prst="cloudCallout">
            <a:avLst>
              <a:gd name="adj1" fmla="val -64236"/>
              <a:gd name="adj2" fmla="val 37340"/>
            </a:avLst>
          </a:prstGeom>
          <a:noFill/>
          <a:ln>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8546" y="-107868"/>
            <a:ext cx="879759" cy="92097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5696" y="1517428"/>
            <a:ext cx="879759" cy="92097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1108" y="2033467"/>
            <a:ext cx="879759" cy="920972"/>
          </a:xfrm>
          <a:prstGeom prst="rect">
            <a:avLst/>
          </a:prstGeom>
        </p:spPr>
      </p:pic>
    </p:spTree>
    <p:extLst>
      <p:ext uri="{BB962C8B-B14F-4D97-AF65-F5344CB8AC3E}">
        <p14:creationId xmlns:p14="http://schemas.microsoft.com/office/powerpoint/2010/main" val="37981715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7" grpId="0"/>
      <p:bldP spid="8" grpId="0"/>
      <p:bldP spid="9" grpId="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522" y="2919932"/>
            <a:ext cx="2772307" cy="16561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3. Sau Khi nói</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43" y="756957"/>
            <a:ext cx="2772307" cy="237899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076989016"/>
              </p:ext>
            </p:extLst>
          </p:nvPr>
        </p:nvGraphicFramePr>
        <p:xfrm>
          <a:off x="2987824" y="915566"/>
          <a:ext cx="5976664" cy="3962400"/>
        </p:xfrm>
        <a:graphic>
          <a:graphicData uri="http://schemas.openxmlformats.org/drawingml/2006/table">
            <a:tbl>
              <a:tblPr firstRow="1" firstCol="1" bandRow="1">
                <a:tableStyleId>{5C22544A-7EE6-4342-B048-85BDC9FD1C3A}</a:tableStyleId>
              </a:tblPr>
              <a:tblGrid>
                <a:gridCol w="2988332">
                  <a:extLst>
                    <a:ext uri="{9D8B030D-6E8A-4147-A177-3AD203B41FA5}">
                      <a16:colId xmlns:a16="http://schemas.microsoft.com/office/drawing/2014/main" val="20000"/>
                    </a:ext>
                  </a:extLst>
                </a:gridCol>
                <a:gridCol w="2988332">
                  <a:extLst>
                    <a:ext uri="{9D8B030D-6E8A-4147-A177-3AD203B41FA5}">
                      <a16:colId xmlns:a16="http://schemas.microsoft.com/office/drawing/2014/main" val="20001"/>
                    </a:ext>
                  </a:extLst>
                </a:gridCol>
              </a:tblGrid>
              <a:tr h="146318">
                <a:tc>
                  <a:txBody>
                    <a:bodyPr/>
                    <a:lstStyle/>
                    <a:p>
                      <a:pPr algn="ctr">
                        <a:lnSpc>
                          <a:spcPct val="100000"/>
                        </a:lnSpc>
                        <a:spcAft>
                          <a:spcPts val="0"/>
                        </a:spcAft>
                      </a:pPr>
                      <a:r>
                        <a:rPr lang="vi-VN" sz="2000">
                          <a:solidFill>
                            <a:schemeClr val="tx1"/>
                          </a:solidFill>
                          <a:effectLst/>
                          <a:latin typeface="+mj-lt"/>
                        </a:rPr>
                        <a:t>Người nghe</a:t>
                      </a:r>
                      <a:endParaRPr lang="en-US" sz="2000">
                        <a:solidFill>
                          <a:schemeClr val="tx1"/>
                        </a:solidFill>
                        <a:effectLst/>
                        <a:latin typeface="+mj-lt"/>
                        <a:ea typeface="Calibri"/>
                        <a:cs typeface="Times New Roman"/>
                      </a:endParaRPr>
                    </a:p>
                  </a:txBody>
                  <a:tcPr marL="45456" marR="45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Aft>
                          <a:spcPts val="0"/>
                        </a:spcAft>
                      </a:pPr>
                      <a:r>
                        <a:rPr lang="vi-VN" sz="2000">
                          <a:solidFill>
                            <a:schemeClr val="tx1"/>
                          </a:solidFill>
                          <a:effectLst/>
                          <a:latin typeface="+mj-lt"/>
                        </a:rPr>
                        <a:t>Người nói</a:t>
                      </a:r>
                      <a:endParaRPr lang="en-US" sz="2000">
                        <a:solidFill>
                          <a:schemeClr val="tx1"/>
                        </a:solidFill>
                        <a:effectLst/>
                        <a:latin typeface="+mj-lt"/>
                        <a:ea typeface="Calibri"/>
                        <a:cs typeface="Times New Roman"/>
                      </a:endParaRPr>
                    </a:p>
                  </a:txBody>
                  <a:tcPr marL="45456" marR="45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490641">
                <a:tc>
                  <a:txBody>
                    <a:bodyPr/>
                    <a:lstStyle/>
                    <a:p>
                      <a:pPr algn="just">
                        <a:lnSpc>
                          <a:spcPct val="100000"/>
                        </a:lnSpc>
                        <a:spcAft>
                          <a:spcPts val="0"/>
                        </a:spcAft>
                      </a:pPr>
                      <a:r>
                        <a:rPr lang="vi-VN" sz="2000">
                          <a:solidFill>
                            <a:schemeClr val="tx1"/>
                          </a:solidFill>
                          <a:effectLst/>
                          <a:latin typeface="+mj-lt"/>
                        </a:rPr>
                        <a:t>- Nghe và ghi vắn tắt những đặc điểm  nổi bật của sản phẩm sáng tạo từ sách hoặc quan điểm về việc đọc sách để có thể trao đổi, nêu câu hỏi sau khi người nói trình bày</a:t>
                      </a:r>
                      <a:endParaRPr lang="en-US" sz="2000">
                        <a:solidFill>
                          <a:schemeClr val="tx1"/>
                        </a:solidFill>
                        <a:effectLst/>
                        <a:latin typeface="+mj-lt"/>
                      </a:endParaRPr>
                    </a:p>
                    <a:p>
                      <a:pPr algn="just">
                        <a:lnSpc>
                          <a:spcPct val="100000"/>
                        </a:lnSpc>
                        <a:spcAft>
                          <a:spcPts val="0"/>
                        </a:spcAft>
                      </a:pPr>
                      <a:r>
                        <a:rPr lang="vi-VN" sz="2000">
                          <a:solidFill>
                            <a:schemeClr val="tx1"/>
                          </a:solidFill>
                          <a:effectLst/>
                          <a:latin typeface="+mj-lt"/>
                        </a:rPr>
                        <a:t>- Nêu ý kiến về nội dung bài nói và cách trình bày</a:t>
                      </a:r>
                      <a:endParaRPr lang="en-US" sz="2000">
                        <a:solidFill>
                          <a:schemeClr val="tx1"/>
                        </a:solidFill>
                        <a:effectLst/>
                        <a:latin typeface="+mj-lt"/>
                        <a:ea typeface="Calibri"/>
                        <a:cs typeface="Times New Roman"/>
                      </a:endParaRPr>
                    </a:p>
                  </a:txBody>
                  <a:tcPr marL="45456" marR="45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vi-VN" sz="2000">
                          <a:solidFill>
                            <a:schemeClr val="tx1"/>
                          </a:solidFill>
                          <a:effectLst/>
                          <a:latin typeface="+mj-lt"/>
                        </a:rPr>
                        <a:t>- Nghe góp ý và phản hồi những ý kiến của người nghe về nội dung bài nói một cách phù hợp, rõ ràng, có thể bổ sung những điểm cần làm rõ thêm.</a:t>
                      </a:r>
                      <a:endParaRPr lang="en-US" sz="2000">
                        <a:solidFill>
                          <a:schemeClr val="tx1"/>
                        </a:solidFill>
                        <a:effectLst/>
                        <a:latin typeface="+mj-lt"/>
                      </a:endParaRPr>
                    </a:p>
                    <a:p>
                      <a:pPr algn="just">
                        <a:lnSpc>
                          <a:spcPct val="100000"/>
                        </a:lnSpc>
                        <a:spcAft>
                          <a:spcPts val="0"/>
                        </a:spcAft>
                      </a:pPr>
                      <a:r>
                        <a:rPr lang="vi-VN" sz="2000">
                          <a:solidFill>
                            <a:schemeClr val="tx1"/>
                          </a:solidFill>
                          <a:effectLst/>
                          <a:latin typeface="+mj-lt"/>
                        </a:rPr>
                        <a:t> </a:t>
                      </a:r>
                      <a:endParaRPr lang="en-US" sz="2000">
                        <a:solidFill>
                          <a:schemeClr val="tx1"/>
                        </a:solidFill>
                        <a:effectLst/>
                        <a:latin typeface="+mj-lt"/>
                      </a:endParaRPr>
                    </a:p>
                    <a:p>
                      <a:pPr algn="just">
                        <a:lnSpc>
                          <a:spcPct val="100000"/>
                        </a:lnSpc>
                        <a:spcAft>
                          <a:spcPts val="0"/>
                        </a:spcAft>
                      </a:pPr>
                      <a:r>
                        <a:rPr lang="vi-VN" sz="2000">
                          <a:solidFill>
                            <a:schemeClr val="tx1"/>
                          </a:solidFill>
                          <a:effectLst/>
                          <a:latin typeface="+mj-lt"/>
                        </a:rPr>
                        <a:t>- Trao đổi lại với người nghe về cách trình bày để có thể rút kinh nghiệm và điều chỉnh một cách hiệu quả </a:t>
                      </a:r>
                      <a:endParaRPr lang="en-US" sz="2000">
                        <a:solidFill>
                          <a:schemeClr val="tx1"/>
                        </a:solidFill>
                        <a:effectLst/>
                        <a:latin typeface="+mj-lt"/>
                        <a:ea typeface="Calibri"/>
                        <a:cs typeface="Times New Roman"/>
                      </a:endParaRPr>
                    </a:p>
                  </a:txBody>
                  <a:tcPr marL="45456" marR="45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Rectangle 8"/>
          <p:cNvSpPr/>
          <p:nvPr/>
        </p:nvSpPr>
        <p:spPr>
          <a:xfrm>
            <a:off x="2915816" y="264759"/>
            <a:ext cx="5626669" cy="461665"/>
          </a:xfrm>
          <a:prstGeom prst="rect">
            <a:avLst/>
          </a:prstGeom>
        </p:spPr>
        <p:txBody>
          <a:bodyPr wrap="none">
            <a:spAutoFit/>
          </a:bodyPr>
          <a:lstStyle/>
          <a:p>
            <a:r>
              <a:rPr lang="vi-VN" sz="2400" b="1" i="1">
                <a:latin typeface="+mj-lt"/>
              </a:rPr>
              <a:t>* Trao đổi về bài nói theo một số gợi ý sau</a:t>
            </a:r>
            <a:r>
              <a:rPr lang="en-US" sz="2400" b="1" i="1">
                <a:latin typeface="+mj-lt"/>
              </a:rPr>
              <a:t>:</a:t>
            </a:r>
          </a:p>
        </p:txBody>
      </p:sp>
    </p:spTree>
    <p:extLst>
      <p:ext uri="{BB962C8B-B14F-4D97-AF65-F5344CB8AC3E}">
        <p14:creationId xmlns:p14="http://schemas.microsoft.com/office/powerpoint/2010/main" val="2510362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
        <p:nvSpPr>
          <p:cNvPr id="5" name="TextBox 4"/>
          <p:cNvSpPr txBox="1"/>
          <p:nvPr/>
        </p:nvSpPr>
        <p:spPr>
          <a:xfrm>
            <a:off x="1187624" y="1851670"/>
            <a:ext cx="7487114" cy="769441"/>
          </a:xfrm>
          <a:prstGeom prst="rect">
            <a:avLst/>
          </a:prstGeom>
          <a:noFill/>
        </p:spPr>
        <p:txBody>
          <a:bodyPr wrap="none" rtlCol="0">
            <a:spAutoFit/>
          </a:bodyPr>
          <a:lstStyle/>
          <a:p>
            <a:r>
              <a:rPr lang="en-US"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LUYỆN TẬP VÀ VẬN DỤNG</a:t>
            </a:r>
          </a:p>
        </p:txBody>
      </p:sp>
    </p:spTree>
    <p:extLst>
      <p:ext uri="{BB962C8B-B14F-4D97-AF65-F5344CB8AC3E}">
        <p14:creationId xmlns:p14="http://schemas.microsoft.com/office/powerpoint/2010/main" val="2056064226"/>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573</Words>
  <Application>Microsoft Office PowerPoint</Application>
  <PresentationFormat>On-screen Show (16:9)</PresentationFormat>
  <Paragraphs>45</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Admin_01</cp:lastModifiedBy>
  <cp:revision>12</cp:revision>
  <dcterms:created xsi:type="dcterms:W3CDTF">2023-03-07T04:52:53Z</dcterms:created>
  <dcterms:modified xsi:type="dcterms:W3CDTF">2023-06-04T12:15:17Z</dcterms:modified>
</cp:coreProperties>
</file>