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6"/>
  </p:notesMasterIdLst>
  <p:sldIdLst>
    <p:sldId id="267" r:id="rId2"/>
    <p:sldId id="258" r:id="rId3"/>
    <p:sldId id="306" r:id="rId4"/>
    <p:sldId id="305" r:id="rId5"/>
    <p:sldId id="307" r:id="rId6"/>
    <p:sldId id="295" r:id="rId7"/>
    <p:sldId id="256" r:id="rId8"/>
    <p:sldId id="289" r:id="rId9"/>
    <p:sldId id="264" r:id="rId10"/>
    <p:sldId id="329" r:id="rId11"/>
    <p:sldId id="330" r:id="rId12"/>
    <p:sldId id="259" r:id="rId13"/>
    <p:sldId id="402" r:id="rId14"/>
    <p:sldId id="273" r:id="rId15"/>
    <p:sldId id="265" r:id="rId16"/>
    <p:sldId id="318" r:id="rId17"/>
    <p:sldId id="296" r:id="rId18"/>
    <p:sldId id="297" r:id="rId19"/>
    <p:sldId id="298" r:id="rId20"/>
    <p:sldId id="299" r:id="rId21"/>
    <p:sldId id="300" r:id="rId22"/>
    <p:sldId id="281" r:id="rId23"/>
    <p:sldId id="270" r:id="rId24"/>
    <p:sldId id="304" r:id="rId25"/>
  </p:sldIdLst>
  <p:sldSz cx="9144000" cy="5143500" type="screen16x9"/>
  <p:notesSz cx="6858000" cy="9144000"/>
  <p:embeddedFontLst>
    <p:embeddedFont>
      <p:font typeface="Boogaloo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tamaran"/>
      <p:regular r:id="rId32"/>
      <p:bold r:id="rId33"/>
    </p:embeddedFont>
    <p:embeddedFont>
      <p:font typeface="Mouse Memoirs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F74C9D-2BDE-4740-AC17-0612B10C0352}">
  <a:tblStyle styleId="{4BF74C9D-2BDE-4740-AC17-0612B10C03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4660"/>
  </p:normalViewPr>
  <p:slideViewPr>
    <p:cSldViewPr snapToGrid="0">
      <p:cViewPr varScale="1">
        <p:scale>
          <a:sx n="85" d="100"/>
          <a:sy n="85" d="100"/>
        </p:scale>
        <p:origin x="9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c03ec87245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" name="Google Shape;1864;gc03ec87245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c03ec87245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" name="Google Shape;1864;gc03ec87245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687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c03ec87245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" name="Google Shape;1864;gc03ec87245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616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c03ec87245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" name="Google Shape;1864;gc03ec87245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043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c03ec87245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" name="Google Shape;1864;gc03ec87245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9731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c03ec87245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" name="Google Shape;1864;gc03ec87245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587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bfe78c4662_0_16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5" name="Google Shape;2715;gbfe78c4662_0_16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062ea4f8e_0_1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062ea4f8e_0_1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062ea4f8e_0_1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062ea4f8e_0_1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889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Google Shape;3474;gbfe78c4662_0_16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5" name="Google Shape;3475;gbfe78c4662_0_16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c062ea4f8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c062ea4f8e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3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565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2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0588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800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0588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351540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8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351540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59719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800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59719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757905" y="-215161"/>
            <a:ext cx="10637921" cy="1974753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0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67309" y="3025548"/>
            <a:ext cx="9144057" cy="2384862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070850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070850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3547350" y="2741625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3547350" y="3227350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6002687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6002687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" name="组合 22"/>
          <p:cNvGrpSpPr/>
          <p:nvPr userDrawn="1"/>
        </p:nvGrpSpPr>
        <p:grpSpPr>
          <a:xfrm>
            <a:off x="7058026" y="4448176"/>
            <a:ext cx="2085975" cy="695325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4" name="组合 1"/>
          <p:cNvGrpSpPr/>
          <p:nvPr userDrawn="1"/>
        </p:nvGrpSpPr>
        <p:grpSpPr>
          <a:xfrm rot="10800000">
            <a:off x="1" y="0"/>
            <a:ext cx="2486025" cy="112395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991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A069F-46D0-4CF3-998E-ECBA0B544FA8}" type="datetimeFigureOut">
              <a:rPr lang="en-US"/>
              <a:pPr>
                <a:defRPr/>
              </a:pPr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117BA-821E-4FA8-8FC6-D84F33831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0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951950" y="-443761"/>
            <a:ext cx="11212966" cy="598665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2533050" y="692850"/>
            <a:ext cx="40779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2857200" y="1359925"/>
            <a:ext cx="3429600" cy="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2533050" y="2388175"/>
            <a:ext cx="40779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2857200" y="3055875"/>
            <a:ext cx="34296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193426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193426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3547350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3547350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5901274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5901274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8" r:id="rId6"/>
    <p:sldLayoutId id="2147483659" r:id="rId7"/>
    <p:sldLayoutId id="2147483662" r:id="rId8"/>
    <p:sldLayoutId id="2147483675" r:id="rId9"/>
    <p:sldLayoutId id="2147483676" r:id="rId10"/>
    <p:sldLayoutId id="2147483677" r:id="rId11"/>
    <p:sldLayoutId id="2147483681" r:id="rId12"/>
    <p:sldLayoutId id="2147483682" r:id="rId13"/>
    <p:sldLayoutId id="2147483683" r:id="rId14"/>
    <p:sldLayoutId id="2147483684" r:id="rId15"/>
    <p:sldLayoutId id="2147483687" r:id="rId16"/>
    <p:sldLayoutId id="214748368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52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sz="6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4009" y="204717"/>
            <a:ext cx="8751627" cy="475965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vi-VN" sz="2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616" y="338070"/>
            <a:ext cx="4578440" cy="4898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0038" indent="-300038">
              <a:lnSpc>
                <a:spcPct val="150000"/>
              </a:lnSpc>
              <a:buAutoNum type="romanUcPeriod"/>
            </a:pPr>
            <a:r>
              <a:rPr lang="vi-VN" sz="15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endParaRPr lang="en-US" sz="15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50000"/>
              </a:lnSpc>
              <a:buAutoNum type="arabicPeriod"/>
            </a:pPr>
            <a:r>
              <a:rPr lang="vi-VN" sz="15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</a:t>
            </a:r>
            <a:endParaRPr lang="en-US" sz="15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 –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1982)</a:t>
            </a: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Định 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 chủ yếu ở th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cảng Hải Ph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s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nhiều thể loại: truyện ngắn, tiểu thuyết,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í,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v.v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 tiêu biểu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15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ững ng</a:t>
            </a:r>
            <a:r>
              <a:rPr lang="en-US" sz="15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r>
              <a:rPr lang="en-US" sz="15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(hồi k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í), </a:t>
            </a:r>
            <a:r>
              <a:rPr lang="en-US" sz="15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15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 vỏ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(tiểu thuyết), </a:t>
            </a:r>
            <a:r>
              <a:rPr lang="vi-VN" sz="15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xanh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(thơ), </a:t>
            </a:r>
            <a:r>
              <a:rPr lang="vi-VN" sz="15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 biển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(tiểu thuyết), </a:t>
            </a:r>
            <a:r>
              <a:rPr lang="vi-VN" sz="15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đường viết văn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(hồi k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í),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v.v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 viết của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ầy cảm x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ệt với con người v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cu</a:t>
            </a:r>
            <a:r>
              <a:rPr lang="vi-VN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ộc sống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5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5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tse1.explicit.bing.net/th?id=OIP.TLOmPRr_JR7mg2M0oNX83QAAAA&amp;pid=Api&amp;P=0&amp;w=300&amp;h=3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88" y="338070"/>
            <a:ext cx="3668360" cy="4549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7838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4009" y="204717"/>
            <a:ext cx="8751627" cy="475965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vi-VN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919" y="488554"/>
            <a:ext cx="4577742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(1960)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PTBĐ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3302340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1461;p44"/>
          <p:cNvGrpSpPr/>
          <p:nvPr/>
        </p:nvGrpSpPr>
        <p:grpSpPr>
          <a:xfrm>
            <a:off x="396953" y="678755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Cửu Long giang ta ơi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84684" y="951670"/>
            <a:ext cx="2774378" cy="904315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tên con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nước Việt Nam.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itle 5"/>
          <p:cNvSpPr>
            <a:spLocks noGrp="1"/>
          </p:cNvSpPr>
          <p:nvPr>
            <p:ph type="title"/>
          </p:nvPr>
        </p:nvSpPr>
        <p:spPr>
          <a:xfrm>
            <a:off x="3384684" y="2620409"/>
            <a:ext cx="2774378" cy="904315"/>
          </a:xfrm>
        </p:spPr>
        <p:txBody>
          <a:bodyPr>
            <a:no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400" b="1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itle 5"/>
          <p:cNvSpPr>
            <a:spLocks noGrp="1"/>
          </p:cNvSpPr>
          <p:nvPr>
            <p:ph type="title"/>
          </p:nvPr>
        </p:nvSpPr>
        <p:spPr>
          <a:xfrm>
            <a:off x="6711208" y="1253295"/>
            <a:ext cx="2254116" cy="2271429"/>
          </a:xfrm>
        </p:spPr>
        <p:txBody>
          <a:bodyPr>
            <a:noAutofit/>
          </a:bodyPr>
          <a:lstStyle/>
          <a:p>
            <a:pPr algn="just"/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hiện tình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nước.</a:t>
            </a:r>
            <a:endParaRPr lang="vi-VN" sz="21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76825" y="319278"/>
            <a:ext cx="1067646" cy="126478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0824" flipH="1" flipV="1">
            <a:off x="5908286" y="3057327"/>
            <a:ext cx="1067646" cy="122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7" grpId="0"/>
      <p:bldP spid="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/>
          <p:cNvSpPr>
            <a:spLocks noChangeArrowheads="1"/>
          </p:cNvSpPr>
          <p:nvPr/>
        </p:nvSpPr>
        <p:spPr bwMode="auto">
          <a:xfrm>
            <a:off x="311944" y="663179"/>
            <a:ext cx="8468916" cy="3980259"/>
          </a:xfrm>
          <a:prstGeom prst="roundRect">
            <a:avLst>
              <a:gd name="adj" fmla="val 16667"/>
            </a:avLst>
          </a:prstGeom>
          <a:solidFill>
            <a:schemeClr val="tx1">
              <a:lumMod val="20000"/>
              <a:lumOff val="80000"/>
            </a:schemeClr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50000"/>
              </a:lnSpc>
              <a:spcAft>
                <a:spcPts val="600"/>
              </a:spcAft>
            </a:pPr>
            <a:endParaRPr lang="en-US" sz="2000" b="1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endParaRPr lang="en-US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3179" y="648891"/>
            <a:ext cx="4587478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3141" y="1202531"/>
            <a:ext cx="4587478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+ Phần 1: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94222" y="1175147"/>
            <a:ext cx="7386638" cy="96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  <a:tabLst>
                <a:tab pos="66675" algn="l"/>
                <a:tab pos="134541" algn="l"/>
              </a:tabLst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3141" y="2102644"/>
            <a:ext cx="4587478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+ Phần 2: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94222" y="2089547"/>
            <a:ext cx="7386638" cy="96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  <a:tabLst>
                <a:tab pos="66675" algn="l"/>
                <a:tab pos="134541" algn="l"/>
              </a:tabLst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Tiếp theo đến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 “Suối mát dội trong lòng dừa trĩu  quả”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Vẻ đẹp của dòng ảnh sông Mê Kông  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63141" y="2983706"/>
            <a:ext cx="4587478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+ Phần 3: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40656" y="2983706"/>
            <a:ext cx="7340204" cy="96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750"/>
              </a:spcAft>
              <a:tabLst>
                <a:tab pos="66675" algn="l"/>
                <a:tab pos="134541" algn="l"/>
              </a:tabLst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Tiếp theo đến “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không bao giờ chia cắt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”: Sự gắn bó của dòng ảnh sông Mê Kông với con người Nam Bộ.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1944" y="3874294"/>
            <a:ext cx="4587479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+ Phần 4: 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491854" y="3862387"/>
            <a:ext cx="4587478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Còn lại: Suy ngẫm của nhà thơ.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067831" y="718025"/>
            <a:ext cx="4613713" cy="4825738"/>
            <a:chOff x="4239282" y="527350"/>
            <a:chExt cx="3981600" cy="4825738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25" name="Google Shape;2325;p58"/>
          <p:cNvSpPr txBox="1">
            <a:spLocks noGrp="1"/>
          </p:cNvSpPr>
          <p:nvPr>
            <p:ph type="title"/>
          </p:nvPr>
        </p:nvSpPr>
        <p:spPr>
          <a:xfrm>
            <a:off x="4016236" y="1205889"/>
            <a:ext cx="4956637" cy="16929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KHÁM PHÁ VĂN BẢN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50"/>
          <p:cNvSpPr txBox="1">
            <a:spLocks noGrp="1"/>
          </p:cNvSpPr>
          <p:nvPr>
            <p:ph type="title"/>
          </p:nvPr>
        </p:nvSpPr>
        <p:spPr>
          <a:xfrm>
            <a:off x="723735" y="131028"/>
            <a:ext cx="8093694" cy="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Kông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032" y="939985"/>
            <a:ext cx="1212389" cy="790500"/>
          </a:xfrm>
        </p:spPr>
        <p:txBody>
          <a:bodyPr>
            <a:normAutofit lnSpcReduction="10000"/>
          </a:bodyPr>
          <a:lstStyle/>
          <a:p>
            <a:pPr marL="114300" indent="0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Tấm bản đồ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2447214" y="657120"/>
            <a:ext cx="2049300" cy="790500"/>
          </a:xfrm>
        </p:spPr>
        <p:txBody>
          <a:bodyPr/>
          <a:lstStyle/>
          <a:p>
            <a:pPr algn="l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Rực rỡ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6"/>
          </p:nvPr>
        </p:nvSpPr>
        <p:spPr>
          <a:xfrm>
            <a:off x="721900" y="2016693"/>
            <a:ext cx="2049300" cy="790500"/>
          </a:xfrm>
        </p:spPr>
        <p:txBody>
          <a:bodyPr/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Thầy giáo</a:t>
            </a:r>
          </a:p>
        </p:txBody>
      </p:sp>
      <p:sp>
        <p:nvSpPr>
          <p:cNvPr id="15" name="Subtitle 4"/>
          <p:cNvSpPr txBox="1">
            <a:spLocks/>
          </p:cNvSpPr>
          <p:nvPr/>
        </p:nvSpPr>
        <p:spPr>
          <a:xfrm>
            <a:off x="2447214" y="1192196"/>
            <a:ext cx="224385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 algn="l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Như đồng hoa gặp 1 đêm mơ.</a:t>
            </a:r>
          </a:p>
        </p:txBody>
      </p:sp>
      <p:sp>
        <p:nvSpPr>
          <p:cNvPr id="16" name="Subtitle 6"/>
          <p:cNvSpPr txBox="1">
            <a:spLocks/>
          </p:cNvSpPr>
          <p:nvPr/>
        </p:nvSpPr>
        <p:spPr>
          <a:xfrm>
            <a:off x="2447214" y="1925113"/>
            <a:ext cx="20493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l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Gậy thần tiên</a:t>
            </a:r>
          </a:p>
        </p:txBody>
      </p:sp>
      <p:sp>
        <p:nvSpPr>
          <p:cNvPr id="17" name="Subtitle 6"/>
          <p:cNvSpPr txBox="1">
            <a:spLocks/>
          </p:cNvSpPr>
          <p:nvPr/>
        </p:nvSpPr>
        <p:spPr>
          <a:xfrm>
            <a:off x="2410400" y="2186017"/>
            <a:ext cx="21616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l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Cánh tay đạo sĩ</a:t>
            </a:r>
          </a:p>
        </p:txBody>
      </p:sp>
      <p:sp>
        <p:nvSpPr>
          <p:cNvPr id="18" name="Subtitle 4"/>
          <p:cNvSpPr txBox="1">
            <a:spLocks/>
          </p:cNvSpPr>
          <p:nvPr/>
        </p:nvSpPr>
        <p:spPr>
          <a:xfrm>
            <a:off x="5286208" y="780944"/>
            <a:ext cx="3564133" cy="9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 algn="just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liêng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đẽ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ute couple cartoon of teachers.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12" b="94089" l="4633" r="48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98" r="50433"/>
          <a:stretch/>
        </p:blipFill>
        <p:spPr bwMode="auto">
          <a:xfrm>
            <a:off x="128147" y="1977317"/>
            <a:ext cx="703043" cy="13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Map of viet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249" y1="81629" x2="44089" y2="79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1068" r="21777"/>
          <a:stretch/>
        </p:blipFill>
        <p:spPr bwMode="auto">
          <a:xfrm>
            <a:off x="-10267" y="500928"/>
            <a:ext cx="1000299" cy="155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770582" y="841459"/>
            <a:ext cx="436108" cy="855368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0" name="Straight Connector 19"/>
          <p:cNvCxnSpPr/>
          <p:nvPr/>
        </p:nvCxnSpPr>
        <p:spPr>
          <a:xfrm>
            <a:off x="721900" y="2011998"/>
            <a:ext cx="40990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Arrow 7">
            <a:extLst>
              <a:ext uri="{FF2B5EF4-FFF2-40B4-BE49-F238E27FC236}">
                <a16:creationId xmlns:a16="http://schemas.microsoft.com/office/drawing/2014/main" id="{EC5E867F-21AB-F743-1D71-1177DE1D6D25}"/>
              </a:ext>
            </a:extLst>
          </p:cNvPr>
          <p:cNvSpPr/>
          <p:nvPr/>
        </p:nvSpPr>
        <p:spPr>
          <a:xfrm>
            <a:off x="4719897" y="2011998"/>
            <a:ext cx="436108" cy="855368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C050612F-4505-33D9-63D4-27D18C240EAD}"/>
              </a:ext>
            </a:extLst>
          </p:cNvPr>
          <p:cNvSpPr txBox="1">
            <a:spLocks/>
          </p:cNvSpPr>
          <p:nvPr/>
        </p:nvSpPr>
        <p:spPr>
          <a:xfrm>
            <a:off x="5275069" y="1917825"/>
            <a:ext cx="3564133" cy="94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 algn="just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chắp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mơ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vời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endParaRPr lang="vi-VN" sz="20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2240A6-4F82-CB19-45E3-1DBFC0F13B05}"/>
              </a:ext>
            </a:extLst>
          </p:cNvPr>
          <p:cNvCxnSpPr/>
          <p:nvPr/>
        </p:nvCxnSpPr>
        <p:spPr>
          <a:xfrm>
            <a:off x="671547" y="2976517"/>
            <a:ext cx="40990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6">
            <a:extLst>
              <a:ext uri="{FF2B5EF4-FFF2-40B4-BE49-F238E27FC236}">
                <a16:creationId xmlns:a16="http://schemas.microsoft.com/office/drawing/2014/main" id="{156714F0-A5CF-3854-B8B8-44BAE7AA850F}"/>
              </a:ext>
            </a:extLst>
          </p:cNvPr>
          <p:cNvSpPr txBox="1">
            <a:spLocks/>
          </p:cNvSpPr>
          <p:nvPr/>
        </p:nvSpPr>
        <p:spPr>
          <a:xfrm>
            <a:off x="479668" y="2944247"/>
            <a:ext cx="20493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Kông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ubtitle 6">
            <a:extLst>
              <a:ext uri="{FF2B5EF4-FFF2-40B4-BE49-F238E27FC236}">
                <a16:creationId xmlns:a16="http://schemas.microsoft.com/office/drawing/2014/main" id="{CFEC3ADD-55BF-7126-B768-1821AA6EF802}"/>
              </a:ext>
            </a:extLst>
          </p:cNvPr>
          <p:cNvSpPr txBox="1">
            <a:spLocks/>
          </p:cNvSpPr>
          <p:nvPr/>
        </p:nvSpPr>
        <p:spPr>
          <a:xfrm>
            <a:off x="2247362" y="3284881"/>
            <a:ext cx="2487675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 algn="l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ngàn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mênh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mông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indent="0" algn="l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Tim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vi-VN" sz="20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ight Arrow 7">
            <a:extLst>
              <a:ext uri="{FF2B5EF4-FFF2-40B4-BE49-F238E27FC236}">
                <a16:creationId xmlns:a16="http://schemas.microsoft.com/office/drawing/2014/main" id="{BFC7AE02-9092-3B4E-6F27-C73FE2ED3155}"/>
              </a:ext>
            </a:extLst>
          </p:cNvPr>
          <p:cNvSpPr/>
          <p:nvPr/>
        </p:nvSpPr>
        <p:spPr>
          <a:xfrm>
            <a:off x="4770582" y="3278837"/>
            <a:ext cx="436108" cy="855368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F39EE3-8BBC-B87A-62D5-24D88212BC94}"/>
              </a:ext>
            </a:extLst>
          </p:cNvPr>
          <p:cNvSpPr txBox="1"/>
          <p:nvPr/>
        </p:nvSpPr>
        <p:spPr>
          <a:xfrm>
            <a:off x="5454636" y="3226915"/>
            <a:ext cx="34299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xúc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choáng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ngợp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háo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hức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muốn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hiểu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cậu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trò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6" grpId="0"/>
      <p:bldP spid="3" grpId="0" build="p"/>
      <p:bldP spid="5" grpId="0" build="p"/>
      <p:bldP spid="7" grpId="0" build="p"/>
      <p:bldP spid="15" grpId="0"/>
      <p:bldP spid="16" grpId="0"/>
      <p:bldP spid="17" grpId="0"/>
      <p:bldP spid="18" grpId="0" build="p"/>
      <p:bldP spid="8" grpId="0" animBg="1"/>
      <p:bldP spid="2" grpId="0" animBg="1"/>
      <p:bldP spid="4" grpId="0" build="p"/>
      <p:bldP spid="9" grpId="0" build="p"/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400" y="410418"/>
            <a:ext cx="1704600" cy="501600"/>
          </a:xfrm>
        </p:spPr>
        <p:txBody>
          <a:bodyPr>
            <a:noAutofit/>
          </a:bodyPr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75249" y="814340"/>
            <a:ext cx="3100337" cy="2307232"/>
          </a:xfrm>
        </p:spPr>
        <p:txBody>
          <a:bodyPr>
            <a:normAutofit fontScale="92500"/>
          </a:bodyPr>
          <a:lstStyle/>
          <a:p>
            <a:pPr marL="400050" indent="-28575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hiện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00050" indent="-28575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00050" indent="-285750" algn="just">
              <a:buFont typeface="Arial" panose="020B0604020202020204" pitchFamily="34" charset="0"/>
              <a:buChar char="•"/>
            </a:pP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>
          <a:xfrm>
            <a:off x="6360629" y="410418"/>
            <a:ext cx="1704600" cy="5016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>
          <a:xfrm>
            <a:off x="5918737" y="814328"/>
            <a:ext cx="3141180" cy="2307244"/>
          </a:xfrm>
        </p:spPr>
        <p:txBody>
          <a:bodyPr>
            <a:normAutofit fontScale="925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ảnh con người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động ở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hiện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Tình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con người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5097517" y="2843932"/>
            <a:ext cx="1692173" cy="835313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>
          <a:xfrm>
            <a:off x="4211436" y="3401604"/>
            <a:ext cx="4249391" cy="1660439"/>
          </a:xfrm>
        </p:spPr>
        <p:txBody>
          <a:bodyPr>
            <a:noAutofit/>
          </a:bodyPr>
          <a:lstStyle/>
          <a:p>
            <a:pPr marL="114300" indent="0" algn="just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ảnh có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trong văn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>
          <a:xfrm>
            <a:off x="262774" y="410418"/>
            <a:ext cx="2190900" cy="13194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động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vi-VN" sz="3200" b="1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0" y="1713186"/>
            <a:ext cx="2575249" cy="14083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5-6HS/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18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800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83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  <p:bldP spid="7" grpId="0" build="p"/>
      <p:bldP spid="8" grpId="0"/>
      <p:bldP spid="10" grpId="0" build="p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50"/>
          <p:cNvSpPr txBox="1">
            <a:spLocks noGrp="1"/>
          </p:cNvSpPr>
          <p:nvPr>
            <p:ph type="title"/>
          </p:nvPr>
        </p:nvSpPr>
        <p:spPr>
          <a:xfrm>
            <a:off x="723735" y="131028"/>
            <a:ext cx="7717800" cy="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Vẻ đẹp của sông Mê Kông.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455220" y="764218"/>
            <a:ext cx="3294491" cy="600864"/>
          </a:xfrm>
        </p:spPr>
        <p:txBody>
          <a:bodyPr>
            <a:norm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a. Vẻ đẹp hùng vĩ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4"/>
          </p:nvPr>
        </p:nvSpPr>
        <p:spPr>
          <a:xfrm>
            <a:off x="262096" y="1645204"/>
            <a:ext cx="2049300" cy="790500"/>
          </a:xfrm>
        </p:spPr>
        <p:txBody>
          <a:bodyPr>
            <a:normAutofit/>
          </a:bodyPr>
          <a:lstStyle/>
          <a:p>
            <a:pPr marL="114300" indent="0"/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lao đá đổ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6"/>
          </p:nvPr>
        </p:nvSpPr>
        <p:spPr>
          <a:xfrm>
            <a:off x="2423014" y="1694839"/>
            <a:ext cx="2049300" cy="790500"/>
          </a:xfrm>
        </p:spPr>
        <p:txBody>
          <a:bodyPr>
            <a:normAutofit lnSpcReduction="10000"/>
          </a:bodyPr>
          <a:lstStyle/>
          <a:p>
            <a:pPr marL="114300" indent="0"/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Nhựa lên hương</a:t>
            </a:r>
          </a:p>
        </p:txBody>
      </p:sp>
      <p:sp>
        <p:nvSpPr>
          <p:cNvPr id="13" name="Subtitle 5"/>
          <p:cNvSpPr txBox="1">
            <a:spLocks/>
          </p:cNvSpPr>
          <p:nvPr/>
        </p:nvSpPr>
        <p:spPr>
          <a:xfrm>
            <a:off x="4695550" y="1694839"/>
            <a:ext cx="20493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/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Trường Sơn</a:t>
            </a:r>
          </a:p>
        </p:txBody>
      </p:sp>
      <p:sp>
        <p:nvSpPr>
          <p:cNvPr id="14" name="Subtitle 5"/>
          <p:cNvSpPr txBox="1">
            <a:spLocks/>
          </p:cNvSpPr>
          <p:nvPr/>
        </p:nvSpPr>
        <p:spPr>
          <a:xfrm>
            <a:off x="6968086" y="1710697"/>
            <a:ext cx="20493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/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 Khôn trắng xóa</a:t>
            </a:r>
          </a:p>
        </p:txBody>
      </p:sp>
      <p:sp>
        <p:nvSpPr>
          <p:cNvPr id="19" name="Subtitle 3"/>
          <p:cNvSpPr txBox="1">
            <a:spLocks/>
          </p:cNvSpPr>
          <p:nvPr/>
        </p:nvSpPr>
        <p:spPr>
          <a:xfrm>
            <a:off x="4094025" y="2501197"/>
            <a:ext cx="2748478" cy="2038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/>
            <a:r>
              <a:rPr lang="vi-VN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Mê Kông hùng vĩ, dữ dội, mang vẻ đẹp hoang sơ của núi rừng tự nhiên.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0045" y="3127053"/>
            <a:ext cx="2683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/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 thuật nhân hóa.</a:t>
            </a:r>
          </a:p>
          <a:p>
            <a:pPr marL="114300" indent="0"/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từ mạnh.</a:t>
            </a:r>
          </a:p>
        </p:txBody>
      </p:sp>
      <p:pic>
        <p:nvPicPr>
          <p:cNvPr id="3074" name="Picture 2" descr="Tree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" y="1455568"/>
            <a:ext cx="725006" cy="72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untain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89" y="1380940"/>
            <a:ext cx="725006" cy="72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aterf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74" y="1455568"/>
            <a:ext cx="725006" cy="72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ind fre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74" y="1471545"/>
            <a:ext cx="725006" cy="72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509185" y="3176569"/>
            <a:ext cx="461639" cy="57770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ight Arrow 21"/>
          <p:cNvSpPr/>
          <p:nvPr/>
        </p:nvSpPr>
        <p:spPr>
          <a:xfrm>
            <a:off x="3792760" y="3203689"/>
            <a:ext cx="461639" cy="57770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84" name="Picture 12" descr="Waterfall in mountain range. rocks and water. pond and lake. sky with cloud and birds, nature landscape. cartoon flat illustration style Free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92" b="100000" l="0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9234" y="2244591"/>
            <a:ext cx="2794766" cy="220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5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6" grpId="0"/>
      <p:bldP spid="2" grpId="0" build="p"/>
      <p:bldP spid="4" grpId="0" build="p"/>
      <p:bldP spid="6" grpId="0" build="p"/>
      <p:bldP spid="13" grpId="0"/>
      <p:bldP spid="14" grpId="0"/>
      <p:bldP spid="19" grpId="0"/>
      <p:bldP spid="9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50"/>
          <p:cNvSpPr txBox="1">
            <a:spLocks noGrp="1"/>
          </p:cNvSpPr>
          <p:nvPr>
            <p:ph type="title"/>
          </p:nvPr>
        </p:nvSpPr>
        <p:spPr>
          <a:xfrm>
            <a:off x="723735" y="131028"/>
            <a:ext cx="7717800" cy="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Vẻ đẹp của sông Mê Kông.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170887" y="801327"/>
            <a:ext cx="3294491" cy="514558"/>
          </a:xfrm>
        </p:spPr>
        <p:txBody>
          <a:bodyPr>
            <a:normAutofit lnSpcReduction="10000"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b. Vẻ đẹp thơ mộng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4"/>
          </p:nvPr>
        </p:nvSpPr>
        <p:spPr>
          <a:xfrm>
            <a:off x="268963" y="1823775"/>
            <a:ext cx="1592208" cy="790500"/>
          </a:xfrm>
        </p:spPr>
        <p:txBody>
          <a:bodyPr>
            <a:noAutofit/>
          </a:bodyPr>
          <a:lstStyle/>
          <a:p>
            <a:pPr marL="1143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Bướm với trời xanh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6"/>
          </p:nvPr>
        </p:nvSpPr>
        <p:spPr>
          <a:xfrm>
            <a:off x="2469595" y="1708365"/>
            <a:ext cx="2120517" cy="1012623"/>
          </a:xfrm>
        </p:spPr>
        <p:txBody>
          <a:bodyPr>
            <a:normAutofit/>
          </a:bodyPr>
          <a:lstStyle/>
          <a:p>
            <a:pPr marL="1143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Trúc đào, sương đọng long lanh</a:t>
            </a:r>
          </a:p>
        </p:txBody>
      </p:sp>
      <p:sp>
        <p:nvSpPr>
          <p:cNvPr id="13" name="Subtitle 5"/>
          <p:cNvSpPr txBox="1">
            <a:spLocks/>
          </p:cNvSpPr>
          <p:nvPr/>
        </p:nvSpPr>
        <p:spPr>
          <a:xfrm>
            <a:off x="5198536" y="1744914"/>
            <a:ext cx="1736781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Đất phẳng thở chan hòa</a:t>
            </a:r>
          </a:p>
        </p:txBody>
      </p:sp>
      <p:sp>
        <p:nvSpPr>
          <p:cNvPr id="14" name="Subtitle 5"/>
          <p:cNvSpPr txBox="1">
            <a:spLocks/>
          </p:cNvSpPr>
          <p:nvPr/>
        </p:nvSpPr>
        <p:spPr>
          <a:xfrm>
            <a:off x="7372052" y="1744914"/>
            <a:ext cx="1684118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Chân trời buồm trắng</a:t>
            </a:r>
          </a:p>
        </p:txBody>
      </p:sp>
      <p:sp>
        <p:nvSpPr>
          <p:cNvPr id="19" name="Subtitle 3"/>
          <p:cNvSpPr txBox="1">
            <a:spLocks/>
          </p:cNvSpPr>
          <p:nvPr/>
        </p:nvSpPr>
        <p:spPr>
          <a:xfrm>
            <a:off x="2688981" y="2802253"/>
            <a:ext cx="3418511" cy="148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Mê Kông bình yên, thơ mộng với những màu sắc tinh khôi.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Thiên nhiên trữ tình, hiền hòa ngập tràn sắc hoa cỏ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605078" y="2802253"/>
            <a:ext cx="1592208" cy="117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Nghệ thuật liệt kê.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89403" y="3056738"/>
            <a:ext cx="450466" cy="66215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ight Arrow 10"/>
          <p:cNvSpPr/>
          <p:nvPr/>
        </p:nvSpPr>
        <p:spPr>
          <a:xfrm>
            <a:off x="2335140" y="3056738"/>
            <a:ext cx="450466" cy="66215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98" name="Picture 2" descr="Butterfly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7" y="1397119"/>
            <a:ext cx="642925" cy="6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mboo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78" y="1437015"/>
            <a:ext cx="642925" cy="6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louds and sun fre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052" y="1423451"/>
            <a:ext cx="642925" cy="6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41" y="1397118"/>
            <a:ext cx="642925" cy="6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ature scene with river and hills,  forest and mountain, landscape flat cartoon style illustration Free Vect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75" b="100000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607"/>
          <a:stretch/>
        </p:blipFill>
        <p:spPr bwMode="auto">
          <a:xfrm>
            <a:off x="6107492" y="1934238"/>
            <a:ext cx="3069165" cy="254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01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6" grpId="0" build="p"/>
      <p:bldP spid="13" grpId="0"/>
      <p:bldP spid="14" grpId="0"/>
      <p:bldP spid="19" grpId="0" build="p"/>
      <p:bldP spid="9" grpId="0"/>
      <p:bldP spid="3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50"/>
          <p:cNvSpPr txBox="1">
            <a:spLocks noGrp="1"/>
          </p:cNvSpPr>
          <p:nvPr>
            <p:ph type="title"/>
          </p:nvPr>
        </p:nvSpPr>
        <p:spPr>
          <a:xfrm>
            <a:off x="723735" y="131028"/>
            <a:ext cx="7717800" cy="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Vẻ đẹp của sông Mê Kông.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425709" y="846437"/>
            <a:ext cx="3294491" cy="483027"/>
          </a:xfrm>
        </p:spPr>
        <p:txBody>
          <a:bodyPr>
            <a:normAutofit fontScale="92500" lnSpcReduction="20000"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c. Vẻ đẹp trù phú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4"/>
          </p:nvPr>
        </p:nvSpPr>
        <p:spPr>
          <a:xfrm>
            <a:off x="914365" y="1087950"/>
            <a:ext cx="2986331" cy="790500"/>
          </a:xfrm>
        </p:spPr>
        <p:txBody>
          <a:bodyPr>
            <a:normAutofit/>
          </a:bodyPr>
          <a:lstStyle/>
          <a:p>
            <a:pPr marL="114300" indent="0" algn="l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Phù sa nổi váng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6"/>
          </p:nvPr>
        </p:nvSpPr>
        <p:spPr>
          <a:xfrm>
            <a:off x="914364" y="1694834"/>
            <a:ext cx="3390978" cy="790500"/>
          </a:xfrm>
        </p:spPr>
        <p:txBody>
          <a:bodyPr>
            <a:normAutofit/>
          </a:bodyPr>
          <a:lstStyle/>
          <a:p>
            <a:pPr marL="114300" indent="0" algn="l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Trồng không hết lúa</a:t>
            </a:r>
          </a:p>
        </p:txBody>
      </p:sp>
      <p:sp>
        <p:nvSpPr>
          <p:cNvPr id="13" name="Subtitle 5"/>
          <p:cNvSpPr txBox="1">
            <a:spLocks/>
          </p:cNvSpPr>
          <p:nvPr/>
        </p:nvSpPr>
        <p:spPr>
          <a:xfrm>
            <a:off x="914364" y="2340628"/>
            <a:ext cx="3259600" cy="6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 algn="l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Tôm cá ngợp thuyền</a:t>
            </a:r>
          </a:p>
        </p:txBody>
      </p:sp>
      <p:sp>
        <p:nvSpPr>
          <p:cNvPr id="14" name="Subtitle 5"/>
          <p:cNvSpPr txBox="1">
            <a:spLocks/>
          </p:cNvSpPr>
          <p:nvPr/>
        </p:nvSpPr>
        <p:spPr>
          <a:xfrm>
            <a:off x="914364" y="3593306"/>
            <a:ext cx="2575070" cy="988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 algn="l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Suối mát dội, lòng dừa trĩu quả.</a:t>
            </a:r>
          </a:p>
        </p:txBody>
      </p:sp>
      <p:sp>
        <p:nvSpPr>
          <p:cNvPr id="9" name="Subtitle 3"/>
          <p:cNvSpPr txBox="1">
            <a:spLocks/>
          </p:cNvSpPr>
          <p:nvPr/>
        </p:nvSpPr>
        <p:spPr>
          <a:xfrm>
            <a:off x="5088293" y="1134884"/>
            <a:ext cx="2635524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Nghệ thuật liệt kê.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4228610" y="2286347"/>
            <a:ext cx="4550980" cy="138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Tô đậm vẻ đẹp trù phú, giàu có được sản sinh từ những vùng đất sông Mê Kông chảy qua.</a:t>
            </a:r>
          </a:p>
        </p:txBody>
      </p:sp>
      <p:sp>
        <p:nvSpPr>
          <p:cNvPr id="11" name="Subtitle 5"/>
          <p:cNvSpPr txBox="1">
            <a:spLocks/>
          </p:cNvSpPr>
          <p:nvPr/>
        </p:nvSpPr>
        <p:spPr>
          <a:xfrm>
            <a:off x="914364" y="2947511"/>
            <a:ext cx="3701035" cy="60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 algn="l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Sầu riêng thơm dội</a:t>
            </a:r>
          </a:p>
        </p:txBody>
      </p:sp>
      <p:pic>
        <p:nvPicPr>
          <p:cNvPr id="5122" name="Picture 2" descr="River premium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16" y="983218"/>
            <a:ext cx="617802" cy="61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ice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56" y="1777498"/>
            <a:ext cx="553995" cy="5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lown fish fre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14" y="2357091"/>
            <a:ext cx="644804" cy="64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oconut fre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0" y="3766635"/>
            <a:ext cx="644804" cy="64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urian premium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14" y="3041874"/>
            <a:ext cx="644804" cy="64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6043449" y="1978208"/>
            <a:ext cx="725213" cy="437461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32" name="Picture 12" descr="Nature scene with river and hills, forest and mountain, landscape flat cartoon style illustration Free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51" b="100000" l="0" r="97764">
                        <a14:foregroundMark x1="54952" y1="57554" x2="97764" y2="70743"/>
                        <a14:foregroundMark x1="81310" y1="55635" x2="96645" y2="58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898"/>
          <a:stretch/>
        </p:blipFill>
        <p:spPr bwMode="auto">
          <a:xfrm flipH="1">
            <a:off x="4305342" y="3340073"/>
            <a:ext cx="4838658" cy="155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3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6" grpId="0" build="p"/>
      <p:bldP spid="13" grpId="0"/>
      <p:bldP spid="14" grpId="0"/>
      <p:bldP spid="9" grpId="0"/>
      <p:bldP spid="10" grpId="0"/>
      <p:bldP spid="11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3" name="Google Shape;1232;p43"/>
          <p:cNvSpPr txBox="1">
            <a:spLocks/>
          </p:cNvSpPr>
          <p:nvPr/>
        </p:nvSpPr>
        <p:spPr>
          <a:xfrm>
            <a:off x="92390" y="1008691"/>
            <a:ext cx="5245907" cy="222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None/>
              <a:defRPr sz="18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Đố em đoán được tên của những dòng sông được nhắc đến trong những câu đố sau đây.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50"/>
          <p:cNvSpPr txBox="1">
            <a:spLocks noGrp="1"/>
          </p:cNvSpPr>
          <p:nvPr>
            <p:ph type="title"/>
          </p:nvPr>
        </p:nvSpPr>
        <p:spPr>
          <a:xfrm>
            <a:off x="723735" y="131028"/>
            <a:ext cx="7717800" cy="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Vẻ đẹp của sông Mê Kông.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-160681" y="952125"/>
            <a:ext cx="3294491" cy="790500"/>
          </a:xfrm>
        </p:spPr>
        <p:txBody>
          <a:bodyPr>
            <a:norm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a. Vẻ đẹp hùng vĩ</a:t>
            </a:r>
          </a:p>
        </p:txBody>
      </p:sp>
      <p:sp>
        <p:nvSpPr>
          <p:cNvPr id="12" name="Subtitle 1"/>
          <p:cNvSpPr>
            <a:spLocks noGrp="1"/>
          </p:cNvSpPr>
          <p:nvPr>
            <p:ph type="subTitle" idx="1"/>
          </p:nvPr>
        </p:nvSpPr>
        <p:spPr>
          <a:xfrm>
            <a:off x="-160681" y="1589562"/>
            <a:ext cx="3294491" cy="790500"/>
          </a:xfrm>
        </p:spPr>
        <p:txBody>
          <a:bodyPr>
            <a:norm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b. Vẻ đẹp thơ mộng</a:t>
            </a:r>
          </a:p>
        </p:txBody>
      </p:sp>
      <p:sp>
        <p:nvSpPr>
          <p:cNvPr id="15" name="Subtitle 1"/>
          <p:cNvSpPr>
            <a:spLocks noGrp="1"/>
          </p:cNvSpPr>
          <p:nvPr>
            <p:ph type="subTitle" idx="1"/>
          </p:nvPr>
        </p:nvSpPr>
        <p:spPr>
          <a:xfrm>
            <a:off x="-160681" y="2226999"/>
            <a:ext cx="3294491" cy="790500"/>
          </a:xfrm>
        </p:spPr>
        <p:txBody>
          <a:bodyPr>
            <a:norm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c. Vẻ đẹp trù phú</a:t>
            </a:r>
          </a:p>
        </p:txBody>
      </p:sp>
      <p:sp>
        <p:nvSpPr>
          <p:cNvPr id="16" name="Subtitle 1"/>
          <p:cNvSpPr>
            <a:spLocks noGrp="1"/>
          </p:cNvSpPr>
          <p:nvPr>
            <p:ph type="subTitle" idx="1"/>
          </p:nvPr>
        </p:nvSpPr>
        <p:spPr>
          <a:xfrm>
            <a:off x="3649317" y="952125"/>
            <a:ext cx="5095289" cy="1744269"/>
          </a:xfrm>
        </p:spPr>
        <p:txBody>
          <a:bodyPr anchor="t">
            <a:normAutofit fontScale="92500" lnSpcReduction="20000"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Hình ảnh sông Mê Kông hiện lên với vẻ đẹp đa dạng, rực rỡ.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Tình yêu, sự tự hào của tác giả với dòng sông Mê Kông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717557" y="965260"/>
            <a:ext cx="877442" cy="6169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771875" y="1647777"/>
            <a:ext cx="877442" cy="4605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26446" flipH="1" flipV="1">
            <a:off x="2814406" y="2154162"/>
            <a:ext cx="877442" cy="523175"/>
          </a:xfrm>
          <a:prstGeom prst="rect">
            <a:avLst/>
          </a:prstGeom>
        </p:spPr>
      </p:pic>
      <p:pic>
        <p:nvPicPr>
          <p:cNvPr id="6148" name="Picture 4" descr="The Mekong | The Economis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98" l="2500" r="100000">
                        <a14:foregroundMark x1="37153" y1="27672" x2="82222" y2="26354"/>
                        <a14:backgroundMark x1="11319" y1="2928" x2="22222" y2="878"/>
                        <a14:backgroundMark x1="70000" y1="1903" x2="92431" y2="5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944" y="3017498"/>
            <a:ext cx="9787280" cy="261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98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2" grpId="0" build="p"/>
      <p:bldP spid="15" grpId="0" build="p"/>
      <p:bldP spid="1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50"/>
          <p:cNvSpPr txBox="1">
            <a:spLocks noGrp="1"/>
          </p:cNvSpPr>
          <p:nvPr>
            <p:ph type="title"/>
          </p:nvPr>
        </p:nvSpPr>
        <p:spPr>
          <a:xfrm>
            <a:off x="430924" y="131028"/>
            <a:ext cx="8010611" cy="583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3. Hình ảnh người nông dân Nam Bộ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Subtitle 1"/>
          <p:cNvSpPr>
            <a:spLocks noGrp="1"/>
          </p:cNvSpPr>
          <p:nvPr>
            <p:ph type="subTitle" idx="1"/>
          </p:nvPr>
        </p:nvSpPr>
        <p:spPr>
          <a:xfrm>
            <a:off x="3107847" y="2402729"/>
            <a:ext cx="2058839" cy="2128555"/>
          </a:xfrm>
        </p:spPr>
        <p:txBody>
          <a:bodyPr anchor="t">
            <a:normAutofit/>
          </a:bodyPr>
          <a:lstStyle/>
          <a:p>
            <a:pPr marL="1143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Người nông dân tiếp nối và gìn giữ quê hương từ cha ông đến những thế hệ tiếp theo.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130" y="2627699"/>
            <a:ext cx="2049300" cy="790500"/>
          </a:xfrm>
        </p:spPr>
        <p:txBody>
          <a:bodyPr>
            <a:normAutofit lnSpcReduction="10000"/>
          </a:bodyPr>
          <a:lstStyle/>
          <a:p>
            <a:pPr marL="1143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Cha ông truyền con cháu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368" y="1566869"/>
            <a:ext cx="2432643" cy="790500"/>
          </a:xfrm>
        </p:spPr>
        <p:txBody>
          <a:bodyPr>
            <a:normAutofit lnSpcReduction="10000"/>
          </a:bodyPr>
          <a:lstStyle/>
          <a:p>
            <a:pPr marL="1143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Mồ hôi vã bãi lầy thành đồng lúa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177" y="948572"/>
            <a:ext cx="2397234" cy="790500"/>
          </a:xfrm>
        </p:spPr>
        <p:txBody>
          <a:bodyPr>
            <a:normAutofit/>
          </a:bodyPr>
          <a:lstStyle/>
          <a:p>
            <a:pPr marL="1143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Gối đất nằm sương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3129" y="3418199"/>
            <a:ext cx="2049300" cy="790500"/>
          </a:xfrm>
        </p:spPr>
        <p:txBody>
          <a:bodyPr>
            <a:noAutofit/>
          </a:bodyPr>
          <a:lstStyle/>
          <a:p>
            <a:pPr marL="1143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Không bao giờ chia cắt</a:t>
            </a:r>
          </a:p>
        </p:txBody>
      </p:sp>
      <p:pic>
        <p:nvPicPr>
          <p:cNvPr id="7170" name="Picture 2" descr="72 Mekong Delta Vietnam Illustrations &amp;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9510" l="0" r="97386">
                        <a14:backgroundMark x1="41340" y1="15850" x2="78268" y2="17810"/>
                        <a14:backgroundMark x1="64379" y1="18464" x2="96078" y2="31536"/>
                        <a14:backgroundMark x1="6536" y1="43464" x2="327" y2="8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937"/>
          <a:stretch/>
        </p:blipFill>
        <p:spPr bwMode="auto">
          <a:xfrm>
            <a:off x="6493179" y="326255"/>
            <a:ext cx="2494590" cy="28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87486" y="1035020"/>
            <a:ext cx="342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just"/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nông dân cực nhọc, gắn bó, xây dựng quê hương bằng chính mồ hôi, sức lao động của mình.</a:t>
            </a:r>
          </a:p>
        </p:txBody>
      </p:sp>
      <p:pic>
        <p:nvPicPr>
          <p:cNvPr id="7172" name="Picture 4" descr="Câu chuyện hấp dẫn về sông Mekong - Báo Cần Thơ Onl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9" b="98539" l="0" r="99688">
                        <a14:backgroundMark x1="1438" y1="52694" x2="563" y2="80365"/>
                        <a14:backgroundMark x1="5875" y1="78995" x2="12313" y2="94521"/>
                        <a14:backgroundMark x1="13938" y1="89132" x2="14875" y2="90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41" t="27995" r="1"/>
          <a:stretch/>
        </p:blipFill>
        <p:spPr bwMode="auto">
          <a:xfrm>
            <a:off x="4978693" y="2499080"/>
            <a:ext cx="4310857" cy="209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618495" y="3022949"/>
            <a:ext cx="394361" cy="68720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ight Arrow 16"/>
          <p:cNvSpPr/>
          <p:nvPr/>
        </p:nvSpPr>
        <p:spPr>
          <a:xfrm>
            <a:off x="2788524" y="1346963"/>
            <a:ext cx="394361" cy="68720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-30423" y="2342839"/>
            <a:ext cx="65236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5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6" grpId="0"/>
      <p:bldP spid="16" grpId="0" build="p"/>
      <p:bldP spid="3" grpId="0" build="p"/>
      <p:bldP spid="4" grpId="0" build="p"/>
      <p:bldP spid="5" grpId="0" build="p"/>
      <p:bldP spid="10" grpId="0" build="p"/>
      <p:bldP spid="6" grpId="0"/>
      <p:bldP spid="7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66"/>
          <p:cNvSpPr txBox="1">
            <a:spLocks noGrp="1"/>
          </p:cNvSpPr>
          <p:nvPr>
            <p:ph type="title"/>
          </p:nvPr>
        </p:nvSpPr>
        <p:spPr>
          <a:xfrm>
            <a:off x="734246" y="145140"/>
            <a:ext cx="7717800" cy="6257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Sự thay đổi của nhân vật </a:t>
            </a:r>
            <a:r>
              <a:rPr lang="vi-VN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tôi.</a:t>
            </a:r>
            <a:endParaRPr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64864" y="2437969"/>
            <a:ext cx="2113200" cy="469800"/>
          </a:xfrm>
        </p:spPr>
        <p:txBody>
          <a:bodyPr>
            <a:noAutofit/>
          </a:bodyPr>
          <a:lstStyle/>
          <a:p>
            <a:pPr marL="114300" indent="0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Khi đi học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>
            <a:off x="443996" y="3485838"/>
            <a:ext cx="2113200" cy="1201776"/>
          </a:xfrm>
        </p:spPr>
        <p:txBody>
          <a:bodyPr>
            <a:noAutofit/>
          </a:bodyPr>
          <a:lstStyle/>
          <a:p>
            <a:pPr marL="114300" indent="0" algn="just">
              <a:lnSpc>
                <a:spcPct val="120000"/>
              </a:lnSpc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Háo hức, say mê khám phá đất nước qua bản đồ.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>
          <a:xfrm>
            <a:off x="3515400" y="2230625"/>
            <a:ext cx="2113200" cy="677144"/>
          </a:xfrm>
        </p:spPr>
        <p:txBody>
          <a:bodyPr>
            <a:noAutofit/>
          </a:bodyPr>
          <a:lstStyle/>
          <a:p>
            <a:pPr marL="114300" indent="0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Khi trưởng thành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2945524" y="3511718"/>
            <a:ext cx="3132083" cy="1357111"/>
          </a:xfrm>
        </p:spPr>
        <p:txBody>
          <a:bodyPr>
            <a:normAutofit/>
          </a:bodyPr>
          <a:lstStyle/>
          <a:p>
            <a:pPr marL="114300" indent="0" algn="just">
              <a:lnSpc>
                <a:spcPct val="120000"/>
              </a:lnSpc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Hòa mình vào đất nước để xây dựng, để cống hiến.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5"/>
          </p:nvPr>
        </p:nvSpPr>
        <p:spPr>
          <a:xfrm>
            <a:off x="6392191" y="2353076"/>
            <a:ext cx="2113200" cy="469800"/>
          </a:xfrm>
        </p:spPr>
        <p:txBody>
          <a:bodyPr>
            <a:noAutofit/>
          </a:bodyPr>
          <a:lstStyle/>
          <a:p>
            <a:pPr marL="114300" indent="0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Khi đã lớn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6"/>
          </p:nvPr>
        </p:nvSpPr>
        <p:spPr>
          <a:xfrm>
            <a:off x="6345067" y="3511718"/>
            <a:ext cx="2714850" cy="1265630"/>
          </a:xfrm>
        </p:spPr>
        <p:txBody>
          <a:bodyPr>
            <a:noAutofit/>
          </a:bodyPr>
          <a:lstStyle/>
          <a:p>
            <a:pPr marL="114300" indent="0" algn="just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Yêu quê hương đất nước tha thiết và thấu hiểu giá trị của từng cái tên, tấc đất quê hương.</a:t>
            </a:r>
          </a:p>
        </p:txBody>
      </p:sp>
      <p:sp>
        <p:nvSpPr>
          <p:cNvPr id="52" name="Subtitle 2"/>
          <p:cNvSpPr txBox="1">
            <a:spLocks/>
          </p:cNvSpPr>
          <p:nvPr/>
        </p:nvSpPr>
        <p:spPr>
          <a:xfrm>
            <a:off x="313564" y="924909"/>
            <a:ext cx="2435839" cy="107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None/>
              <a:defRPr sz="16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>
              <a:lnSpc>
                <a:spcPct val="120000"/>
              </a:lnSpc>
            </a:pPr>
            <a:r>
              <a:rPr lang="vi-VN" sz="1900" i="1" dirty="0">
                <a:latin typeface="Cambria" panose="02040503050406030204" pitchFamily="18" charset="0"/>
                <a:ea typeface="Cambria" panose="02040503050406030204" pitchFamily="18" charset="0"/>
              </a:rPr>
              <a:t>Bản đồ lớn</a:t>
            </a:r>
          </a:p>
          <a:p>
            <a:pPr marL="114300" indent="0">
              <a:lnSpc>
                <a:spcPct val="120000"/>
              </a:lnSpc>
            </a:pPr>
            <a:r>
              <a:rPr lang="vi-VN" sz="1900" i="1" dirty="0">
                <a:latin typeface="Cambria" panose="02040503050406030204" pitchFamily="18" charset="0"/>
                <a:ea typeface="Cambria" panose="02040503050406030204" pitchFamily="18" charset="0"/>
              </a:rPr>
              <a:t>Đưa ta đi sông núi tuyệt vời</a:t>
            </a:r>
          </a:p>
        </p:txBody>
      </p:sp>
      <p:sp>
        <p:nvSpPr>
          <p:cNvPr id="53" name="Subtitle 4"/>
          <p:cNvSpPr txBox="1">
            <a:spLocks/>
          </p:cNvSpPr>
          <p:nvPr/>
        </p:nvSpPr>
        <p:spPr>
          <a:xfrm>
            <a:off x="3394531" y="1170249"/>
            <a:ext cx="21132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None/>
              <a:defRPr sz="16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/>
            <a:r>
              <a:rPr lang="vi-VN" sz="1900" i="1" dirty="0">
                <a:latin typeface="Cambria" panose="02040503050406030204" pitchFamily="18" charset="0"/>
                <a:ea typeface="Cambria" panose="02040503050406030204" pitchFamily="18" charset="0"/>
              </a:rPr>
              <a:t>Ta đi....bản đồ không nhìn nữa</a:t>
            </a:r>
          </a:p>
        </p:txBody>
      </p:sp>
      <p:sp>
        <p:nvSpPr>
          <p:cNvPr id="54" name="Subtitle 6"/>
          <p:cNvSpPr txBox="1">
            <a:spLocks/>
          </p:cNvSpPr>
          <p:nvPr/>
        </p:nvSpPr>
        <p:spPr>
          <a:xfrm>
            <a:off x="6264166" y="924910"/>
            <a:ext cx="2369250" cy="112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None/>
              <a:defRPr sz="16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114300" indent="0"/>
            <a:r>
              <a:rPr lang="vi-VN" sz="1900" i="1" dirty="0">
                <a:latin typeface="Cambria" panose="02040503050406030204" pitchFamily="18" charset="0"/>
                <a:ea typeface="Cambria" panose="02040503050406030204" pitchFamily="18" charset="0"/>
              </a:rPr>
              <a:t>Thầy giáo đã khuất</a:t>
            </a:r>
          </a:p>
          <a:p>
            <a:pPr marL="114300" indent="0"/>
            <a:r>
              <a:rPr lang="vi-VN" sz="1900" i="1" dirty="0">
                <a:latin typeface="Cambria" panose="02040503050406030204" pitchFamily="18" charset="0"/>
                <a:ea typeface="Cambria" panose="02040503050406030204" pitchFamily="18" charset="0"/>
              </a:rPr>
              <a:t>Thước bảng to thành cán cờ sao</a:t>
            </a:r>
          </a:p>
        </p:txBody>
      </p:sp>
      <p:sp>
        <p:nvSpPr>
          <p:cNvPr id="9" name="Down Arrow 8"/>
          <p:cNvSpPr/>
          <p:nvPr/>
        </p:nvSpPr>
        <p:spPr>
          <a:xfrm>
            <a:off x="1412130" y="3065012"/>
            <a:ext cx="418668" cy="313727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Down Arrow 57"/>
          <p:cNvSpPr/>
          <p:nvPr/>
        </p:nvSpPr>
        <p:spPr>
          <a:xfrm>
            <a:off x="4383812" y="3019168"/>
            <a:ext cx="418668" cy="313727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Down Arrow 58"/>
          <p:cNvSpPr/>
          <p:nvPr/>
        </p:nvSpPr>
        <p:spPr>
          <a:xfrm>
            <a:off x="7355494" y="2973324"/>
            <a:ext cx="418668" cy="313727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Right Arrow 62"/>
          <p:cNvSpPr/>
          <p:nvPr/>
        </p:nvSpPr>
        <p:spPr>
          <a:xfrm rot="16200000">
            <a:off x="1444691" y="2019388"/>
            <a:ext cx="332471" cy="39759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ight Arrow 63"/>
          <p:cNvSpPr/>
          <p:nvPr/>
        </p:nvSpPr>
        <p:spPr>
          <a:xfrm rot="16200000">
            <a:off x="4426911" y="1853153"/>
            <a:ext cx="332471" cy="39759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Right Arrow 64"/>
          <p:cNvSpPr/>
          <p:nvPr/>
        </p:nvSpPr>
        <p:spPr>
          <a:xfrm rot="16200000">
            <a:off x="7398593" y="1893143"/>
            <a:ext cx="332471" cy="39759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218" name="Picture 2" descr="Map premium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87" y="1996324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2448910" y="2672869"/>
            <a:ext cx="1513490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336627" y="2639324"/>
            <a:ext cx="1513490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River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51" y="1885714"/>
            <a:ext cx="739797" cy="73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" grpId="0"/>
      <p:bldP spid="2" grpId="0" build="p"/>
      <p:bldP spid="3" grpId="0" build="p"/>
      <p:bldP spid="4" grpId="0" build="p"/>
      <p:bldP spid="5" grpId="0" build="p"/>
      <p:bldP spid="6" grpId="0" build="p"/>
      <p:bldP spid="7" grpId="0" build="p"/>
      <p:bldP spid="52" grpId="0"/>
      <p:bldP spid="53" grpId="0"/>
      <p:bldP spid="54" grpId="0"/>
      <p:bldP spid="9" grpId="0" animBg="1"/>
      <p:bldP spid="58" grpId="0" animBg="1"/>
      <p:bldP spid="59" grpId="0" animBg="1"/>
      <p:bldP spid="63" grpId="0" animBg="1"/>
      <p:bldP spid="64" grpId="0" animBg="1"/>
      <p:bldP spid="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p55"/>
          <p:cNvSpPr txBox="1">
            <a:spLocks noGrp="1"/>
          </p:cNvSpPr>
          <p:nvPr>
            <p:ph type="subTitle" idx="4294967295"/>
          </p:nvPr>
        </p:nvSpPr>
        <p:spPr>
          <a:xfrm>
            <a:off x="1981200" y="1597706"/>
            <a:ext cx="3156857" cy="23320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Theo em, tác giả Nguyên Hồng mong muốn gửi gắm tới người đọc những nội dung gì thông qua văn bản Cửu Long giang ta ơi?</a:t>
            </a:r>
            <a:endParaRPr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93" name="Google Shape;2193;p55"/>
          <p:cNvSpPr txBox="1">
            <a:spLocks noGrp="1"/>
          </p:cNvSpPr>
          <p:nvPr>
            <p:ph type="title" idx="4294967295"/>
          </p:nvPr>
        </p:nvSpPr>
        <p:spPr>
          <a:xfrm>
            <a:off x="729343" y="273731"/>
            <a:ext cx="4076700" cy="7254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TỰ SUY NGẪM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95" name="Google Shape;2195;p55"/>
          <p:cNvSpPr txBox="1">
            <a:spLocks noGrp="1"/>
          </p:cNvSpPr>
          <p:nvPr>
            <p:ph type="subTitle" idx="4294967295"/>
          </p:nvPr>
        </p:nvSpPr>
        <p:spPr>
          <a:xfrm>
            <a:off x="5627914" y="2565286"/>
            <a:ext cx="3211286" cy="1364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Sau khi tìm hiểu và khám phá văn bản, bản thân em thu nhận được cho mình những điều mới mẻ gì?</a:t>
            </a:r>
            <a:endParaRPr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4" name="Picture 2" descr="Woman sitting at the desk thinking about ideas Premium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0" b="81310" l="9744" r="89776">
                        <a14:foregroundMark x1="41374" y1="24601" x2="59585" y2="52875"/>
                        <a14:foregroundMark x1="37700" y1="58466" x2="62939" y2="65016"/>
                        <a14:foregroundMark x1="57668" y1="56550" x2="64058" y2="62141"/>
                        <a14:foregroundMark x1="64217" y1="55751" x2="67572" y2="64377"/>
                        <a14:foregroundMark x1="39936" y1="29712" x2="33866" y2="62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-762341"/>
            <a:ext cx="4033157" cy="403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312229" y="609600"/>
            <a:ext cx="0" cy="44304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" grpId="0" build="p"/>
      <p:bldP spid="2193" grpId="0"/>
      <p:bldP spid="219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p55"/>
          <p:cNvSpPr txBox="1">
            <a:spLocks noGrp="1"/>
          </p:cNvSpPr>
          <p:nvPr>
            <p:ph type="subTitle" idx="4294967295"/>
          </p:nvPr>
        </p:nvSpPr>
        <p:spPr>
          <a:xfrm>
            <a:off x="1502229" y="1230011"/>
            <a:ext cx="3069771" cy="21469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vi-VN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57150" algn="just">
              <a:spcAft>
                <a:spcPts val="1200"/>
              </a:spcAft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do,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giàu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sức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gợi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giọng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indent="57150" algn="just">
              <a:spcAft>
                <a:spcPts val="1200"/>
              </a:spcAft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phép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tu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so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sánh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liệt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kê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ẩn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...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93" name="Google Shape;2193;p55"/>
          <p:cNvSpPr txBox="1">
            <a:spLocks noGrp="1"/>
          </p:cNvSpPr>
          <p:nvPr>
            <p:ph type="title" idx="4294967295"/>
          </p:nvPr>
        </p:nvSpPr>
        <p:spPr>
          <a:xfrm>
            <a:off x="729343" y="273731"/>
            <a:ext cx="4076700" cy="7254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III. TỔNG KẾT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95" name="Google Shape;2195;p55"/>
          <p:cNvSpPr txBox="1">
            <a:spLocks noGrp="1"/>
          </p:cNvSpPr>
          <p:nvPr>
            <p:ph type="subTitle" idx="4294967295"/>
          </p:nvPr>
        </p:nvSpPr>
        <p:spPr>
          <a:xfrm>
            <a:off x="4572000" y="1349129"/>
            <a:ext cx="4076695" cy="19087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  <a:endParaRPr lang="vi-VN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57150" algn="just">
              <a:spcAft>
                <a:spcPts val="1200"/>
              </a:spcAft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ngợi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vẻ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dòng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Mê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indent="57150" algn="just">
              <a:spcAft>
                <a:spcPts val="1200"/>
              </a:spcAft>
            </a:pP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niềm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hào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dòng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Mê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chảy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qua Nam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quê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hương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đất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797878" y="1066953"/>
            <a:ext cx="0" cy="40299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4" name="Picture 8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" b="98677" l="799" r="96326">
                        <a14:foregroundMark x1="26837" y1="43100" x2="42332" y2="92439"/>
                        <a14:foregroundMark x1="26997" y1="62949" x2="23482" y2="96597"/>
                        <a14:foregroundMark x1="67891" y1="8885" x2="64217" y2="94329"/>
                        <a14:foregroundMark x1="72684" y1="48393" x2="83387" y2="89414"/>
                        <a14:foregroundMark x1="89297" y1="86767" x2="83387" y2="89414"/>
                        <a14:foregroundMark x1="78115" y1="80340" x2="79553" y2="8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-33704"/>
            <a:ext cx="1997807" cy="168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93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" grpId="0" build="p"/>
      <p:bldP spid="219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4" y="295897"/>
            <a:ext cx="6532377" cy="2120732"/>
          </a:xfrm>
        </p:spPr>
        <p:txBody>
          <a:bodyPr>
            <a:no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Sông nào cọc nhọn dàn hàng,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Hai phen đuổi bọn tham tàn bắc phương.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Ngô Quyền rồi Hưng Đạo Vương,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Quân Tàu hết dám coi thường dân Nam?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42" name="Picture 2" descr="Đáp án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4" y="2100035"/>
            <a:ext cx="4565196" cy="30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08386" y="2237953"/>
            <a:ext cx="3630198" cy="212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7000" b="0" i="0" u="none" strike="noStrike" cap="none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 Bạch Đằng</a:t>
            </a:r>
          </a:p>
        </p:txBody>
      </p:sp>
      <p:pic>
        <p:nvPicPr>
          <p:cNvPr id="10244" name="Picture 4" descr="Hand drawn children back to school background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2236" r="52077">
                        <a14:foregroundMark x1="14537" y1="48403" x2="44249" y2="83387"/>
                        <a14:foregroundMark x1="46006" y1="46805" x2="24121" y2="67412"/>
                        <a14:foregroundMark x1="27316" y1="55751" x2="37061" y2="67732"/>
                        <a14:foregroundMark x1="25399" y1="67412" x2="30032" y2="71086"/>
                        <a14:foregroundMark x1="26358" y1="84345" x2="26837" y2="87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85" r="46908"/>
          <a:stretch/>
        </p:blipFill>
        <p:spPr bwMode="auto">
          <a:xfrm>
            <a:off x="341867" y="2168090"/>
            <a:ext cx="1767819" cy="290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hat's wrong with you with boy character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4" b="89936" l="34505" r="89936">
                        <a14:backgroundMark x1="44728" y1="27157" x2="25080" y2="59265"/>
                        <a14:backgroundMark x1="48403" y1="66613" x2="15176" y2="3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808" y="-734333"/>
            <a:ext cx="3316968" cy="33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54" y="680183"/>
            <a:ext cx="7183070" cy="1526925"/>
          </a:xfrm>
        </p:spPr>
        <p:txBody>
          <a:bodyPr>
            <a:no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Sông nào sóng nước hữu tình,</a:t>
            </a:r>
            <a:b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Ngát thơm xứ Huế đẹp xinh mơ màng?</a:t>
            </a:r>
            <a:b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296162"/>
            <a:ext cx="2843100" cy="993000"/>
          </a:xfrm>
        </p:spPr>
        <p:txBody>
          <a:bodyPr>
            <a:norm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Sông Hương</a:t>
            </a:r>
          </a:p>
          <a:p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721" y="1861250"/>
            <a:ext cx="4950279" cy="3282250"/>
          </a:xfrm>
          <a:prstGeom prst="rect">
            <a:avLst/>
          </a:prstGeom>
        </p:spPr>
      </p:pic>
      <p:pic>
        <p:nvPicPr>
          <p:cNvPr id="6" name="Picture 4" descr="Hand drawn children back to school background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19" b="93450" l="43131" r="93131">
                        <a14:foregroundMark x1="14537" y1="48403" x2="44249" y2="83387"/>
                        <a14:foregroundMark x1="46006" y1="46805" x2="24121" y2="67412"/>
                        <a14:foregroundMark x1="27316" y1="55751" x2="37061" y2="67732"/>
                        <a14:foregroundMark x1="25399" y1="67412" x2="30032" y2="71086"/>
                        <a14:foregroundMark x1="26358" y1="84345" x2="26837" y2="87061"/>
                        <a14:foregroundMark x1="57827" y1="55591" x2="73323" y2="84026"/>
                        <a14:foregroundMark x1="86581" y1="52875" x2="68530" y2="59744"/>
                        <a14:foregroundMark x1="60703" y1="55591" x2="74601" y2="68850"/>
                        <a14:foregroundMark x1="79872" y1="56550" x2="61981" y2="68211"/>
                        <a14:foregroundMark x1="72364" y1="86581" x2="76518" y2="87859"/>
                        <a14:foregroundMark x1="67572" y1="66134" x2="73642" y2="74281"/>
                        <a14:foregroundMark x1="62620" y1="82109" x2="60703" y2="87220"/>
                        <a14:foregroundMark x1="72364" y1="82428" x2="72364" y2="87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32" t="12685" r="833"/>
          <a:stretch/>
        </p:blipFill>
        <p:spPr bwMode="auto">
          <a:xfrm>
            <a:off x="2427889" y="1861250"/>
            <a:ext cx="2274446" cy="388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hat's wrong with you with boy character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4" b="89936" l="34505" r="89936">
                        <a14:backgroundMark x1="44728" y1="27157" x2="25080" y2="59265"/>
                        <a14:backgroundMark x1="48403" y1="66613" x2="15176" y2="3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188" y="-669019"/>
            <a:ext cx="3316968" cy="33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16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29" y="388406"/>
            <a:ext cx="6887849" cy="1889532"/>
          </a:xfrm>
        </p:spPr>
        <p:txBody>
          <a:bodyPr>
            <a:no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Sông nào chảy xuống Nam phần,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Đổ ra chín nhánh cửa sông như rồng.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Phun nước vào đến biển Đông,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Phù sa bồi đắp cho đồng lúa xanh?</a:t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5310" y="2364762"/>
            <a:ext cx="4549628" cy="993000"/>
          </a:xfrm>
        </p:spPr>
        <p:txBody>
          <a:bodyPr>
            <a:no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Sông Cửu Long</a:t>
            </a:r>
          </a:p>
        </p:txBody>
      </p:sp>
      <p:pic>
        <p:nvPicPr>
          <p:cNvPr id="12292" name="Picture 4" descr="ẢNH] Đồng bằng sông Cửu Long nhìn từ trên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91113"/>
            <a:ext cx="4876800" cy="305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Kid in back to school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035" y1="41534" x2="54633" y2="51757"/>
                        <a14:foregroundMark x1="55591" y1="63578" x2="37380" y2="76198"/>
                        <a14:foregroundMark x1="37859" y1="64856" x2="41534" y2="73642"/>
                        <a14:foregroundMark x1="57827" y1="63898" x2="61342" y2="69489"/>
                        <a14:foregroundMark x1="41693" y1="61182" x2="32588" y2="67412"/>
                        <a14:foregroundMark x1="49521" y1="63419" x2="42971" y2="68690"/>
                        <a14:foregroundMark x1="30671" y1="69010" x2="35623" y2="72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964" y="2651055"/>
            <a:ext cx="2818853" cy="281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What's wrong with you with boy character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4" b="89936" l="34505" r="89936">
                        <a14:backgroundMark x1="44728" y1="27157" x2="25080" y2="59265"/>
                        <a14:backgroundMark x1="48403" y1="66613" x2="15176" y2="3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389" y="-561617"/>
            <a:ext cx="3316968" cy="33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5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kong Delta - 'Nine Dragon river delta' - Sông nước Miền T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778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p41"/>
          <p:cNvGrpSpPr/>
          <p:nvPr/>
        </p:nvGrpSpPr>
        <p:grpSpPr>
          <a:xfrm>
            <a:off x="666749" y="527350"/>
            <a:ext cx="8393167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41"/>
          <p:cNvSpPr txBox="1">
            <a:spLocks noGrp="1"/>
          </p:cNvSpPr>
          <p:nvPr>
            <p:ph type="ctrTitle"/>
          </p:nvPr>
        </p:nvSpPr>
        <p:spPr>
          <a:xfrm rot="302">
            <a:off x="1385602" y="1215277"/>
            <a:ext cx="7213887" cy="9904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CỬU LONG GIANG TA ƠI</a:t>
            </a:r>
            <a:endParaRPr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Google Shape;1219;p41"/>
          <p:cNvSpPr txBox="1">
            <a:spLocks/>
          </p:cNvSpPr>
          <p:nvPr/>
        </p:nvSpPr>
        <p:spPr>
          <a:xfrm rot="302">
            <a:off x="4926761" y="2728302"/>
            <a:ext cx="3409800" cy="99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Mouse Memoirs"/>
              <a:buNone/>
              <a:defRPr sz="6000" b="0" i="0" u="none" strike="noStrike" cap="none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Nguyên Hồng</a:t>
            </a:r>
            <a:endParaRPr lang="nb-NO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7" name="Google Shape;3477;p74"/>
          <p:cNvGrpSpPr/>
          <p:nvPr/>
        </p:nvGrpSpPr>
        <p:grpSpPr>
          <a:xfrm>
            <a:off x="5965337" y="1337166"/>
            <a:ext cx="2124000" cy="3272859"/>
            <a:chOff x="5965337" y="1337166"/>
            <a:chExt cx="2124000" cy="3272859"/>
          </a:xfrm>
        </p:grpSpPr>
        <p:sp>
          <p:nvSpPr>
            <p:cNvPr id="3478" name="Google Shape;3478;p74"/>
            <p:cNvSpPr/>
            <p:nvPr/>
          </p:nvSpPr>
          <p:spPr>
            <a:xfrm>
              <a:off x="6998765" y="2281650"/>
              <a:ext cx="57144" cy="542096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79" name="Google Shape;3479;p74"/>
            <p:cNvSpPr/>
            <p:nvPr/>
          </p:nvSpPr>
          <p:spPr>
            <a:xfrm>
              <a:off x="5965337" y="2752725"/>
              <a:ext cx="2124000" cy="1857300"/>
            </a:xfrm>
            <a:prstGeom prst="roundRect">
              <a:avLst>
                <a:gd name="adj" fmla="val 9231"/>
              </a:avLst>
            </a:prstGeom>
            <a:solidFill>
              <a:schemeClr val="lt1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480" name="Google Shape;3480;p74"/>
            <p:cNvGrpSpPr/>
            <p:nvPr/>
          </p:nvGrpSpPr>
          <p:grpSpPr>
            <a:xfrm>
              <a:off x="6441437" y="1337166"/>
              <a:ext cx="1171800" cy="1171800"/>
              <a:chOff x="-1990735" y="1199991"/>
              <a:chExt cx="1171800" cy="1171800"/>
            </a:xfrm>
          </p:grpSpPr>
          <p:sp>
            <p:nvSpPr>
              <p:cNvPr id="3481" name="Google Shape;3481;p74"/>
              <p:cNvSpPr/>
              <p:nvPr/>
            </p:nvSpPr>
            <p:spPr>
              <a:xfrm rot="2700000">
                <a:off x="-1819129" y="13715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82" name="Google Shape;3482;p74"/>
              <p:cNvSpPr/>
              <p:nvPr/>
            </p:nvSpPr>
            <p:spPr>
              <a:xfrm rot="2700000">
                <a:off x="-1787945" y="14027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483" name="Google Shape;3483;p74"/>
          <p:cNvGrpSpPr/>
          <p:nvPr/>
        </p:nvGrpSpPr>
        <p:grpSpPr>
          <a:xfrm>
            <a:off x="3499418" y="1032366"/>
            <a:ext cx="2124000" cy="3272859"/>
            <a:chOff x="3510000" y="1032366"/>
            <a:chExt cx="2124000" cy="3272859"/>
          </a:xfrm>
        </p:grpSpPr>
        <p:sp>
          <p:nvSpPr>
            <p:cNvPr id="3484" name="Google Shape;3484;p74"/>
            <p:cNvSpPr/>
            <p:nvPr/>
          </p:nvSpPr>
          <p:spPr>
            <a:xfrm>
              <a:off x="4543428" y="1976850"/>
              <a:ext cx="57144" cy="542096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85" name="Google Shape;3485;p74"/>
            <p:cNvSpPr/>
            <p:nvPr/>
          </p:nvSpPr>
          <p:spPr>
            <a:xfrm>
              <a:off x="3510000" y="2447925"/>
              <a:ext cx="2124000" cy="1857300"/>
            </a:xfrm>
            <a:prstGeom prst="roundRect">
              <a:avLst>
                <a:gd name="adj" fmla="val 9231"/>
              </a:avLst>
            </a:prstGeom>
            <a:solidFill>
              <a:schemeClr val="accent2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486" name="Google Shape;3486;p74"/>
            <p:cNvGrpSpPr/>
            <p:nvPr/>
          </p:nvGrpSpPr>
          <p:grpSpPr>
            <a:xfrm>
              <a:off x="3986100" y="1032366"/>
              <a:ext cx="1171800" cy="1171800"/>
              <a:chOff x="-1990735" y="1199991"/>
              <a:chExt cx="1171800" cy="1171800"/>
            </a:xfrm>
          </p:grpSpPr>
          <p:sp>
            <p:nvSpPr>
              <p:cNvPr id="3487" name="Google Shape;3487;p74"/>
              <p:cNvSpPr/>
              <p:nvPr/>
            </p:nvSpPr>
            <p:spPr>
              <a:xfrm rot="2700000">
                <a:off x="-1819129" y="13715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88" name="Google Shape;3488;p74"/>
              <p:cNvSpPr/>
              <p:nvPr/>
            </p:nvSpPr>
            <p:spPr>
              <a:xfrm rot="2700000">
                <a:off x="-1787945" y="14027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489" name="Google Shape;3489;p74"/>
          <p:cNvGrpSpPr/>
          <p:nvPr/>
        </p:nvGrpSpPr>
        <p:grpSpPr>
          <a:xfrm>
            <a:off x="1033500" y="1337166"/>
            <a:ext cx="2124000" cy="3272859"/>
            <a:chOff x="1033500" y="1337166"/>
            <a:chExt cx="2124000" cy="3272859"/>
          </a:xfrm>
        </p:grpSpPr>
        <p:sp>
          <p:nvSpPr>
            <p:cNvPr id="3490" name="Google Shape;3490;p74"/>
            <p:cNvSpPr/>
            <p:nvPr/>
          </p:nvSpPr>
          <p:spPr>
            <a:xfrm>
              <a:off x="2066928" y="2281650"/>
              <a:ext cx="57144" cy="542096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491" name="Google Shape;3491;p74"/>
            <p:cNvGrpSpPr/>
            <p:nvPr/>
          </p:nvGrpSpPr>
          <p:grpSpPr>
            <a:xfrm>
              <a:off x="1509600" y="1337166"/>
              <a:ext cx="1171800" cy="1171800"/>
              <a:chOff x="-1990735" y="1199991"/>
              <a:chExt cx="1171800" cy="1171800"/>
            </a:xfrm>
          </p:grpSpPr>
          <p:sp>
            <p:nvSpPr>
              <p:cNvPr id="3492" name="Google Shape;3492;p74"/>
              <p:cNvSpPr/>
              <p:nvPr/>
            </p:nvSpPr>
            <p:spPr>
              <a:xfrm rot="2700000">
                <a:off x="-1819129" y="13715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93" name="Google Shape;3493;p74"/>
              <p:cNvSpPr/>
              <p:nvPr/>
            </p:nvSpPr>
            <p:spPr>
              <a:xfrm rot="2700000">
                <a:off x="-1787945" y="14027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494" name="Google Shape;3494;p74"/>
            <p:cNvSpPr/>
            <p:nvPr/>
          </p:nvSpPr>
          <p:spPr>
            <a:xfrm>
              <a:off x="1033500" y="2752725"/>
              <a:ext cx="2124000" cy="1857300"/>
            </a:xfrm>
            <a:prstGeom prst="roundRect">
              <a:avLst>
                <a:gd name="adj" fmla="val 9231"/>
              </a:avLst>
            </a:prstGeom>
            <a:solidFill>
              <a:schemeClr val="accent4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95" name="Google Shape;3495;p74"/>
          <p:cNvSpPr txBox="1">
            <a:spLocks noGrp="1"/>
          </p:cNvSpPr>
          <p:nvPr>
            <p:ph type="title" idx="6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97" name="Google Shape;3497;p74"/>
          <p:cNvSpPr txBox="1">
            <a:spLocks noGrp="1"/>
          </p:cNvSpPr>
          <p:nvPr>
            <p:ph type="subTitle" idx="1"/>
          </p:nvPr>
        </p:nvSpPr>
        <p:spPr>
          <a:xfrm>
            <a:off x="1070850" y="2859080"/>
            <a:ext cx="2049300" cy="14730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nhận diện được những đặc trưng thể loại thơ đã được học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99" name="Google Shape;3499;p74"/>
          <p:cNvSpPr txBox="1">
            <a:spLocks noGrp="1"/>
          </p:cNvSpPr>
          <p:nvPr>
            <p:ph type="subTitle" idx="3"/>
          </p:nvPr>
        </p:nvSpPr>
        <p:spPr>
          <a:xfrm>
            <a:off x="3536768" y="2464867"/>
            <a:ext cx="2124000" cy="18673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phân tích được tình yêu thiên nhiên, tình yêu đất nước của nhân vật trữ tình.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01" name="Google Shape;3501;p74"/>
          <p:cNvSpPr txBox="1">
            <a:spLocks noGrp="1"/>
          </p:cNvSpPr>
          <p:nvPr>
            <p:ph type="subTitle" idx="5"/>
          </p:nvPr>
        </p:nvSpPr>
        <p:spPr>
          <a:xfrm>
            <a:off x="6002687" y="2859080"/>
            <a:ext cx="2049300" cy="16732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bồi dưỡng tình yêu quê hương, tình yêu đất nước qua bài học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02" name="Google Shape;3502;p74"/>
          <p:cNvSpPr txBox="1"/>
          <p:nvPr/>
        </p:nvSpPr>
        <p:spPr>
          <a:xfrm>
            <a:off x="1804950" y="1599816"/>
            <a:ext cx="58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Mouse Memoirs"/>
                <a:sym typeface="Mouse Memoirs"/>
              </a:rPr>
              <a:t>1</a:t>
            </a:r>
            <a:endParaRPr sz="3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Mouse Memoirs"/>
              <a:sym typeface="Mouse Memoirs"/>
            </a:endParaRPr>
          </a:p>
        </p:txBody>
      </p:sp>
      <p:sp>
        <p:nvSpPr>
          <p:cNvPr id="3503" name="Google Shape;3503;p74"/>
          <p:cNvSpPr txBox="1"/>
          <p:nvPr/>
        </p:nvSpPr>
        <p:spPr>
          <a:xfrm>
            <a:off x="4270868" y="1295016"/>
            <a:ext cx="58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Mouse Memoirs"/>
                <a:sym typeface="Mouse Memoirs"/>
              </a:rPr>
              <a:t>2</a:t>
            </a:r>
            <a:endParaRPr sz="3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Mouse Memoirs"/>
              <a:sym typeface="Mouse Memoirs"/>
            </a:endParaRPr>
          </a:p>
        </p:txBody>
      </p:sp>
      <p:sp>
        <p:nvSpPr>
          <p:cNvPr id="3504" name="Google Shape;3504;p74"/>
          <p:cNvSpPr txBox="1"/>
          <p:nvPr/>
        </p:nvSpPr>
        <p:spPr>
          <a:xfrm>
            <a:off x="6736787" y="1599816"/>
            <a:ext cx="58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Mouse Memoirs"/>
                <a:sym typeface="Mouse Memoirs"/>
              </a:rPr>
              <a:t>3</a:t>
            </a:r>
            <a:endParaRPr sz="3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Mouse Memoirs"/>
              <a:sym typeface="Mouse Memoir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5" grpId="0"/>
      <p:bldP spid="3497" grpId="0" build="p"/>
      <p:bldP spid="3499" grpId="0" build="p"/>
      <p:bldP spid="3501" grpId="0" build="p"/>
      <p:bldP spid="3502" grpId="0"/>
      <p:bldP spid="3503" grpId="0"/>
      <p:bldP spid="35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49"/>
          <p:cNvGrpSpPr/>
          <p:nvPr/>
        </p:nvGrpSpPr>
        <p:grpSpPr>
          <a:xfrm>
            <a:off x="943632" y="660700"/>
            <a:ext cx="3981600" cy="4825738"/>
            <a:chOff x="4239282" y="527350"/>
            <a:chExt cx="3981600" cy="4825738"/>
          </a:xfrm>
        </p:grpSpPr>
        <p:sp>
          <p:nvSpPr>
            <p:cNvPr id="1849" name="Google Shape;1849;p49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0" name="Google Shape;1850;p49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1" name="Google Shape;1851;p49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55" name="Google Shape;1855;p49"/>
          <p:cNvGrpSpPr/>
          <p:nvPr/>
        </p:nvGrpSpPr>
        <p:grpSpPr>
          <a:xfrm>
            <a:off x="5266518" y="1009678"/>
            <a:ext cx="3015276" cy="4152932"/>
            <a:chOff x="1632175" y="1428591"/>
            <a:chExt cx="1171800" cy="1613917"/>
          </a:xfrm>
        </p:grpSpPr>
        <p:sp>
          <p:nvSpPr>
            <p:cNvPr id="1856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7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8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59" name="Google Shape;1859;p49"/>
          <p:cNvSpPr txBox="1">
            <a:spLocks noGrp="1"/>
          </p:cNvSpPr>
          <p:nvPr>
            <p:ph type="title"/>
          </p:nvPr>
        </p:nvSpPr>
        <p:spPr>
          <a:xfrm>
            <a:off x="1076325" y="1215250"/>
            <a:ext cx="3848907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ĐỌC VĂN BẢN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61" name="Google Shape;1861;p49"/>
          <p:cNvSpPr txBox="1">
            <a:spLocks noGrp="1"/>
          </p:cNvSpPr>
          <p:nvPr>
            <p:ph type="title" idx="2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1353</Words>
  <Application>Microsoft Office PowerPoint</Application>
  <PresentationFormat>On-screen Show (16:9)</PresentationFormat>
  <Paragraphs>138</Paragraphs>
  <Slides>24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Boogaloo</vt:lpstr>
      <vt:lpstr>Cambria</vt:lpstr>
      <vt:lpstr>Mouse Memoirs</vt:lpstr>
      <vt:lpstr>Times New Roman</vt:lpstr>
      <vt:lpstr>Catamaran</vt:lpstr>
      <vt:lpstr>Arial</vt:lpstr>
      <vt:lpstr>School Bus Drivers Day by Slidesgo</vt:lpstr>
      <vt:lpstr>KHỞI ĐỘNG</vt:lpstr>
      <vt:lpstr>PowerPoint Presentation</vt:lpstr>
      <vt:lpstr>Sông nào cọc nhọn dàn hàng, Hai phen đuổi bọn tham tàn bắc phương. Ngô Quyền rồi Hưng Đạo Vương, Quân Tàu hết dám coi thường dân Nam? </vt:lpstr>
      <vt:lpstr>Sông nào sóng nước hữu tình, Ngát thơm xứ Huế đẹp xinh mơ màng?  </vt:lpstr>
      <vt:lpstr>Sông nào chảy xuống Nam phần, Đổ ra chín nhánh cửa sông như rồng. Phun nước vào đến biển Đông, Phù sa bồi đắp cho đồng lúa xanh? </vt:lpstr>
      <vt:lpstr>PowerPoint Presentation</vt:lpstr>
      <vt:lpstr>CỬU LONG GIANG TA ƠI</vt:lpstr>
      <vt:lpstr>MỤC TIÊU BÀI HỌC</vt:lpstr>
      <vt:lpstr>ĐỌC VĂN BẢN</vt:lpstr>
      <vt:lpstr>PowerPoint Presentation</vt:lpstr>
      <vt:lpstr>PowerPoint Presentation</vt:lpstr>
      <vt:lpstr>Cửu Long giang ta ơi</vt:lpstr>
      <vt:lpstr>PowerPoint Presentation</vt:lpstr>
      <vt:lpstr>II</vt:lpstr>
      <vt:lpstr>1. Dòng sông Mê Kông từ trang sách tuổi thơ</vt:lpstr>
      <vt:lpstr>Nhóm 1</vt:lpstr>
      <vt:lpstr>2. Vẻ đẹp của sông Mê Kông.</vt:lpstr>
      <vt:lpstr>2. Vẻ đẹp của sông Mê Kông.</vt:lpstr>
      <vt:lpstr>2. Vẻ đẹp của sông Mê Kông.</vt:lpstr>
      <vt:lpstr>2. Vẻ đẹp của sông Mê Kông.</vt:lpstr>
      <vt:lpstr>3. Hình ảnh người nông dân Nam Bộ</vt:lpstr>
      <vt:lpstr>4. Sự thay đổi của nhân vật tôi.</vt:lpstr>
      <vt:lpstr>TỰ SUY NGẪM</vt:lpstr>
      <vt:lpstr>III. TỔNG KẾT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cp:lastModifiedBy>Admin_01</cp:lastModifiedBy>
  <cp:revision>31</cp:revision>
  <dcterms:modified xsi:type="dcterms:W3CDTF">2023-05-31T09:37:07Z</dcterms:modified>
</cp:coreProperties>
</file>