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90" r:id="rId2"/>
    <p:sldId id="257" r:id="rId3"/>
    <p:sldId id="6139" r:id="rId4"/>
    <p:sldId id="6137" r:id="rId5"/>
    <p:sldId id="511" r:id="rId6"/>
    <p:sldId id="6138" r:id="rId7"/>
    <p:sldId id="278" r:id="rId8"/>
    <p:sldId id="6136" r:id="rId9"/>
    <p:sldId id="256" r:id="rId10"/>
    <p:sldId id="259" r:id="rId11"/>
    <p:sldId id="260" r:id="rId12"/>
    <p:sldId id="292" r:id="rId13"/>
    <p:sldId id="6127" r:id="rId14"/>
    <p:sldId id="263" r:id="rId15"/>
    <p:sldId id="264" r:id="rId16"/>
    <p:sldId id="297" r:id="rId17"/>
    <p:sldId id="6140" r:id="rId18"/>
    <p:sldId id="261" r:id="rId19"/>
    <p:sldId id="265" r:id="rId20"/>
    <p:sldId id="289" r:id="rId21"/>
    <p:sldId id="6142" r:id="rId22"/>
    <p:sldId id="464" r:id="rId23"/>
    <p:sldId id="465" r:id="rId24"/>
  </p:sldIdLst>
  <p:sldSz cx="18288000" cy="10287000"/>
  <p:notesSz cx="6858000" cy="9144000"/>
  <p:embeddedFontLst>
    <p:embeddedFont>
      <p:font typeface="Arialle Bold" panose="020B060402020202020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Faustina Regular Bold" panose="020B0604020202020204" charset="0"/>
      <p:regular r:id="rId31"/>
    </p:embeddedFont>
    <p:embeddedFont>
      <p:font typeface="Faustina SemiBold" panose="020B0604020202020204" charset="0"/>
      <p:regular r:id="rId32"/>
    </p:embeddedFont>
    <p:embeddedFont>
      <p:font typeface="Muli Regular" panose="020B0604020202020204" charset="0"/>
      <p:regular r:id="rId33"/>
    </p:embeddedFont>
    <p:embeddedFont>
      <p:font typeface="Nunito" panose="00000500000000000000" pitchFamily="2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33" d="100"/>
          <a:sy n="33" d="100"/>
        </p:scale>
        <p:origin x="1536" y="4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3884A5-DAB5-4220-8766-1E8628E8EA36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3BCE6-152C-4C8F-A55D-A7B03201E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403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3420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F5486-EEA8-4CF3-BAAD-0386DF5BCD7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835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3BCE6-152C-4C8F-A55D-A7B03201E3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8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3BCE6-152C-4C8F-A55D-A7B03201E3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376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11960"/>
            <a:ext cx="16459200" cy="877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6682C3-2518-47C8-836F-59EAF53EB5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245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6.svg"/><Relationship Id="rId7" Type="http://schemas.openxmlformats.org/officeDocument/2006/relationships/image" Target="../media/image39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Relationship Id="rId9" Type="http://schemas.openxmlformats.org/officeDocument/2006/relationships/image" Target="../media/image4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10" Type="http://schemas.openxmlformats.org/officeDocument/2006/relationships/image" Target="../media/image50.svg"/><Relationship Id="rId4" Type="http://schemas.openxmlformats.org/officeDocument/2006/relationships/image" Target="../media/image44.sv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svg"/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12" Type="http://schemas.openxmlformats.org/officeDocument/2006/relationships/image" Target="../media/image6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svg"/><Relationship Id="rId5" Type="http://schemas.openxmlformats.org/officeDocument/2006/relationships/image" Target="../media/image61.sv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image" Target="../media/image80.png"/><Relationship Id="rId18" Type="http://schemas.openxmlformats.org/officeDocument/2006/relationships/image" Target="../media/image85.sv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sv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10" Type="http://schemas.openxmlformats.org/officeDocument/2006/relationships/image" Target="../media/image77.svg"/><Relationship Id="rId4" Type="http://schemas.openxmlformats.org/officeDocument/2006/relationships/image" Target="../media/image71.svg"/><Relationship Id="rId9" Type="http://schemas.openxmlformats.org/officeDocument/2006/relationships/image" Target="../media/image76.png"/><Relationship Id="rId14" Type="http://schemas.openxmlformats.org/officeDocument/2006/relationships/image" Target="../media/image81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image" Target="../media/image80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svg"/><Relationship Id="rId4" Type="http://schemas.openxmlformats.org/officeDocument/2006/relationships/image" Target="../media/image71.svg"/><Relationship Id="rId9" Type="http://schemas.openxmlformats.org/officeDocument/2006/relationships/image" Target="../media/image76.png"/><Relationship Id="rId14" Type="http://schemas.openxmlformats.org/officeDocument/2006/relationships/image" Target="../media/image81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WordArt 20"/>
          <p:cNvSpPr>
            <a:spLocks noChangeArrowheads="1" noChangeShapeType="1" noTextEdit="1"/>
          </p:cNvSpPr>
          <p:nvPr/>
        </p:nvSpPr>
        <p:spPr bwMode="auto">
          <a:xfrm>
            <a:off x="1395409" y="2551212"/>
            <a:ext cx="15335250" cy="1423988"/>
          </a:xfrm>
          <a:prstGeom prst="rect">
            <a:avLst/>
          </a:prstGeom>
          <a:solidFill>
            <a:srgbClr val="FFFFFF">
              <a:alpha val="83922"/>
            </a:srgbClr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600" kern="10" dirty="0">
                <a:ln w="19050">
                  <a:solidFill>
                    <a:srgbClr val="3333FF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ĐẾN VỚI TIẾT HỌC HÔM NAY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076521" y="5318626"/>
            <a:ext cx="15973026" cy="107721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400" b="1" spc="76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GIÁO DỤC ĐỊA PHƯƠNG - </a:t>
            </a:r>
            <a:r>
              <a:rPr lang="en-US" sz="6400" b="1" spc="76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6</a:t>
            </a:r>
            <a:endParaRPr lang="en-US" sz="6400" b="1" spc="76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4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animBg="1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2"/>
          <p:cNvSpPr txBox="1"/>
          <p:nvPr/>
        </p:nvSpPr>
        <p:spPr>
          <a:xfrm>
            <a:off x="1447800" y="1203898"/>
            <a:ext cx="14752854" cy="1418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999"/>
              </a:lnSpc>
              <a:spcBef>
                <a:spcPct val="0"/>
              </a:spcBef>
            </a:pPr>
            <a:r>
              <a:rPr lang="en-US" sz="9999" b="1" spc="-299" dirty="0" err="1">
                <a:solidFill>
                  <a:srgbClr val="BF2424"/>
                </a:solidFill>
                <a:latin typeface="Faustina SemiBold"/>
              </a:rPr>
              <a:t>Nội</a:t>
            </a:r>
            <a:r>
              <a:rPr lang="en-US" sz="9999" b="1" spc="-299" dirty="0">
                <a:solidFill>
                  <a:srgbClr val="BF2424"/>
                </a:solidFill>
                <a:latin typeface="Faustina SemiBold"/>
              </a:rPr>
              <a:t> dung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C768B9B-0911-B399-F922-7A21D9127898}"/>
              </a:ext>
            </a:extLst>
          </p:cNvPr>
          <p:cNvGrpSpPr/>
          <p:nvPr/>
        </p:nvGrpSpPr>
        <p:grpSpPr>
          <a:xfrm>
            <a:off x="2149340" y="3197200"/>
            <a:ext cx="5300394" cy="4034215"/>
            <a:chOff x="1100406" y="3126392"/>
            <a:chExt cx="3502964" cy="4034215"/>
          </a:xfrm>
        </p:grpSpPr>
        <p:grpSp>
          <p:nvGrpSpPr>
            <p:cNvPr id="6" name="Group 6"/>
            <p:cNvGrpSpPr/>
            <p:nvPr/>
          </p:nvGrpSpPr>
          <p:grpSpPr>
            <a:xfrm>
              <a:off x="1100406" y="3126392"/>
              <a:ext cx="3502964" cy="4034215"/>
              <a:chOff x="0" y="0"/>
              <a:chExt cx="4670619" cy="5378953"/>
            </a:xfrm>
          </p:grpSpPr>
          <p:pic>
            <p:nvPicPr>
              <p:cNvPr id="7" name="Picture 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988572"/>
                <a:ext cx="4670619" cy="4390381"/>
              </a:xfrm>
              <a:prstGeom prst="rect">
                <a:avLst/>
              </a:prstGeom>
            </p:spPr>
          </p:pic>
          <p:pic>
            <p:nvPicPr>
              <p:cNvPr id="8" name="Picture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958537" y="0"/>
                <a:ext cx="1525094" cy="1696906"/>
              </a:xfrm>
              <a:prstGeom prst="rect">
                <a:avLst/>
              </a:prstGeom>
            </p:spPr>
          </p:pic>
        </p:grpSp>
        <p:sp>
          <p:nvSpPr>
            <p:cNvPr id="14" name="TextBox 14"/>
            <p:cNvSpPr txBox="1"/>
            <p:nvPr/>
          </p:nvSpPr>
          <p:spPr>
            <a:xfrm>
              <a:off x="1124179" y="5058713"/>
              <a:ext cx="3166700" cy="626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6000" b="1" dirty="0" err="1">
                  <a:solidFill>
                    <a:srgbClr val="FFFFFF"/>
                  </a:solidFill>
                  <a:latin typeface="Muli Regular"/>
                </a:rPr>
                <a:t>Luyện</a:t>
              </a:r>
              <a:r>
                <a:rPr lang="en-US" sz="6000" b="1" dirty="0">
                  <a:solidFill>
                    <a:srgbClr val="FFFFFF"/>
                  </a:solidFill>
                  <a:latin typeface="Muli Regular"/>
                </a:rPr>
                <a:t> </a:t>
              </a:r>
              <a:r>
                <a:rPr lang="en-US" sz="6000" b="1" dirty="0" err="1">
                  <a:solidFill>
                    <a:srgbClr val="FFFFFF"/>
                  </a:solidFill>
                  <a:latin typeface="Muli Regular"/>
                </a:rPr>
                <a:t>tập</a:t>
              </a:r>
              <a:endParaRPr lang="en-US" sz="6000" b="1" dirty="0">
                <a:solidFill>
                  <a:srgbClr val="FFFFFF"/>
                </a:solidFill>
                <a:latin typeface="Muli Regular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8A38345-1F73-5206-797C-CEA90F774BCF}"/>
              </a:ext>
            </a:extLst>
          </p:cNvPr>
          <p:cNvGrpSpPr/>
          <p:nvPr/>
        </p:nvGrpSpPr>
        <p:grpSpPr>
          <a:xfrm>
            <a:off x="11154397" y="3186279"/>
            <a:ext cx="5072914" cy="3889541"/>
            <a:chOff x="9214282" y="3377349"/>
            <a:chExt cx="3502964" cy="3889541"/>
          </a:xfrm>
        </p:grpSpPr>
        <p:grpSp>
          <p:nvGrpSpPr>
            <p:cNvPr id="9" name="Group 9"/>
            <p:cNvGrpSpPr/>
            <p:nvPr/>
          </p:nvGrpSpPr>
          <p:grpSpPr>
            <a:xfrm>
              <a:off x="9214282" y="3377349"/>
              <a:ext cx="3502964" cy="3889541"/>
              <a:chOff x="0" y="0"/>
              <a:chExt cx="4670619" cy="5186055"/>
            </a:xfrm>
          </p:grpSpPr>
          <p:pic>
            <p:nvPicPr>
              <p:cNvPr id="10" name="Picture 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 rot="-10800000">
                <a:off x="0" y="795673"/>
                <a:ext cx="4670619" cy="4390381"/>
              </a:xfrm>
              <a:prstGeom prst="rect">
                <a:avLst/>
              </a:prstGeom>
            </p:spPr>
          </p:pic>
          <p:pic>
            <p:nvPicPr>
              <p:cNvPr id="11" name="Picture 1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941689" y="0"/>
                <a:ext cx="1118435" cy="1504008"/>
              </a:xfrm>
              <a:prstGeom prst="rect">
                <a:avLst/>
              </a:prstGeom>
            </p:spPr>
          </p:pic>
        </p:grpSp>
        <p:sp>
          <p:nvSpPr>
            <p:cNvPr id="16" name="TextBox 16"/>
            <p:cNvSpPr txBox="1"/>
            <p:nvPr/>
          </p:nvSpPr>
          <p:spPr>
            <a:xfrm>
              <a:off x="9571981" y="5143960"/>
              <a:ext cx="3035960" cy="5975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340"/>
                </a:lnSpc>
              </a:pPr>
              <a:r>
                <a:rPr lang="en-US" sz="6000" b="1" dirty="0" err="1">
                  <a:solidFill>
                    <a:srgbClr val="FFFFFF"/>
                  </a:solidFill>
                  <a:latin typeface="Muli Regular"/>
                </a:rPr>
                <a:t>Vận</a:t>
              </a:r>
              <a:r>
                <a:rPr lang="en-US" sz="6000" b="1" dirty="0">
                  <a:solidFill>
                    <a:srgbClr val="FFFFFF"/>
                  </a:solidFill>
                  <a:latin typeface="Muli Regular"/>
                </a:rPr>
                <a:t> </a:t>
              </a:r>
              <a:r>
                <a:rPr lang="en-US" sz="6000" b="1" dirty="0" err="1">
                  <a:solidFill>
                    <a:srgbClr val="FFFFFF"/>
                  </a:solidFill>
                  <a:latin typeface="Muli Regular"/>
                </a:rPr>
                <a:t>dụng</a:t>
              </a:r>
              <a:endParaRPr lang="en-US" sz="6000" b="1" dirty="0">
                <a:solidFill>
                  <a:srgbClr val="FFFFFF"/>
                </a:solidFill>
                <a:latin typeface="Muli Regular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F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826803"/>
            <a:ext cx="18288000" cy="12242163"/>
            <a:chOff x="0" y="0"/>
            <a:chExt cx="24384000" cy="16322884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8161442" cy="8161442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8161442"/>
              <a:ext cx="8161442" cy="8161442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8061116" y="0"/>
              <a:ext cx="8161442" cy="8161442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8061116" y="8161442"/>
              <a:ext cx="8161442" cy="816144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6222558" y="0"/>
              <a:ext cx="8161442" cy="8161442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6222558" y="8161442"/>
              <a:ext cx="8161442" cy="8161442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 rot="-10800000">
            <a:off x="3612514" y="2296908"/>
            <a:ext cx="13761086" cy="4175044"/>
            <a:chOff x="0" y="0"/>
            <a:chExt cx="3838090" cy="1399537"/>
          </a:xfrm>
        </p:grpSpPr>
        <p:sp>
          <p:nvSpPr>
            <p:cNvPr id="10" name="Freeform 10"/>
            <p:cNvSpPr/>
            <p:nvPr/>
          </p:nvSpPr>
          <p:spPr>
            <a:xfrm>
              <a:off x="0" y="-1270"/>
              <a:ext cx="3839360" cy="1398267"/>
            </a:xfrm>
            <a:custGeom>
              <a:avLst/>
              <a:gdLst/>
              <a:ahLst/>
              <a:cxnLst/>
              <a:rect l="l" t="t" r="r" b="b"/>
              <a:pathLst>
                <a:path w="3839360" h="1398267">
                  <a:moveTo>
                    <a:pt x="3827930" y="27940"/>
                  </a:moveTo>
                  <a:cubicBezTo>
                    <a:pt x="3819040" y="24130"/>
                    <a:pt x="3810150" y="21590"/>
                    <a:pt x="3801260" y="21590"/>
                  </a:cubicBezTo>
                  <a:cubicBezTo>
                    <a:pt x="3774590" y="20320"/>
                    <a:pt x="3717863" y="20320"/>
                    <a:pt x="3655130" y="17780"/>
                  </a:cubicBezTo>
                  <a:cubicBezTo>
                    <a:pt x="3511742" y="12700"/>
                    <a:pt x="3371340" y="6350"/>
                    <a:pt x="3227952" y="3810"/>
                  </a:cubicBezTo>
                  <a:cubicBezTo>
                    <a:pt x="3111448" y="1270"/>
                    <a:pt x="2997932" y="3810"/>
                    <a:pt x="2881429" y="2540"/>
                  </a:cubicBezTo>
                  <a:cubicBezTo>
                    <a:pt x="2830645" y="2540"/>
                    <a:pt x="2779862" y="0"/>
                    <a:pt x="2729078" y="2540"/>
                  </a:cubicBezTo>
                  <a:cubicBezTo>
                    <a:pt x="2606600" y="10160"/>
                    <a:pt x="2484122" y="11430"/>
                    <a:pt x="2358657" y="8890"/>
                  </a:cubicBezTo>
                  <a:cubicBezTo>
                    <a:pt x="2295925" y="7620"/>
                    <a:pt x="2233192" y="7620"/>
                    <a:pt x="2170460" y="7620"/>
                  </a:cubicBezTo>
                  <a:cubicBezTo>
                    <a:pt x="2056943" y="7620"/>
                    <a:pt x="1943427" y="7620"/>
                    <a:pt x="1829911" y="6350"/>
                  </a:cubicBezTo>
                  <a:cubicBezTo>
                    <a:pt x="1710421" y="5080"/>
                    <a:pt x="533438" y="2540"/>
                    <a:pt x="416935" y="1270"/>
                  </a:cubicBezTo>
                  <a:cubicBezTo>
                    <a:pt x="321342" y="0"/>
                    <a:pt x="228737" y="1270"/>
                    <a:pt x="133144" y="1270"/>
                  </a:cubicBezTo>
                  <a:cubicBezTo>
                    <a:pt x="67425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07863"/>
                    <a:pt x="16510" y="166045"/>
                    <a:pt x="17780" y="223207"/>
                  </a:cubicBezTo>
                  <a:cubicBezTo>
                    <a:pt x="19050" y="281390"/>
                    <a:pt x="17780" y="339573"/>
                    <a:pt x="16510" y="398777"/>
                  </a:cubicBezTo>
                  <a:cubicBezTo>
                    <a:pt x="15240" y="459001"/>
                    <a:pt x="2540" y="1090846"/>
                    <a:pt x="2540" y="1151070"/>
                  </a:cubicBezTo>
                  <a:cubicBezTo>
                    <a:pt x="2540" y="1210273"/>
                    <a:pt x="1270" y="1269477"/>
                    <a:pt x="0" y="1328681"/>
                  </a:cubicBezTo>
                  <a:cubicBezTo>
                    <a:pt x="0" y="1343657"/>
                    <a:pt x="3810" y="1353817"/>
                    <a:pt x="15240" y="1358897"/>
                  </a:cubicBezTo>
                  <a:cubicBezTo>
                    <a:pt x="22860" y="1362707"/>
                    <a:pt x="31750" y="1365247"/>
                    <a:pt x="40640" y="1366517"/>
                  </a:cubicBezTo>
                  <a:cubicBezTo>
                    <a:pt x="130157" y="1371597"/>
                    <a:pt x="243673" y="1375407"/>
                    <a:pt x="357189" y="1380487"/>
                  </a:cubicBezTo>
                  <a:cubicBezTo>
                    <a:pt x="419922" y="1383027"/>
                    <a:pt x="482654" y="1388107"/>
                    <a:pt x="545387" y="1389377"/>
                  </a:cubicBezTo>
                  <a:cubicBezTo>
                    <a:pt x="649941" y="1391917"/>
                    <a:pt x="1814975" y="1393187"/>
                    <a:pt x="1919529" y="1394457"/>
                  </a:cubicBezTo>
                  <a:cubicBezTo>
                    <a:pt x="1934465" y="1394457"/>
                    <a:pt x="1949402" y="1394457"/>
                    <a:pt x="1964338" y="1394457"/>
                  </a:cubicBezTo>
                  <a:cubicBezTo>
                    <a:pt x="2036033" y="1394457"/>
                    <a:pt x="2110714" y="1393187"/>
                    <a:pt x="2182408" y="1393187"/>
                  </a:cubicBezTo>
                  <a:cubicBezTo>
                    <a:pt x="2266052" y="1393187"/>
                    <a:pt x="2346708" y="1394457"/>
                    <a:pt x="2430351" y="1394457"/>
                  </a:cubicBezTo>
                  <a:cubicBezTo>
                    <a:pt x="2552829" y="1394457"/>
                    <a:pt x="2678295" y="1394457"/>
                    <a:pt x="2800772" y="1394457"/>
                  </a:cubicBezTo>
                  <a:cubicBezTo>
                    <a:pt x="2914289" y="1394457"/>
                    <a:pt x="3027805" y="1395727"/>
                    <a:pt x="3141321" y="1396997"/>
                  </a:cubicBezTo>
                  <a:cubicBezTo>
                    <a:pt x="3192104" y="1396997"/>
                    <a:pt x="3245875" y="1398267"/>
                    <a:pt x="3296658" y="1398267"/>
                  </a:cubicBezTo>
                  <a:cubicBezTo>
                    <a:pt x="3460958" y="1396997"/>
                    <a:pt x="3622270" y="1390647"/>
                    <a:pt x="3778400" y="1390647"/>
                  </a:cubicBezTo>
                  <a:cubicBezTo>
                    <a:pt x="3782210" y="1390647"/>
                    <a:pt x="3787290" y="1388107"/>
                    <a:pt x="3791100" y="1385567"/>
                  </a:cubicBezTo>
                  <a:cubicBezTo>
                    <a:pt x="3796180" y="1381757"/>
                    <a:pt x="3798720" y="1375407"/>
                    <a:pt x="3801260" y="1372867"/>
                  </a:cubicBezTo>
                  <a:cubicBezTo>
                    <a:pt x="3802530" y="1321535"/>
                    <a:pt x="3803800" y="1278664"/>
                    <a:pt x="3805070" y="1235792"/>
                  </a:cubicBezTo>
                  <a:cubicBezTo>
                    <a:pt x="3806340" y="1169443"/>
                    <a:pt x="3816500" y="532495"/>
                    <a:pt x="3817770" y="466146"/>
                  </a:cubicBezTo>
                  <a:cubicBezTo>
                    <a:pt x="3817770" y="426337"/>
                    <a:pt x="3819040" y="386528"/>
                    <a:pt x="3820310" y="346718"/>
                  </a:cubicBezTo>
                  <a:cubicBezTo>
                    <a:pt x="3821580" y="303847"/>
                    <a:pt x="3822850" y="260975"/>
                    <a:pt x="3825390" y="218104"/>
                  </a:cubicBezTo>
                  <a:cubicBezTo>
                    <a:pt x="3826660" y="192585"/>
                    <a:pt x="3826660" y="166045"/>
                    <a:pt x="3831740" y="140527"/>
                  </a:cubicBezTo>
                  <a:cubicBezTo>
                    <a:pt x="3836820" y="109904"/>
                    <a:pt x="3839360" y="80302"/>
                    <a:pt x="3838090" y="44450"/>
                  </a:cubicBezTo>
                  <a:cubicBezTo>
                    <a:pt x="3838090" y="38100"/>
                    <a:pt x="3834280" y="30480"/>
                    <a:pt x="3827930" y="27940"/>
                  </a:cubicBezTo>
                  <a:close/>
                </a:path>
              </a:pathLst>
            </a:custGeom>
            <a:solidFill>
              <a:srgbClr val="72BABD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4822253" y="3309097"/>
            <a:ext cx="12322747" cy="17057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090"/>
              </a:lnSpc>
            </a:pPr>
            <a:r>
              <a:rPr lang="en-US" sz="9600" b="1" spc="-377" dirty="0" err="1">
                <a:solidFill>
                  <a:srgbClr val="373737"/>
                </a:solidFill>
                <a:latin typeface="Faustina SemiBold"/>
              </a:rPr>
              <a:t>Luyện</a:t>
            </a:r>
            <a:r>
              <a:rPr lang="en-US" sz="9600" b="1" spc="-377" dirty="0">
                <a:solidFill>
                  <a:srgbClr val="373737"/>
                </a:solidFill>
                <a:latin typeface="Faustina SemiBold"/>
              </a:rPr>
              <a:t> </a:t>
            </a:r>
            <a:r>
              <a:rPr lang="en-US" sz="9600" b="1" spc="-377" dirty="0" err="1">
                <a:solidFill>
                  <a:srgbClr val="373737"/>
                </a:solidFill>
                <a:latin typeface="Faustina SemiBold"/>
              </a:rPr>
              <a:t>tập</a:t>
            </a:r>
            <a:endParaRPr lang="en-US" sz="9600" b="1" spc="-377" dirty="0">
              <a:solidFill>
                <a:srgbClr val="373737"/>
              </a:solidFill>
              <a:latin typeface="Faustina SemiBold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0306" y="1802512"/>
            <a:ext cx="3532232" cy="283324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386636">
            <a:off x="15369462" y="2464372"/>
            <a:ext cx="2285414" cy="59836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68715" y="3985027"/>
            <a:ext cx="4087599" cy="49738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977126">
            <a:off x="16364537" y="-373448"/>
            <a:ext cx="2599189" cy="2266168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 rot="1078377">
            <a:off x="16855350" y="-223389"/>
            <a:ext cx="1176319" cy="1966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 spc="1116" dirty="0">
                <a:solidFill>
                  <a:srgbClr val="403D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438074" y="7488806"/>
            <a:ext cx="950630" cy="95063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9A3A6F6-6691-6714-8B6C-6A8A945DD1F9}"/>
              </a:ext>
            </a:extLst>
          </p:cNvPr>
          <p:cNvSpPr txBox="1"/>
          <p:nvPr/>
        </p:nvSpPr>
        <p:spPr>
          <a:xfrm>
            <a:off x="3892016" y="7610178"/>
            <a:ext cx="139078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37" indent="-514337" algn="just" defTabSz="1371566">
              <a:spcBef>
                <a:spcPts val="900"/>
              </a:spcBef>
              <a:spcAft>
                <a:spcPts val="900"/>
              </a:spcAft>
              <a:buFont typeface="Courier New" panose="02070309020205020404" pitchFamily="49" charset="0"/>
              <a:buChar char="o"/>
              <a:defRPr/>
            </a:pPr>
            <a:r>
              <a:rPr lang="en-US" sz="4000" b="1" dirty="0" err="1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Sản</a:t>
            </a:r>
            <a:r>
              <a:rPr lang="en-US" sz="4000" b="1" dirty="0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phẩm</a:t>
            </a:r>
            <a:r>
              <a:rPr lang="en-US" sz="4000" dirty="0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thiện</a:t>
            </a:r>
            <a:r>
              <a:rPr lang="en-US" sz="4000" dirty="0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dưới</a:t>
            </a:r>
            <a:r>
              <a:rPr lang="en-US" sz="4000" dirty="0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dạng</a:t>
            </a:r>
            <a:r>
              <a:rPr lang="en-US" sz="4000" dirty="0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poster A3/A1/A0</a:t>
            </a:r>
          </a:p>
        </p:txBody>
      </p:sp>
      <p:pic>
        <p:nvPicPr>
          <p:cNvPr id="29" name="Picture 8" descr="Meeting png images | PNGEgg">
            <a:extLst>
              <a:ext uri="{FF2B5EF4-FFF2-40B4-BE49-F238E27FC236}">
                <a16:creationId xmlns:a16="http://schemas.microsoft.com/office/drawing/2014/main" id="{F6801C77-6E55-529E-B652-1B197E03D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23" b="98276" l="3161" r="99713">
                        <a14:foregroundMark x1="25862" y1="52874" x2="34770" y2="27586"/>
                        <a14:foregroundMark x1="31034" y1="53161" x2="40805" y2="29023"/>
                        <a14:foregroundMark x1="37644" y1="55172" x2="40517" y2="48276"/>
                        <a14:foregroundMark x1="27586" y1="62931" x2="39655" y2="73563"/>
                        <a14:foregroundMark x1="31897" y1="56609" x2="43391" y2="69253"/>
                        <a14:foregroundMark x1="44253" y1="72701" x2="57759" y2="71839"/>
                        <a14:foregroundMark x1="71839" y1="63506" x2="66667" y2="42241"/>
                        <a14:foregroundMark x1="77299" y1="54885" x2="74138" y2="41667"/>
                        <a14:foregroundMark x1="75862" y1="54598" x2="75862" y2="49138"/>
                        <a14:foregroundMark x1="50000" y1="44828" x2="54023" y2="36207"/>
                        <a14:foregroundMark x1="62356" y1="45115" x2="56034" y2="39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91" y="1303002"/>
            <a:ext cx="5215196" cy="521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E5DC81-F4CC-F2DF-1D63-4ED06670EAE3}"/>
              </a:ext>
            </a:extLst>
          </p:cNvPr>
          <p:cNvSpPr txBox="1"/>
          <p:nvPr/>
        </p:nvSpPr>
        <p:spPr>
          <a:xfrm>
            <a:off x="5563761" y="2210464"/>
            <a:ext cx="11710395" cy="3593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566">
              <a:spcBef>
                <a:spcPts val="900"/>
              </a:spcBef>
              <a:spcAft>
                <a:spcPts val="900"/>
              </a:spcAft>
              <a:buFont typeface="Courier New" panose="02070309020205020404" pitchFamily="49" charset="0"/>
              <a:buChar char="o"/>
              <a:defRPr/>
            </a:pPr>
            <a:r>
              <a:rPr lang="en-US" sz="3600" dirty="0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Hoạt</a:t>
            </a:r>
            <a:r>
              <a:rPr lang="en-US" sz="3600" dirty="0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nhóm</a:t>
            </a:r>
            <a:endParaRPr lang="en-US" sz="3600" dirty="0">
              <a:solidFill>
                <a:srgbClr val="4B4B4B">
                  <a:lumMod val="50000"/>
                </a:srgbClr>
              </a:solidFill>
              <a:latin typeface="Arial" panose="020B0604020202020204" pitchFamily="34" charset="0"/>
              <a:ea typeface="#9Slide03 Roboto Medium" panose="02000000000000000000" pitchFamily="2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Yêu</a:t>
            </a:r>
            <a:r>
              <a:rPr lang="en-US" sz="3600" b="1" dirty="0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cầu</a:t>
            </a:r>
            <a:r>
              <a:rPr lang="en-US" sz="4000" dirty="0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4800" dirty="0" err="1"/>
              <a:t>Dựa</a:t>
            </a:r>
            <a:r>
              <a:rPr lang="en-US" sz="4800" dirty="0"/>
              <a:t> </a:t>
            </a:r>
            <a:r>
              <a:rPr lang="en-US" sz="4800" dirty="0" err="1"/>
              <a:t>vào</a:t>
            </a:r>
            <a:r>
              <a:rPr lang="en-US" sz="4800" dirty="0"/>
              <a:t> </a:t>
            </a:r>
            <a:r>
              <a:rPr lang="en-US" sz="4800" dirty="0" err="1"/>
              <a:t>bảng</a:t>
            </a:r>
            <a:r>
              <a:rPr lang="en-US" sz="4800" dirty="0"/>
              <a:t> </a:t>
            </a:r>
            <a:r>
              <a:rPr lang="en-US" sz="4800" dirty="0" err="1"/>
              <a:t>số</a:t>
            </a:r>
            <a:r>
              <a:rPr lang="en-US" sz="4800" dirty="0"/>
              <a:t> </a:t>
            </a:r>
            <a:r>
              <a:rPr lang="en-US" sz="4800" dirty="0" err="1"/>
              <a:t>liệu</a:t>
            </a:r>
            <a:r>
              <a:rPr lang="en-US" sz="4800" dirty="0"/>
              <a:t>, </a:t>
            </a:r>
            <a:r>
              <a:rPr lang="en-US" sz="4800" dirty="0" err="1"/>
              <a:t>em</a:t>
            </a:r>
            <a:r>
              <a:rPr lang="en-US" sz="4800" dirty="0"/>
              <a:t> </a:t>
            </a:r>
            <a:r>
              <a:rPr lang="en-US" sz="4800" dirty="0" err="1"/>
              <a:t>hãy</a:t>
            </a:r>
            <a:r>
              <a:rPr lang="en-US" sz="4800" dirty="0"/>
              <a:t> </a:t>
            </a:r>
            <a:r>
              <a:rPr lang="en-US" sz="4800" dirty="0" err="1"/>
              <a:t>nhận</a:t>
            </a:r>
            <a:r>
              <a:rPr lang="en-US" sz="4800" dirty="0"/>
              <a:t> </a:t>
            </a:r>
            <a:r>
              <a:rPr lang="en-US" sz="4800" dirty="0" err="1"/>
              <a:t>xét</a:t>
            </a:r>
            <a:r>
              <a:rPr lang="en-US" sz="4800" dirty="0"/>
              <a:t> </a:t>
            </a:r>
            <a:r>
              <a:rPr lang="en-US" sz="4800" dirty="0" err="1"/>
              <a:t>sự</a:t>
            </a:r>
            <a:r>
              <a:rPr lang="en-US" sz="4800" dirty="0"/>
              <a:t> </a:t>
            </a:r>
            <a:r>
              <a:rPr lang="en-US" sz="4800" dirty="0" err="1"/>
              <a:t>thay</a:t>
            </a:r>
            <a:r>
              <a:rPr lang="en-US" sz="4800" dirty="0"/>
              <a:t> </a:t>
            </a:r>
            <a:r>
              <a:rPr lang="en-US" sz="4800" dirty="0" err="1"/>
              <a:t>đổi</a:t>
            </a:r>
            <a:r>
              <a:rPr lang="en-US" sz="4800" dirty="0"/>
              <a:t> </a:t>
            </a:r>
            <a:r>
              <a:rPr lang="en-US" sz="4800" dirty="0" err="1"/>
              <a:t>diện</a:t>
            </a:r>
            <a:r>
              <a:rPr lang="en-US" sz="4800" dirty="0"/>
              <a:t> </a:t>
            </a:r>
            <a:r>
              <a:rPr lang="en-US" sz="4800" dirty="0" err="1"/>
              <a:t>tích</a:t>
            </a:r>
            <a:r>
              <a:rPr lang="en-US" sz="4800" dirty="0"/>
              <a:t> </a:t>
            </a:r>
            <a:r>
              <a:rPr lang="en-US" sz="4800" dirty="0" err="1"/>
              <a:t>của</a:t>
            </a:r>
            <a:r>
              <a:rPr lang="en-US" sz="4800" dirty="0"/>
              <a:t> </a:t>
            </a:r>
            <a:r>
              <a:rPr lang="en-US" sz="4800" dirty="0" err="1"/>
              <a:t>thành</a:t>
            </a:r>
            <a:r>
              <a:rPr lang="en-US" sz="4800" dirty="0"/>
              <a:t> </a:t>
            </a:r>
            <a:r>
              <a:rPr lang="en-US" sz="4800" dirty="0" err="1"/>
              <a:t>phố</a:t>
            </a:r>
            <a:r>
              <a:rPr lang="en-US" sz="4800" dirty="0"/>
              <a:t> </a:t>
            </a:r>
            <a:r>
              <a:rPr lang="en-US" sz="4800" dirty="0" err="1"/>
              <a:t>Hà</a:t>
            </a:r>
            <a:r>
              <a:rPr lang="en-US" sz="4800" dirty="0"/>
              <a:t> </a:t>
            </a:r>
            <a:r>
              <a:rPr lang="en-US" sz="4800" dirty="0" err="1"/>
              <a:t>Nội</a:t>
            </a:r>
            <a:r>
              <a:rPr lang="en-US" sz="4800" dirty="0"/>
              <a:t> qua </a:t>
            </a:r>
            <a:r>
              <a:rPr lang="en-US" sz="4800" dirty="0" err="1"/>
              <a:t>một</a:t>
            </a:r>
            <a:r>
              <a:rPr lang="en-US" sz="4800" dirty="0"/>
              <a:t> </a:t>
            </a:r>
            <a:r>
              <a:rPr lang="en-US" sz="4800" dirty="0" err="1"/>
              <a:t>số</a:t>
            </a:r>
            <a:r>
              <a:rPr lang="en-US" sz="4800" dirty="0"/>
              <a:t> </a:t>
            </a:r>
            <a:r>
              <a:rPr lang="en-US" sz="4800" dirty="0" err="1"/>
              <a:t>năm</a:t>
            </a:r>
            <a:r>
              <a:rPr lang="en-US" sz="4800" dirty="0"/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15BEA2-269C-48F4-F82F-45B15942420F}"/>
              </a:ext>
            </a:extLst>
          </p:cNvPr>
          <p:cNvSpPr txBox="1"/>
          <p:nvPr/>
        </p:nvSpPr>
        <p:spPr>
          <a:xfrm>
            <a:off x="434954" y="297972"/>
            <a:ext cx="147409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VN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7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938" y="2551212"/>
            <a:ext cx="7732784" cy="7364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43202" y="1399084"/>
            <a:ext cx="8784976" cy="1714500"/>
          </a:xfrm>
        </p:spPr>
        <p:txBody>
          <a:bodyPr>
            <a:normAutofit/>
          </a:bodyPr>
          <a:lstStyle/>
          <a:p>
            <a:r>
              <a:rPr lang="en-US" sz="5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 CÁO SẢN PHẨM</a:t>
            </a:r>
          </a:p>
        </p:txBody>
      </p:sp>
    </p:spTree>
    <p:extLst>
      <p:ext uri="{BB962C8B-B14F-4D97-AF65-F5344CB8AC3E}">
        <p14:creationId xmlns:p14="http://schemas.microsoft.com/office/powerpoint/2010/main" val="171353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F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826803"/>
            <a:ext cx="18288000" cy="12242163"/>
            <a:chOff x="0" y="0"/>
            <a:chExt cx="24384000" cy="16322884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8161442" cy="8161442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8161442"/>
              <a:ext cx="8161442" cy="8161442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8061116" y="0"/>
              <a:ext cx="8161442" cy="8161442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8061116" y="8161442"/>
              <a:ext cx="8161442" cy="816144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6222558" y="0"/>
              <a:ext cx="8161442" cy="8161442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6222558" y="8161442"/>
              <a:ext cx="8161442" cy="8161442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0" y="2905206"/>
            <a:ext cx="18226289" cy="4476587"/>
            <a:chOff x="0" y="0"/>
            <a:chExt cx="3577638" cy="1500618"/>
          </a:xfrm>
        </p:grpSpPr>
        <p:sp>
          <p:nvSpPr>
            <p:cNvPr id="10" name="Freeform 10"/>
            <p:cNvSpPr/>
            <p:nvPr/>
          </p:nvSpPr>
          <p:spPr>
            <a:xfrm>
              <a:off x="0" y="-1270"/>
              <a:ext cx="3578908" cy="1499348"/>
            </a:xfrm>
            <a:custGeom>
              <a:avLst/>
              <a:gdLst/>
              <a:ahLst/>
              <a:cxnLst/>
              <a:rect l="l" t="t" r="r" b="b"/>
              <a:pathLst>
                <a:path w="3578908" h="1499348">
                  <a:moveTo>
                    <a:pt x="3567478" y="27940"/>
                  </a:moveTo>
                  <a:cubicBezTo>
                    <a:pt x="3558588" y="24130"/>
                    <a:pt x="3549698" y="21590"/>
                    <a:pt x="3540808" y="21590"/>
                  </a:cubicBezTo>
                  <a:cubicBezTo>
                    <a:pt x="3514138" y="20320"/>
                    <a:pt x="3461233" y="20320"/>
                    <a:pt x="3402900" y="17780"/>
                  </a:cubicBezTo>
                  <a:cubicBezTo>
                    <a:pt x="3269566" y="12700"/>
                    <a:pt x="3139011" y="6350"/>
                    <a:pt x="3005678" y="3810"/>
                  </a:cubicBezTo>
                  <a:cubicBezTo>
                    <a:pt x="2897344" y="1270"/>
                    <a:pt x="2791789" y="3810"/>
                    <a:pt x="2683456" y="2540"/>
                  </a:cubicBezTo>
                  <a:cubicBezTo>
                    <a:pt x="2636233" y="2540"/>
                    <a:pt x="2589011" y="0"/>
                    <a:pt x="2541789" y="2540"/>
                  </a:cubicBezTo>
                  <a:cubicBezTo>
                    <a:pt x="2427900" y="10160"/>
                    <a:pt x="2314011" y="11430"/>
                    <a:pt x="2197345" y="8890"/>
                  </a:cubicBezTo>
                  <a:cubicBezTo>
                    <a:pt x="2139012" y="7620"/>
                    <a:pt x="2080678" y="7620"/>
                    <a:pt x="2022345" y="7620"/>
                  </a:cubicBezTo>
                  <a:cubicBezTo>
                    <a:pt x="1916790" y="7620"/>
                    <a:pt x="1811234" y="7620"/>
                    <a:pt x="1705679" y="6350"/>
                  </a:cubicBezTo>
                  <a:cubicBezTo>
                    <a:pt x="1594568" y="5080"/>
                    <a:pt x="500124" y="2540"/>
                    <a:pt x="391791" y="1270"/>
                  </a:cubicBezTo>
                  <a:cubicBezTo>
                    <a:pt x="302902" y="0"/>
                    <a:pt x="216791" y="1270"/>
                    <a:pt x="127902" y="1270"/>
                  </a:cubicBezTo>
                  <a:cubicBezTo>
                    <a:pt x="66791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1205"/>
                    <a:pt x="16510" y="174022"/>
                    <a:pt x="17780" y="235737"/>
                  </a:cubicBezTo>
                  <a:cubicBezTo>
                    <a:pt x="19050" y="298554"/>
                    <a:pt x="17780" y="361371"/>
                    <a:pt x="16510" y="425291"/>
                  </a:cubicBezTo>
                  <a:cubicBezTo>
                    <a:pt x="15240" y="490312"/>
                    <a:pt x="2540" y="1172483"/>
                    <a:pt x="2540" y="1237504"/>
                  </a:cubicBezTo>
                  <a:cubicBezTo>
                    <a:pt x="2540" y="1301423"/>
                    <a:pt x="1270" y="1365343"/>
                    <a:pt x="0" y="1429262"/>
                  </a:cubicBezTo>
                  <a:cubicBezTo>
                    <a:pt x="0" y="1444738"/>
                    <a:pt x="3810" y="1454898"/>
                    <a:pt x="15240" y="1459978"/>
                  </a:cubicBezTo>
                  <a:cubicBezTo>
                    <a:pt x="22860" y="1463788"/>
                    <a:pt x="31750" y="1466328"/>
                    <a:pt x="40640" y="1467598"/>
                  </a:cubicBezTo>
                  <a:cubicBezTo>
                    <a:pt x="125124" y="1472678"/>
                    <a:pt x="230680" y="1476488"/>
                    <a:pt x="336235" y="1481568"/>
                  </a:cubicBezTo>
                  <a:cubicBezTo>
                    <a:pt x="394568" y="1484108"/>
                    <a:pt x="452902" y="1489188"/>
                    <a:pt x="511235" y="1490458"/>
                  </a:cubicBezTo>
                  <a:cubicBezTo>
                    <a:pt x="608457" y="1492998"/>
                    <a:pt x="1691790" y="1494268"/>
                    <a:pt x="1789012" y="1495538"/>
                  </a:cubicBezTo>
                  <a:cubicBezTo>
                    <a:pt x="1802901" y="1495538"/>
                    <a:pt x="1816789" y="1495538"/>
                    <a:pt x="1830678" y="1495538"/>
                  </a:cubicBezTo>
                  <a:cubicBezTo>
                    <a:pt x="1897345" y="1495538"/>
                    <a:pt x="1966789" y="1494268"/>
                    <a:pt x="2033456" y="1494268"/>
                  </a:cubicBezTo>
                  <a:cubicBezTo>
                    <a:pt x="2111234" y="1494268"/>
                    <a:pt x="2186234" y="1495538"/>
                    <a:pt x="2264011" y="1495538"/>
                  </a:cubicBezTo>
                  <a:cubicBezTo>
                    <a:pt x="2377900" y="1495538"/>
                    <a:pt x="2494567" y="1495538"/>
                    <a:pt x="2608456" y="1495538"/>
                  </a:cubicBezTo>
                  <a:cubicBezTo>
                    <a:pt x="2714011" y="1495538"/>
                    <a:pt x="2819567" y="1496808"/>
                    <a:pt x="2925122" y="1498078"/>
                  </a:cubicBezTo>
                  <a:cubicBezTo>
                    <a:pt x="2972344" y="1498078"/>
                    <a:pt x="3022344" y="1499348"/>
                    <a:pt x="3069566" y="1499348"/>
                  </a:cubicBezTo>
                  <a:cubicBezTo>
                    <a:pt x="3222344" y="1498078"/>
                    <a:pt x="3372344" y="1491728"/>
                    <a:pt x="3517948" y="1491728"/>
                  </a:cubicBezTo>
                  <a:cubicBezTo>
                    <a:pt x="3521758" y="1491728"/>
                    <a:pt x="3526838" y="1489188"/>
                    <a:pt x="3530648" y="1486648"/>
                  </a:cubicBezTo>
                  <a:cubicBezTo>
                    <a:pt x="3535728" y="1482838"/>
                    <a:pt x="3538268" y="1476488"/>
                    <a:pt x="3540808" y="1473948"/>
                  </a:cubicBezTo>
                  <a:cubicBezTo>
                    <a:pt x="3542078" y="1421547"/>
                    <a:pt x="3543348" y="1375261"/>
                    <a:pt x="3544618" y="1328975"/>
                  </a:cubicBezTo>
                  <a:cubicBezTo>
                    <a:pt x="3545888" y="1257341"/>
                    <a:pt x="3556048" y="569660"/>
                    <a:pt x="3557318" y="498026"/>
                  </a:cubicBezTo>
                  <a:cubicBezTo>
                    <a:pt x="3557318" y="455046"/>
                    <a:pt x="3558588" y="412066"/>
                    <a:pt x="3559858" y="369086"/>
                  </a:cubicBezTo>
                  <a:cubicBezTo>
                    <a:pt x="3561128" y="322800"/>
                    <a:pt x="3562398" y="276513"/>
                    <a:pt x="3564938" y="230227"/>
                  </a:cubicBezTo>
                  <a:cubicBezTo>
                    <a:pt x="3566208" y="202676"/>
                    <a:pt x="3566208" y="174022"/>
                    <a:pt x="3571288" y="146471"/>
                  </a:cubicBezTo>
                  <a:cubicBezTo>
                    <a:pt x="3576368" y="113409"/>
                    <a:pt x="3578908" y="81450"/>
                    <a:pt x="3577638" y="44450"/>
                  </a:cubicBezTo>
                  <a:cubicBezTo>
                    <a:pt x="3577638" y="38100"/>
                    <a:pt x="3573828" y="30480"/>
                    <a:pt x="3567478" y="27940"/>
                  </a:cubicBezTo>
                  <a:close/>
                </a:path>
              </a:pathLst>
            </a:custGeom>
            <a:solidFill>
              <a:srgbClr val="6AACAF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555427" y="4292348"/>
            <a:ext cx="17177145" cy="1247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40"/>
              </a:lnSpc>
            </a:pPr>
            <a:r>
              <a:rPr lang="en-US" sz="11500" b="1" spc="-246" dirty="0" err="1">
                <a:solidFill>
                  <a:srgbClr val="FFFFFF"/>
                </a:solidFill>
                <a:latin typeface="Faustina Regular Bold"/>
              </a:rPr>
              <a:t>Vận</a:t>
            </a:r>
            <a:r>
              <a:rPr lang="en-US" sz="11500" b="1" spc="-246" dirty="0">
                <a:solidFill>
                  <a:srgbClr val="FFFFFF"/>
                </a:solidFill>
                <a:latin typeface="Faustina Regular Bold"/>
              </a:rPr>
              <a:t> </a:t>
            </a:r>
            <a:r>
              <a:rPr lang="en-US" sz="11500" b="1" spc="-246" dirty="0" err="1">
                <a:solidFill>
                  <a:srgbClr val="FFFFFF"/>
                </a:solidFill>
                <a:latin typeface="Faustina Regular Bold"/>
              </a:rPr>
              <a:t>dụng</a:t>
            </a:r>
            <a:endParaRPr lang="en-US" sz="11500" b="1" spc="-246" dirty="0">
              <a:solidFill>
                <a:srgbClr val="FFFFFF"/>
              </a:solidFill>
              <a:latin typeface="Faustina Regular Bold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963666">
            <a:off x="-357134" y="3046922"/>
            <a:ext cx="2285414" cy="59836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478003">
            <a:off x="16161665" y="7145331"/>
            <a:ext cx="2285414" cy="59836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56135" y="731552"/>
            <a:ext cx="2449473" cy="320947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103873">
            <a:off x="121203" y="6900254"/>
            <a:ext cx="1328740" cy="1328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6550" b="2655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732130" y="2214721"/>
            <a:ext cx="8823739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8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AF35781-1B8F-677B-1CD2-191A1D6C84EA}"/>
              </a:ext>
            </a:extLst>
          </p:cNvPr>
          <p:cNvGrpSpPr/>
          <p:nvPr/>
        </p:nvGrpSpPr>
        <p:grpSpPr>
          <a:xfrm>
            <a:off x="1587851" y="4539822"/>
            <a:ext cx="5916397" cy="5562453"/>
            <a:chOff x="1587851" y="4539822"/>
            <a:chExt cx="5916397" cy="5562453"/>
          </a:xfrm>
        </p:grpSpPr>
        <p:grpSp>
          <p:nvGrpSpPr>
            <p:cNvPr id="3" name="Group 3"/>
            <p:cNvGrpSpPr/>
            <p:nvPr/>
          </p:nvGrpSpPr>
          <p:grpSpPr>
            <a:xfrm>
              <a:off x="1587851" y="4539822"/>
              <a:ext cx="5916397" cy="5562453"/>
              <a:chOff x="0" y="0"/>
              <a:chExt cx="4289293" cy="403268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289293" cy="4032689"/>
              </a:xfrm>
              <a:custGeom>
                <a:avLst/>
                <a:gdLst/>
                <a:ahLst/>
                <a:cxnLst/>
                <a:rect l="l" t="t" r="r" b="b"/>
                <a:pathLst>
                  <a:path w="4289293" h="4032689">
                    <a:moveTo>
                      <a:pt x="4164833" y="4032689"/>
                    </a:moveTo>
                    <a:lnTo>
                      <a:pt x="124460" y="4032689"/>
                    </a:lnTo>
                    <a:cubicBezTo>
                      <a:pt x="55880" y="4032689"/>
                      <a:pt x="0" y="3976809"/>
                      <a:pt x="0" y="390822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164833" y="0"/>
                    </a:lnTo>
                    <a:cubicBezTo>
                      <a:pt x="4233413" y="0"/>
                      <a:pt x="4289293" y="55880"/>
                      <a:pt x="4289293" y="124460"/>
                    </a:cubicBezTo>
                    <a:lnTo>
                      <a:pt x="4289293" y="3908229"/>
                    </a:lnTo>
                    <a:cubicBezTo>
                      <a:pt x="4289293" y="3976809"/>
                      <a:pt x="4233413" y="4032689"/>
                      <a:pt x="4164833" y="4032689"/>
                    </a:cubicBezTo>
                    <a:close/>
                  </a:path>
                </a:pathLst>
              </a:custGeom>
              <a:solidFill>
                <a:srgbClr val="FFFAEF"/>
              </a:solidFill>
            </p:spPr>
          </p:sp>
        </p:grpSp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849620" y="4849929"/>
              <a:ext cx="2998059" cy="986634"/>
            </a:xfrm>
            <a:prstGeom prst="rect">
              <a:avLst/>
            </a:prstGeom>
          </p:spPr>
        </p:pic>
        <p:sp>
          <p:nvSpPr>
            <p:cNvPr id="9" name="TextBox 9"/>
            <p:cNvSpPr txBox="1"/>
            <p:nvPr/>
          </p:nvSpPr>
          <p:spPr>
            <a:xfrm>
              <a:off x="1840949" y="6286953"/>
              <a:ext cx="5410200" cy="31711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just">
                <a:lnSpc>
                  <a:spcPts val="6302"/>
                </a:lnSpc>
                <a:spcBef>
                  <a:spcPct val="0"/>
                </a:spcBef>
              </a:pPr>
              <a:r>
                <a:rPr lang="en-US" sz="4848" dirty="0" err="1">
                  <a:solidFill>
                    <a:srgbClr val="5496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4848" dirty="0">
                  <a:solidFill>
                    <a:srgbClr val="5496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48" dirty="0" err="1">
                  <a:solidFill>
                    <a:srgbClr val="5496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4848" dirty="0">
                  <a:solidFill>
                    <a:srgbClr val="5496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48" dirty="0" err="1">
                  <a:solidFill>
                    <a:srgbClr val="5496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848" dirty="0">
                  <a:solidFill>
                    <a:srgbClr val="5496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48" dirty="0" err="1">
                  <a:solidFill>
                    <a:srgbClr val="5496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lang="en-US" sz="4848" dirty="0">
                  <a:solidFill>
                    <a:srgbClr val="5496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48" dirty="0" err="1">
                  <a:solidFill>
                    <a:srgbClr val="5496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trí</a:t>
              </a:r>
              <a:r>
                <a:rPr lang="en-US" sz="4848" dirty="0">
                  <a:solidFill>
                    <a:srgbClr val="5496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848" dirty="0" err="1">
                  <a:solidFill>
                    <a:srgbClr val="5496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ranh</a:t>
              </a:r>
              <a:r>
                <a:rPr lang="en-US" sz="4848" dirty="0">
                  <a:solidFill>
                    <a:srgbClr val="5496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48" dirty="0" err="1">
                  <a:solidFill>
                    <a:srgbClr val="5496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4848" dirty="0">
                  <a:solidFill>
                    <a:srgbClr val="5496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48" dirty="0" err="1">
                  <a:solidFill>
                    <a:srgbClr val="5496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tại</a:t>
              </a:r>
              <a:r>
                <a:rPr lang="en-US" sz="4848" dirty="0">
                  <a:solidFill>
                    <a:srgbClr val="5496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48" dirty="0" err="1">
                  <a:solidFill>
                    <a:srgbClr val="5496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quận</a:t>
              </a:r>
              <a:r>
                <a:rPr lang="en-US" sz="4848" dirty="0">
                  <a:solidFill>
                    <a:srgbClr val="5496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/ </a:t>
              </a:r>
              <a:r>
                <a:rPr lang="en-US" sz="4848" dirty="0" err="1">
                  <a:solidFill>
                    <a:srgbClr val="5496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huyện</a:t>
              </a:r>
              <a:r>
                <a:rPr lang="en-US" sz="4848" dirty="0">
                  <a:solidFill>
                    <a:srgbClr val="5496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US" sz="4848" dirty="0" err="1">
                  <a:solidFill>
                    <a:srgbClr val="5496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thị</a:t>
              </a:r>
              <a:r>
                <a:rPr lang="en-US" sz="4848" dirty="0">
                  <a:solidFill>
                    <a:srgbClr val="5496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48" dirty="0" err="1">
                  <a:solidFill>
                    <a:srgbClr val="5496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xã</a:t>
              </a:r>
              <a:r>
                <a:rPr lang="en-US" sz="4848" dirty="0">
                  <a:solidFill>
                    <a:srgbClr val="5496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48" dirty="0" err="1">
                  <a:solidFill>
                    <a:srgbClr val="5496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4848" dirty="0">
                  <a:solidFill>
                    <a:srgbClr val="5496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48" dirty="0" err="1">
                  <a:solidFill>
                    <a:srgbClr val="5496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848" dirty="0">
                  <a:solidFill>
                    <a:srgbClr val="5496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48" dirty="0" err="1">
                  <a:solidFill>
                    <a:srgbClr val="5496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đang</a:t>
              </a:r>
              <a:r>
                <a:rPr lang="en-US" sz="4848" dirty="0">
                  <a:solidFill>
                    <a:srgbClr val="5496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48" dirty="0" err="1">
                  <a:solidFill>
                    <a:srgbClr val="5496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sống</a:t>
              </a:r>
              <a:endParaRPr lang="en-US" sz="4848" dirty="0">
                <a:solidFill>
                  <a:srgbClr val="5496A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616652" y="4814471"/>
              <a:ext cx="3463994" cy="9498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8012"/>
                </a:lnSpc>
                <a:spcBef>
                  <a:spcPct val="0"/>
                </a:spcBef>
              </a:pPr>
              <a:r>
                <a:rPr lang="en-US" sz="5103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8593389">
            <a:off x="14219945" y="-1728182"/>
            <a:ext cx="4965411" cy="581600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974457" flipH="1">
            <a:off x="288473" y="-571396"/>
            <a:ext cx="3830333" cy="426184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4466878" flipH="1">
            <a:off x="880460" y="-736535"/>
            <a:ext cx="3830333" cy="426184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6D1A331-4F7F-04F5-1086-73B52589B9D6}"/>
              </a:ext>
            </a:extLst>
          </p:cNvPr>
          <p:cNvGrpSpPr/>
          <p:nvPr/>
        </p:nvGrpSpPr>
        <p:grpSpPr>
          <a:xfrm>
            <a:off x="10605139" y="4539822"/>
            <a:ext cx="6097511" cy="5562453"/>
            <a:chOff x="10605139" y="4539822"/>
            <a:chExt cx="6097511" cy="5562453"/>
          </a:xfrm>
        </p:grpSpPr>
        <p:grpSp>
          <p:nvGrpSpPr>
            <p:cNvPr id="5" name="Group 5"/>
            <p:cNvGrpSpPr/>
            <p:nvPr/>
          </p:nvGrpSpPr>
          <p:grpSpPr>
            <a:xfrm>
              <a:off x="10605139" y="4539822"/>
              <a:ext cx="6097511" cy="5562453"/>
              <a:chOff x="0" y="0"/>
              <a:chExt cx="4420598" cy="4032689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420598" cy="4032689"/>
              </a:xfrm>
              <a:custGeom>
                <a:avLst/>
                <a:gdLst/>
                <a:ahLst/>
                <a:cxnLst/>
                <a:rect l="l" t="t" r="r" b="b"/>
                <a:pathLst>
                  <a:path w="4420598" h="4032689">
                    <a:moveTo>
                      <a:pt x="4296138" y="4032689"/>
                    </a:moveTo>
                    <a:lnTo>
                      <a:pt x="124460" y="4032689"/>
                    </a:lnTo>
                    <a:cubicBezTo>
                      <a:pt x="55880" y="4032689"/>
                      <a:pt x="0" y="3976809"/>
                      <a:pt x="0" y="390822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296138" y="0"/>
                    </a:lnTo>
                    <a:cubicBezTo>
                      <a:pt x="4364718" y="0"/>
                      <a:pt x="4420598" y="55880"/>
                      <a:pt x="4420598" y="124460"/>
                    </a:cubicBezTo>
                    <a:lnTo>
                      <a:pt x="4420598" y="3908229"/>
                    </a:lnTo>
                    <a:cubicBezTo>
                      <a:pt x="4420598" y="3976809"/>
                      <a:pt x="4364718" y="4032689"/>
                      <a:pt x="4296138" y="4032689"/>
                    </a:cubicBezTo>
                    <a:close/>
                  </a:path>
                </a:pathLst>
              </a:custGeom>
              <a:solidFill>
                <a:srgbClr val="FFFAEF"/>
              </a:solidFill>
            </p:spPr>
          </p:sp>
        </p:grpSp>
        <p:sp>
          <p:nvSpPr>
            <p:cNvPr id="11" name="TextBox 11"/>
            <p:cNvSpPr txBox="1"/>
            <p:nvPr/>
          </p:nvSpPr>
          <p:spPr>
            <a:xfrm>
              <a:off x="11179330" y="6286953"/>
              <a:ext cx="5130244" cy="23632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6302"/>
                </a:lnSpc>
                <a:spcBef>
                  <a:spcPct val="0"/>
                </a:spcBef>
              </a:pPr>
              <a:r>
                <a:rPr lang="en-US" sz="4848" dirty="0" err="1">
                  <a:solidFill>
                    <a:srgbClr val="FA6E6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4848" dirty="0">
                  <a:solidFill>
                    <a:srgbClr val="FA6E6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48" dirty="0" err="1">
                  <a:solidFill>
                    <a:srgbClr val="FA6E6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khoảng</a:t>
              </a:r>
              <a:r>
                <a:rPr lang="en-US" sz="4848" dirty="0">
                  <a:solidFill>
                    <a:srgbClr val="FA6E6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48" dirty="0" err="1">
                  <a:solidFill>
                    <a:srgbClr val="FA6E6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4848" dirty="0">
                  <a:solidFill>
                    <a:srgbClr val="FA6E6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48" dirty="0" err="1">
                  <a:solidFill>
                    <a:srgbClr val="FA6E6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848" dirty="0">
                  <a:solidFill>
                    <a:srgbClr val="FA6E6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48" dirty="0" err="1">
                  <a:solidFill>
                    <a:srgbClr val="FA6E6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4848" dirty="0">
                  <a:solidFill>
                    <a:srgbClr val="FA6E6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48" dirty="0" err="1">
                  <a:solidFill>
                    <a:srgbClr val="FA6E6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giữa</a:t>
              </a:r>
              <a:r>
                <a:rPr lang="en-US" sz="4848" dirty="0">
                  <a:solidFill>
                    <a:srgbClr val="FA6E6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48" dirty="0" err="1">
                  <a:solidFill>
                    <a:srgbClr val="FA6E6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4848" dirty="0">
                  <a:solidFill>
                    <a:srgbClr val="FA6E6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48" dirty="0" err="1">
                  <a:solidFill>
                    <a:srgbClr val="FA6E6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4848" dirty="0">
                  <a:solidFill>
                    <a:srgbClr val="FA6E6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48" dirty="0" err="1">
                  <a:solidFill>
                    <a:srgbClr val="FA6E6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4848" dirty="0">
                  <a:solidFill>
                    <a:srgbClr val="FA6E6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48" dirty="0" err="1">
                  <a:solidFill>
                    <a:srgbClr val="FA6E6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4848" dirty="0">
                  <a:solidFill>
                    <a:srgbClr val="FA6E6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48" dirty="0" err="1">
                  <a:solidFill>
                    <a:srgbClr val="FA6E6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endParaRPr lang="en-US" sz="4848" dirty="0">
                <a:solidFill>
                  <a:srgbClr val="FA6E6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2229136" y="4849929"/>
              <a:ext cx="2998059" cy="986634"/>
            </a:xfrm>
            <a:prstGeom prst="rect">
              <a:avLst/>
            </a:prstGeom>
          </p:spPr>
        </p:pic>
        <p:sp>
          <p:nvSpPr>
            <p:cNvPr id="16" name="TextBox 16"/>
            <p:cNvSpPr txBox="1"/>
            <p:nvPr/>
          </p:nvSpPr>
          <p:spPr>
            <a:xfrm>
              <a:off x="12012455" y="4814471"/>
              <a:ext cx="3463994" cy="9498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8012"/>
                </a:lnSpc>
                <a:spcBef>
                  <a:spcPct val="0"/>
                </a:spcBef>
              </a:pPr>
              <a:r>
                <a:rPr lang="en-US" sz="5103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820400" y="4000500"/>
            <a:ext cx="6858000" cy="5791199"/>
            <a:chOff x="2339752" y="1419623"/>
            <a:chExt cx="5400600" cy="1368152"/>
          </a:xfrm>
          <a:solidFill>
            <a:srgbClr val="FFC000"/>
          </a:solidFill>
        </p:grpSpPr>
        <p:sp>
          <p:nvSpPr>
            <p:cNvPr id="5" name="Rectangle: Rounded Corners 6">
              <a:extLst>
                <a:ext uri="{FF2B5EF4-FFF2-40B4-BE49-F238E27FC236}">
                  <a16:creationId xmlns:a16="http://schemas.microsoft.com/office/drawing/2014/main" id="{6C8225D7-6012-E1A3-5E83-39F410D81438}"/>
                </a:ext>
              </a:extLst>
            </p:cNvPr>
            <p:cNvSpPr/>
            <p:nvPr/>
          </p:nvSpPr>
          <p:spPr bwMode="auto">
            <a:xfrm>
              <a:off x="2339752" y="1419623"/>
              <a:ext cx="5400600" cy="1368152"/>
            </a:xfrm>
            <a:prstGeom prst="round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137160" tIns="68580" rIns="137160" bIns="68580" numCol="1" rtlCol="0" anchor="t" anchorCtr="0" compatLnSpc="1"/>
            <a:lstStyle/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7598824-665E-4BAF-BFD2-FAB5CE5557F4}"/>
                </a:ext>
              </a:extLst>
            </p:cNvPr>
            <p:cNvSpPr/>
            <p:nvPr/>
          </p:nvSpPr>
          <p:spPr>
            <a:xfrm>
              <a:off x="2571711" y="1622934"/>
              <a:ext cx="4936682" cy="96153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lvl="0" indent="0" algn="ctr">
                <a:lnSpc>
                  <a:spcPts val="6302"/>
                </a:lnSpc>
                <a:spcBef>
                  <a:spcPct val="0"/>
                </a:spcBef>
              </a:pPr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  <a:p>
              <a:pPr marL="0" lvl="0" indent="0" algn="just">
                <a:lnSpc>
                  <a:spcPts val="6302"/>
                </a:lnSpc>
                <a:spcBef>
                  <a:spcPct val="0"/>
                </a:spcBef>
              </a:pPr>
              <a:r>
                <a:rPr lang="en-US" sz="4800" dirty="0" err="1">
                  <a:solidFill>
                    <a:srgbClr val="5496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4800" dirty="0">
                  <a:solidFill>
                    <a:srgbClr val="5496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5496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4800" dirty="0">
                  <a:solidFill>
                    <a:srgbClr val="5496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5496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800" dirty="0">
                  <a:solidFill>
                    <a:srgbClr val="5496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5496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lang="en-US" sz="4800" dirty="0">
                  <a:solidFill>
                    <a:srgbClr val="5496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5496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trí</a:t>
              </a:r>
              <a:r>
                <a:rPr lang="en-US" sz="4800" dirty="0">
                  <a:solidFill>
                    <a:srgbClr val="5496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800" dirty="0" err="1">
                  <a:solidFill>
                    <a:srgbClr val="5496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ranh</a:t>
              </a:r>
              <a:r>
                <a:rPr lang="en-US" sz="4800" dirty="0">
                  <a:solidFill>
                    <a:srgbClr val="5496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5496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4800" dirty="0">
                  <a:solidFill>
                    <a:srgbClr val="5496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5496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tại</a:t>
              </a:r>
              <a:r>
                <a:rPr lang="en-US" sz="4800" dirty="0">
                  <a:solidFill>
                    <a:srgbClr val="5496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5496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quận</a:t>
              </a:r>
              <a:r>
                <a:rPr lang="en-US" sz="4800" dirty="0">
                  <a:solidFill>
                    <a:srgbClr val="5496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</a:t>
              </a:r>
              <a:r>
                <a:rPr lang="en-US" sz="4800" dirty="0" err="1">
                  <a:solidFill>
                    <a:srgbClr val="5496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huyện</a:t>
              </a:r>
              <a:r>
                <a:rPr lang="en-US" sz="4800" dirty="0">
                  <a:solidFill>
                    <a:srgbClr val="5496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US" sz="4800" dirty="0" err="1">
                  <a:solidFill>
                    <a:srgbClr val="5496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thị</a:t>
              </a:r>
              <a:r>
                <a:rPr lang="en-US" sz="4800" dirty="0">
                  <a:solidFill>
                    <a:srgbClr val="5496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5496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xã</a:t>
              </a:r>
              <a:r>
                <a:rPr lang="en-US" sz="4800" dirty="0">
                  <a:solidFill>
                    <a:srgbClr val="5496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5496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4800" dirty="0">
                  <a:solidFill>
                    <a:srgbClr val="5496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5496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800" dirty="0">
                  <a:solidFill>
                    <a:srgbClr val="5496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5496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đang</a:t>
              </a:r>
              <a:r>
                <a:rPr lang="en-US" sz="4800" dirty="0">
                  <a:solidFill>
                    <a:srgbClr val="5496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5496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sống</a:t>
              </a:r>
              <a:endParaRPr lang="en-US" sz="4800" dirty="0">
                <a:solidFill>
                  <a:srgbClr val="5496A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2895"/>
            <a:ext cx="8839200" cy="10214105"/>
          </a:xfrm>
        </p:spPr>
      </p:pic>
      <p:pic>
        <p:nvPicPr>
          <p:cNvPr id="3" name="Picture 8" descr="Meeting png images | PNGEgg">
            <a:extLst>
              <a:ext uri="{FF2B5EF4-FFF2-40B4-BE49-F238E27FC236}">
                <a16:creationId xmlns:a16="http://schemas.microsoft.com/office/drawing/2014/main" id="{B5366A55-3A2D-B643-D8D4-9A6E41045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23" b="98276" l="3161" r="99713">
                        <a14:foregroundMark x1="25862" y1="52874" x2="34770" y2="27586"/>
                        <a14:foregroundMark x1="31034" y1="53161" x2="40805" y2="29023"/>
                        <a14:foregroundMark x1="37644" y1="55172" x2="40517" y2="48276"/>
                        <a14:foregroundMark x1="27586" y1="62931" x2="39655" y2="73563"/>
                        <a14:foregroundMark x1="31897" y1="56609" x2="43391" y2="69253"/>
                        <a14:foregroundMark x1="44253" y1="72701" x2="57759" y2="71839"/>
                        <a14:foregroundMark x1="71839" y1="63506" x2="66667" y2="42241"/>
                        <a14:foregroundMark x1="77299" y1="54885" x2="74138" y2="41667"/>
                        <a14:foregroundMark x1="75862" y1="54598" x2="75862" y2="49138"/>
                        <a14:foregroundMark x1="50000" y1="44828" x2="54023" y2="36207"/>
                        <a14:foregroundMark x1="62356" y1="45115" x2="56034" y2="39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4465" y="-480671"/>
            <a:ext cx="4689870" cy="468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84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938" y="2551212"/>
            <a:ext cx="7732784" cy="7364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43202" y="1399084"/>
            <a:ext cx="8784976" cy="1714500"/>
          </a:xfrm>
        </p:spPr>
        <p:txBody>
          <a:bodyPr>
            <a:normAutofit/>
          </a:bodyPr>
          <a:lstStyle/>
          <a:p>
            <a:r>
              <a:rPr lang="en-US" sz="5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 CÁO SẢN PHẨM</a:t>
            </a:r>
          </a:p>
        </p:txBody>
      </p:sp>
    </p:spTree>
    <p:extLst>
      <p:ext uri="{BB962C8B-B14F-4D97-AF65-F5344CB8AC3E}">
        <p14:creationId xmlns:p14="http://schemas.microsoft.com/office/powerpoint/2010/main" val="63342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001261" y="2568835"/>
            <a:ext cx="15040586" cy="7675026"/>
            <a:chOff x="0" y="0"/>
            <a:chExt cx="2999863" cy="1530793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2895723" cy="1411413"/>
            </a:xfrm>
            <a:custGeom>
              <a:avLst/>
              <a:gdLst/>
              <a:ahLst/>
              <a:cxnLst/>
              <a:rect l="l" t="t" r="r" b="b"/>
              <a:pathLst>
                <a:path w="2895723" h="1411413">
                  <a:moveTo>
                    <a:pt x="2869052" y="1222183"/>
                  </a:moveTo>
                  <a:cubicBezTo>
                    <a:pt x="2869052" y="1309813"/>
                    <a:pt x="2792852" y="1380933"/>
                    <a:pt x="2711573" y="1380933"/>
                  </a:cubicBezTo>
                  <a:lnTo>
                    <a:pt x="66040" y="1380933"/>
                  </a:lnTo>
                  <a:cubicBezTo>
                    <a:pt x="43180" y="1380933"/>
                    <a:pt x="20320" y="1375853"/>
                    <a:pt x="0" y="1366963"/>
                  </a:cubicBezTo>
                  <a:cubicBezTo>
                    <a:pt x="26670" y="1394903"/>
                    <a:pt x="63500" y="1411413"/>
                    <a:pt x="112583" y="1411413"/>
                  </a:cubicBezTo>
                  <a:lnTo>
                    <a:pt x="2749673" y="1411413"/>
                  </a:lnTo>
                  <a:cubicBezTo>
                    <a:pt x="2829683" y="1411413"/>
                    <a:pt x="2895723" y="1345373"/>
                    <a:pt x="2895723" y="1265363"/>
                  </a:cubicBezTo>
                  <a:lnTo>
                    <a:pt x="2895723" y="95250"/>
                  </a:lnTo>
                  <a:cubicBezTo>
                    <a:pt x="2895723" y="58420"/>
                    <a:pt x="2881752" y="25400"/>
                    <a:pt x="2860162" y="0"/>
                  </a:cubicBezTo>
                  <a:cubicBezTo>
                    <a:pt x="2866512" y="16510"/>
                    <a:pt x="2869052" y="34290"/>
                    <a:pt x="2869052" y="52070"/>
                  </a:cubicBezTo>
                  <a:lnTo>
                    <a:pt x="2869052" y="1222183"/>
                  </a:lnTo>
                  <a:lnTo>
                    <a:pt x="2869052" y="1222183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2935093" cy="1462213"/>
            </a:xfrm>
            <a:custGeom>
              <a:avLst/>
              <a:gdLst/>
              <a:ahLst/>
              <a:cxnLst/>
              <a:rect l="l" t="t" r="r" b="b"/>
              <a:pathLst>
                <a:path w="2935093" h="1462213">
                  <a:moveTo>
                    <a:pt x="146050" y="1462213"/>
                  </a:moveTo>
                  <a:lnTo>
                    <a:pt x="2789043" y="1462213"/>
                  </a:lnTo>
                  <a:cubicBezTo>
                    <a:pt x="2869053" y="1462213"/>
                    <a:pt x="2935093" y="1396173"/>
                    <a:pt x="2935093" y="1316163"/>
                  </a:cubicBezTo>
                  <a:lnTo>
                    <a:pt x="2935093" y="146050"/>
                  </a:lnTo>
                  <a:cubicBezTo>
                    <a:pt x="2935093" y="66040"/>
                    <a:pt x="2869053" y="0"/>
                    <a:pt x="2789043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316163"/>
                  </a:lnTo>
                  <a:cubicBezTo>
                    <a:pt x="0" y="1397443"/>
                    <a:pt x="66040" y="1462213"/>
                    <a:pt x="146050" y="1462213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2999863" cy="1530793"/>
            </a:xfrm>
            <a:custGeom>
              <a:avLst/>
              <a:gdLst/>
              <a:ahLst/>
              <a:cxnLst/>
              <a:rect l="l" t="t" r="r" b="b"/>
              <a:pathLst>
                <a:path w="2999863" h="1530793">
                  <a:moveTo>
                    <a:pt x="2936363" y="74930"/>
                  </a:moveTo>
                  <a:cubicBezTo>
                    <a:pt x="2908423" y="30480"/>
                    <a:pt x="2858893" y="0"/>
                    <a:pt x="2801743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328863"/>
                  </a:lnTo>
                  <a:cubicBezTo>
                    <a:pt x="0" y="1380933"/>
                    <a:pt x="25400" y="1426653"/>
                    <a:pt x="63500" y="1455863"/>
                  </a:cubicBezTo>
                  <a:cubicBezTo>
                    <a:pt x="91440" y="1500313"/>
                    <a:pt x="140970" y="1530793"/>
                    <a:pt x="207881" y="1530793"/>
                  </a:cubicBezTo>
                  <a:lnTo>
                    <a:pt x="2841113" y="1530793"/>
                  </a:lnTo>
                  <a:cubicBezTo>
                    <a:pt x="2928743" y="1530793"/>
                    <a:pt x="2999863" y="1459673"/>
                    <a:pt x="2999863" y="1372043"/>
                  </a:cubicBezTo>
                  <a:lnTo>
                    <a:pt x="2999863" y="201930"/>
                  </a:lnTo>
                  <a:cubicBezTo>
                    <a:pt x="2999862" y="149860"/>
                    <a:pt x="2974462" y="104140"/>
                    <a:pt x="2936363" y="74930"/>
                  </a:cubicBezTo>
                  <a:close/>
                  <a:moveTo>
                    <a:pt x="12700" y="1328863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2801743" y="12700"/>
                  </a:lnTo>
                  <a:cubicBezTo>
                    <a:pt x="2881753" y="12700"/>
                    <a:pt x="2947793" y="78740"/>
                    <a:pt x="2947793" y="158750"/>
                  </a:cubicBezTo>
                  <a:lnTo>
                    <a:pt x="2947793" y="1328863"/>
                  </a:lnTo>
                  <a:cubicBezTo>
                    <a:pt x="2947793" y="1408873"/>
                    <a:pt x="2881753" y="1474913"/>
                    <a:pt x="2801743" y="1474913"/>
                  </a:cubicBezTo>
                  <a:lnTo>
                    <a:pt x="158750" y="1474913"/>
                  </a:lnTo>
                  <a:cubicBezTo>
                    <a:pt x="78740" y="1474913"/>
                    <a:pt x="12700" y="1410143"/>
                    <a:pt x="12700" y="1328863"/>
                  </a:cubicBezTo>
                  <a:close/>
                  <a:moveTo>
                    <a:pt x="2988433" y="1372043"/>
                  </a:moveTo>
                  <a:cubicBezTo>
                    <a:pt x="2988433" y="1452053"/>
                    <a:pt x="2921123" y="1518093"/>
                    <a:pt x="2841113" y="1518093"/>
                  </a:cubicBezTo>
                  <a:lnTo>
                    <a:pt x="207881" y="1518093"/>
                  </a:lnTo>
                  <a:cubicBezTo>
                    <a:pt x="157480" y="1518093"/>
                    <a:pt x="120650" y="1501583"/>
                    <a:pt x="93980" y="1473643"/>
                  </a:cubicBezTo>
                  <a:cubicBezTo>
                    <a:pt x="114300" y="1482533"/>
                    <a:pt x="135890" y="1487613"/>
                    <a:pt x="160020" y="1487613"/>
                  </a:cubicBezTo>
                  <a:lnTo>
                    <a:pt x="2803013" y="1487613"/>
                  </a:lnTo>
                  <a:cubicBezTo>
                    <a:pt x="2890643" y="1487613"/>
                    <a:pt x="2961763" y="1416493"/>
                    <a:pt x="2961763" y="1328863"/>
                  </a:cubicBezTo>
                  <a:lnTo>
                    <a:pt x="2961763" y="158750"/>
                  </a:lnTo>
                  <a:cubicBezTo>
                    <a:pt x="2961763" y="140970"/>
                    <a:pt x="2957953" y="123190"/>
                    <a:pt x="2952873" y="106680"/>
                  </a:cubicBezTo>
                  <a:cubicBezTo>
                    <a:pt x="2974463" y="132080"/>
                    <a:pt x="2988433" y="165100"/>
                    <a:pt x="2988433" y="201930"/>
                  </a:cubicBezTo>
                  <a:lnTo>
                    <a:pt x="2988433" y="1372043"/>
                  </a:lnTo>
                  <a:cubicBezTo>
                    <a:pt x="2988433" y="1372043"/>
                    <a:pt x="2988433" y="1372043"/>
                    <a:pt x="2988433" y="1372043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2057400" y="76085"/>
            <a:ext cx="16230600" cy="2143636"/>
            <a:chOff x="0" y="0"/>
            <a:chExt cx="16435575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435575" cy="1913890"/>
            </a:xfrm>
            <a:custGeom>
              <a:avLst/>
              <a:gdLst/>
              <a:ahLst/>
              <a:cxnLst/>
              <a:rect l="l" t="t" r="r" b="b"/>
              <a:pathLst>
                <a:path w="16435575" h="1913890">
                  <a:moveTo>
                    <a:pt x="16435575" y="956945"/>
                  </a:moveTo>
                  <a:lnTo>
                    <a:pt x="16435575" y="956945"/>
                  </a:lnTo>
                  <a:cubicBezTo>
                    <a:pt x="16435575" y="1485392"/>
                    <a:pt x="16007204" y="1913890"/>
                    <a:pt x="15478630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15478630" y="0"/>
                  </a:lnTo>
                  <a:cubicBezTo>
                    <a:pt x="16007077" y="0"/>
                    <a:pt x="16435575" y="428371"/>
                    <a:pt x="16435575" y="956945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68033" y="810478"/>
            <a:ext cx="535653" cy="60697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561566" y="7237708"/>
            <a:ext cx="5170490" cy="29424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0076" y="1341863"/>
            <a:ext cx="3532843" cy="3736661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803433" y="585595"/>
            <a:ext cx="14669733" cy="13851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4400" dirty="0">
                <a:solidFill>
                  <a:srgbClr val="704430"/>
                </a:solidFill>
                <a:latin typeface="Arialle Bold"/>
              </a:rPr>
              <a:t>2. </a:t>
            </a:r>
            <a:r>
              <a:rPr lang="en-US" sz="4400" dirty="0" err="1">
                <a:solidFill>
                  <a:srgbClr val="704430"/>
                </a:solidFill>
                <a:latin typeface="Arialle Bold"/>
              </a:rPr>
              <a:t>Tính</a:t>
            </a:r>
            <a:r>
              <a:rPr lang="en-US" sz="4400" dirty="0">
                <a:solidFill>
                  <a:srgbClr val="704430"/>
                </a:solidFill>
                <a:latin typeface="Arialle Bold"/>
              </a:rPr>
              <a:t> </a:t>
            </a:r>
            <a:r>
              <a:rPr lang="en-US" sz="4400" dirty="0" err="1">
                <a:solidFill>
                  <a:srgbClr val="704430"/>
                </a:solidFill>
                <a:latin typeface="Arialle Bold"/>
              </a:rPr>
              <a:t>khoảng</a:t>
            </a:r>
            <a:r>
              <a:rPr lang="en-US" sz="4400" dirty="0">
                <a:solidFill>
                  <a:srgbClr val="704430"/>
                </a:solidFill>
                <a:latin typeface="Arialle Bold"/>
              </a:rPr>
              <a:t> </a:t>
            </a:r>
            <a:r>
              <a:rPr lang="en-US" sz="4400" dirty="0" err="1">
                <a:solidFill>
                  <a:srgbClr val="704430"/>
                </a:solidFill>
                <a:latin typeface="Arialle Bold"/>
              </a:rPr>
              <a:t>cách</a:t>
            </a:r>
            <a:r>
              <a:rPr lang="en-US" sz="4400" dirty="0">
                <a:solidFill>
                  <a:srgbClr val="704430"/>
                </a:solidFill>
                <a:latin typeface="Arialle Bold"/>
              </a:rPr>
              <a:t> </a:t>
            </a:r>
            <a:r>
              <a:rPr lang="en-US" sz="4400" dirty="0" err="1">
                <a:solidFill>
                  <a:srgbClr val="704430"/>
                </a:solidFill>
                <a:latin typeface="Arialle Bold"/>
              </a:rPr>
              <a:t>thực</a:t>
            </a:r>
            <a:r>
              <a:rPr lang="en-US" sz="4400" dirty="0">
                <a:solidFill>
                  <a:srgbClr val="704430"/>
                </a:solidFill>
                <a:latin typeface="Arialle Bold"/>
              </a:rPr>
              <a:t> </a:t>
            </a:r>
            <a:r>
              <a:rPr lang="en-US" sz="4400" dirty="0" err="1">
                <a:solidFill>
                  <a:srgbClr val="704430"/>
                </a:solidFill>
                <a:latin typeface="Arialle Bold"/>
              </a:rPr>
              <a:t>tế</a:t>
            </a:r>
            <a:r>
              <a:rPr lang="en-US" sz="4400" dirty="0">
                <a:solidFill>
                  <a:srgbClr val="704430"/>
                </a:solidFill>
                <a:latin typeface="Arialle Bold"/>
              </a:rPr>
              <a:t> </a:t>
            </a:r>
            <a:r>
              <a:rPr lang="en-US" sz="4400" dirty="0" err="1">
                <a:solidFill>
                  <a:srgbClr val="704430"/>
                </a:solidFill>
                <a:latin typeface="Arialle Bold"/>
              </a:rPr>
              <a:t>giữa</a:t>
            </a:r>
            <a:r>
              <a:rPr lang="en-US" sz="4400" dirty="0">
                <a:solidFill>
                  <a:srgbClr val="704430"/>
                </a:solidFill>
                <a:latin typeface="Arialle Bold"/>
              </a:rPr>
              <a:t> </a:t>
            </a:r>
            <a:r>
              <a:rPr lang="en-US" sz="4400" dirty="0" err="1">
                <a:solidFill>
                  <a:srgbClr val="704430"/>
                </a:solidFill>
                <a:latin typeface="Arialle Bold"/>
              </a:rPr>
              <a:t>hai</a:t>
            </a:r>
            <a:r>
              <a:rPr lang="en-US" sz="4400" dirty="0">
                <a:solidFill>
                  <a:srgbClr val="704430"/>
                </a:solidFill>
                <a:latin typeface="Arialle Bold"/>
              </a:rPr>
              <a:t> </a:t>
            </a:r>
            <a:r>
              <a:rPr lang="en-US" sz="4400" dirty="0" err="1">
                <a:solidFill>
                  <a:srgbClr val="704430"/>
                </a:solidFill>
                <a:latin typeface="Arialle Bold"/>
              </a:rPr>
              <a:t>điểm</a:t>
            </a:r>
            <a:r>
              <a:rPr lang="en-US" sz="4400" dirty="0">
                <a:solidFill>
                  <a:srgbClr val="704430"/>
                </a:solidFill>
                <a:latin typeface="Arialle Bold"/>
              </a:rPr>
              <a:t> </a:t>
            </a:r>
            <a:r>
              <a:rPr lang="en-US" sz="4400" dirty="0" err="1">
                <a:solidFill>
                  <a:srgbClr val="704430"/>
                </a:solidFill>
                <a:latin typeface="Arialle Bold"/>
              </a:rPr>
              <a:t>trên</a:t>
            </a:r>
            <a:r>
              <a:rPr lang="en-US" sz="4400" dirty="0">
                <a:solidFill>
                  <a:srgbClr val="704430"/>
                </a:solidFill>
                <a:latin typeface="Arialle Bold"/>
              </a:rPr>
              <a:t> </a:t>
            </a:r>
            <a:r>
              <a:rPr lang="en-US" sz="4400" dirty="0" err="1">
                <a:solidFill>
                  <a:srgbClr val="704430"/>
                </a:solidFill>
                <a:latin typeface="Arialle Bold"/>
              </a:rPr>
              <a:t>bản</a:t>
            </a:r>
            <a:r>
              <a:rPr lang="en-US" sz="4400" dirty="0">
                <a:solidFill>
                  <a:srgbClr val="704430"/>
                </a:solidFill>
                <a:latin typeface="Arialle Bold"/>
              </a:rPr>
              <a:t> </a:t>
            </a:r>
            <a:r>
              <a:rPr lang="en-US" sz="4400" dirty="0" err="1">
                <a:solidFill>
                  <a:srgbClr val="704430"/>
                </a:solidFill>
                <a:latin typeface="Arialle Bold"/>
              </a:rPr>
              <a:t>đồ</a:t>
            </a:r>
            <a:endParaRPr lang="en-US" sz="4400" dirty="0">
              <a:solidFill>
                <a:srgbClr val="704430"/>
              </a:solidFill>
              <a:latin typeface="Arialle Bold"/>
            </a:endParaRPr>
          </a:p>
          <a:p>
            <a:pPr algn="ctr">
              <a:lnSpc>
                <a:spcPts val="5599"/>
              </a:lnSpc>
            </a:pPr>
            <a:r>
              <a:rPr lang="en-US" sz="4400" dirty="0" err="1">
                <a:solidFill>
                  <a:srgbClr val="FF0000"/>
                </a:solidFill>
                <a:latin typeface="Arialle Bold"/>
              </a:rPr>
              <a:t>Bài</a:t>
            </a:r>
            <a:r>
              <a:rPr lang="en-US" sz="4400" dirty="0">
                <a:solidFill>
                  <a:srgbClr val="FF0000"/>
                </a:solidFill>
                <a:latin typeface="Arialle Bold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le Bold"/>
              </a:rPr>
              <a:t>tập</a:t>
            </a:r>
            <a:r>
              <a:rPr lang="en-US" sz="4400" dirty="0">
                <a:solidFill>
                  <a:srgbClr val="FF0000"/>
                </a:solidFill>
                <a:latin typeface="Arialle Bold"/>
              </a:rPr>
              <a:t>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569941" y="3020315"/>
            <a:ext cx="13903225" cy="6647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800" dirty="0" err="1"/>
              <a:t>Tỉ</a:t>
            </a:r>
            <a:r>
              <a:rPr lang="en-US" sz="4800" dirty="0"/>
              <a:t> </a:t>
            </a:r>
            <a:r>
              <a:rPr lang="en-US" sz="4800" dirty="0" err="1"/>
              <a:t>lệ</a:t>
            </a:r>
            <a:r>
              <a:rPr lang="en-US" sz="4800" dirty="0"/>
              <a:t> </a:t>
            </a:r>
            <a:r>
              <a:rPr lang="en-US" sz="4800" dirty="0" err="1"/>
              <a:t>bản</a:t>
            </a:r>
            <a:r>
              <a:rPr lang="en-US" sz="4800" dirty="0"/>
              <a:t> </a:t>
            </a:r>
            <a:r>
              <a:rPr lang="en-US" sz="4800" dirty="0" err="1"/>
              <a:t>đồ</a:t>
            </a:r>
            <a:r>
              <a:rPr lang="en-US" sz="4800" dirty="0"/>
              <a:t> </a:t>
            </a:r>
            <a:r>
              <a:rPr lang="en-US" sz="4800" dirty="0" err="1"/>
              <a:t>hành</a:t>
            </a:r>
            <a:r>
              <a:rPr lang="en-US" sz="4800" dirty="0"/>
              <a:t> </a:t>
            </a:r>
            <a:r>
              <a:rPr lang="en-US" sz="4800" dirty="0" err="1"/>
              <a:t>chính</a:t>
            </a:r>
            <a:r>
              <a:rPr lang="en-US" sz="4800" dirty="0"/>
              <a:t> </a:t>
            </a:r>
            <a:r>
              <a:rPr lang="en-US" sz="4800" dirty="0" err="1"/>
              <a:t>thành</a:t>
            </a:r>
            <a:r>
              <a:rPr lang="en-US" sz="4800" dirty="0"/>
              <a:t> </a:t>
            </a:r>
            <a:r>
              <a:rPr lang="en-US" sz="4800" dirty="0" err="1"/>
              <a:t>phố</a:t>
            </a:r>
            <a:r>
              <a:rPr lang="en-US" sz="4800" dirty="0"/>
              <a:t> </a:t>
            </a:r>
            <a:r>
              <a:rPr lang="en-US" sz="4800" dirty="0" err="1"/>
              <a:t>Hà</a:t>
            </a:r>
            <a:r>
              <a:rPr lang="en-US" sz="4800" dirty="0"/>
              <a:t> </a:t>
            </a:r>
            <a:r>
              <a:rPr lang="en-US" sz="4800" dirty="0" err="1"/>
              <a:t>Nội</a:t>
            </a:r>
            <a:r>
              <a:rPr lang="en-US" sz="4800" dirty="0"/>
              <a:t> </a:t>
            </a:r>
            <a:r>
              <a:rPr lang="en-US" sz="4800" dirty="0" err="1"/>
              <a:t>là</a:t>
            </a:r>
            <a:r>
              <a:rPr lang="en-US" sz="4800" dirty="0"/>
              <a:t> 1 : 400 000. </a:t>
            </a:r>
            <a:r>
              <a:rPr lang="en-US" sz="4800" dirty="0" err="1"/>
              <a:t>Khoảng</a:t>
            </a:r>
            <a:r>
              <a:rPr lang="en-US" sz="4800" dirty="0"/>
              <a:t> </a:t>
            </a:r>
            <a:r>
              <a:rPr lang="en-US" sz="4800" dirty="0" err="1"/>
              <a:t>cách</a:t>
            </a:r>
            <a:r>
              <a:rPr lang="en-US" sz="4800" dirty="0"/>
              <a:t> </a:t>
            </a:r>
            <a:r>
              <a:rPr lang="en-US" sz="4800" dirty="0" err="1"/>
              <a:t>đo</a:t>
            </a:r>
            <a:r>
              <a:rPr lang="en-US" sz="4800" dirty="0"/>
              <a:t> </a:t>
            </a:r>
            <a:r>
              <a:rPr lang="en-US" sz="4800" dirty="0" err="1"/>
              <a:t>được</a:t>
            </a:r>
            <a:r>
              <a:rPr lang="en-US" sz="4800" dirty="0"/>
              <a:t> </a:t>
            </a:r>
            <a:r>
              <a:rPr lang="en-US" sz="4800" dirty="0" err="1"/>
              <a:t>trên</a:t>
            </a:r>
            <a:r>
              <a:rPr lang="en-US" sz="4800" dirty="0"/>
              <a:t> </a:t>
            </a:r>
            <a:r>
              <a:rPr lang="en-US" sz="4800" dirty="0" err="1"/>
              <a:t>bản</a:t>
            </a:r>
            <a:r>
              <a:rPr lang="en-US" sz="4800" dirty="0"/>
              <a:t> </a:t>
            </a:r>
            <a:r>
              <a:rPr lang="en-US" sz="4800" dirty="0" err="1"/>
              <a:t>đồ</a:t>
            </a:r>
            <a:r>
              <a:rPr lang="en-US" sz="4800" dirty="0"/>
              <a:t> </a:t>
            </a:r>
            <a:r>
              <a:rPr lang="en-US" sz="4800" dirty="0" err="1"/>
              <a:t>từ</a:t>
            </a:r>
            <a:r>
              <a:rPr lang="en-US" sz="4800" dirty="0"/>
              <a:t> </a:t>
            </a:r>
            <a:r>
              <a:rPr lang="en-US" sz="4800" dirty="0" err="1"/>
              <a:t>Bưu</a:t>
            </a:r>
            <a:r>
              <a:rPr lang="en-US" sz="4800" dirty="0"/>
              <a:t> </a:t>
            </a:r>
            <a:r>
              <a:rPr lang="en-US" sz="4800" dirty="0" err="1"/>
              <a:t>điện</a:t>
            </a:r>
            <a:r>
              <a:rPr lang="en-US" sz="4800" dirty="0"/>
              <a:t> </a:t>
            </a:r>
            <a:r>
              <a:rPr lang="en-US" sz="4800" dirty="0" err="1"/>
              <a:t>Hà</a:t>
            </a:r>
            <a:r>
              <a:rPr lang="en-US" sz="4800" dirty="0"/>
              <a:t> </a:t>
            </a:r>
            <a:r>
              <a:rPr lang="en-US" sz="4800" dirty="0" err="1"/>
              <a:t>Nội</a:t>
            </a:r>
            <a:r>
              <a:rPr lang="en-US" sz="4800" dirty="0"/>
              <a:t> </a:t>
            </a:r>
            <a:r>
              <a:rPr lang="en-US" sz="4800" dirty="0" err="1"/>
              <a:t>đến</a:t>
            </a:r>
            <a:r>
              <a:rPr lang="en-US" sz="4800" dirty="0"/>
              <a:t> </a:t>
            </a:r>
            <a:r>
              <a:rPr lang="en-US" sz="4800" dirty="0" err="1"/>
              <a:t>trụ</a:t>
            </a:r>
            <a:r>
              <a:rPr lang="en-US" sz="4800" dirty="0"/>
              <a:t> </a:t>
            </a:r>
            <a:r>
              <a:rPr lang="en-US" sz="4800" dirty="0" err="1"/>
              <a:t>sở</a:t>
            </a:r>
            <a:r>
              <a:rPr lang="en-US" sz="4800" dirty="0"/>
              <a:t> </a:t>
            </a:r>
            <a:r>
              <a:rPr lang="en-US" sz="4800" dirty="0" err="1"/>
              <a:t>Ủy</a:t>
            </a:r>
            <a:r>
              <a:rPr lang="en-US" sz="4800" dirty="0"/>
              <a:t> ban </a:t>
            </a:r>
            <a:r>
              <a:rPr lang="en-US" sz="4800" dirty="0" err="1"/>
              <a:t>nhân</a:t>
            </a:r>
            <a:r>
              <a:rPr lang="en-US" sz="4800" dirty="0"/>
              <a:t> </a:t>
            </a:r>
            <a:r>
              <a:rPr lang="en-US" sz="4800" dirty="0" err="1"/>
              <a:t>dân</a:t>
            </a:r>
            <a:r>
              <a:rPr lang="en-US" sz="4800" dirty="0"/>
              <a:t> </a:t>
            </a:r>
            <a:r>
              <a:rPr lang="en-US" sz="4800" dirty="0" err="1"/>
              <a:t>thị</a:t>
            </a:r>
            <a:r>
              <a:rPr lang="en-US" sz="4800" dirty="0"/>
              <a:t> </a:t>
            </a:r>
            <a:r>
              <a:rPr lang="en-US" sz="4800" dirty="0" err="1"/>
              <a:t>trấn</a:t>
            </a:r>
            <a:r>
              <a:rPr lang="en-US" sz="4800" dirty="0"/>
              <a:t> </a:t>
            </a:r>
            <a:r>
              <a:rPr lang="en-US" sz="4800" dirty="0" err="1"/>
              <a:t>Phú</a:t>
            </a:r>
            <a:r>
              <a:rPr lang="en-US" sz="4800" dirty="0"/>
              <a:t> </a:t>
            </a:r>
            <a:r>
              <a:rPr lang="en-US" sz="4800" dirty="0" err="1"/>
              <a:t>Xuyên</a:t>
            </a:r>
            <a:r>
              <a:rPr lang="en-US" sz="4800" dirty="0"/>
              <a:t> (</a:t>
            </a:r>
            <a:r>
              <a:rPr lang="en-US" sz="4800" dirty="0" err="1"/>
              <a:t>huyện</a:t>
            </a:r>
            <a:r>
              <a:rPr lang="en-US" sz="4800" dirty="0"/>
              <a:t> </a:t>
            </a:r>
            <a:r>
              <a:rPr lang="en-US" sz="4800" dirty="0" err="1"/>
              <a:t>Phú</a:t>
            </a:r>
            <a:r>
              <a:rPr lang="en-US" sz="4800" dirty="0"/>
              <a:t> </a:t>
            </a:r>
            <a:r>
              <a:rPr lang="en-US" sz="4800" dirty="0" err="1"/>
              <a:t>Xuyên</a:t>
            </a:r>
            <a:r>
              <a:rPr lang="en-US" sz="4800" dirty="0"/>
              <a:t>) </a:t>
            </a:r>
            <a:r>
              <a:rPr lang="en-US" sz="4800" dirty="0" err="1"/>
              <a:t>là</a:t>
            </a:r>
            <a:r>
              <a:rPr lang="en-US" sz="4800" dirty="0"/>
              <a:t> 9,5 cm. </a:t>
            </a:r>
            <a:r>
              <a:rPr lang="en-US" sz="4800" dirty="0" err="1"/>
              <a:t>Bạn</a:t>
            </a:r>
            <a:r>
              <a:rPr lang="en-US" sz="4800" dirty="0"/>
              <a:t> </a:t>
            </a:r>
            <a:r>
              <a:rPr lang="en-US" sz="4800" dirty="0" err="1"/>
              <a:t>Hải</a:t>
            </a:r>
            <a:r>
              <a:rPr lang="en-US" sz="4800" dirty="0"/>
              <a:t> </a:t>
            </a:r>
            <a:r>
              <a:rPr lang="en-US" sz="4800" dirty="0" err="1"/>
              <a:t>tính</a:t>
            </a:r>
            <a:r>
              <a:rPr lang="en-US" sz="4800" dirty="0"/>
              <a:t> </a:t>
            </a:r>
            <a:r>
              <a:rPr lang="en-US" sz="4800" dirty="0" err="1"/>
              <a:t>được</a:t>
            </a:r>
            <a:r>
              <a:rPr lang="en-US" sz="4800" dirty="0"/>
              <a:t> </a:t>
            </a:r>
            <a:r>
              <a:rPr lang="en-US" sz="4800" dirty="0" err="1"/>
              <a:t>khoảng</a:t>
            </a:r>
            <a:r>
              <a:rPr lang="en-US" sz="4800" dirty="0"/>
              <a:t> </a:t>
            </a:r>
            <a:r>
              <a:rPr lang="en-US" sz="4800" dirty="0" err="1"/>
              <a:t>cách</a:t>
            </a:r>
            <a:r>
              <a:rPr lang="en-US" sz="4800" dirty="0"/>
              <a:t> </a:t>
            </a:r>
            <a:r>
              <a:rPr lang="en-US" sz="4800" dirty="0" err="1"/>
              <a:t>thực</a:t>
            </a:r>
            <a:r>
              <a:rPr lang="en-US" sz="4800" dirty="0"/>
              <a:t> </a:t>
            </a:r>
            <a:r>
              <a:rPr lang="en-US" sz="4800" dirty="0" err="1"/>
              <a:t>tế</a:t>
            </a:r>
            <a:r>
              <a:rPr lang="en-US" sz="4800" dirty="0"/>
              <a:t> </a:t>
            </a:r>
            <a:r>
              <a:rPr lang="en-US" sz="4800" dirty="0" err="1"/>
              <a:t>giữa</a:t>
            </a:r>
            <a:r>
              <a:rPr lang="en-US" sz="4800" dirty="0"/>
              <a:t> 2 </a:t>
            </a:r>
            <a:r>
              <a:rPr lang="en-US" sz="4800" dirty="0" err="1"/>
              <a:t>địa</a:t>
            </a:r>
            <a:r>
              <a:rPr lang="en-US" sz="4800" dirty="0"/>
              <a:t> </a:t>
            </a:r>
            <a:r>
              <a:rPr lang="en-US" sz="4800" dirty="0" err="1"/>
              <a:t>điểm</a:t>
            </a:r>
            <a:r>
              <a:rPr lang="en-US" sz="4800" dirty="0"/>
              <a:t> </a:t>
            </a:r>
            <a:r>
              <a:rPr lang="en-US" sz="4800" dirty="0" err="1"/>
              <a:t>trên</a:t>
            </a:r>
            <a:r>
              <a:rPr lang="en-US" sz="4800" dirty="0"/>
              <a:t> </a:t>
            </a:r>
            <a:r>
              <a:rPr lang="en-US" sz="4800" dirty="0" err="1"/>
              <a:t>là</a:t>
            </a:r>
            <a:r>
              <a:rPr lang="en-US" sz="4800" dirty="0"/>
              <a:t> 38 km. </a:t>
            </a:r>
          </a:p>
          <a:p>
            <a:pPr lvl="0" algn="just" fontAlgn="base"/>
            <a:r>
              <a:rPr lang="en-US" sz="4800" dirty="0"/>
              <a:t>- Theo </a:t>
            </a:r>
            <a:r>
              <a:rPr lang="en-US" sz="4800" dirty="0" err="1"/>
              <a:t>em</a:t>
            </a:r>
            <a:r>
              <a:rPr lang="en-US" sz="4800" dirty="0"/>
              <a:t>, </a:t>
            </a:r>
            <a:r>
              <a:rPr lang="en-US" sz="4800" dirty="0" err="1"/>
              <a:t>bạn</a:t>
            </a:r>
            <a:r>
              <a:rPr lang="en-US" sz="4800" dirty="0"/>
              <a:t> </a:t>
            </a:r>
            <a:r>
              <a:rPr lang="en-US" sz="4800" dirty="0" err="1"/>
              <a:t>Hải</a:t>
            </a:r>
            <a:r>
              <a:rPr lang="en-US" sz="4800" dirty="0"/>
              <a:t> </a:t>
            </a:r>
            <a:r>
              <a:rPr lang="en-US" sz="4800" dirty="0" err="1"/>
              <a:t>tính</a:t>
            </a:r>
            <a:r>
              <a:rPr lang="en-US" sz="4800" dirty="0"/>
              <a:t> </a:t>
            </a:r>
            <a:r>
              <a:rPr lang="en-US" sz="4800" dirty="0" err="1"/>
              <a:t>đúng</a:t>
            </a:r>
            <a:r>
              <a:rPr lang="en-US" sz="4800" dirty="0"/>
              <a:t> hay </a:t>
            </a:r>
            <a:r>
              <a:rPr lang="en-US" sz="4800" dirty="0" err="1"/>
              <a:t>sai</a:t>
            </a:r>
            <a:r>
              <a:rPr lang="en-US" sz="4800" dirty="0"/>
              <a:t>? </a:t>
            </a:r>
            <a:r>
              <a:rPr lang="en-US" sz="4800" dirty="0" err="1"/>
              <a:t>Vì</a:t>
            </a:r>
            <a:r>
              <a:rPr lang="en-US" sz="4800" dirty="0"/>
              <a:t> </a:t>
            </a:r>
            <a:r>
              <a:rPr lang="en-US" sz="4800" dirty="0" err="1"/>
              <a:t>sao</a:t>
            </a:r>
            <a:r>
              <a:rPr lang="en-US" sz="4800" dirty="0"/>
              <a:t>? </a:t>
            </a:r>
          </a:p>
          <a:p>
            <a:pPr marL="358775" lvl="0" indent="-358775" algn="just" fontAlgn="base"/>
            <a:r>
              <a:rPr lang="en-US" sz="4800" dirty="0"/>
              <a:t>- </a:t>
            </a:r>
            <a:r>
              <a:rPr lang="en-US" sz="4800" dirty="0" err="1"/>
              <a:t>Tính</a:t>
            </a:r>
            <a:r>
              <a:rPr lang="en-US" sz="4800" dirty="0"/>
              <a:t> </a:t>
            </a:r>
            <a:r>
              <a:rPr lang="en-US" sz="4800" dirty="0" err="1"/>
              <a:t>khoảng</a:t>
            </a:r>
            <a:r>
              <a:rPr lang="en-US" sz="4800" dirty="0"/>
              <a:t> </a:t>
            </a:r>
            <a:r>
              <a:rPr lang="en-US" sz="4800" dirty="0" err="1"/>
              <a:t>cách</a:t>
            </a:r>
            <a:r>
              <a:rPr lang="en-US" sz="4800" dirty="0"/>
              <a:t> </a:t>
            </a:r>
            <a:r>
              <a:rPr lang="en-US" sz="4800" dirty="0" err="1"/>
              <a:t>thực</a:t>
            </a:r>
            <a:r>
              <a:rPr lang="en-US" sz="4800" dirty="0"/>
              <a:t> </a:t>
            </a:r>
            <a:r>
              <a:rPr lang="en-US" sz="4800" dirty="0" err="1"/>
              <a:t>tế</a:t>
            </a:r>
            <a:r>
              <a:rPr lang="en-US" sz="4800" dirty="0"/>
              <a:t> </a:t>
            </a:r>
            <a:r>
              <a:rPr lang="en-US" sz="4800" dirty="0" err="1"/>
              <a:t>giữa</a:t>
            </a:r>
            <a:r>
              <a:rPr lang="en-US" sz="4800" dirty="0"/>
              <a:t> 2 </a:t>
            </a:r>
            <a:r>
              <a:rPr lang="en-US" sz="4800" dirty="0" err="1"/>
              <a:t>địa</a:t>
            </a:r>
            <a:r>
              <a:rPr lang="en-US" sz="4800" dirty="0"/>
              <a:t> </a:t>
            </a:r>
            <a:r>
              <a:rPr lang="en-US" sz="4800" dirty="0" err="1"/>
              <a:t>điểm</a:t>
            </a:r>
            <a:r>
              <a:rPr lang="en-US" sz="4800" dirty="0"/>
              <a:t> </a:t>
            </a:r>
            <a:r>
              <a:rPr lang="en-US" sz="4800" dirty="0" err="1"/>
              <a:t>khác</a:t>
            </a:r>
            <a:r>
              <a:rPr lang="en-US" sz="4800" dirty="0"/>
              <a:t> do </a:t>
            </a:r>
            <a:r>
              <a:rPr lang="en-US" sz="4800" dirty="0" err="1"/>
              <a:t>em</a:t>
            </a:r>
            <a:r>
              <a:rPr lang="en-US" sz="4800" dirty="0"/>
              <a:t> </a:t>
            </a:r>
            <a:r>
              <a:rPr lang="en-US" sz="4800" dirty="0" err="1"/>
              <a:t>lựa</a:t>
            </a:r>
            <a:r>
              <a:rPr lang="en-US" sz="4800" dirty="0"/>
              <a:t> </a:t>
            </a:r>
            <a:r>
              <a:rPr lang="en-US" sz="4800" dirty="0" err="1"/>
              <a:t>chọn</a:t>
            </a:r>
            <a:r>
              <a:rPr lang="en-US" sz="4800" dirty="0"/>
              <a:t> </a:t>
            </a:r>
            <a:r>
              <a:rPr lang="en-US" sz="4800" dirty="0" err="1"/>
              <a:t>dựa</a:t>
            </a:r>
            <a:r>
              <a:rPr lang="en-US" sz="4800" dirty="0"/>
              <a:t> </a:t>
            </a:r>
            <a:r>
              <a:rPr lang="en-US" sz="4800" dirty="0" err="1"/>
              <a:t>vào</a:t>
            </a:r>
            <a:r>
              <a:rPr lang="en-US" sz="4800" dirty="0"/>
              <a:t> </a:t>
            </a:r>
            <a:r>
              <a:rPr lang="en-US" sz="4800" dirty="0" err="1"/>
              <a:t>tỉ</a:t>
            </a:r>
            <a:r>
              <a:rPr lang="en-US" sz="4800" dirty="0"/>
              <a:t> </a:t>
            </a:r>
            <a:r>
              <a:rPr lang="en-US" sz="4800" dirty="0" err="1"/>
              <a:t>lệ</a:t>
            </a:r>
            <a:r>
              <a:rPr lang="en-US" sz="4800" dirty="0"/>
              <a:t> </a:t>
            </a:r>
            <a:r>
              <a:rPr lang="en-US" sz="4800" dirty="0" err="1"/>
              <a:t>bản</a:t>
            </a:r>
            <a:r>
              <a:rPr lang="en-US" sz="4800" dirty="0"/>
              <a:t> </a:t>
            </a:r>
            <a:r>
              <a:rPr lang="en-US" sz="4800" dirty="0" err="1"/>
              <a:t>đồ</a:t>
            </a:r>
            <a:r>
              <a:rPr lang="en-US" sz="4800" dirty="0"/>
              <a:t> </a:t>
            </a:r>
            <a:r>
              <a:rPr lang="en-US" sz="4800" dirty="0" err="1"/>
              <a:t>hành</a:t>
            </a:r>
            <a:r>
              <a:rPr lang="en-US" sz="4800" dirty="0"/>
              <a:t> </a:t>
            </a:r>
            <a:r>
              <a:rPr lang="en-US" sz="4800" dirty="0" err="1"/>
              <a:t>chính</a:t>
            </a:r>
            <a:r>
              <a:rPr lang="en-US" sz="4800" dirty="0"/>
              <a:t> </a:t>
            </a:r>
            <a:r>
              <a:rPr lang="en-US" sz="4800" dirty="0" err="1"/>
              <a:t>thành</a:t>
            </a:r>
            <a:r>
              <a:rPr lang="en-US" sz="4800" dirty="0"/>
              <a:t> </a:t>
            </a:r>
            <a:r>
              <a:rPr lang="en-US" sz="4800" dirty="0" err="1"/>
              <a:t>phố</a:t>
            </a:r>
            <a:r>
              <a:rPr lang="en-US" sz="4800" dirty="0"/>
              <a:t> </a:t>
            </a:r>
            <a:r>
              <a:rPr lang="en-US" sz="4800" dirty="0" err="1"/>
              <a:t>Hà</a:t>
            </a:r>
            <a:r>
              <a:rPr lang="en-US" sz="4800" dirty="0"/>
              <a:t> </a:t>
            </a:r>
            <a:r>
              <a:rPr lang="en-US" sz="4800" dirty="0" err="1"/>
              <a:t>Nội</a:t>
            </a:r>
            <a:r>
              <a:rPr lang="en-US" sz="4800" dirty="0"/>
              <a:t> </a:t>
            </a:r>
            <a:r>
              <a:rPr lang="en-US" sz="4800" dirty="0" err="1"/>
              <a:t>đã</a:t>
            </a:r>
            <a:r>
              <a:rPr lang="en-US" sz="4800" dirty="0"/>
              <a:t> </a:t>
            </a:r>
            <a:r>
              <a:rPr lang="en-US" sz="4800" dirty="0" err="1"/>
              <a:t>cho</a:t>
            </a:r>
            <a:r>
              <a:rPr lang="en-US" sz="4800" dirty="0"/>
              <a:t>.</a:t>
            </a:r>
            <a:r>
              <a:rPr lang="en-US" sz="4800" b="1" i="1" dirty="0"/>
              <a:t> </a:t>
            </a:r>
            <a:endParaRPr lang="en-US" sz="4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525741" y="6573975"/>
            <a:ext cx="6077368" cy="39668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584854">
            <a:off x="2794967" y="4320653"/>
            <a:ext cx="1714265" cy="164569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584854" flipH="1" flipV="1">
            <a:off x="13642635" y="4320653"/>
            <a:ext cx="1714265" cy="164569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712033" y="2093133"/>
            <a:ext cx="10863934" cy="61007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>
            <a:off x="-317090" y="-251207"/>
            <a:ext cx="6077368" cy="396686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984266" y="3241248"/>
            <a:ext cx="8319468" cy="3804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599"/>
              </a:lnSpc>
            </a:pPr>
            <a:r>
              <a:rPr lang="en-US" sz="10399" dirty="0" err="1">
                <a:solidFill>
                  <a:srgbClr val="000000"/>
                </a:solidFill>
                <a:latin typeface="Arialle Bold"/>
              </a:rPr>
              <a:t>Bạn</a:t>
            </a:r>
            <a:r>
              <a:rPr lang="en-US" sz="10399" dirty="0">
                <a:solidFill>
                  <a:srgbClr val="000000"/>
                </a:solidFill>
                <a:latin typeface="Arialle Bold"/>
              </a:rPr>
              <a:t> </a:t>
            </a:r>
            <a:r>
              <a:rPr lang="en-US" sz="10399" dirty="0" err="1">
                <a:solidFill>
                  <a:srgbClr val="000000"/>
                </a:solidFill>
                <a:latin typeface="Arialle Bold"/>
              </a:rPr>
              <a:t>Hải</a:t>
            </a:r>
            <a:r>
              <a:rPr lang="en-US" sz="10399" dirty="0">
                <a:solidFill>
                  <a:srgbClr val="000000"/>
                </a:solidFill>
                <a:latin typeface="Arialle Bold"/>
              </a:rPr>
              <a:t> </a:t>
            </a:r>
          </a:p>
          <a:p>
            <a:pPr algn="ctr">
              <a:lnSpc>
                <a:spcPts val="15599"/>
              </a:lnSpc>
            </a:pPr>
            <a:r>
              <a:rPr lang="en-US" sz="10399" dirty="0" err="1">
                <a:solidFill>
                  <a:srgbClr val="000000"/>
                </a:solidFill>
                <a:latin typeface="Arialle Bold"/>
              </a:rPr>
              <a:t>tính</a:t>
            </a:r>
            <a:r>
              <a:rPr lang="en-US" sz="10399" dirty="0">
                <a:solidFill>
                  <a:srgbClr val="000000"/>
                </a:solidFill>
                <a:latin typeface="Arialle Bold"/>
              </a:rPr>
              <a:t> </a:t>
            </a:r>
            <a:r>
              <a:rPr lang="en-US" sz="10399" dirty="0" err="1">
                <a:solidFill>
                  <a:srgbClr val="000000"/>
                </a:solidFill>
                <a:latin typeface="Arialle Bold"/>
              </a:rPr>
              <a:t>đúng</a:t>
            </a:r>
            <a:endParaRPr lang="en-US" sz="10399" dirty="0">
              <a:solidFill>
                <a:srgbClr val="000000"/>
              </a:solidFill>
              <a:latin typeface="Arialle Bold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81557" y="7477448"/>
            <a:ext cx="2294575" cy="224868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072339" y="718270"/>
            <a:ext cx="4373922" cy="20279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57019" y="1619805"/>
            <a:ext cx="15323155" cy="7813469"/>
            <a:chOff x="0" y="0"/>
            <a:chExt cx="4426901" cy="2257332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4322761" cy="2137953"/>
            </a:xfrm>
            <a:custGeom>
              <a:avLst/>
              <a:gdLst/>
              <a:ahLst/>
              <a:cxnLst/>
              <a:rect l="l" t="t" r="r" b="b"/>
              <a:pathLst>
                <a:path w="4322761" h="2137953">
                  <a:moveTo>
                    <a:pt x="4296091" y="1948722"/>
                  </a:moveTo>
                  <a:cubicBezTo>
                    <a:pt x="4296091" y="2036353"/>
                    <a:pt x="4219891" y="2107472"/>
                    <a:pt x="4138611" y="2107472"/>
                  </a:cubicBezTo>
                  <a:lnTo>
                    <a:pt x="66040" y="2107472"/>
                  </a:lnTo>
                  <a:cubicBezTo>
                    <a:pt x="43180" y="2107472"/>
                    <a:pt x="20320" y="2102393"/>
                    <a:pt x="0" y="2093503"/>
                  </a:cubicBezTo>
                  <a:cubicBezTo>
                    <a:pt x="26670" y="2121443"/>
                    <a:pt x="63500" y="2137953"/>
                    <a:pt x="121679" y="2137953"/>
                  </a:cubicBezTo>
                  <a:lnTo>
                    <a:pt x="4176711" y="2137953"/>
                  </a:lnTo>
                  <a:cubicBezTo>
                    <a:pt x="4256721" y="2137953"/>
                    <a:pt x="4322761" y="2071912"/>
                    <a:pt x="4322761" y="1991903"/>
                  </a:cubicBezTo>
                  <a:lnTo>
                    <a:pt x="4322761" y="95250"/>
                  </a:lnTo>
                  <a:cubicBezTo>
                    <a:pt x="4322761" y="58420"/>
                    <a:pt x="4308791" y="25400"/>
                    <a:pt x="4287201" y="0"/>
                  </a:cubicBezTo>
                  <a:cubicBezTo>
                    <a:pt x="4293551" y="16510"/>
                    <a:pt x="4296091" y="34290"/>
                    <a:pt x="4296091" y="52070"/>
                  </a:cubicBezTo>
                  <a:lnTo>
                    <a:pt x="4296091" y="1948722"/>
                  </a:lnTo>
                  <a:lnTo>
                    <a:pt x="4296091" y="1948722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4362131" cy="2188752"/>
            </a:xfrm>
            <a:custGeom>
              <a:avLst/>
              <a:gdLst/>
              <a:ahLst/>
              <a:cxnLst/>
              <a:rect l="l" t="t" r="r" b="b"/>
              <a:pathLst>
                <a:path w="4362131" h="2188752">
                  <a:moveTo>
                    <a:pt x="146050" y="2188752"/>
                  </a:moveTo>
                  <a:lnTo>
                    <a:pt x="4216081" y="2188752"/>
                  </a:lnTo>
                  <a:cubicBezTo>
                    <a:pt x="4296091" y="2188752"/>
                    <a:pt x="4362131" y="2122712"/>
                    <a:pt x="4362131" y="2042702"/>
                  </a:cubicBezTo>
                  <a:lnTo>
                    <a:pt x="4362131" y="146050"/>
                  </a:lnTo>
                  <a:cubicBezTo>
                    <a:pt x="4362131" y="66040"/>
                    <a:pt x="4296091" y="0"/>
                    <a:pt x="42160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042702"/>
                  </a:lnTo>
                  <a:cubicBezTo>
                    <a:pt x="0" y="2123982"/>
                    <a:pt x="66040" y="2188752"/>
                    <a:pt x="146050" y="2188752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4426901" cy="2257333"/>
            </a:xfrm>
            <a:custGeom>
              <a:avLst/>
              <a:gdLst/>
              <a:ahLst/>
              <a:cxnLst/>
              <a:rect l="l" t="t" r="r" b="b"/>
              <a:pathLst>
                <a:path w="4426901" h="2257333">
                  <a:moveTo>
                    <a:pt x="4363401" y="74930"/>
                  </a:moveTo>
                  <a:cubicBezTo>
                    <a:pt x="4335461" y="30480"/>
                    <a:pt x="4285931" y="0"/>
                    <a:pt x="42287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055402"/>
                  </a:lnTo>
                  <a:cubicBezTo>
                    <a:pt x="0" y="2107473"/>
                    <a:pt x="25400" y="2153192"/>
                    <a:pt x="63500" y="2182402"/>
                  </a:cubicBezTo>
                  <a:cubicBezTo>
                    <a:pt x="91440" y="2226852"/>
                    <a:pt x="140970" y="2257333"/>
                    <a:pt x="218396" y="2257333"/>
                  </a:cubicBezTo>
                  <a:lnTo>
                    <a:pt x="4268151" y="2257333"/>
                  </a:lnTo>
                  <a:cubicBezTo>
                    <a:pt x="4355781" y="2257333"/>
                    <a:pt x="4426901" y="2186212"/>
                    <a:pt x="4426901" y="2098583"/>
                  </a:cubicBezTo>
                  <a:lnTo>
                    <a:pt x="4426901" y="201930"/>
                  </a:lnTo>
                  <a:cubicBezTo>
                    <a:pt x="4426901" y="149860"/>
                    <a:pt x="4401501" y="104140"/>
                    <a:pt x="4363401" y="74930"/>
                  </a:cubicBezTo>
                  <a:close/>
                  <a:moveTo>
                    <a:pt x="12700" y="205540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4228781" y="12700"/>
                  </a:lnTo>
                  <a:cubicBezTo>
                    <a:pt x="4308791" y="12700"/>
                    <a:pt x="4374831" y="78740"/>
                    <a:pt x="4374831" y="158750"/>
                  </a:cubicBezTo>
                  <a:lnTo>
                    <a:pt x="4374831" y="2055402"/>
                  </a:lnTo>
                  <a:cubicBezTo>
                    <a:pt x="4374831" y="2135412"/>
                    <a:pt x="4308791" y="2201452"/>
                    <a:pt x="4228781" y="2201452"/>
                  </a:cubicBezTo>
                  <a:lnTo>
                    <a:pt x="158750" y="2201452"/>
                  </a:lnTo>
                  <a:cubicBezTo>
                    <a:pt x="78740" y="2201452"/>
                    <a:pt x="12700" y="2136682"/>
                    <a:pt x="12700" y="2055402"/>
                  </a:cubicBezTo>
                  <a:close/>
                  <a:moveTo>
                    <a:pt x="4415471" y="2098582"/>
                  </a:moveTo>
                  <a:cubicBezTo>
                    <a:pt x="4415471" y="2178592"/>
                    <a:pt x="4348161" y="2244632"/>
                    <a:pt x="4268151" y="2244632"/>
                  </a:cubicBezTo>
                  <a:lnTo>
                    <a:pt x="218396" y="2244632"/>
                  </a:lnTo>
                  <a:cubicBezTo>
                    <a:pt x="157480" y="2244632"/>
                    <a:pt x="120650" y="2228122"/>
                    <a:pt x="93980" y="2200182"/>
                  </a:cubicBezTo>
                  <a:cubicBezTo>
                    <a:pt x="114300" y="2209072"/>
                    <a:pt x="135890" y="2214152"/>
                    <a:pt x="160020" y="2214152"/>
                  </a:cubicBezTo>
                  <a:lnTo>
                    <a:pt x="4230051" y="2214152"/>
                  </a:lnTo>
                  <a:cubicBezTo>
                    <a:pt x="4317681" y="2214152"/>
                    <a:pt x="4388801" y="2143032"/>
                    <a:pt x="4388801" y="2055402"/>
                  </a:cubicBezTo>
                  <a:lnTo>
                    <a:pt x="4388801" y="158750"/>
                  </a:lnTo>
                  <a:cubicBezTo>
                    <a:pt x="4388801" y="140970"/>
                    <a:pt x="4384991" y="123190"/>
                    <a:pt x="4379911" y="106680"/>
                  </a:cubicBezTo>
                  <a:cubicBezTo>
                    <a:pt x="4401501" y="132080"/>
                    <a:pt x="4415471" y="165100"/>
                    <a:pt x="4415471" y="201930"/>
                  </a:cubicBezTo>
                  <a:lnTo>
                    <a:pt x="4415471" y="2098582"/>
                  </a:lnTo>
                  <a:cubicBezTo>
                    <a:pt x="4415471" y="2098582"/>
                    <a:pt x="4415471" y="2098582"/>
                    <a:pt x="4415471" y="2098582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2537083" y="1726251"/>
            <a:ext cx="10675301" cy="823276"/>
            <a:chOff x="0" y="0"/>
            <a:chExt cx="24817148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817149" cy="1913890"/>
            </a:xfrm>
            <a:custGeom>
              <a:avLst/>
              <a:gdLst/>
              <a:ahLst/>
              <a:cxnLst/>
              <a:rect l="l" t="t" r="r" b="b"/>
              <a:pathLst>
                <a:path w="24817149" h="1913890">
                  <a:moveTo>
                    <a:pt x="24817149" y="956945"/>
                  </a:moveTo>
                  <a:lnTo>
                    <a:pt x="24817149" y="956945"/>
                  </a:lnTo>
                  <a:cubicBezTo>
                    <a:pt x="24817149" y="1485392"/>
                    <a:pt x="24388778" y="1913890"/>
                    <a:pt x="23860204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3860203" y="0"/>
                  </a:lnTo>
                  <a:cubicBezTo>
                    <a:pt x="24388651" y="0"/>
                    <a:pt x="24817149" y="428371"/>
                    <a:pt x="24817149" y="956945"/>
                  </a:cubicBezTo>
                  <a:close/>
                </a:path>
              </a:pathLst>
            </a:custGeom>
            <a:solidFill>
              <a:srgbClr val="B9DDBF"/>
            </a:solidFill>
          </p:spPr>
        </p:sp>
      </p:grpSp>
      <p:sp>
        <p:nvSpPr>
          <p:cNvPr id="9" name="AutoShape 9"/>
          <p:cNvSpPr/>
          <p:nvPr/>
        </p:nvSpPr>
        <p:spPr>
          <a:xfrm>
            <a:off x="15233677" y="1922327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5233677" y="2114076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15233677" y="2305825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873652" y="1857447"/>
            <a:ext cx="538384" cy="51684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5734032" y="3080801"/>
            <a:ext cx="2149699" cy="367184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921849" y="6738679"/>
            <a:ext cx="2624940" cy="343742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333505" y="3772280"/>
            <a:ext cx="4061032" cy="6474110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3522956" y="3101174"/>
            <a:ext cx="11462191" cy="1487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583"/>
              </a:lnSpc>
            </a:pPr>
            <a:r>
              <a:rPr lang="en-US" sz="10100" b="1" dirty="0" err="1">
                <a:solidFill>
                  <a:srgbClr val="7044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10100" b="1" dirty="0">
                <a:solidFill>
                  <a:srgbClr val="7044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100" b="1" dirty="0" err="1">
                <a:solidFill>
                  <a:srgbClr val="7044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10100" b="1" dirty="0">
              <a:solidFill>
                <a:srgbClr val="7044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E39796-ED50-2427-8D80-90F85C3A1E03}"/>
              </a:ext>
            </a:extLst>
          </p:cNvPr>
          <p:cNvSpPr txBox="1"/>
          <p:nvPr/>
        </p:nvSpPr>
        <p:spPr>
          <a:xfrm>
            <a:off x="3522955" y="4470821"/>
            <a:ext cx="11462191" cy="35266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583"/>
              </a:lnSpc>
            </a:pPr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6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450"/>
              </a:spcBef>
              <a:spcAft>
                <a:spcPts val="450"/>
              </a:spcAft>
              <a:buFont typeface="Courier New" panose="02070309020205020404" pitchFamily="49" charset="0"/>
              <a:buChar char="o"/>
              <a:defRPr/>
            </a:pPr>
            <a:r>
              <a:rPr lang="en-US" sz="4000" dirty="0">
                <a:solidFill>
                  <a:srgbClr val="FFF8E7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Quan </a:t>
            </a:r>
            <a:r>
              <a:rPr lang="en-US" sz="4000" dirty="0" err="1">
                <a:solidFill>
                  <a:srgbClr val="FFF8E7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sát</a:t>
            </a:r>
            <a:r>
              <a:rPr lang="en-US" sz="4000" dirty="0">
                <a:solidFill>
                  <a:srgbClr val="FFF8E7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4000" dirty="0" err="1">
                <a:solidFill>
                  <a:srgbClr val="FFF8E7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hình</a:t>
            </a:r>
            <a:r>
              <a:rPr lang="en-US" sz="4000" dirty="0">
                <a:solidFill>
                  <a:srgbClr val="FFF8E7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4000" dirty="0" err="1">
                <a:solidFill>
                  <a:srgbClr val="FFF8E7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ảnh</a:t>
            </a:r>
            <a:r>
              <a:rPr lang="en-US" sz="4000" dirty="0">
                <a:solidFill>
                  <a:srgbClr val="FFF8E7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.</a:t>
            </a:r>
          </a:p>
          <a:p>
            <a:pPr algn="just">
              <a:spcBef>
                <a:spcPts val="450"/>
              </a:spcBef>
              <a:spcAft>
                <a:spcPts val="450"/>
              </a:spcAft>
              <a:buFont typeface="Courier New" panose="02070309020205020404" pitchFamily="49" charset="0"/>
              <a:buChar char="o"/>
              <a:defRPr/>
            </a:pPr>
            <a:r>
              <a:rPr lang="en-US" sz="4000" dirty="0">
                <a:solidFill>
                  <a:srgbClr val="FFF8E7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4000" dirty="0" err="1">
                <a:solidFill>
                  <a:srgbClr val="FFF8E7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Có</a:t>
            </a:r>
            <a:r>
              <a:rPr lang="en-US" sz="4000" dirty="0">
                <a:solidFill>
                  <a:srgbClr val="FFF8E7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15 </a:t>
            </a:r>
            <a:r>
              <a:rPr lang="en-US" sz="4000" dirty="0" err="1">
                <a:solidFill>
                  <a:srgbClr val="FFF8E7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giây</a:t>
            </a:r>
            <a:r>
              <a:rPr lang="en-US" sz="4000" dirty="0">
                <a:solidFill>
                  <a:srgbClr val="FFF8E7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4000" dirty="0" err="1">
                <a:solidFill>
                  <a:srgbClr val="FFF8E7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để</a:t>
            </a:r>
            <a:r>
              <a:rPr lang="en-US" sz="4000" dirty="0">
                <a:solidFill>
                  <a:srgbClr val="FFF8E7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4000" dirty="0" err="1">
                <a:solidFill>
                  <a:srgbClr val="FFF8E7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suy</a:t>
            </a:r>
            <a:r>
              <a:rPr lang="en-US" sz="4000" dirty="0">
                <a:solidFill>
                  <a:srgbClr val="FFF8E7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4000" dirty="0" err="1">
                <a:solidFill>
                  <a:srgbClr val="FFF8E7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nghĩ</a:t>
            </a:r>
            <a:r>
              <a:rPr lang="en-US" sz="4000" dirty="0">
                <a:solidFill>
                  <a:srgbClr val="FFF8E7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4000" dirty="0" err="1">
                <a:solidFill>
                  <a:srgbClr val="FFF8E7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và</a:t>
            </a:r>
            <a:r>
              <a:rPr lang="en-US" sz="4000" dirty="0">
                <a:solidFill>
                  <a:srgbClr val="FFF8E7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4000" dirty="0" err="1">
                <a:solidFill>
                  <a:srgbClr val="FFF8E7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giơ</a:t>
            </a:r>
            <a:r>
              <a:rPr lang="en-US" sz="4000" dirty="0">
                <a:solidFill>
                  <a:srgbClr val="FFF8E7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4000" dirty="0" err="1">
                <a:solidFill>
                  <a:srgbClr val="FFF8E7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tay</a:t>
            </a:r>
            <a:r>
              <a:rPr lang="en-US" sz="4000" dirty="0">
                <a:solidFill>
                  <a:srgbClr val="FFF8E7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4000" dirty="0" err="1">
                <a:solidFill>
                  <a:srgbClr val="FFF8E7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tra</a:t>
            </a:r>
            <a:r>
              <a:rPr lang="en-US" sz="4000" dirty="0">
                <a:solidFill>
                  <a:srgbClr val="FFF8E7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4000" dirty="0" err="1">
                <a:solidFill>
                  <a:srgbClr val="FFF8E7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lời</a:t>
            </a:r>
            <a:r>
              <a:rPr lang="en-US" sz="4000" dirty="0">
                <a:solidFill>
                  <a:srgbClr val="FFF8E7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, ai </a:t>
            </a:r>
            <a:r>
              <a:rPr lang="en-US" sz="4000" dirty="0" err="1">
                <a:solidFill>
                  <a:srgbClr val="FFF8E7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trả</a:t>
            </a:r>
            <a:r>
              <a:rPr lang="en-US" sz="4000" dirty="0">
                <a:solidFill>
                  <a:srgbClr val="FFF8E7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4000" dirty="0" err="1">
                <a:solidFill>
                  <a:srgbClr val="FFF8E7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lời</a:t>
            </a:r>
            <a:r>
              <a:rPr lang="en-US" sz="4000" dirty="0">
                <a:solidFill>
                  <a:srgbClr val="FFF8E7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4000" dirty="0" err="1">
                <a:solidFill>
                  <a:srgbClr val="FFF8E7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nhanh</a:t>
            </a:r>
            <a:r>
              <a:rPr lang="en-US" sz="4000" dirty="0">
                <a:solidFill>
                  <a:srgbClr val="FFF8E7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4000" dirty="0" err="1">
                <a:solidFill>
                  <a:srgbClr val="FFF8E7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và</a:t>
            </a:r>
            <a:r>
              <a:rPr lang="en-US" sz="4000" dirty="0">
                <a:solidFill>
                  <a:srgbClr val="FFF8E7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4000" dirty="0" err="1">
                <a:solidFill>
                  <a:srgbClr val="FFF8E7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đúng</a:t>
            </a:r>
            <a:r>
              <a:rPr lang="en-US" sz="4000" dirty="0">
                <a:solidFill>
                  <a:srgbClr val="FFF8E7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4000" dirty="0" err="1">
                <a:solidFill>
                  <a:srgbClr val="FFF8E7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nhất</a:t>
            </a:r>
            <a:r>
              <a:rPr lang="en-US" sz="4000" dirty="0">
                <a:solidFill>
                  <a:srgbClr val="FFF8E7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4000" dirty="0" err="1">
                <a:solidFill>
                  <a:srgbClr val="FFF8E7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sẽ</a:t>
            </a:r>
            <a:r>
              <a:rPr lang="en-US" sz="4000" dirty="0">
                <a:solidFill>
                  <a:srgbClr val="FFF8E7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4000" dirty="0" err="1">
                <a:solidFill>
                  <a:srgbClr val="FFF8E7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được</a:t>
            </a:r>
            <a:r>
              <a:rPr lang="en-US" sz="4000" dirty="0">
                <a:solidFill>
                  <a:srgbClr val="FFF8E7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4000" dirty="0" err="1">
                <a:solidFill>
                  <a:srgbClr val="FFF8E7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điểm</a:t>
            </a:r>
            <a:r>
              <a:rPr lang="en-US" sz="4000" dirty="0">
                <a:solidFill>
                  <a:srgbClr val="FFF8E7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4000" dirty="0" err="1">
                <a:solidFill>
                  <a:srgbClr val="FFF8E7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cao</a:t>
            </a:r>
            <a:r>
              <a:rPr lang="en-US" sz="4000" dirty="0">
                <a:solidFill>
                  <a:srgbClr val="FFF8E7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825978" y="161582"/>
            <a:ext cx="2575605" cy="17045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685800" y="-264262"/>
            <a:ext cx="2421052" cy="20380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026593">
            <a:off x="17006817" y="3112483"/>
            <a:ext cx="1498892" cy="8448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419335" y="9288926"/>
            <a:ext cx="914855" cy="96208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7514743" y="5970963"/>
            <a:ext cx="365602" cy="44315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7591898" y="194922"/>
            <a:ext cx="328729" cy="52387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334190" y="62590"/>
            <a:ext cx="14746873" cy="10270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49"/>
              </a:lnSpc>
            </a:pP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X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cột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/Sai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5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58400" spc="-565" dirty="0">
              <a:solidFill>
                <a:srgbClr val="443030"/>
              </a:solidFill>
              <a:latin typeface="Arialle Bold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31D3F90D-6E83-4AE6-C0A7-9FBB58AF2A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3664497"/>
              </p:ext>
            </p:extLst>
          </p:nvPr>
        </p:nvGraphicFramePr>
        <p:xfrm>
          <a:off x="-1" y="1353152"/>
          <a:ext cx="18288001" cy="89338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2001">
                  <a:extLst>
                    <a:ext uri="{9D8B030D-6E8A-4147-A177-3AD203B41FA5}">
                      <a16:colId xmlns:a16="http://schemas.microsoft.com/office/drawing/2014/main" val="926455021"/>
                    </a:ext>
                  </a:extLst>
                </a:gridCol>
                <a:gridCol w="15621000">
                  <a:extLst>
                    <a:ext uri="{9D8B030D-6E8A-4147-A177-3AD203B41FA5}">
                      <a16:colId xmlns:a16="http://schemas.microsoft.com/office/drawing/2014/main" val="125303700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39194702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250144626"/>
                    </a:ext>
                  </a:extLst>
                </a:gridCol>
              </a:tblGrid>
              <a:tr h="613828">
                <a:tc>
                  <a:txBody>
                    <a:bodyPr/>
                    <a:lstStyle/>
                    <a:p>
                      <a:pPr marL="17145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</a:rPr>
                        <a:t>Stt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</a:rPr>
                        <a:t>Thông</a:t>
                      </a:r>
                      <a:r>
                        <a:rPr lang="en-US" sz="3600" dirty="0">
                          <a:effectLst/>
                        </a:rPr>
                        <a:t> tin 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</a:rPr>
                        <a:t>Đúng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83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Sai 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0867895"/>
                  </a:ext>
                </a:extLst>
              </a:tr>
              <a:tr h="61382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</a:rPr>
                        <a:t>1 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Hà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Nội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có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diện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tích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lớn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nhất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trong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vùng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Đồng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bằng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sông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Hồng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. </a:t>
                      </a:r>
                      <a:endParaRPr lang="en-US" sz="3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 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 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314252"/>
                  </a:ext>
                </a:extLst>
              </a:tr>
              <a:tr h="61382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2 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Thành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phố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gồm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có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30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đơn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vị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hành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chính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, bao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gồm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12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quận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, 1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thị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xã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và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17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huyện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. </a:t>
                      </a:r>
                      <a:endParaRPr lang="en-US" sz="3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 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 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1082347"/>
                  </a:ext>
                </a:extLst>
              </a:tr>
              <a:tr h="61382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3 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Hà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Nội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tiếp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giáp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với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tỉnh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Quảng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Ninh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ở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phía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bắc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. </a:t>
                      </a:r>
                      <a:endParaRPr lang="en-US" sz="3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 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 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4306731"/>
                  </a:ext>
                </a:extLst>
              </a:tr>
              <a:tr h="1212316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4 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Hà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Nội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là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đầu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mối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giao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thông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quan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trọng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bậc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nhất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của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cả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nước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nên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dễ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dàng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giao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lưu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kinh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tế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–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xã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hội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. </a:t>
                      </a:r>
                      <a:endParaRPr lang="en-US" sz="3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 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 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7471919"/>
                  </a:ext>
                </a:extLst>
              </a:tr>
              <a:tr h="61382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5 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Hà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Nội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tiếp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giáp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với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Hà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Nam ở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phía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nam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. </a:t>
                      </a:r>
                      <a:endParaRPr lang="en-US" sz="3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 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 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6524872"/>
                  </a:ext>
                </a:extLst>
              </a:tr>
              <a:tr h="1000105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6 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 dirty="0" err="1">
                          <a:solidFill>
                            <a:schemeClr val="bg1"/>
                          </a:solidFill>
                          <a:effectLst/>
                        </a:rPr>
                        <a:t>Từ</a:t>
                      </a:r>
                      <a:r>
                        <a:rPr lang="en-US" sz="34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bg1"/>
                          </a:solidFill>
                          <a:effectLst/>
                        </a:rPr>
                        <a:t>năm</a:t>
                      </a:r>
                      <a:r>
                        <a:rPr lang="en-US" sz="3400" dirty="0">
                          <a:solidFill>
                            <a:schemeClr val="bg1"/>
                          </a:solidFill>
                          <a:effectLst/>
                        </a:rPr>
                        <a:t> 1954 </a:t>
                      </a:r>
                      <a:r>
                        <a:rPr lang="en-US" sz="3400" dirty="0" err="1">
                          <a:solidFill>
                            <a:schemeClr val="bg1"/>
                          </a:solidFill>
                          <a:effectLst/>
                        </a:rPr>
                        <a:t>đến</a:t>
                      </a:r>
                      <a:r>
                        <a:rPr lang="en-US" sz="3400" dirty="0">
                          <a:solidFill>
                            <a:schemeClr val="bg1"/>
                          </a:solidFill>
                          <a:effectLst/>
                        </a:rPr>
                        <a:t> nay, </a:t>
                      </a:r>
                      <a:r>
                        <a:rPr lang="en-US" sz="3400" dirty="0" err="1">
                          <a:solidFill>
                            <a:schemeClr val="bg1"/>
                          </a:solidFill>
                          <a:effectLst/>
                        </a:rPr>
                        <a:t>thành</a:t>
                      </a:r>
                      <a:r>
                        <a:rPr lang="en-US" sz="34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bg1"/>
                          </a:solidFill>
                          <a:effectLst/>
                        </a:rPr>
                        <a:t>phố</a:t>
                      </a:r>
                      <a:r>
                        <a:rPr lang="en-US" sz="34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bg1"/>
                          </a:solidFill>
                          <a:effectLst/>
                        </a:rPr>
                        <a:t>Hà</a:t>
                      </a:r>
                      <a:r>
                        <a:rPr lang="en-US" sz="34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bg1"/>
                          </a:solidFill>
                          <a:effectLst/>
                        </a:rPr>
                        <a:t>Nội</a:t>
                      </a:r>
                      <a:r>
                        <a:rPr lang="en-US" sz="34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bg1"/>
                          </a:solidFill>
                          <a:effectLst/>
                        </a:rPr>
                        <a:t>trải</a:t>
                      </a:r>
                      <a:r>
                        <a:rPr lang="en-US" sz="3400" dirty="0">
                          <a:solidFill>
                            <a:schemeClr val="bg1"/>
                          </a:solidFill>
                          <a:effectLst/>
                        </a:rPr>
                        <a:t> qua 6 </a:t>
                      </a:r>
                      <a:r>
                        <a:rPr lang="en-US" sz="3400" dirty="0" err="1">
                          <a:solidFill>
                            <a:schemeClr val="bg1"/>
                          </a:solidFill>
                          <a:effectLst/>
                        </a:rPr>
                        <a:t>lần</a:t>
                      </a:r>
                      <a:r>
                        <a:rPr lang="en-US" sz="34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bg1"/>
                          </a:solidFill>
                          <a:effectLst/>
                        </a:rPr>
                        <a:t>thay</a:t>
                      </a:r>
                      <a:r>
                        <a:rPr lang="en-US" sz="34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bg1"/>
                          </a:solidFill>
                          <a:effectLst/>
                        </a:rPr>
                        <a:t>đổi</a:t>
                      </a:r>
                      <a:r>
                        <a:rPr lang="en-US" sz="34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bg1"/>
                          </a:solidFill>
                          <a:effectLst/>
                        </a:rPr>
                        <a:t>phạm</a:t>
                      </a:r>
                      <a:r>
                        <a:rPr lang="en-US" sz="3400" dirty="0">
                          <a:solidFill>
                            <a:schemeClr val="bg1"/>
                          </a:solidFill>
                          <a:effectLst/>
                        </a:rPr>
                        <a:t> vi </a:t>
                      </a:r>
                      <a:r>
                        <a:rPr lang="en-US" sz="3400" dirty="0" err="1">
                          <a:solidFill>
                            <a:schemeClr val="bg1"/>
                          </a:solidFill>
                          <a:effectLst/>
                        </a:rPr>
                        <a:t>hành</a:t>
                      </a:r>
                      <a:r>
                        <a:rPr lang="en-US" sz="34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bg1"/>
                          </a:solidFill>
                          <a:effectLst/>
                        </a:rPr>
                        <a:t>chính</a:t>
                      </a:r>
                      <a:r>
                        <a:rPr lang="en-US" sz="3400" dirty="0">
                          <a:solidFill>
                            <a:schemeClr val="bg1"/>
                          </a:solidFill>
                          <a:effectLst/>
                        </a:rPr>
                        <a:t>. </a:t>
                      </a:r>
                      <a:endParaRPr lang="en-US" sz="3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 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 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1606792"/>
                  </a:ext>
                </a:extLst>
              </a:tr>
              <a:tr h="61382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7 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Lần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điều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chỉnh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năm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1961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là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lần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Hà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Nội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thu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hẹp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phạm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vi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hành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chính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. </a:t>
                      </a:r>
                      <a:endParaRPr lang="en-US" sz="3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 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 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3389489"/>
                  </a:ext>
                </a:extLst>
              </a:tr>
              <a:tr h="1212316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8 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Lần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điều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chỉnh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năm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1978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theo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hướng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mở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rộng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phạm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vi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đã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giúp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cho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Hà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Nội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có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thêm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tiềm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lực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về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diện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tích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dân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số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tạo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điều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kiện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quan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trọng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cho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Thủ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đô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. </a:t>
                      </a:r>
                      <a:endParaRPr lang="en-US" sz="3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 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</a:rPr>
                        <a:t> 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0117600"/>
                  </a:ext>
                </a:extLst>
              </a:tr>
              <a:tr h="1212316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9 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37465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Hà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Nội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nằm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ở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vị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trí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trung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tâm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của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vùng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Đồng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bằng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sông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Hồng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nên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thuận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lợi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cho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việc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trao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đổi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hàng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hóa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với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các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tỉnh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trong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vùng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. </a:t>
                      </a:r>
                      <a:endParaRPr lang="en-US" sz="3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</a:rPr>
                        <a:t> 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 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650881"/>
                  </a:ext>
                </a:extLst>
              </a:tr>
              <a:tr h="61382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10 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Sơn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Tây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là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thị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xã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duy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nhất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của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thành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phố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Hà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Nội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. </a:t>
                      </a:r>
                      <a:endParaRPr lang="en-US" sz="3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</a:rPr>
                        <a:t> 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</a:rPr>
                        <a:t> 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431466"/>
                  </a:ext>
                </a:extLst>
              </a:tr>
            </a:tbl>
          </a:graphicData>
        </a:graphic>
      </p:graphicFrame>
      <p:pic>
        <p:nvPicPr>
          <p:cNvPr id="14" name="Picture 3">
            <a:extLst>
              <a:ext uri="{FF2B5EF4-FFF2-40B4-BE49-F238E27FC236}">
                <a16:creationId xmlns:a16="http://schemas.microsoft.com/office/drawing/2014/main" id="{AD6474DD-D25A-33D7-8333-078CEF31A38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16459199" y="8652561"/>
            <a:ext cx="2030363" cy="1598450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E68CD158-8D84-541A-521D-0B1A0434FC8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6234200" y="7271894"/>
            <a:ext cx="1759160" cy="15192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825978" y="161582"/>
            <a:ext cx="2575605" cy="17045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685800" y="-264262"/>
            <a:ext cx="2421052" cy="20380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026593">
            <a:off x="17006817" y="3112483"/>
            <a:ext cx="1498892" cy="8448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419335" y="9288926"/>
            <a:ext cx="914855" cy="96208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7514743" y="5970963"/>
            <a:ext cx="365602" cy="44315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7591898" y="194922"/>
            <a:ext cx="328729" cy="52387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334190" y="62590"/>
            <a:ext cx="14746873" cy="10270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49"/>
              </a:lnSpc>
            </a:pP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X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cột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/Sai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5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58400" spc="-565" dirty="0">
              <a:solidFill>
                <a:srgbClr val="443030"/>
              </a:solidFill>
              <a:latin typeface="Arialle Bold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31D3F90D-6E83-4AE6-C0A7-9FBB58AF2A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531804"/>
              </p:ext>
            </p:extLst>
          </p:nvPr>
        </p:nvGraphicFramePr>
        <p:xfrm>
          <a:off x="-1" y="1353152"/>
          <a:ext cx="18288001" cy="89338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2001">
                  <a:extLst>
                    <a:ext uri="{9D8B030D-6E8A-4147-A177-3AD203B41FA5}">
                      <a16:colId xmlns:a16="http://schemas.microsoft.com/office/drawing/2014/main" val="926455021"/>
                    </a:ext>
                  </a:extLst>
                </a:gridCol>
                <a:gridCol w="15621000">
                  <a:extLst>
                    <a:ext uri="{9D8B030D-6E8A-4147-A177-3AD203B41FA5}">
                      <a16:colId xmlns:a16="http://schemas.microsoft.com/office/drawing/2014/main" val="125303700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39194702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250144626"/>
                    </a:ext>
                  </a:extLst>
                </a:gridCol>
              </a:tblGrid>
              <a:tr h="613828">
                <a:tc>
                  <a:txBody>
                    <a:bodyPr/>
                    <a:lstStyle/>
                    <a:p>
                      <a:pPr marL="17145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</a:rPr>
                        <a:t>Stt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</a:rPr>
                        <a:t>Thông</a:t>
                      </a:r>
                      <a:r>
                        <a:rPr lang="en-US" sz="3600" dirty="0">
                          <a:effectLst/>
                        </a:rPr>
                        <a:t> tin 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</a:rPr>
                        <a:t>Đúng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83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Sai 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0867895"/>
                  </a:ext>
                </a:extLst>
              </a:tr>
              <a:tr h="61382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</a:rPr>
                        <a:t>1 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Hà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Nội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có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diện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tích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lớn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nhất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trong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vùng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Đồng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bằng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sông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Hồng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. </a:t>
                      </a:r>
                      <a:endParaRPr lang="en-US" sz="3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</a:rPr>
                        <a:t>X 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 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314252"/>
                  </a:ext>
                </a:extLst>
              </a:tr>
              <a:tr h="61382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2 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Thành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phố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gồm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có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30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đơn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vị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hành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chính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, bao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gồm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12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quận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, 1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thị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xã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và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17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huyện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. </a:t>
                      </a:r>
                      <a:endParaRPr lang="en-US" sz="3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</a:rPr>
                        <a:t> X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 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1082347"/>
                  </a:ext>
                </a:extLst>
              </a:tr>
              <a:tr h="61382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3 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Hà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Nội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tiếp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giáp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với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tỉnh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Quảng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Ninh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ở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phía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bắc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. </a:t>
                      </a:r>
                      <a:endParaRPr lang="en-US" sz="3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 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</a:rPr>
                        <a:t>X 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4306731"/>
                  </a:ext>
                </a:extLst>
              </a:tr>
              <a:tr h="1212316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4 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Hà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Nội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là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đầu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mối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giao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thông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quan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trọng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bậc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nhất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của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cả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nước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nên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dễ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dàng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giao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lưu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kinh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tế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–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xã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hội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. </a:t>
                      </a:r>
                      <a:endParaRPr lang="en-US" sz="3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</a:rPr>
                        <a:t> X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 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7471919"/>
                  </a:ext>
                </a:extLst>
              </a:tr>
              <a:tr h="61382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5 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Hà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Nội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tiếp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giáp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với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Hà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Nam ở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phía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nam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. </a:t>
                      </a:r>
                      <a:endParaRPr lang="en-US" sz="3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</a:rPr>
                        <a:t>X 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 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6524872"/>
                  </a:ext>
                </a:extLst>
              </a:tr>
              <a:tr h="1000105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6 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 dirty="0" err="1">
                          <a:solidFill>
                            <a:schemeClr val="bg1"/>
                          </a:solidFill>
                          <a:effectLst/>
                        </a:rPr>
                        <a:t>Từ</a:t>
                      </a:r>
                      <a:r>
                        <a:rPr lang="en-US" sz="34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bg1"/>
                          </a:solidFill>
                          <a:effectLst/>
                        </a:rPr>
                        <a:t>năm</a:t>
                      </a:r>
                      <a:r>
                        <a:rPr lang="en-US" sz="3400" dirty="0">
                          <a:solidFill>
                            <a:schemeClr val="bg1"/>
                          </a:solidFill>
                          <a:effectLst/>
                        </a:rPr>
                        <a:t> 1954 </a:t>
                      </a:r>
                      <a:r>
                        <a:rPr lang="en-US" sz="3400" dirty="0" err="1">
                          <a:solidFill>
                            <a:schemeClr val="bg1"/>
                          </a:solidFill>
                          <a:effectLst/>
                        </a:rPr>
                        <a:t>đến</a:t>
                      </a:r>
                      <a:r>
                        <a:rPr lang="en-US" sz="3400" dirty="0">
                          <a:solidFill>
                            <a:schemeClr val="bg1"/>
                          </a:solidFill>
                          <a:effectLst/>
                        </a:rPr>
                        <a:t> nay, </a:t>
                      </a:r>
                      <a:r>
                        <a:rPr lang="en-US" sz="3400" dirty="0" err="1">
                          <a:solidFill>
                            <a:schemeClr val="bg1"/>
                          </a:solidFill>
                          <a:effectLst/>
                        </a:rPr>
                        <a:t>thành</a:t>
                      </a:r>
                      <a:r>
                        <a:rPr lang="en-US" sz="34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bg1"/>
                          </a:solidFill>
                          <a:effectLst/>
                        </a:rPr>
                        <a:t>phố</a:t>
                      </a:r>
                      <a:r>
                        <a:rPr lang="en-US" sz="34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bg1"/>
                          </a:solidFill>
                          <a:effectLst/>
                        </a:rPr>
                        <a:t>Hà</a:t>
                      </a:r>
                      <a:r>
                        <a:rPr lang="en-US" sz="34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bg1"/>
                          </a:solidFill>
                          <a:effectLst/>
                        </a:rPr>
                        <a:t>Nội</a:t>
                      </a:r>
                      <a:r>
                        <a:rPr lang="en-US" sz="34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bg1"/>
                          </a:solidFill>
                          <a:effectLst/>
                        </a:rPr>
                        <a:t>trải</a:t>
                      </a:r>
                      <a:r>
                        <a:rPr lang="en-US" sz="3400" dirty="0">
                          <a:solidFill>
                            <a:schemeClr val="bg1"/>
                          </a:solidFill>
                          <a:effectLst/>
                        </a:rPr>
                        <a:t> qua 6 </a:t>
                      </a:r>
                      <a:r>
                        <a:rPr lang="en-US" sz="3400" dirty="0" err="1">
                          <a:solidFill>
                            <a:schemeClr val="bg1"/>
                          </a:solidFill>
                          <a:effectLst/>
                        </a:rPr>
                        <a:t>lần</a:t>
                      </a:r>
                      <a:r>
                        <a:rPr lang="en-US" sz="34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bg1"/>
                          </a:solidFill>
                          <a:effectLst/>
                        </a:rPr>
                        <a:t>thay</a:t>
                      </a:r>
                      <a:r>
                        <a:rPr lang="en-US" sz="34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bg1"/>
                          </a:solidFill>
                          <a:effectLst/>
                        </a:rPr>
                        <a:t>đổi</a:t>
                      </a:r>
                      <a:r>
                        <a:rPr lang="en-US" sz="34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bg1"/>
                          </a:solidFill>
                          <a:effectLst/>
                        </a:rPr>
                        <a:t>phạm</a:t>
                      </a:r>
                      <a:r>
                        <a:rPr lang="en-US" sz="3400" dirty="0">
                          <a:solidFill>
                            <a:schemeClr val="bg1"/>
                          </a:solidFill>
                          <a:effectLst/>
                        </a:rPr>
                        <a:t> vi </a:t>
                      </a:r>
                      <a:r>
                        <a:rPr lang="en-US" sz="3400" dirty="0" err="1">
                          <a:solidFill>
                            <a:schemeClr val="bg1"/>
                          </a:solidFill>
                          <a:effectLst/>
                        </a:rPr>
                        <a:t>hành</a:t>
                      </a:r>
                      <a:r>
                        <a:rPr lang="en-US" sz="34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bg1"/>
                          </a:solidFill>
                          <a:effectLst/>
                        </a:rPr>
                        <a:t>chính</a:t>
                      </a:r>
                      <a:r>
                        <a:rPr lang="en-US" sz="3400" dirty="0">
                          <a:solidFill>
                            <a:schemeClr val="bg1"/>
                          </a:solidFill>
                          <a:effectLst/>
                        </a:rPr>
                        <a:t>. </a:t>
                      </a:r>
                      <a:endParaRPr lang="en-US" sz="3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 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</a:rPr>
                        <a:t>X 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1606792"/>
                  </a:ext>
                </a:extLst>
              </a:tr>
              <a:tr h="61382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7 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Lần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điều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chỉnh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năm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1961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là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lần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Hà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Nội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thu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hẹp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phạm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vi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hành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chính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. </a:t>
                      </a:r>
                      <a:endParaRPr lang="en-US" sz="3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 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</a:rPr>
                        <a:t>X 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3389489"/>
                  </a:ext>
                </a:extLst>
              </a:tr>
              <a:tr h="1212316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8 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Lần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điều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chỉnh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năm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1978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theo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hướng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mở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rộng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phạm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vi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đã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giúp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cho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Hà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Nội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có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thêm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tiềm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lực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về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diện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tích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dân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số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tạo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điều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kiện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quan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trọng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cho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Thủ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đô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. </a:t>
                      </a:r>
                      <a:endParaRPr lang="en-US" sz="3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</a:rPr>
                        <a:t> X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</a:rPr>
                        <a:t> 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0117600"/>
                  </a:ext>
                </a:extLst>
              </a:tr>
              <a:tr h="1212316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9 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37465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Hà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Nội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nằm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ở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vị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trí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trung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tâm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của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vùng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Đồng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bằng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sông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Hồng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nên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thuận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lợi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cho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việc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trao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đổi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hàng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hóa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với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các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tỉnh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trong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vùng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. </a:t>
                      </a:r>
                      <a:endParaRPr lang="en-US" sz="3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</a:rPr>
                        <a:t> 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</a:rPr>
                        <a:t> X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650881"/>
                  </a:ext>
                </a:extLst>
              </a:tr>
              <a:tr h="61382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10 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Sơn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Tây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là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thị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xã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duy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nhất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của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thành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phố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Hà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Nội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. </a:t>
                      </a:r>
                      <a:endParaRPr lang="en-US" sz="3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</a:rPr>
                        <a:t>X 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</a:rPr>
                        <a:t> 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99" marR="22711" marT="440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4314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991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0" y="800100"/>
            <a:ext cx="8229600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4" name="Rectangle 3"/>
          <p:cNvSpPr/>
          <p:nvPr/>
        </p:nvSpPr>
        <p:spPr>
          <a:xfrm>
            <a:off x="719064" y="3415308"/>
            <a:ext cx="16849872" cy="2985433"/>
          </a:xfrm>
          <a:prstGeom prst="rect">
            <a:avLst/>
          </a:prstGeom>
          <a:solidFill>
            <a:srgbClr val="FFFFFF">
              <a:alpha val="83922"/>
            </a:srgbClr>
          </a:solidFill>
        </p:spPr>
        <p:txBody>
          <a:bodyPr wrap="square">
            <a:spAutoFit/>
          </a:bodyPr>
          <a:lstStyle/>
          <a:p>
            <a:pPr marL="1094712" indent="-914378" algn="just">
              <a:buFontTx/>
              <a:buChar char="-"/>
              <a:tabLst>
                <a:tab pos="180336" algn="l"/>
                <a:tab pos="360670" algn="l"/>
                <a:tab pos="541006" algn="l"/>
              </a:tabLst>
            </a:pPr>
            <a:r>
              <a:rPr lang="en-US" sz="6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6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6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6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6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6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nl-NL" sz="6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4712" indent="-914378" algn="just">
              <a:buFontTx/>
              <a:buChar char="-"/>
              <a:tabLst>
                <a:tab pos="180336" algn="l"/>
                <a:tab pos="360670" algn="l"/>
                <a:tab pos="541006" algn="l"/>
              </a:tabLst>
            </a:pP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4712" indent="-914378" algn="just">
              <a:buFontTx/>
              <a:buChar char="-"/>
              <a:tabLst>
                <a:tab pos="180336" algn="l"/>
                <a:tab pos="360670" algn="l"/>
                <a:tab pos="541006" algn="l"/>
              </a:tabLst>
            </a:pPr>
            <a:r>
              <a:rPr lang="nl-NL" sz="6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trước và soạn bài</a:t>
            </a:r>
            <a:r>
              <a:rPr lang="en-US" sz="6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6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6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93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559324"/>
            <a:ext cx="18288000" cy="3139321"/>
          </a:xfrm>
          <a:prstGeom prst="rect">
            <a:avLst/>
          </a:prstGeom>
          <a:solidFill>
            <a:srgbClr val="FFFFFF">
              <a:alpha val="81961"/>
            </a:srgbClr>
          </a:solidFill>
        </p:spPr>
        <p:txBody>
          <a:bodyPr wrap="square" lIns="182880" tIns="91440" rIns="182880" bIns="9144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Xin </a:t>
            </a:r>
            <a:r>
              <a:rPr lang="en-US" sz="9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chân</a:t>
            </a:r>
            <a:r>
              <a:rPr lang="en-US" sz="9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9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thành</a:t>
            </a:r>
            <a:r>
              <a:rPr lang="en-US" sz="9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9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cảm</a:t>
            </a:r>
            <a:r>
              <a:rPr lang="en-US" sz="9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9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ơn</a:t>
            </a:r>
            <a:r>
              <a:rPr lang="en-US" sz="9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</a:p>
          <a:p>
            <a:pPr algn="ctr"/>
            <a:r>
              <a:rPr lang="en-US" sz="9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quý</a:t>
            </a:r>
            <a:r>
              <a:rPr lang="en-US" sz="9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9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thầy</a:t>
            </a:r>
            <a:r>
              <a:rPr lang="en-US" sz="9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9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cô</a:t>
            </a:r>
            <a:r>
              <a:rPr lang="en-US" sz="9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9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giáo</a:t>
            </a:r>
            <a:r>
              <a:rPr lang="en-US" sz="9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9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và</a:t>
            </a:r>
            <a:r>
              <a:rPr lang="en-US" sz="9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9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các</a:t>
            </a:r>
            <a:r>
              <a:rPr lang="en-US" sz="9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9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em</a:t>
            </a:r>
            <a:r>
              <a:rPr lang="en-US" sz="9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9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học</a:t>
            </a:r>
            <a:r>
              <a:rPr lang="en-US" sz="9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9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sinh</a:t>
            </a:r>
            <a:endParaRPr lang="en-US" sz="9600" b="1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017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173A4-877F-4218-9C18-04E18E43B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DD0D6B-8E35-4C06-BB73-CFB2116438E8}"/>
              </a:ext>
            </a:extLst>
          </p:cNvPr>
          <p:cNvSpPr/>
          <p:nvPr/>
        </p:nvSpPr>
        <p:spPr>
          <a:xfrm>
            <a:off x="0" y="-952500"/>
            <a:ext cx="18288000" cy="10548258"/>
          </a:xfrm>
          <a:prstGeom prst="rect">
            <a:avLst/>
          </a:prstGeom>
          <a:solidFill>
            <a:srgbClr val="FFF8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B2C4E14-5808-4D84-B365-AAFB09952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38400" y="2573125"/>
            <a:ext cx="13258799" cy="7942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011858C-D4DC-4E5F-8F1D-F33635EEA528}"/>
              </a:ext>
            </a:extLst>
          </p:cNvPr>
          <p:cNvSpPr/>
          <p:nvPr/>
        </p:nvSpPr>
        <p:spPr>
          <a:xfrm>
            <a:off x="5109991" y="-190500"/>
            <a:ext cx="8640960" cy="1392998"/>
          </a:xfrm>
          <a:prstGeom prst="roundRect">
            <a:avLst/>
          </a:prstGeom>
          <a:solidFill>
            <a:srgbClr val="3AC2A5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6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D470C0-F610-488C-B212-E265F8D249A8}"/>
              </a:ext>
            </a:extLst>
          </p:cNvPr>
          <p:cNvSpPr txBox="1"/>
          <p:nvPr/>
        </p:nvSpPr>
        <p:spPr>
          <a:xfrm>
            <a:off x="5109991" y="201214"/>
            <a:ext cx="86409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4800" b="1" dirty="0" err="1">
                <a:solidFill>
                  <a:srgbClr val="FFFFFF"/>
                </a:solidFill>
                <a:latin typeface="Arial" panose="020B0604020202020204" pitchFamily="34" charset="0"/>
                <a:ea typeface="#9Slide03 Roboto Black" panose="02000000000000000000" pitchFamily="2" charset="0"/>
                <a:cs typeface="Arial" panose="020B0604020202020204" pitchFamily="34" charset="0"/>
              </a:rPr>
              <a:t>Lần</a:t>
            </a:r>
            <a:r>
              <a:rPr lang="en-US" altLang="en-US" sz="4800" b="1" dirty="0">
                <a:solidFill>
                  <a:srgbClr val="FFFFFF"/>
                </a:solidFill>
                <a:latin typeface="Arial" panose="020B0604020202020204" pitchFamily="34" charset="0"/>
                <a:ea typeface="#9Slide03 Roboto Black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FFFFFF"/>
                </a:solidFill>
                <a:latin typeface="Arial" panose="020B0604020202020204" pitchFamily="34" charset="0"/>
                <a:ea typeface="#9Slide03 Roboto Black" panose="02000000000000000000" pitchFamily="2" charset="0"/>
                <a:cs typeface="Arial" panose="020B0604020202020204" pitchFamily="34" charset="0"/>
              </a:rPr>
              <a:t>điều</a:t>
            </a:r>
            <a:r>
              <a:rPr lang="en-US" altLang="en-US" sz="4800" b="1" dirty="0">
                <a:solidFill>
                  <a:srgbClr val="FFFFFF"/>
                </a:solidFill>
                <a:latin typeface="Arial" panose="020B0604020202020204" pitchFamily="34" charset="0"/>
                <a:ea typeface="#9Slide03 Roboto Black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FFFFFF"/>
                </a:solidFill>
                <a:latin typeface="Arial" panose="020B0604020202020204" pitchFamily="34" charset="0"/>
                <a:ea typeface="#9Slide03 Roboto Black" panose="02000000000000000000" pitchFamily="2" charset="0"/>
                <a:cs typeface="Arial" panose="020B0604020202020204" pitchFamily="34" charset="0"/>
              </a:rPr>
              <a:t>chỉnh</a:t>
            </a:r>
            <a:r>
              <a:rPr lang="en-US" altLang="en-US" sz="4800" b="1" dirty="0">
                <a:solidFill>
                  <a:srgbClr val="FFFFFF"/>
                </a:solidFill>
                <a:latin typeface="Arial" panose="020B0604020202020204" pitchFamily="34" charset="0"/>
                <a:ea typeface="#9Slide03 Roboto Black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FFFFFF"/>
                </a:solidFill>
                <a:latin typeface="Arial" panose="020B0604020202020204" pitchFamily="34" charset="0"/>
                <a:ea typeface="#9Slide03 Roboto Black" panose="02000000000000000000" pitchFamily="2" charset="0"/>
                <a:cs typeface="Arial" panose="020B0604020202020204" pitchFamily="34" charset="0"/>
              </a:rPr>
              <a:t>năm</a:t>
            </a:r>
            <a:r>
              <a:rPr lang="en-US" altLang="en-US" sz="4800" b="1" dirty="0">
                <a:solidFill>
                  <a:srgbClr val="FFFFFF"/>
                </a:solidFill>
                <a:latin typeface="Arial" panose="020B0604020202020204" pitchFamily="34" charset="0"/>
                <a:ea typeface="#9Slide03 Roboto Black" panose="02000000000000000000" pitchFamily="2" charset="0"/>
                <a:cs typeface="Arial" panose="020B0604020202020204" pitchFamily="34" charset="0"/>
              </a:rPr>
              <a:t> 2008</a:t>
            </a:r>
          </a:p>
        </p:txBody>
      </p:sp>
      <p:sp>
        <p:nvSpPr>
          <p:cNvPr id="8" name="Rectangle: Rounded Corners 11">
            <a:extLst>
              <a:ext uri="{FF2B5EF4-FFF2-40B4-BE49-F238E27FC236}">
                <a16:creationId xmlns:a16="http://schemas.microsoft.com/office/drawing/2014/main" id="{D011858C-D4DC-4E5F-8F1D-F33635EEA528}"/>
              </a:ext>
            </a:extLst>
          </p:cNvPr>
          <p:cNvSpPr/>
          <p:nvPr/>
        </p:nvSpPr>
        <p:spPr>
          <a:xfrm>
            <a:off x="3703406" y="1077013"/>
            <a:ext cx="11000928" cy="1392998"/>
          </a:xfrm>
          <a:prstGeom prst="roundRect">
            <a:avLst/>
          </a:prstGeom>
          <a:solidFill>
            <a:srgbClr val="3AC2A5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2599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8" grpId="0" animBg="1"/>
      <p:bldP spid="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173A4-877F-4218-9C18-04E18E43B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DD0D6B-8E35-4C06-BB73-CFB2116438E8}"/>
              </a:ext>
            </a:extLst>
          </p:cNvPr>
          <p:cNvSpPr/>
          <p:nvPr/>
        </p:nvSpPr>
        <p:spPr>
          <a:xfrm>
            <a:off x="21772" y="-261257"/>
            <a:ext cx="18288000" cy="10548258"/>
          </a:xfrm>
          <a:prstGeom prst="rect">
            <a:avLst/>
          </a:prstGeom>
          <a:solidFill>
            <a:srgbClr val="FFF8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B2C4E14-5808-4D84-B365-AAFB09952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43200" y="2344525"/>
            <a:ext cx="12921340" cy="7942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011858C-D4DC-4E5F-8F1D-F33635EEA528}"/>
              </a:ext>
            </a:extLst>
          </p:cNvPr>
          <p:cNvSpPr/>
          <p:nvPr/>
        </p:nvSpPr>
        <p:spPr>
          <a:xfrm>
            <a:off x="5109991" y="-24818"/>
            <a:ext cx="8640960" cy="1392998"/>
          </a:xfrm>
          <a:prstGeom prst="roundRect">
            <a:avLst/>
          </a:prstGeom>
          <a:solidFill>
            <a:srgbClr val="3AC2A5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6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D470C0-F610-488C-B212-E265F8D249A8}"/>
              </a:ext>
            </a:extLst>
          </p:cNvPr>
          <p:cNvSpPr txBox="1"/>
          <p:nvPr/>
        </p:nvSpPr>
        <p:spPr>
          <a:xfrm>
            <a:off x="4848674" y="366896"/>
            <a:ext cx="95050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4800" b="1" dirty="0" err="1">
                <a:solidFill>
                  <a:srgbClr val="FFFFFF"/>
                </a:solidFill>
                <a:latin typeface="Arial" panose="020B0604020202020204" pitchFamily="34" charset="0"/>
                <a:ea typeface="#9Slide03 Roboto Black" panose="02000000000000000000" pitchFamily="2" charset="0"/>
                <a:cs typeface="Arial" panose="020B0604020202020204" pitchFamily="34" charset="0"/>
              </a:rPr>
              <a:t>Lần</a:t>
            </a:r>
            <a:r>
              <a:rPr lang="en-US" altLang="en-US" sz="4800" b="1" dirty="0">
                <a:solidFill>
                  <a:srgbClr val="FFFFFF"/>
                </a:solidFill>
                <a:latin typeface="Arial" panose="020B0604020202020204" pitchFamily="34" charset="0"/>
                <a:ea typeface="#9Slide03 Roboto Black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FFFFFF"/>
                </a:solidFill>
                <a:latin typeface="Arial" panose="020B0604020202020204" pitchFamily="34" charset="0"/>
                <a:ea typeface="#9Slide03 Roboto Black" panose="02000000000000000000" pitchFamily="2" charset="0"/>
                <a:cs typeface="Arial" panose="020B0604020202020204" pitchFamily="34" charset="0"/>
              </a:rPr>
              <a:t>điều</a:t>
            </a:r>
            <a:r>
              <a:rPr lang="en-US" altLang="en-US" sz="4800" b="1" dirty="0">
                <a:solidFill>
                  <a:srgbClr val="FFFFFF"/>
                </a:solidFill>
                <a:latin typeface="Arial" panose="020B0604020202020204" pitchFamily="34" charset="0"/>
                <a:ea typeface="#9Slide03 Roboto Black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FFFFFF"/>
                </a:solidFill>
                <a:latin typeface="Arial" panose="020B0604020202020204" pitchFamily="34" charset="0"/>
                <a:ea typeface="#9Slide03 Roboto Black" panose="02000000000000000000" pitchFamily="2" charset="0"/>
                <a:cs typeface="Arial" panose="020B0604020202020204" pitchFamily="34" charset="0"/>
              </a:rPr>
              <a:t>chỉnh</a:t>
            </a:r>
            <a:r>
              <a:rPr lang="en-US" altLang="en-US" sz="4800" b="1" dirty="0">
                <a:solidFill>
                  <a:srgbClr val="FFFFFF"/>
                </a:solidFill>
                <a:latin typeface="Arial" panose="020B0604020202020204" pitchFamily="34" charset="0"/>
                <a:ea typeface="#9Slide03 Roboto Black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FFFFFF"/>
                </a:solidFill>
                <a:latin typeface="Arial" panose="020B0604020202020204" pitchFamily="34" charset="0"/>
                <a:ea typeface="#9Slide03 Roboto Black" panose="02000000000000000000" pitchFamily="2" charset="0"/>
                <a:cs typeface="Arial" panose="020B0604020202020204" pitchFamily="34" charset="0"/>
              </a:rPr>
              <a:t>năm</a:t>
            </a:r>
            <a:r>
              <a:rPr lang="en-US" altLang="en-US" sz="4800" b="1" dirty="0">
                <a:solidFill>
                  <a:srgbClr val="FFFFFF"/>
                </a:solidFill>
                <a:latin typeface="Arial" panose="020B0604020202020204" pitchFamily="34" charset="0"/>
                <a:ea typeface="#9Slide03 Roboto Black" panose="02000000000000000000" pitchFamily="2" charset="0"/>
                <a:cs typeface="Arial" panose="020B0604020202020204" pitchFamily="34" charset="0"/>
              </a:rPr>
              <a:t> 1978</a:t>
            </a:r>
          </a:p>
        </p:txBody>
      </p:sp>
      <p:sp>
        <p:nvSpPr>
          <p:cNvPr id="8" name="Rectangle: Rounded Corners 11">
            <a:extLst>
              <a:ext uri="{FF2B5EF4-FFF2-40B4-BE49-F238E27FC236}">
                <a16:creationId xmlns:a16="http://schemas.microsoft.com/office/drawing/2014/main" id="{D011858C-D4DC-4E5F-8F1D-F33635EEA528}"/>
              </a:ext>
            </a:extLst>
          </p:cNvPr>
          <p:cNvSpPr/>
          <p:nvPr/>
        </p:nvSpPr>
        <p:spPr>
          <a:xfrm>
            <a:off x="4100738" y="1415289"/>
            <a:ext cx="11000928" cy="1392998"/>
          </a:xfrm>
          <a:prstGeom prst="roundRect">
            <a:avLst/>
          </a:prstGeom>
          <a:solidFill>
            <a:srgbClr val="3AC2A5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679991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8" grpId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173A4-877F-4218-9C18-04E18E43B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DD0D6B-8E35-4C06-BB73-CFB2116438E8}"/>
              </a:ext>
            </a:extLst>
          </p:cNvPr>
          <p:cNvSpPr/>
          <p:nvPr/>
        </p:nvSpPr>
        <p:spPr>
          <a:xfrm>
            <a:off x="21772" y="-261257"/>
            <a:ext cx="18288000" cy="10548258"/>
          </a:xfrm>
          <a:prstGeom prst="rect">
            <a:avLst/>
          </a:prstGeom>
          <a:solidFill>
            <a:srgbClr val="FFF8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B2C4E14-5808-4D84-B365-AAFB09952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88443" y="2344525"/>
            <a:ext cx="14911114" cy="74899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011858C-D4DC-4E5F-8F1D-F33635EEA528}"/>
              </a:ext>
            </a:extLst>
          </p:cNvPr>
          <p:cNvSpPr/>
          <p:nvPr/>
        </p:nvSpPr>
        <p:spPr>
          <a:xfrm>
            <a:off x="5109991" y="-24818"/>
            <a:ext cx="8640960" cy="1392998"/>
          </a:xfrm>
          <a:prstGeom prst="roundRect">
            <a:avLst/>
          </a:prstGeom>
          <a:solidFill>
            <a:srgbClr val="3AC2A5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6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D470C0-F610-488C-B212-E265F8D249A8}"/>
              </a:ext>
            </a:extLst>
          </p:cNvPr>
          <p:cNvSpPr txBox="1"/>
          <p:nvPr/>
        </p:nvSpPr>
        <p:spPr>
          <a:xfrm>
            <a:off x="4848674" y="366896"/>
            <a:ext cx="95050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4800" b="1" dirty="0" err="1">
                <a:solidFill>
                  <a:srgbClr val="FFFFFF"/>
                </a:solidFill>
                <a:latin typeface="Arial" panose="020B0604020202020204" pitchFamily="34" charset="0"/>
                <a:ea typeface="#9Slide03 Roboto Black" panose="02000000000000000000" pitchFamily="2" charset="0"/>
                <a:cs typeface="Arial" panose="020B0604020202020204" pitchFamily="34" charset="0"/>
              </a:rPr>
              <a:t>Lần</a:t>
            </a:r>
            <a:r>
              <a:rPr lang="en-US" altLang="en-US" sz="4800" b="1" dirty="0">
                <a:solidFill>
                  <a:srgbClr val="FFFFFF"/>
                </a:solidFill>
                <a:latin typeface="Arial" panose="020B0604020202020204" pitchFamily="34" charset="0"/>
                <a:ea typeface="#9Slide03 Roboto Black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FFFFFF"/>
                </a:solidFill>
                <a:latin typeface="Arial" panose="020B0604020202020204" pitchFamily="34" charset="0"/>
                <a:ea typeface="#9Slide03 Roboto Black" panose="02000000000000000000" pitchFamily="2" charset="0"/>
                <a:cs typeface="Arial" panose="020B0604020202020204" pitchFamily="34" charset="0"/>
              </a:rPr>
              <a:t>điều</a:t>
            </a:r>
            <a:r>
              <a:rPr lang="en-US" altLang="en-US" sz="4800" b="1" dirty="0">
                <a:solidFill>
                  <a:srgbClr val="FFFFFF"/>
                </a:solidFill>
                <a:latin typeface="Arial" panose="020B0604020202020204" pitchFamily="34" charset="0"/>
                <a:ea typeface="#9Slide03 Roboto Black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FFFFFF"/>
                </a:solidFill>
                <a:latin typeface="Arial" panose="020B0604020202020204" pitchFamily="34" charset="0"/>
                <a:ea typeface="#9Slide03 Roboto Black" panose="02000000000000000000" pitchFamily="2" charset="0"/>
                <a:cs typeface="Arial" panose="020B0604020202020204" pitchFamily="34" charset="0"/>
              </a:rPr>
              <a:t>chỉnh</a:t>
            </a:r>
            <a:r>
              <a:rPr lang="en-US" altLang="en-US" sz="4800" b="1" dirty="0">
                <a:solidFill>
                  <a:srgbClr val="FFFFFF"/>
                </a:solidFill>
                <a:latin typeface="Arial" panose="020B0604020202020204" pitchFamily="34" charset="0"/>
                <a:ea typeface="#9Slide03 Roboto Black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FFFFFF"/>
                </a:solidFill>
                <a:latin typeface="Arial" panose="020B0604020202020204" pitchFamily="34" charset="0"/>
                <a:ea typeface="#9Slide03 Roboto Black" panose="02000000000000000000" pitchFamily="2" charset="0"/>
                <a:cs typeface="Arial" panose="020B0604020202020204" pitchFamily="34" charset="0"/>
              </a:rPr>
              <a:t>năm</a:t>
            </a:r>
            <a:r>
              <a:rPr lang="en-US" altLang="en-US" sz="4800" b="1" dirty="0">
                <a:solidFill>
                  <a:srgbClr val="FFFFFF"/>
                </a:solidFill>
                <a:latin typeface="Arial" panose="020B0604020202020204" pitchFamily="34" charset="0"/>
                <a:ea typeface="#9Slide03 Roboto Black" panose="02000000000000000000" pitchFamily="2" charset="0"/>
                <a:cs typeface="Arial" panose="020B0604020202020204" pitchFamily="34" charset="0"/>
              </a:rPr>
              <a:t> 1961</a:t>
            </a:r>
          </a:p>
        </p:txBody>
      </p:sp>
      <p:sp>
        <p:nvSpPr>
          <p:cNvPr id="8" name="Rectangle: Rounded Corners 11">
            <a:extLst>
              <a:ext uri="{FF2B5EF4-FFF2-40B4-BE49-F238E27FC236}">
                <a16:creationId xmlns:a16="http://schemas.microsoft.com/office/drawing/2014/main" id="{D011858C-D4DC-4E5F-8F1D-F33635EEA528}"/>
              </a:ext>
            </a:extLst>
          </p:cNvPr>
          <p:cNvSpPr/>
          <p:nvPr/>
        </p:nvSpPr>
        <p:spPr>
          <a:xfrm>
            <a:off x="4100738" y="1415289"/>
            <a:ext cx="11000928" cy="1392998"/>
          </a:xfrm>
          <a:prstGeom prst="roundRect">
            <a:avLst/>
          </a:prstGeom>
          <a:solidFill>
            <a:srgbClr val="3AC2A5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140823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173A4-877F-4218-9C18-04E18E43B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DD0D6B-8E35-4C06-BB73-CFB2116438E8}"/>
              </a:ext>
            </a:extLst>
          </p:cNvPr>
          <p:cNvSpPr/>
          <p:nvPr/>
        </p:nvSpPr>
        <p:spPr>
          <a:xfrm>
            <a:off x="21772" y="-261257"/>
            <a:ext cx="18288000" cy="10548258"/>
          </a:xfrm>
          <a:prstGeom prst="rect">
            <a:avLst/>
          </a:prstGeom>
          <a:solidFill>
            <a:srgbClr val="FFF8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B2C4E14-5808-4D84-B365-AAFB09952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43200" y="2573125"/>
            <a:ext cx="12877800" cy="7942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011858C-D4DC-4E5F-8F1D-F33635EEA528}"/>
              </a:ext>
            </a:extLst>
          </p:cNvPr>
          <p:cNvSpPr/>
          <p:nvPr/>
        </p:nvSpPr>
        <p:spPr>
          <a:xfrm>
            <a:off x="5109991" y="-190500"/>
            <a:ext cx="8640960" cy="1392998"/>
          </a:xfrm>
          <a:prstGeom prst="roundRect">
            <a:avLst/>
          </a:prstGeom>
          <a:solidFill>
            <a:srgbClr val="3AC2A5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6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D470C0-F610-488C-B212-E265F8D249A8}"/>
              </a:ext>
            </a:extLst>
          </p:cNvPr>
          <p:cNvSpPr txBox="1"/>
          <p:nvPr/>
        </p:nvSpPr>
        <p:spPr>
          <a:xfrm>
            <a:off x="5109991" y="201214"/>
            <a:ext cx="86409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4800" b="1" dirty="0" err="1">
                <a:solidFill>
                  <a:srgbClr val="FFFFFF"/>
                </a:solidFill>
                <a:latin typeface="Arial" panose="020B0604020202020204" pitchFamily="34" charset="0"/>
                <a:ea typeface="#9Slide03 Roboto Black" panose="02000000000000000000" pitchFamily="2" charset="0"/>
                <a:cs typeface="Arial" panose="020B0604020202020204" pitchFamily="34" charset="0"/>
              </a:rPr>
              <a:t>Lần</a:t>
            </a:r>
            <a:r>
              <a:rPr lang="en-US" altLang="en-US" sz="4800" b="1" dirty="0">
                <a:solidFill>
                  <a:srgbClr val="FFFFFF"/>
                </a:solidFill>
                <a:latin typeface="Arial" panose="020B0604020202020204" pitchFamily="34" charset="0"/>
                <a:ea typeface="#9Slide03 Roboto Black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FFFFFF"/>
                </a:solidFill>
                <a:latin typeface="Arial" panose="020B0604020202020204" pitchFamily="34" charset="0"/>
                <a:ea typeface="#9Slide03 Roboto Black" panose="02000000000000000000" pitchFamily="2" charset="0"/>
                <a:cs typeface="Arial" panose="020B0604020202020204" pitchFamily="34" charset="0"/>
              </a:rPr>
              <a:t>điều</a:t>
            </a:r>
            <a:r>
              <a:rPr lang="en-US" altLang="en-US" sz="4800" b="1" dirty="0">
                <a:solidFill>
                  <a:srgbClr val="FFFFFF"/>
                </a:solidFill>
                <a:latin typeface="Arial" panose="020B0604020202020204" pitchFamily="34" charset="0"/>
                <a:ea typeface="#9Slide03 Roboto Black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FFFFFF"/>
                </a:solidFill>
                <a:latin typeface="Arial" panose="020B0604020202020204" pitchFamily="34" charset="0"/>
                <a:ea typeface="#9Slide03 Roboto Black" panose="02000000000000000000" pitchFamily="2" charset="0"/>
                <a:cs typeface="Arial" panose="020B0604020202020204" pitchFamily="34" charset="0"/>
              </a:rPr>
              <a:t>chỉnh</a:t>
            </a:r>
            <a:r>
              <a:rPr lang="en-US" altLang="en-US" sz="4800" b="1" dirty="0">
                <a:solidFill>
                  <a:srgbClr val="FFFFFF"/>
                </a:solidFill>
                <a:latin typeface="Arial" panose="020B0604020202020204" pitchFamily="34" charset="0"/>
                <a:ea typeface="#9Slide03 Roboto Black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FFFFFF"/>
                </a:solidFill>
                <a:latin typeface="Arial" panose="020B0604020202020204" pitchFamily="34" charset="0"/>
                <a:ea typeface="#9Slide03 Roboto Black" panose="02000000000000000000" pitchFamily="2" charset="0"/>
                <a:cs typeface="Arial" panose="020B0604020202020204" pitchFamily="34" charset="0"/>
              </a:rPr>
              <a:t>năm</a:t>
            </a:r>
            <a:r>
              <a:rPr lang="en-US" altLang="en-US" sz="4800" b="1" dirty="0">
                <a:solidFill>
                  <a:srgbClr val="FFFFFF"/>
                </a:solidFill>
                <a:latin typeface="Arial" panose="020B0604020202020204" pitchFamily="34" charset="0"/>
                <a:ea typeface="#9Slide03 Roboto Black" panose="02000000000000000000" pitchFamily="2" charset="0"/>
                <a:cs typeface="Arial" panose="020B0604020202020204" pitchFamily="34" charset="0"/>
              </a:rPr>
              <a:t> 1991</a:t>
            </a:r>
          </a:p>
        </p:txBody>
      </p:sp>
      <p:sp>
        <p:nvSpPr>
          <p:cNvPr id="8" name="Rectangle: Rounded Corners 11">
            <a:extLst>
              <a:ext uri="{FF2B5EF4-FFF2-40B4-BE49-F238E27FC236}">
                <a16:creationId xmlns:a16="http://schemas.microsoft.com/office/drawing/2014/main" id="{D011858C-D4DC-4E5F-8F1D-F33635EEA528}"/>
              </a:ext>
            </a:extLst>
          </p:cNvPr>
          <p:cNvSpPr/>
          <p:nvPr/>
        </p:nvSpPr>
        <p:spPr>
          <a:xfrm>
            <a:off x="3703406" y="1077013"/>
            <a:ext cx="11000928" cy="1392998"/>
          </a:xfrm>
          <a:prstGeom prst="roundRect">
            <a:avLst/>
          </a:prstGeom>
          <a:solidFill>
            <a:srgbClr val="3AC2A5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47393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extBox 245">
            <a:extLst>
              <a:ext uri="{FF2B5EF4-FFF2-40B4-BE49-F238E27FC236}">
                <a16:creationId xmlns:a16="http://schemas.microsoft.com/office/drawing/2014/main" id="{5B8FE239-A6E8-45DF-9392-265B9C769BF5}"/>
              </a:ext>
            </a:extLst>
          </p:cNvPr>
          <p:cNvSpPr txBox="1"/>
          <p:nvPr/>
        </p:nvSpPr>
        <p:spPr>
          <a:xfrm>
            <a:off x="2" y="1599498"/>
            <a:ext cx="18288000" cy="3447098"/>
          </a:xfrm>
          <a:prstGeom prst="rect">
            <a:avLst/>
          </a:prstGeom>
          <a:solidFill>
            <a:srgbClr val="B7DEE8">
              <a:alpha val="76078"/>
            </a:srgbClr>
          </a:solidFill>
        </p:spPr>
        <p:txBody>
          <a:bodyPr wrap="square">
            <a:spAutoFit/>
          </a:bodyPr>
          <a:lstStyle/>
          <a:p>
            <a:pPr algn="ctr" defTabSz="1828800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7000" b="1" ker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CHỦ ĐỀ 4</a:t>
            </a:r>
          </a:p>
          <a:p>
            <a:pPr algn="ctr" defTabSz="1828800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6400" b="1" kern="0">
                <a:solidFill>
                  <a:srgbClr val="CC00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VỊ TRÍ ĐỊA LÍ VÀ SỰ THAY ĐỔI PHẠM VI HÀNH CHÍNH TP. HÀ NỘI</a:t>
            </a:r>
            <a:endParaRPr lang="en-US" sz="6000" b="1" kern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20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/>
          <p:cNvGrpSpPr/>
          <p:nvPr/>
        </p:nvGrpSpPr>
        <p:grpSpPr>
          <a:xfrm>
            <a:off x="3505200" y="1854970"/>
            <a:ext cx="14319020" cy="6746090"/>
            <a:chOff x="217248" y="820122"/>
            <a:chExt cx="8606080" cy="3664505"/>
          </a:xfrm>
        </p:grpSpPr>
        <p:grpSp>
          <p:nvGrpSpPr>
            <p:cNvPr id="33" name="组合 19"/>
            <p:cNvGrpSpPr/>
            <p:nvPr/>
          </p:nvGrpSpPr>
          <p:grpSpPr bwMode="auto">
            <a:xfrm>
              <a:off x="3036864" y="1292756"/>
              <a:ext cx="3187725" cy="3000375"/>
              <a:chOff x="5960852" y="2605406"/>
              <a:chExt cx="3187747" cy="3000396"/>
            </a:xfrm>
          </p:grpSpPr>
          <p:sp>
            <p:nvSpPr>
              <p:cNvPr id="34" name="同心圆 12"/>
              <p:cNvSpPr/>
              <p:nvPr/>
            </p:nvSpPr>
            <p:spPr>
              <a:xfrm>
                <a:off x="5960852" y="2605406"/>
                <a:ext cx="3187747" cy="3000396"/>
              </a:xfrm>
              <a:prstGeom prst="donut">
                <a:avLst>
                  <a:gd name="adj" fmla="val 13685"/>
                </a:avLst>
              </a:prstGeom>
              <a:solidFill>
                <a:srgbClr val="D7FFAF"/>
              </a:solidFill>
              <a:ln>
                <a:noFill/>
              </a:ln>
              <a:scene3d>
                <a:camera prst="orthographicFront"/>
                <a:lightRig rig="twoPt" dir="t"/>
              </a:scene3d>
              <a:sp3d extrusionH="76200">
                <a:bevelT w="101600" h="25400" prst="hardEdge"/>
                <a:extrusionClr>
                  <a:schemeClr val="bg2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弦形 13"/>
              <p:cNvSpPr/>
              <p:nvPr/>
            </p:nvSpPr>
            <p:spPr>
              <a:xfrm rot="5400000">
                <a:off x="6429388" y="2857496"/>
                <a:ext cx="2071702" cy="2071702"/>
              </a:xfrm>
              <a:prstGeom prst="chord">
                <a:avLst>
                  <a:gd name="adj1" fmla="val 5422116"/>
                  <a:gd name="adj2" fmla="val 16200003"/>
                </a:avLst>
              </a:prstGeom>
              <a:gradFill flip="none" rotWithShape="1">
                <a:gsLst>
                  <a:gs pos="0">
                    <a:srgbClr val="BE1247">
                      <a:alpha val="92000"/>
                    </a:srgbClr>
                  </a:gs>
                  <a:gs pos="0">
                    <a:srgbClr val="BE1247"/>
                  </a:gs>
                  <a:gs pos="77000">
                    <a:srgbClr val="FA9496"/>
                  </a:gs>
                </a:gsLst>
                <a:lin ang="16200000" scaled="1"/>
                <a:tileRect/>
              </a:gradFill>
              <a:ln w="3175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弦形 15"/>
              <p:cNvSpPr/>
              <p:nvPr/>
            </p:nvSpPr>
            <p:spPr>
              <a:xfrm rot="16200000">
                <a:off x="6429167" y="3215010"/>
                <a:ext cx="2071703" cy="2071703"/>
              </a:xfrm>
              <a:prstGeom prst="chord">
                <a:avLst>
                  <a:gd name="adj1" fmla="val 5422116"/>
                  <a:gd name="adj2" fmla="val 16200003"/>
                </a:avLst>
              </a:prstGeom>
              <a:gradFill flip="none" rotWithShape="1">
                <a:gsLst>
                  <a:gs pos="0">
                    <a:srgbClr val="C73E01"/>
                  </a:gs>
                  <a:gs pos="0">
                    <a:srgbClr val="C73E01"/>
                  </a:gs>
                  <a:gs pos="77000">
                    <a:srgbClr val="FFAA01"/>
                  </a:gs>
                </a:gsLst>
                <a:lin ang="16200000" scaled="1"/>
                <a:tileRect/>
              </a:gradFill>
              <a:ln w="3175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弦形 16"/>
              <p:cNvSpPr/>
              <p:nvPr/>
            </p:nvSpPr>
            <p:spPr>
              <a:xfrm rot="10800000">
                <a:off x="6643482" y="3072134"/>
                <a:ext cx="2150729" cy="2071703"/>
              </a:xfrm>
              <a:prstGeom prst="chord">
                <a:avLst>
                  <a:gd name="adj1" fmla="val 5422116"/>
                  <a:gd name="adj2" fmla="val 16200003"/>
                </a:avLst>
              </a:prstGeom>
              <a:gradFill flip="none" rotWithShape="1">
                <a:gsLst>
                  <a:gs pos="100000">
                    <a:srgbClr val="119707"/>
                  </a:gs>
                  <a:gs pos="100000">
                    <a:srgbClr val="119707"/>
                  </a:gs>
                  <a:gs pos="32000">
                    <a:srgbClr val="92D050"/>
                  </a:gs>
                </a:gsLst>
                <a:lin ang="5400000" scaled="1"/>
                <a:tileRect/>
              </a:gradFill>
              <a:ln w="3175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弦形 17"/>
              <p:cNvSpPr/>
              <p:nvPr/>
            </p:nvSpPr>
            <p:spPr>
              <a:xfrm>
                <a:off x="6214854" y="3072134"/>
                <a:ext cx="2071702" cy="2071703"/>
              </a:xfrm>
              <a:prstGeom prst="chord">
                <a:avLst>
                  <a:gd name="adj1" fmla="val 5422116"/>
                  <a:gd name="adj2" fmla="val 16200003"/>
                </a:avLst>
              </a:prstGeom>
              <a:gradFill flip="none" rotWithShape="1">
                <a:gsLst>
                  <a:gs pos="28000">
                    <a:srgbClr val="0070C0"/>
                  </a:gs>
                  <a:gs pos="0">
                    <a:srgbClr val="0070C0"/>
                  </a:gs>
                  <a:gs pos="77000">
                    <a:srgbClr val="00B0F0"/>
                  </a:gs>
                </a:gsLst>
                <a:lin ang="16200000" scaled="1"/>
                <a:tileRect/>
              </a:gradFill>
              <a:ln w="3175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饼形 18"/>
              <p:cNvSpPr/>
              <p:nvPr/>
            </p:nvSpPr>
            <p:spPr>
              <a:xfrm rot="5400000">
                <a:off x="6236210" y="2620477"/>
                <a:ext cx="2088000" cy="2520000"/>
              </a:xfrm>
              <a:prstGeom prst="pie">
                <a:avLst>
                  <a:gd name="adj1" fmla="val 10761734"/>
                  <a:gd name="adj2" fmla="val 16200000"/>
                </a:avLst>
              </a:prstGeom>
              <a:gradFill flip="none" rotWithShape="1">
                <a:gsLst>
                  <a:gs pos="0">
                    <a:srgbClr val="BE1247">
                      <a:alpha val="0"/>
                    </a:srgbClr>
                  </a:gs>
                  <a:gs pos="27000">
                    <a:srgbClr val="BE1247"/>
                  </a:gs>
                  <a:gs pos="77000">
                    <a:srgbClr val="FA9496"/>
                  </a:gs>
                </a:gsLst>
                <a:lin ang="16200000" scaled="0"/>
                <a:tileRect/>
              </a:gradFill>
              <a:ln w="31750">
                <a:gradFill>
                  <a:gsLst>
                    <a:gs pos="0">
                      <a:schemeClr val="bg2"/>
                    </a:gs>
                    <a:gs pos="50000">
                      <a:schemeClr val="bg2"/>
                    </a:gs>
                    <a:gs pos="100000">
                      <a:schemeClr val="bg2">
                        <a:alpha val="0"/>
                      </a:schemeClr>
                    </a:gs>
                  </a:gsLst>
                  <a:lin ang="54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饼形 19"/>
              <p:cNvSpPr/>
              <p:nvPr/>
            </p:nvSpPr>
            <p:spPr>
              <a:xfrm rot="16200000">
                <a:off x="6573950" y="2998686"/>
                <a:ext cx="2088000" cy="2520000"/>
              </a:xfrm>
              <a:prstGeom prst="pie">
                <a:avLst>
                  <a:gd name="adj1" fmla="val 10761734"/>
                  <a:gd name="adj2" fmla="val 16200000"/>
                </a:avLst>
              </a:prstGeom>
              <a:gradFill flip="none" rotWithShape="1">
                <a:gsLst>
                  <a:gs pos="21000">
                    <a:srgbClr val="CA4211">
                      <a:alpha val="0"/>
                    </a:srgbClr>
                  </a:gs>
                  <a:gs pos="30000">
                    <a:srgbClr val="FF7711"/>
                  </a:gs>
                  <a:gs pos="77000">
                    <a:srgbClr val="FFC000"/>
                  </a:gs>
                </a:gsLst>
                <a:lin ang="16200000" scaled="1"/>
                <a:tileRect/>
              </a:gradFill>
              <a:ln w="31750">
                <a:gradFill>
                  <a:gsLst>
                    <a:gs pos="0">
                      <a:schemeClr val="bg2"/>
                    </a:gs>
                    <a:gs pos="50000">
                      <a:schemeClr val="bg2"/>
                    </a:gs>
                    <a:gs pos="100000">
                      <a:schemeClr val="bg2">
                        <a:alpha val="0"/>
                      </a:schemeClr>
                    </a:gs>
                  </a:gsLst>
                  <a:lin ang="54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41" name="直接连接符 20"/>
            <p:cNvCxnSpPr/>
            <p:nvPr/>
          </p:nvCxnSpPr>
          <p:spPr>
            <a:xfrm rot="5400000">
              <a:off x="5595960" y="1247953"/>
              <a:ext cx="857250" cy="1588"/>
            </a:xfrm>
            <a:prstGeom prst="line">
              <a:avLst/>
            </a:prstGeom>
            <a:ln w="38100">
              <a:solidFill>
                <a:srgbClr val="FA94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>
              <a:spLocks noChangeArrowheads="1"/>
            </p:cNvSpPr>
            <p:nvPr/>
          </p:nvSpPr>
          <p:spPr bwMode="auto">
            <a:xfrm flipH="1">
              <a:off x="6037238" y="909596"/>
              <a:ext cx="2786090" cy="6520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sz="3600" b="1" spc="-15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2. </a:t>
              </a:r>
              <a:r>
                <a:rPr lang="en-US" sz="3600" b="1" spc="-15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Sự</a:t>
              </a:r>
              <a:r>
                <a:rPr lang="en-US" sz="3600" b="1" spc="-15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-15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thay</a:t>
              </a:r>
              <a:r>
                <a:rPr lang="en-US" sz="3600" b="1" spc="-15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-15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đổi</a:t>
              </a:r>
              <a:r>
                <a:rPr lang="en-US" sz="3600" b="1" spc="-15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-15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phạm</a:t>
              </a:r>
              <a:r>
                <a:rPr lang="en-US" sz="3600" b="1" spc="-15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vi </a:t>
              </a:r>
              <a:r>
                <a:rPr lang="en-US" sz="3600" b="1" spc="-15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hành</a:t>
              </a:r>
              <a:r>
                <a:rPr lang="en-US" sz="3600" b="1" spc="-15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-15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chính</a:t>
              </a:r>
              <a:endParaRPr lang="en-US" sz="3600" b="1" spc="-150" dirty="0">
                <a:solidFill>
                  <a:srgbClr val="00206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3" name="直接连接符 26"/>
            <p:cNvCxnSpPr/>
            <p:nvPr/>
          </p:nvCxnSpPr>
          <p:spPr>
            <a:xfrm rot="5400000">
              <a:off x="5853882" y="3954200"/>
              <a:ext cx="857250" cy="1587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27"/>
            <p:cNvCxnSpPr/>
            <p:nvPr/>
          </p:nvCxnSpPr>
          <p:spPr>
            <a:xfrm rot="5400000">
              <a:off x="2302644" y="1291962"/>
              <a:ext cx="857250" cy="1588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28"/>
            <p:cNvCxnSpPr/>
            <p:nvPr/>
          </p:nvCxnSpPr>
          <p:spPr>
            <a:xfrm rot="5400000">
              <a:off x="2299469" y="3954200"/>
              <a:ext cx="857250" cy="1588"/>
            </a:xfrm>
            <a:prstGeom prst="line">
              <a:avLst/>
            </a:prstGeom>
            <a:ln w="38100">
              <a:solidFill>
                <a:srgbClr val="FFAA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任意多边形 29"/>
            <p:cNvSpPr/>
            <p:nvPr/>
          </p:nvSpPr>
          <p:spPr>
            <a:xfrm flipH="1">
              <a:off x="5108550" y="1204738"/>
              <a:ext cx="812453" cy="659518"/>
            </a:xfrm>
            <a:custGeom>
              <a:avLst/>
              <a:gdLst>
                <a:gd name="connsiteX0" fmla="*/ 1334814 w 1334814"/>
                <a:gd name="connsiteY0" fmla="*/ 493986 h 493986"/>
                <a:gd name="connsiteX1" fmla="*/ 1072055 w 1334814"/>
                <a:gd name="connsiteY1" fmla="*/ 0 h 493986"/>
                <a:gd name="connsiteX2" fmla="*/ 0 w 1334814"/>
                <a:gd name="connsiteY2" fmla="*/ 10510 h 493986"/>
                <a:gd name="connsiteX3" fmla="*/ 0 w 1334814"/>
                <a:gd name="connsiteY3" fmla="*/ 10510 h 493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4814" h="493986">
                  <a:moveTo>
                    <a:pt x="1334814" y="493986"/>
                  </a:moveTo>
                  <a:lnTo>
                    <a:pt x="1072055" y="0"/>
                  </a:lnTo>
                  <a:lnTo>
                    <a:pt x="0" y="10510"/>
                  </a:lnTo>
                  <a:lnTo>
                    <a:pt x="0" y="10510"/>
                  </a:lnTo>
                </a:path>
              </a:pathLst>
            </a:custGeom>
            <a:ln w="28575">
              <a:solidFill>
                <a:schemeClr val="bg1"/>
              </a:solidFill>
              <a:prstDash val="sysDot"/>
              <a:headEnd type="oval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任意多边形 30"/>
            <p:cNvSpPr/>
            <p:nvPr/>
          </p:nvSpPr>
          <p:spPr>
            <a:xfrm flipH="1" flipV="1">
              <a:off x="5037113" y="3650194"/>
              <a:ext cx="1222375" cy="500062"/>
            </a:xfrm>
            <a:custGeom>
              <a:avLst/>
              <a:gdLst>
                <a:gd name="connsiteX0" fmla="*/ 1334814 w 1334814"/>
                <a:gd name="connsiteY0" fmla="*/ 493986 h 493986"/>
                <a:gd name="connsiteX1" fmla="*/ 1072055 w 1334814"/>
                <a:gd name="connsiteY1" fmla="*/ 0 h 493986"/>
                <a:gd name="connsiteX2" fmla="*/ 0 w 1334814"/>
                <a:gd name="connsiteY2" fmla="*/ 10510 h 493986"/>
                <a:gd name="connsiteX3" fmla="*/ 0 w 1334814"/>
                <a:gd name="connsiteY3" fmla="*/ 10510 h 493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4814" h="493986">
                  <a:moveTo>
                    <a:pt x="1334814" y="493986"/>
                  </a:moveTo>
                  <a:lnTo>
                    <a:pt x="1072055" y="0"/>
                  </a:lnTo>
                  <a:lnTo>
                    <a:pt x="0" y="10510"/>
                  </a:lnTo>
                  <a:lnTo>
                    <a:pt x="0" y="10510"/>
                  </a:lnTo>
                </a:path>
              </a:pathLst>
            </a:custGeom>
            <a:ln w="28575">
              <a:solidFill>
                <a:schemeClr val="bg1"/>
              </a:solidFill>
              <a:prstDash val="sysDot"/>
              <a:headEnd type="oval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任意多边形 31"/>
            <p:cNvSpPr/>
            <p:nvPr/>
          </p:nvSpPr>
          <p:spPr>
            <a:xfrm flipV="1">
              <a:off x="2751113" y="3650194"/>
              <a:ext cx="1143000" cy="500062"/>
            </a:xfrm>
            <a:custGeom>
              <a:avLst/>
              <a:gdLst>
                <a:gd name="connsiteX0" fmla="*/ 1334814 w 1334814"/>
                <a:gd name="connsiteY0" fmla="*/ 493986 h 493986"/>
                <a:gd name="connsiteX1" fmla="*/ 1072055 w 1334814"/>
                <a:gd name="connsiteY1" fmla="*/ 0 h 493986"/>
                <a:gd name="connsiteX2" fmla="*/ 0 w 1334814"/>
                <a:gd name="connsiteY2" fmla="*/ 10510 h 493986"/>
                <a:gd name="connsiteX3" fmla="*/ 0 w 1334814"/>
                <a:gd name="connsiteY3" fmla="*/ 10510 h 493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4814" h="493986">
                  <a:moveTo>
                    <a:pt x="1334814" y="493986"/>
                  </a:moveTo>
                  <a:lnTo>
                    <a:pt x="1072055" y="0"/>
                  </a:lnTo>
                  <a:lnTo>
                    <a:pt x="0" y="10510"/>
                  </a:lnTo>
                  <a:lnTo>
                    <a:pt x="0" y="10510"/>
                  </a:lnTo>
                </a:path>
              </a:pathLst>
            </a:custGeom>
            <a:ln w="28575">
              <a:solidFill>
                <a:schemeClr val="bg1"/>
              </a:solidFill>
              <a:prstDash val="sysDot"/>
              <a:headEnd type="oval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任意多边形 32"/>
            <p:cNvSpPr/>
            <p:nvPr/>
          </p:nvSpPr>
          <p:spPr>
            <a:xfrm>
              <a:off x="2751113" y="1364194"/>
              <a:ext cx="1143000" cy="571500"/>
            </a:xfrm>
            <a:custGeom>
              <a:avLst/>
              <a:gdLst>
                <a:gd name="connsiteX0" fmla="*/ 1334814 w 1334814"/>
                <a:gd name="connsiteY0" fmla="*/ 493986 h 493986"/>
                <a:gd name="connsiteX1" fmla="*/ 1072055 w 1334814"/>
                <a:gd name="connsiteY1" fmla="*/ 0 h 493986"/>
                <a:gd name="connsiteX2" fmla="*/ 0 w 1334814"/>
                <a:gd name="connsiteY2" fmla="*/ 10510 h 493986"/>
                <a:gd name="connsiteX3" fmla="*/ 0 w 1334814"/>
                <a:gd name="connsiteY3" fmla="*/ 10510 h 493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4814" h="493986">
                  <a:moveTo>
                    <a:pt x="1334814" y="493986"/>
                  </a:moveTo>
                  <a:lnTo>
                    <a:pt x="1072055" y="0"/>
                  </a:lnTo>
                  <a:lnTo>
                    <a:pt x="0" y="10510"/>
                  </a:lnTo>
                  <a:lnTo>
                    <a:pt x="0" y="10510"/>
                  </a:lnTo>
                </a:path>
              </a:pathLst>
            </a:custGeom>
            <a:ln w="28575">
              <a:solidFill>
                <a:schemeClr val="bg1"/>
              </a:solidFill>
              <a:prstDash val="sysDot"/>
              <a:headEnd type="oval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TextBox 49"/>
            <p:cNvSpPr txBox="1">
              <a:spLocks noChangeArrowheads="1"/>
            </p:cNvSpPr>
            <p:nvPr/>
          </p:nvSpPr>
          <p:spPr bwMode="auto">
            <a:xfrm flipH="1">
              <a:off x="217248" y="942058"/>
              <a:ext cx="2360000" cy="6520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sz="3600" b="1" spc="-15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1. </a:t>
              </a:r>
              <a:r>
                <a:rPr lang="en-US" sz="3600" b="1" spc="-15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Vị</a:t>
              </a:r>
              <a:r>
                <a:rPr lang="en-US" sz="3600" b="1" spc="-15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-15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trí</a:t>
              </a:r>
              <a:r>
                <a:rPr lang="en-US" sz="3600" b="1" spc="-15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-15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địa</a:t>
              </a:r>
              <a:r>
                <a:rPr lang="en-US" sz="3600" b="1" spc="-15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-15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lí</a:t>
              </a:r>
              <a:r>
                <a:rPr lang="en-US" sz="3600" b="1" spc="-15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-15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và</a:t>
              </a:r>
              <a:r>
                <a:rPr lang="en-US" sz="3600" b="1" spc="-15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-15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phạm</a:t>
              </a:r>
              <a:r>
                <a:rPr lang="en-US" sz="3600" b="1" spc="-15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vi </a:t>
              </a:r>
              <a:r>
                <a:rPr lang="en-US" sz="3600" b="1" spc="-15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hành</a:t>
              </a:r>
              <a:r>
                <a:rPr lang="en-US" sz="3600" b="1" spc="-15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-15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chính</a:t>
              </a:r>
              <a:endParaRPr lang="en-US" sz="3600" b="1" spc="-150" dirty="0">
                <a:solidFill>
                  <a:srgbClr val="00206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TextBox 50"/>
            <p:cNvSpPr txBox="1">
              <a:spLocks noChangeArrowheads="1"/>
            </p:cNvSpPr>
            <p:nvPr/>
          </p:nvSpPr>
          <p:spPr bwMode="auto">
            <a:xfrm flipH="1">
              <a:off x="255832" y="3832603"/>
              <a:ext cx="2426754" cy="6520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sz="3600" b="1" spc="-15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2. </a:t>
              </a:r>
              <a:r>
                <a:rPr lang="en-US" sz="3600" b="1" spc="-15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Sự</a:t>
              </a:r>
              <a:r>
                <a:rPr lang="en-US" sz="3600" b="1" spc="-15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-15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thay</a:t>
              </a:r>
              <a:r>
                <a:rPr lang="en-US" sz="3600" b="1" spc="-15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-15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đổi</a:t>
              </a:r>
              <a:r>
                <a:rPr lang="en-US" sz="3600" b="1" spc="-15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-15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phạm</a:t>
              </a:r>
              <a:r>
                <a:rPr lang="en-US" sz="3600" b="1" spc="-15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vi </a:t>
              </a:r>
              <a:r>
                <a:rPr lang="en-US" sz="3600" b="1" spc="-15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hành</a:t>
              </a:r>
              <a:r>
                <a:rPr lang="en-US" sz="3600" b="1" spc="-15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-15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chính</a:t>
              </a:r>
              <a:r>
                <a:rPr lang="en-US" sz="3600" b="1" spc="-15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(</a:t>
              </a:r>
              <a:r>
                <a:rPr lang="en-US" sz="3600" b="1" spc="-15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tiếp</a:t>
              </a:r>
              <a:r>
                <a:rPr lang="en-US" sz="3600" b="1" spc="-15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52" name="TextBox 51"/>
            <p:cNvSpPr txBox="1">
              <a:spLocks noChangeArrowheads="1"/>
            </p:cNvSpPr>
            <p:nvPr/>
          </p:nvSpPr>
          <p:spPr bwMode="auto">
            <a:xfrm flipH="1">
              <a:off x="6340426" y="3768930"/>
              <a:ext cx="2207537" cy="652024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36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Luyện</a:t>
              </a:r>
              <a:r>
                <a:rPr lang="en-US" altLang="zh-CN" sz="36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6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tập</a:t>
              </a:r>
              <a:endParaRPr lang="en-US" altLang="zh-CN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36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Vận</a:t>
              </a:r>
              <a:r>
                <a:rPr lang="en-US" altLang="zh-CN" sz="36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6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dụng</a:t>
              </a:r>
              <a:endParaRPr lang="en-US" altLang="zh-CN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TextBox 52"/>
            <p:cNvSpPr txBox="1">
              <a:spLocks noChangeArrowheads="1"/>
            </p:cNvSpPr>
            <p:nvPr/>
          </p:nvSpPr>
          <p:spPr bwMode="auto">
            <a:xfrm flipH="1">
              <a:off x="4344327" y="2000567"/>
              <a:ext cx="1206763" cy="3510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3600" b="1" kern="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3600" b="1" kern="0" dirty="0">
                  <a:solidFill>
                    <a:schemeClr val="bg1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54" name="TextBox 53"/>
            <p:cNvSpPr txBox="1">
              <a:spLocks noChangeArrowheads="1"/>
            </p:cNvSpPr>
            <p:nvPr/>
          </p:nvSpPr>
          <p:spPr bwMode="auto">
            <a:xfrm rot="5400000" flipH="1">
              <a:off x="5093676" y="2667647"/>
              <a:ext cx="401245" cy="993750"/>
            </a:xfrm>
            <a:prstGeom prst="rect">
              <a:avLst/>
            </a:prstGeom>
            <a:noFill/>
            <a:ln>
              <a:noFill/>
            </a:ln>
          </p:spPr>
          <p:txBody>
            <a:bodyPr vert="vert270"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3600" b="1" kern="0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3600" b="1" kern="0" dirty="0">
                  <a:solidFill>
                    <a:srgbClr val="FFFF0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55" name="TextBox 54"/>
            <p:cNvSpPr txBox="1">
              <a:spLocks noChangeArrowheads="1"/>
            </p:cNvSpPr>
            <p:nvPr/>
          </p:nvSpPr>
          <p:spPr bwMode="auto">
            <a:xfrm flipH="1">
              <a:off x="3867150" y="3078480"/>
              <a:ext cx="908050" cy="3510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r>
                <a:rPr lang="en-US" altLang="zh-CN" sz="3600" b="1" kern="0">
                  <a:solidFill>
                    <a:schemeClr val="bg1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Tiết 3</a:t>
              </a:r>
              <a:endParaRPr lang="en-US" altLang="zh-CN" sz="3600" b="1" kern="0" dirty="0">
                <a:solidFill>
                  <a:schemeClr val="bg1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TextBox 55"/>
            <p:cNvSpPr txBox="1">
              <a:spLocks noChangeArrowheads="1"/>
            </p:cNvSpPr>
            <p:nvPr/>
          </p:nvSpPr>
          <p:spPr bwMode="auto">
            <a:xfrm flipH="1">
              <a:off x="3433444" y="2171349"/>
              <a:ext cx="986900" cy="3510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3600" b="1" kern="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3600" b="1" kern="0" dirty="0">
                  <a:solidFill>
                    <a:schemeClr val="bg1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467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277429" y="811033"/>
            <a:ext cx="4826989" cy="1870844"/>
            <a:chOff x="0" y="0"/>
            <a:chExt cx="1394530" cy="540492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1290390" cy="421112"/>
            </a:xfrm>
            <a:custGeom>
              <a:avLst/>
              <a:gdLst/>
              <a:ahLst/>
              <a:cxnLst/>
              <a:rect l="l" t="t" r="r" b="b"/>
              <a:pathLst>
                <a:path w="1290390" h="421112">
                  <a:moveTo>
                    <a:pt x="1263720" y="231882"/>
                  </a:moveTo>
                  <a:cubicBezTo>
                    <a:pt x="1263720" y="319512"/>
                    <a:pt x="1187520" y="390632"/>
                    <a:pt x="1106240" y="390632"/>
                  </a:cubicBezTo>
                  <a:lnTo>
                    <a:pt x="66040" y="390632"/>
                  </a:lnTo>
                  <a:cubicBezTo>
                    <a:pt x="43180" y="390632"/>
                    <a:pt x="20320" y="385552"/>
                    <a:pt x="0" y="376662"/>
                  </a:cubicBezTo>
                  <a:cubicBezTo>
                    <a:pt x="26670" y="404602"/>
                    <a:pt x="63500" y="421112"/>
                    <a:pt x="102351" y="421112"/>
                  </a:cubicBezTo>
                  <a:lnTo>
                    <a:pt x="1144340" y="421112"/>
                  </a:lnTo>
                  <a:cubicBezTo>
                    <a:pt x="1224350" y="421112"/>
                    <a:pt x="1290390" y="355072"/>
                    <a:pt x="1290390" y="275062"/>
                  </a:cubicBezTo>
                  <a:lnTo>
                    <a:pt x="1290390" y="95250"/>
                  </a:lnTo>
                  <a:cubicBezTo>
                    <a:pt x="1290390" y="58420"/>
                    <a:pt x="1276420" y="25400"/>
                    <a:pt x="1254830" y="0"/>
                  </a:cubicBezTo>
                  <a:cubicBezTo>
                    <a:pt x="1261180" y="16510"/>
                    <a:pt x="1263720" y="34290"/>
                    <a:pt x="1263720" y="52070"/>
                  </a:cubicBezTo>
                  <a:lnTo>
                    <a:pt x="1263720" y="231882"/>
                  </a:lnTo>
                  <a:lnTo>
                    <a:pt x="1263720" y="231882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1329760" cy="471912"/>
            </a:xfrm>
            <a:custGeom>
              <a:avLst/>
              <a:gdLst/>
              <a:ahLst/>
              <a:cxnLst/>
              <a:rect l="l" t="t" r="r" b="b"/>
              <a:pathLst>
                <a:path w="1329760" h="471912">
                  <a:moveTo>
                    <a:pt x="146050" y="471912"/>
                  </a:moveTo>
                  <a:lnTo>
                    <a:pt x="1183710" y="471912"/>
                  </a:lnTo>
                  <a:cubicBezTo>
                    <a:pt x="1263720" y="471912"/>
                    <a:pt x="1329760" y="405872"/>
                    <a:pt x="1329760" y="325862"/>
                  </a:cubicBezTo>
                  <a:lnTo>
                    <a:pt x="1329760" y="146050"/>
                  </a:lnTo>
                  <a:cubicBezTo>
                    <a:pt x="1329760" y="66040"/>
                    <a:pt x="1263720" y="0"/>
                    <a:pt x="1183710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325862"/>
                  </a:lnTo>
                  <a:cubicBezTo>
                    <a:pt x="0" y="407142"/>
                    <a:pt x="66040" y="471912"/>
                    <a:pt x="146050" y="471912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394530" cy="540492"/>
            </a:xfrm>
            <a:custGeom>
              <a:avLst/>
              <a:gdLst/>
              <a:ahLst/>
              <a:cxnLst/>
              <a:rect l="l" t="t" r="r" b="b"/>
              <a:pathLst>
                <a:path w="1394530" h="540492">
                  <a:moveTo>
                    <a:pt x="1331030" y="74930"/>
                  </a:moveTo>
                  <a:cubicBezTo>
                    <a:pt x="1303090" y="30480"/>
                    <a:pt x="1253560" y="0"/>
                    <a:pt x="1196410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338562"/>
                  </a:lnTo>
                  <a:cubicBezTo>
                    <a:pt x="0" y="390632"/>
                    <a:pt x="25400" y="436352"/>
                    <a:pt x="63500" y="465562"/>
                  </a:cubicBezTo>
                  <a:cubicBezTo>
                    <a:pt x="91440" y="510012"/>
                    <a:pt x="140970" y="540492"/>
                    <a:pt x="196052" y="540492"/>
                  </a:cubicBezTo>
                  <a:lnTo>
                    <a:pt x="1235780" y="540492"/>
                  </a:lnTo>
                  <a:cubicBezTo>
                    <a:pt x="1323410" y="540492"/>
                    <a:pt x="1394530" y="469372"/>
                    <a:pt x="1394530" y="381742"/>
                  </a:cubicBezTo>
                  <a:lnTo>
                    <a:pt x="1394530" y="201930"/>
                  </a:lnTo>
                  <a:cubicBezTo>
                    <a:pt x="1394530" y="149860"/>
                    <a:pt x="1369130" y="104140"/>
                    <a:pt x="1331030" y="74930"/>
                  </a:cubicBezTo>
                  <a:close/>
                  <a:moveTo>
                    <a:pt x="12700" y="33856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196410" y="12700"/>
                  </a:lnTo>
                  <a:cubicBezTo>
                    <a:pt x="1276420" y="12700"/>
                    <a:pt x="1342460" y="78740"/>
                    <a:pt x="1342460" y="158750"/>
                  </a:cubicBezTo>
                  <a:lnTo>
                    <a:pt x="1342460" y="338562"/>
                  </a:lnTo>
                  <a:cubicBezTo>
                    <a:pt x="1342460" y="418572"/>
                    <a:pt x="1276420" y="484612"/>
                    <a:pt x="1196410" y="484612"/>
                  </a:cubicBezTo>
                  <a:lnTo>
                    <a:pt x="158750" y="484612"/>
                  </a:lnTo>
                  <a:cubicBezTo>
                    <a:pt x="78740" y="484612"/>
                    <a:pt x="12700" y="419842"/>
                    <a:pt x="12700" y="338562"/>
                  </a:cubicBezTo>
                  <a:close/>
                  <a:moveTo>
                    <a:pt x="1383100" y="381742"/>
                  </a:moveTo>
                  <a:cubicBezTo>
                    <a:pt x="1383100" y="461752"/>
                    <a:pt x="1315790" y="527792"/>
                    <a:pt x="1235780" y="527792"/>
                  </a:cubicBezTo>
                  <a:lnTo>
                    <a:pt x="196052" y="527792"/>
                  </a:lnTo>
                  <a:cubicBezTo>
                    <a:pt x="157480" y="527792"/>
                    <a:pt x="120650" y="511282"/>
                    <a:pt x="93980" y="483342"/>
                  </a:cubicBezTo>
                  <a:cubicBezTo>
                    <a:pt x="114300" y="492232"/>
                    <a:pt x="135890" y="497312"/>
                    <a:pt x="160020" y="497312"/>
                  </a:cubicBezTo>
                  <a:lnTo>
                    <a:pt x="1197680" y="497312"/>
                  </a:lnTo>
                  <a:cubicBezTo>
                    <a:pt x="1285310" y="497312"/>
                    <a:pt x="1356430" y="426192"/>
                    <a:pt x="1356430" y="338562"/>
                  </a:cubicBezTo>
                  <a:lnTo>
                    <a:pt x="1356430" y="158750"/>
                  </a:lnTo>
                  <a:cubicBezTo>
                    <a:pt x="1356430" y="140970"/>
                    <a:pt x="1352620" y="123190"/>
                    <a:pt x="1347540" y="106680"/>
                  </a:cubicBezTo>
                  <a:cubicBezTo>
                    <a:pt x="1369130" y="132080"/>
                    <a:pt x="1383100" y="165100"/>
                    <a:pt x="1383100" y="201930"/>
                  </a:cubicBezTo>
                  <a:lnTo>
                    <a:pt x="1383100" y="381742"/>
                  </a:lnTo>
                  <a:cubicBezTo>
                    <a:pt x="1383100" y="381742"/>
                    <a:pt x="1383100" y="381742"/>
                    <a:pt x="1383100" y="381742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7094893" y="811033"/>
            <a:ext cx="1377979" cy="1870844"/>
            <a:chOff x="0" y="0"/>
            <a:chExt cx="398102" cy="540492"/>
          </a:xfrm>
        </p:grpSpPr>
        <p:sp>
          <p:nvSpPr>
            <p:cNvPr id="8" name="Freeform 8"/>
            <p:cNvSpPr/>
            <p:nvPr/>
          </p:nvSpPr>
          <p:spPr>
            <a:xfrm>
              <a:off x="92710" y="106680"/>
              <a:ext cx="293962" cy="421112"/>
            </a:xfrm>
            <a:custGeom>
              <a:avLst/>
              <a:gdLst/>
              <a:ahLst/>
              <a:cxnLst/>
              <a:rect l="l" t="t" r="r" b="b"/>
              <a:pathLst>
                <a:path w="293962" h="421112">
                  <a:moveTo>
                    <a:pt x="267292" y="231882"/>
                  </a:moveTo>
                  <a:cubicBezTo>
                    <a:pt x="267292" y="319512"/>
                    <a:pt x="191092" y="390632"/>
                    <a:pt x="109812" y="390632"/>
                  </a:cubicBezTo>
                  <a:lnTo>
                    <a:pt x="66040" y="390632"/>
                  </a:lnTo>
                  <a:cubicBezTo>
                    <a:pt x="43180" y="390632"/>
                    <a:pt x="20320" y="385552"/>
                    <a:pt x="0" y="376662"/>
                  </a:cubicBezTo>
                  <a:cubicBezTo>
                    <a:pt x="26670" y="404602"/>
                    <a:pt x="63500" y="421112"/>
                    <a:pt x="96001" y="421112"/>
                  </a:cubicBezTo>
                  <a:lnTo>
                    <a:pt x="147912" y="421112"/>
                  </a:lnTo>
                  <a:cubicBezTo>
                    <a:pt x="227922" y="421112"/>
                    <a:pt x="293962" y="355072"/>
                    <a:pt x="293962" y="275062"/>
                  </a:cubicBezTo>
                  <a:lnTo>
                    <a:pt x="293962" y="95250"/>
                  </a:lnTo>
                  <a:cubicBezTo>
                    <a:pt x="293962" y="58420"/>
                    <a:pt x="279992" y="25400"/>
                    <a:pt x="258402" y="0"/>
                  </a:cubicBezTo>
                  <a:cubicBezTo>
                    <a:pt x="264752" y="16510"/>
                    <a:pt x="267292" y="34290"/>
                    <a:pt x="267292" y="52070"/>
                  </a:cubicBezTo>
                  <a:lnTo>
                    <a:pt x="267292" y="231882"/>
                  </a:lnTo>
                  <a:lnTo>
                    <a:pt x="267292" y="231882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12700" y="12700"/>
              <a:ext cx="333332" cy="471912"/>
            </a:xfrm>
            <a:custGeom>
              <a:avLst/>
              <a:gdLst/>
              <a:ahLst/>
              <a:cxnLst/>
              <a:rect l="l" t="t" r="r" b="b"/>
              <a:pathLst>
                <a:path w="333332" h="471912">
                  <a:moveTo>
                    <a:pt x="146050" y="471912"/>
                  </a:moveTo>
                  <a:lnTo>
                    <a:pt x="187282" y="471912"/>
                  </a:lnTo>
                  <a:cubicBezTo>
                    <a:pt x="267292" y="471912"/>
                    <a:pt x="333332" y="405872"/>
                    <a:pt x="333332" y="325862"/>
                  </a:cubicBezTo>
                  <a:lnTo>
                    <a:pt x="333332" y="146050"/>
                  </a:lnTo>
                  <a:cubicBezTo>
                    <a:pt x="333332" y="66040"/>
                    <a:pt x="267292" y="0"/>
                    <a:pt x="18728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325862"/>
                  </a:lnTo>
                  <a:cubicBezTo>
                    <a:pt x="0" y="407142"/>
                    <a:pt x="66040" y="471912"/>
                    <a:pt x="146050" y="471912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398102" cy="540492"/>
            </a:xfrm>
            <a:custGeom>
              <a:avLst/>
              <a:gdLst/>
              <a:ahLst/>
              <a:cxnLst/>
              <a:rect l="l" t="t" r="r" b="b"/>
              <a:pathLst>
                <a:path w="398102" h="540492">
                  <a:moveTo>
                    <a:pt x="334602" y="74930"/>
                  </a:moveTo>
                  <a:cubicBezTo>
                    <a:pt x="306662" y="30480"/>
                    <a:pt x="257132" y="0"/>
                    <a:pt x="19998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338562"/>
                  </a:lnTo>
                  <a:cubicBezTo>
                    <a:pt x="0" y="390632"/>
                    <a:pt x="25400" y="436352"/>
                    <a:pt x="63500" y="465562"/>
                  </a:cubicBezTo>
                  <a:cubicBezTo>
                    <a:pt x="91440" y="510012"/>
                    <a:pt x="140970" y="540492"/>
                    <a:pt x="188711" y="540492"/>
                  </a:cubicBezTo>
                  <a:lnTo>
                    <a:pt x="239352" y="540492"/>
                  </a:lnTo>
                  <a:cubicBezTo>
                    <a:pt x="326982" y="540492"/>
                    <a:pt x="398102" y="469372"/>
                    <a:pt x="398102" y="381742"/>
                  </a:cubicBezTo>
                  <a:lnTo>
                    <a:pt x="398102" y="201930"/>
                  </a:lnTo>
                  <a:cubicBezTo>
                    <a:pt x="398102" y="149860"/>
                    <a:pt x="372702" y="104140"/>
                    <a:pt x="334602" y="74930"/>
                  </a:cubicBezTo>
                  <a:close/>
                  <a:moveTo>
                    <a:pt x="12700" y="33856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99982" y="12700"/>
                  </a:lnTo>
                  <a:cubicBezTo>
                    <a:pt x="279992" y="12700"/>
                    <a:pt x="346032" y="78740"/>
                    <a:pt x="346032" y="158750"/>
                  </a:cubicBezTo>
                  <a:lnTo>
                    <a:pt x="346032" y="338562"/>
                  </a:lnTo>
                  <a:cubicBezTo>
                    <a:pt x="346032" y="418572"/>
                    <a:pt x="279992" y="484612"/>
                    <a:pt x="199982" y="484612"/>
                  </a:cubicBezTo>
                  <a:lnTo>
                    <a:pt x="158750" y="484612"/>
                  </a:lnTo>
                  <a:cubicBezTo>
                    <a:pt x="78740" y="484612"/>
                    <a:pt x="12700" y="419842"/>
                    <a:pt x="12700" y="338562"/>
                  </a:cubicBezTo>
                  <a:close/>
                  <a:moveTo>
                    <a:pt x="386672" y="381742"/>
                  </a:moveTo>
                  <a:cubicBezTo>
                    <a:pt x="386672" y="461752"/>
                    <a:pt x="319362" y="527792"/>
                    <a:pt x="239352" y="527792"/>
                  </a:cubicBezTo>
                  <a:lnTo>
                    <a:pt x="188711" y="527792"/>
                  </a:lnTo>
                  <a:cubicBezTo>
                    <a:pt x="157480" y="527792"/>
                    <a:pt x="120650" y="511282"/>
                    <a:pt x="93980" y="483342"/>
                  </a:cubicBezTo>
                  <a:cubicBezTo>
                    <a:pt x="114300" y="492232"/>
                    <a:pt x="135890" y="497312"/>
                    <a:pt x="160020" y="497312"/>
                  </a:cubicBezTo>
                  <a:lnTo>
                    <a:pt x="201252" y="497312"/>
                  </a:lnTo>
                  <a:cubicBezTo>
                    <a:pt x="288882" y="497312"/>
                    <a:pt x="360002" y="426192"/>
                    <a:pt x="360002" y="338562"/>
                  </a:cubicBezTo>
                  <a:lnTo>
                    <a:pt x="360002" y="158750"/>
                  </a:lnTo>
                  <a:cubicBezTo>
                    <a:pt x="360002" y="140970"/>
                    <a:pt x="356192" y="123190"/>
                    <a:pt x="351112" y="106680"/>
                  </a:cubicBezTo>
                  <a:cubicBezTo>
                    <a:pt x="372702" y="132080"/>
                    <a:pt x="386672" y="165100"/>
                    <a:pt x="386672" y="201930"/>
                  </a:cubicBezTo>
                  <a:lnTo>
                    <a:pt x="386672" y="381742"/>
                  </a:lnTo>
                  <a:cubicBezTo>
                    <a:pt x="386672" y="381742"/>
                    <a:pt x="386672" y="381742"/>
                    <a:pt x="386672" y="381742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20522" y="1795041"/>
            <a:ext cx="15323155" cy="7657113"/>
            <a:chOff x="0" y="0"/>
            <a:chExt cx="4426901" cy="2212161"/>
          </a:xfrm>
        </p:grpSpPr>
        <p:sp>
          <p:nvSpPr>
            <p:cNvPr id="12" name="Freeform 12"/>
            <p:cNvSpPr/>
            <p:nvPr/>
          </p:nvSpPr>
          <p:spPr>
            <a:xfrm>
              <a:off x="92710" y="106680"/>
              <a:ext cx="4322761" cy="2092781"/>
            </a:xfrm>
            <a:custGeom>
              <a:avLst/>
              <a:gdLst/>
              <a:ahLst/>
              <a:cxnLst/>
              <a:rect l="l" t="t" r="r" b="b"/>
              <a:pathLst>
                <a:path w="4322761" h="2092781">
                  <a:moveTo>
                    <a:pt x="4296091" y="1903551"/>
                  </a:moveTo>
                  <a:cubicBezTo>
                    <a:pt x="4296091" y="1991181"/>
                    <a:pt x="4219891" y="2062301"/>
                    <a:pt x="4138611" y="2062301"/>
                  </a:cubicBezTo>
                  <a:lnTo>
                    <a:pt x="66040" y="2062301"/>
                  </a:lnTo>
                  <a:cubicBezTo>
                    <a:pt x="43180" y="2062301"/>
                    <a:pt x="20320" y="2057221"/>
                    <a:pt x="0" y="2048331"/>
                  </a:cubicBezTo>
                  <a:cubicBezTo>
                    <a:pt x="26670" y="2076271"/>
                    <a:pt x="63500" y="2092781"/>
                    <a:pt x="121679" y="2092781"/>
                  </a:cubicBezTo>
                  <a:lnTo>
                    <a:pt x="4176711" y="2092781"/>
                  </a:lnTo>
                  <a:cubicBezTo>
                    <a:pt x="4256721" y="2092781"/>
                    <a:pt x="4322761" y="2026741"/>
                    <a:pt x="4322761" y="1946731"/>
                  </a:cubicBezTo>
                  <a:lnTo>
                    <a:pt x="4322761" y="95250"/>
                  </a:lnTo>
                  <a:cubicBezTo>
                    <a:pt x="4322761" y="58420"/>
                    <a:pt x="4308791" y="25400"/>
                    <a:pt x="4287201" y="0"/>
                  </a:cubicBezTo>
                  <a:cubicBezTo>
                    <a:pt x="4293551" y="16510"/>
                    <a:pt x="4296091" y="34290"/>
                    <a:pt x="4296091" y="52070"/>
                  </a:cubicBezTo>
                  <a:lnTo>
                    <a:pt x="4296091" y="1903551"/>
                  </a:lnTo>
                  <a:lnTo>
                    <a:pt x="4296091" y="1903551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12700" y="12700"/>
              <a:ext cx="4362131" cy="2143581"/>
            </a:xfrm>
            <a:custGeom>
              <a:avLst/>
              <a:gdLst/>
              <a:ahLst/>
              <a:cxnLst/>
              <a:rect l="l" t="t" r="r" b="b"/>
              <a:pathLst>
                <a:path w="4362131" h="2143581">
                  <a:moveTo>
                    <a:pt x="146050" y="2143581"/>
                  </a:moveTo>
                  <a:lnTo>
                    <a:pt x="4216081" y="2143581"/>
                  </a:lnTo>
                  <a:cubicBezTo>
                    <a:pt x="4296091" y="2143581"/>
                    <a:pt x="4362131" y="2077541"/>
                    <a:pt x="4362131" y="1997531"/>
                  </a:cubicBezTo>
                  <a:lnTo>
                    <a:pt x="4362131" y="146050"/>
                  </a:lnTo>
                  <a:cubicBezTo>
                    <a:pt x="4362131" y="66040"/>
                    <a:pt x="4296091" y="0"/>
                    <a:pt x="42160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997531"/>
                  </a:lnTo>
                  <a:cubicBezTo>
                    <a:pt x="0" y="2078811"/>
                    <a:pt x="66040" y="2143581"/>
                    <a:pt x="146050" y="2143581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4426901" cy="2212161"/>
            </a:xfrm>
            <a:custGeom>
              <a:avLst/>
              <a:gdLst/>
              <a:ahLst/>
              <a:cxnLst/>
              <a:rect l="l" t="t" r="r" b="b"/>
              <a:pathLst>
                <a:path w="4426901" h="2212161">
                  <a:moveTo>
                    <a:pt x="4363401" y="74930"/>
                  </a:moveTo>
                  <a:cubicBezTo>
                    <a:pt x="4335461" y="30480"/>
                    <a:pt x="4285931" y="0"/>
                    <a:pt x="42287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010231"/>
                  </a:lnTo>
                  <a:cubicBezTo>
                    <a:pt x="0" y="2062301"/>
                    <a:pt x="25400" y="2108021"/>
                    <a:pt x="63500" y="2137231"/>
                  </a:cubicBezTo>
                  <a:cubicBezTo>
                    <a:pt x="91440" y="2181681"/>
                    <a:pt x="140970" y="2212161"/>
                    <a:pt x="218396" y="2212161"/>
                  </a:cubicBezTo>
                  <a:lnTo>
                    <a:pt x="4268151" y="2212161"/>
                  </a:lnTo>
                  <a:cubicBezTo>
                    <a:pt x="4355781" y="2212161"/>
                    <a:pt x="4426901" y="2141041"/>
                    <a:pt x="4426901" y="2053411"/>
                  </a:cubicBezTo>
                  <a:lnTo>
                    <a:pt x="4426901" y="201930"/>
                  </a:lnTo>
                  <a:cubicBezTo>
                    <a:pt x="4426901" y="149860"/>
                    <a:pt x="4401501" y="104140"/>
                    <a:pt x="4363401" y="74930"/>
                  </a:cubicBezTo>
                  <a:close/>
                  <a:moveTo>
                    <a:pt x="12700" y="2010231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4228781" y="12700"/>
                  </a:lnTo>
                  <a:cubicBezTo>
                    <a:pt x="4308791" y="12700"/>
                    <a:pt x="4374831" y="78740"/>
                    <a:pt x="4374831" y="158750"/>
                  </a:cubicBezTo>
                  <a:lnTo>
                    <a:pt x="4374831" y="2010231"/>
                  </a:lnTo>
                  <a:cubicBezTo>
                    <a:pt x="4374831" y="2090241"/>
                    <a:pt x="4308791" y="2156281"/>
                    <a:pt x="4228781" y="2156281"/>
                  </a:cubicBezTo>
                  <a:lnTo>
                    <a:pt x="158750" y="2156281"/>
                  </a:lnTo>
                  <a:cubicBezTo>
                    <a:pt x="78740" y="2156281"/>
                    <a:pt x="12700" y="2091511"/>
                    <a:pt x="12700" y="2010231"/>
                  </a:cubicBezTo>
                  <a:close/>
                  <a:moveTo>
                    <a:pt x="4415471" y="2053411"/>
                  </a:moveTo>
                  <a:cubicBezTo>
                    <a:pt x="4415471" y="2133421"/>
                    <a:pt x="4348161" y="2199461"/>
                    <a:pt x="4268151" y="2199461"/>
                  </a:cubicBezTo>
                  <a:lnTo>
                    <a:pt x="218396" y="2199461"/>
                  </a:lnTo>
                  <a:cubicBezTo>
                    <a:pt x="157480" y="2199461"/>
                    <a:pt x="120650" y="2182951"/>
                    <a:pt x="93980" y="2155011"/>
                  </a:cubicBezTo>
                  <a:cubicBezTo>
                    <a:pt x="114300" y="2163901"/>
                    <a:pt x="135890" y="2168981"/>
                    <a:pt x="160020" y="2168981"/>
                  </a:cubicBezTo>
                  <a:lnTo>
                    <a:pt x="4230051" y="2168981"/>
                  </a:lnTo>
                  <a:cubicBezTo>
                    <a:pt x="4317681" y="2168981"/>
                    <a:pt x="4388801" y="2097861"/>
                    <a:pt x="4388801" y="2010231"/>
                  </a:cubicBezTo>
                  <a:lnTo>
                    <a:pt x="4388801" y="158750"/>
                  </a:lnTo>
                  <a:cubicBezTo>
                    <a:pt x="4388801" y="140970"/>
                    <a:pt x="4384991" y="123190"/>
                    <a:pt x="4379911" y="106680"/>
                  </a:cubicBezTo>
                  <a:cubicBezTo>
                    <a:pt x="4401501" y="132080"/>
                    <a:pt x="4415471" y="165100"/>
                    <a:pt x="4415471" y="201930"/>
                  </a:cubicBezTo>
                  <a:lnTo>
                    <a:pt x="4415471" y="2053411"/>
                  </a:lnTo>
                  <a:cubicBezTo>
                    <a:pt x="4415471" y="2053411"/>
                    <a:pt x="4415471" y="2053411"/>
                    <a:pt x="4415471" y="2053411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780873" y="4071267"/>
            <a:ext cx="5315983" cy="4552415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2575183" y="2246427"/>
            <a:ext cx="10675301" cy="823276"/>
            <a:chOff x="0" y="0"/>
            <a:chExt cx="24817148" cy="191389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4817149" cy="1913890"/>
            </a:xfrm>
            <a:custGeom>
              <a:avLst/>
              <a:gdLst/>
              <a:ahLst/>
              <a:cxnLst/>
              <a:rect l="l" t="t" r="r" b="b"/>
              <a:pathLst>
                <a:path w="24817149" h="1913890">
                  <a:moveTo>
                    <a:pt x="24817149" y="956945"/>
                  </a:moveTo>
                  <a:lnTo>
                    <a:pt x="24817149" y="956945"/>
                  </a:lnTo>
                  <a:cubicBezTo>
                    <a:pt x="24817149" y="1485392"/>
                    <a:pt x="24388778" y="1913890"/>
                    <a:pt x="23860204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3860203" y="0"/>
                  </a:lnTo>
                  <a:cubicBezTo>
                    <a:pt x="24388651" y="0"/>
                    <a:pt x="24817149" y="428371"/>
                    <a:pt x="24817149" y="956945"/>
                  </a:cubicBezTo>
                  <a:close/>
                </a:path>
              </a:pathLst>
            </a:custGeom>
            <a:solidFill>
              <a:srgbClr val="F8CDA2"/>
            </a:solidFill>
          </p:spPr>
        </p:sp>
      </p:grpSp>
      <p:sp>
        <p:nvSpPr>
          <p:cNvPr id="18" name="AutoShape 18"/>
          <p:cNvSpPr/>
          <p:nvPr/>
        </p:nvSpPr>
        <p:spPr>
          <a:xfrm rot="5400000">
            <a:off x="7482408" y="1297248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AutoShape 19"/>
          <p:cNvSpPr/>
          <p:nvPr/>
        </p:nvSpPr>
        <p:spPr>
          <a:xfrm>
            <a:off x="7482408" y="1297248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AutoShape 20"/>
          <p:cNvSpPr/>
          <p:nvPr/>
        </p:nvSpPr>
        <p:spPr>
          <a:xfrm>
            <a:off x="15271777" y="2442503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AutoShape 21"/>
          <p:cNvSpPr/>
          <p:nvPr/>
        </p:nvSpPr>
        <p:spPr>
          <a:xfrm>
            <a:off x="15271777" y="2634252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AutoShape 22"/>
          <p:cNvSpPr/>
          <p:nvPr/>
        </p:nvSpPr>
        <p:spPr>
          <a:xfrm>
            <a:off x="15271777" y="2826001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3" name="Group 23"/>
          <p:cNvGrpSpPr/>
          <p:nvPr/>
        </p:nvGrpSpPr>
        <p:grpSpPr>
          <a:xfrm>
            <a:off x="14350757" y="1070721"/>
            <a:ext cx="406363" cy="406363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9DDBF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15040638" y="1070721"/>
            <a:ext cx="406363" cy="406363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9DDB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5730518" y="1070721"/>
            <a:ext cx="406363" cy="406363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9DDBF"/>
            </a:solidFill>
          </p:spPr>
        </p:sp>
      </p:grpSp>
      <p:sp>
        <p:nvSpPr>
          <p:cNvPr id="29" name="TextBox 29"/>
          <p:cNvSpPr txBox="1"/>
          <p:nvPr/>
        </p:nvSpPr>
        <p:spPr>
          <a:xfrm>
            <a:off x="2911752" y="1126751"/>
            <a:ext cx="3389965" cy="445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3300" dirty="0">
                <a:solidFill>
                  <a:srgbClr val="704430"/>
                </a:solidFill>
                <a:latin typeface="Nunito"/>
              </a:rPr>
              <a:t>GDĐP 6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000592" y="6072453"/>
            <a:ext cx="8207652" cy="726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87"/>
              </a:lnSpc>
            </a:pPr>
            <a:r>
              <a:rPr lang="en-US" sz="4800" dirty="0" err="1">
                <a:solidFill>
                  <a:srgbClr val="704430"/>
                </a:solidFill>
                <a:latin typeface="Arialle Bold"/>
              </a:rPr>
              <a:t>Tiết</a:t>
            </a:r>
            <a:r>
              <a:rPr lang="en-US" sz="4800" dirty="0">
                <a:solidFill>
                  <a:srgbClr val="704430"/>
                </a:solidFill>
                <a:latin typeface="Arialle Bold"/>
              </a:rPr>
              <a:t> 4. </a:t>
            </a:r>
            <a:r>
              <a:rPr lang="en-US" sz="4800" dirty="0" err="1">
                <a:solidFill>
                  <a:srgbClr val="704430"/>
                </a:solidFill>
                <a:latin typeface="Arialle Bold"/>
              </a:rPr>
              <a:t>Luyện</a:t>
            </a:r>
            <a:r>
              <a:rPr lang="en-US" sz="4800" dirty="0">
                <a:solidFill>
                  <a:srgbClr val="704430"/>
                </a:solidFill>
                <a:latin typeface="Arialle Bold"/>
              </a:rPr>
              <a:t> </a:t>
            </a:r>
            <a:r>
              <a:rPr lang="en-US" sz="4800" dirty="0" err="1">
                <a:solidFill>
                  <a:srgbClr val="704430"/>
                </a:solidFill>
                <a:latin typeface="Arialle Bold"/>
              </a:rPr>
              <a:t>tập</a:t>
            </a:r>
            <a:endParaRPr lang="en-US" sz="4800" dirty="0">
              <a:solidFill>
                <a:srgbClr val="704430"/>
              </a:solidFill>
              <a:latin typeface="Arialle Bo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2321388" y="3252150"/>
            <a:ext cx="11242212" cy="24006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828800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4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CHỦ ĐỀ 4</a:t>
            </a:r>
          </a:p>
          <a:p>
            <a:pPr algn="ctr" defTabSz="1828800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44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VỊ TRÍ ĐỊA LÍ VÀ SỰ THAY ĐỔI PHẠM VI HÀNH CHÍNH THÀNH PHỐ HÀ NỘI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1016</Words>
  <Application>Microsoft Office PowerPoint</Application>
  <PresentationFormat>Custom</PresentationFormat>
  <Paragraphs>155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#9Slide03 Roboto Medium</vt:lpstr>
      <vt:lpstr>Courier New</vt:lpstr>
      <vt:lpstr>Arial</vt:lpstr>
      <vt:lpstr>Faustina SemiBold</vt:lpstr>
      <vt:lpstr>Arialle Bold</vt:lpstr>
      <vt:lpstr>Faustina Regular Bold</vt:lpstr>
      <vt:lpstr>Times New Roman</vt:lpstr>
      <vt:lpstr>Nunito</vt:lpstr>
      <vt:lpstr>Calibri</vt:lpstr>
      <vt:lpstr>Muli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BÁO CÁO SẢN PHẨM</vt:lpstr>
      <vt:lpstr>PowerPoint Presentation</vt:lpstr>
      <vt:lpstr>PowerPoint Presentation</vt:lpstr>
      <vt:lpstr>PowerPoint Presentation</vt:lpstr>
      <vt:lpstr>BÁO CÁO SẢN PHẨM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Pastel Illustration Computer UI English Class Education Presentation</dc:title>
  <cp:lastModifiedBy>Phương</cp:lastModifiedBy>
  <cp:revision>10</cp:revision>
  <dcterms:created xsi:type="dcterms:W3CDTF">2006-08-16T00:00:00Z</dcterms:created>
  <dcterms:modified xsi:type="dcterms:W3CDTF">2023-12-31T03:37:47Z</dcterms:modified>
  <dc:identifier>DAFVG95eOZw</dc:identifier>
</cp:coreProperties>
</file>