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6484" r:id="rId2"/>
    <p:sldId id="6486" r:id="rId3"/>
    <p:sldId id="6495" r:id="rId4"/>
    <p:sldId id="6499" r:id="rId5"/>
    <p:sldId id="6514" r:id="rId6"/>
    <p:sldId id="6522" r:id="rId7"/>
    <p:sldId id="6453" r:id="rId8"/>
    <p:sldId id="6498" r:id="rId9"/>
    <p:sldId id="6523" r:id="rId10"/>
    <p:sldId id="6524" r:id="rId11"/>
    <p:sldId id="6455" r:id="rId12"/>
    <p:sldId id="6525" r:id="rId13"/>
    <p:sldId id="6526" r:id="rId14"/>
    <p:sldId id="6527" r:id="rId15"/>
    <p:sldId id="6529" r:id="rId16"/>
    <p:sldId id="6530" r:id="rId17"/>
    <p:sldId id="6512" r:id="rId18"/>
    <p:sldId id="6532" r:id="rId19"/>
    <p:sldId id="6509" r:id="rId20"/>
    <p:sldId id="6409" r:id="rId21"/>
    <p:sldId id="6534" r:id="rId22"/>
    <p:sldId id="6449" r:id="rId23"/>
    <p:sldId id="594" r:id="rId24"/>
    <p:sldId id="6447" r:id="rId25"/>
    <p:sldId id="6385" r:id="rId26"/>
    <p:sldId id="619" r:id="rId27"/>
    <p:sldId id="642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8" autoAdjust="0"/>
    <p:restoredTop sz="84982" autoAdjust="0"/>
  </p:normalViewPr>
  <p:slideViewPr>
    <p:cSldViewPr showGuides="1">
      <p:cViewPr varScale="1">
        <p:scale>
          <a:sx n="58" d="100"/>
          <a:sy n="58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3FF6-3811-467B-876F-14311EFD0843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BFC2-B557-4E99-9802-09FCE7A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8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45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9A12-CFDC-4BA7-B24C-ADE30BA1B3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63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63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5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27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84E899-9EDD-425F-B2F4-68E060C97F0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60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4.wdp"/><Relationship Id="rId3" Type="http://schemas.openxmlformats.org/officeDocument/2006/relationships/image" Target="../media/image42.jpg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2672" y="400064"/>
            <a:ext cx="10126657" cy="8278543"/>
          </a:xfrm>
          <a:custGeom>
            <a:avLst/>
            <a:gdLst/>
            <a:ahLst/>
            <a:cxnLst/>
            <a:rect l="l" t="t" r="r" b="b"/>
            <a:pathLst>
              <a:path w="15189986" h="12417814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3057245" y="2922190"/>
            <a:ext cx="9566489" cy="9846793"/>
          </a:xfrm>
          <a:custGeom>
            <a:avLst/>
            <a:gdLst/>
            <a:ahLst/>
            <a:cxnLst/>
            <a:rect l="l" t="t" r="r" b="b"/>
            <a:pathLst>
              <a:path w="14349733" h="14770189">
                <a:moveTo>
                  <a:pt x="14349733" y="0"/>
                </a:moveTo>
                <a:lnTo>
                  <a:pt x="0" y="0"/>
                </a:lnTo>
                <a:lnTo>
                  <a:pt x="0" y="14770189"/>
                </a:lnTo>
                <a:lnTo>
                  <a:pt x="14349733" y="14770189"/>
                </a:lnTo>
                <a:lnTo>
                  <a:pt x="14349733" y="0"/>
                </a:lnTo>
                <a:close/>
              </a:path>
            </a:pathLst>
          </a:custGeom>
          <a:blipFill>
            <a:blip r:embed="rId3"/>
            <a:stretch>
              <a:fillRect r="-2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9308314" y="2771101"/>
            <a:ext cx="4395773" cy="5074485"/>
          </a:xfrm>
          <a:custGeom>
            <a:avLst/>
            <a:gdLst/>
            <a:ahLst/>
            <a:cxnLst/>
            <a:rect l="l" t="t" r="r" b="b"/>
            <a:pathLst>
              <a:path w="6593659" h="7611728">
                <a:moveTo>
                  <a:pt x="6593660" y="0"/>
                </a:moveTo>
                <a:lnTo>
                  <a:pt x="0" y="0"/>
                </a:lnTo>
                <a:lnTo>
                  <a:pt x="0" y="7611728"/>
                </a:lnTo>
                <a:lnTo>
                  <a:pt x="6593660" y="7611728"/>
                </a:lnTo>
                <a:lnTo>
                  <a:pt x="65936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29944">
            <a:off x="10351804" y="272816"/>
            <a:ext cx="891625" cy="854339"/>
          </a:xfrm>
          <a:custGeom>
            <a:avLst/>
            <a:gdLst/>
            <a:ahLst/>
            <a:cxnLst/>
            <a:rect l="l" t="t" r="r" b="b"/>
            <a:pathLst>
              <a:path w="1337437" h="1281508">
                <a:moveTo>
                  <a:pt x="0" y="0"/>
                </a:moveTo>
                <a:lnTo>
                  <a:pt x="1337438" y="0"/>
                </a:lnTo>
                <a:lnTo>
                  <a:pt x="1337438" y="1281508"/>
                </a:lnTo>
                <a:lnTo>
                  <a:pt x="0" y="128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080411">
            <a:off x="1564004" y="4757488"/>
            <a:ext cx="862596" cy="826524"/>
          </a:xfrm>
          <a:custGeom>
            <a:avLst/>
            <a:gdLst/>
            <a:ahLst/>
            <a:cxnLst/>
            <a:rect l="l" t="t" r="r" b="b"/>
            <a:pathLst>
              <a:path w="1293894" h="1239786">
                <a:moveTo>
                  <a:pt x="0" y="0"/>
                </a:moveTo>
                <a:lnTo>
                  <a:pt x="1293894" y="0"/>
                </a:lnTo>
                <a:lnTo>
                  <a:pt x="1293894" y="1239786"/>
                </a:lnTo>
                <a:lnTo>
                  <a:pt x="0" y="1239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49033" y="926588"/>
            <a:ext cx="9293934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71"/>
              </a:lnSpc>
            </a:pP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mừng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hôm</a:t>
            </a:r>
            <a:r>
              <a:rPr lang="en-US" sz="8000" b="1" dirty="0">
                <a:solidFill>
                  <a:srgbClr val="3A3031"/>
                </a:solidFill>
                <a:latin typeface="+mj-lt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0635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4027" y="6426200"/>
            <a:ext cx="12500053" cy="1420199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351313">
            <a:off x="9188398" y="54069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75" y="303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292769" y="302713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6622338" y="4564770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C083B-81BE-5223-A338-2C96D90FFFD5}"/>
              </a:ext>
            </a:extLst>
          </p:cNvPr>
          <p:cNvSpPr txBox="1"/>
          <p:nvPr/>
        </p:nvSpPr>
        <p:spPr>
          <a:xfrm>
            <a:off x="364979" y="303064"/>
            <a:ext cx="1022682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Chăm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sóc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sức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khoẻ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4FE24-107A-E585-9774-45D54D0AF635}"/>
              </a:ext>
            </a:extLst>
          </p:cNvPr>
          <p:cNvSpPr/>
          <p:nvPr/>
        </p:nvSpPr>
        <p:spPr>
          <a:xfrm>
            <a:off x="136327" y="1445886"/>
            <a:ext cx="9486990" cy="48452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nâng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khỏe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luân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89+ Ảnh Làm Việc Nhóm Đẹp, Độc Đáo, Năng Lượng Nhất - TH Điện Biên Đông">
            <a:extLst>
              <a:ext uri="{FF2B5EF4-FFF2-40B4-BE49-F238E27FC236}">
                <a16:creationId xmlns:a16="http://schemas.microsoft.com/office/drawing/2014/main" id="{DD86BE4B-AE12-2BC1-8850-4BCEEA55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17" y="2087540"/>
            <a:ext cx="2473101" cy="2477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1219200"/>
            <a:ext cx="8448939" cy="4267200"/>
            <a:chOff x="3942525" y="1002164"/>
            <a:chExt cx="4700012" cy="870205"/>
          </a:xfrm>
        </p:grpSpPr>
        <p:sp>
          <p:nvSpPr>
            <p:cNvPr id="5" name="Rounded Rectangle 4"/>
            <p:cNvSpPr/>
            <p:nvPr/>
          </p:nvSpPr>
          <p:spPr>
            <a:xfrm>
              <a:off x="3942525" y="1002164"/>
              <a:ext cx="4700012" cy="870205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ounded Rectangle 4"/>
            <p:cNvSpPr txBox="1"/>
            <p:nvPr/>
          </p:nvSpPr>
          <p:spPr>
            <a:xfrm>
              <a:off x="3968012" y="1027651"/>
              <a:ext cx="4649038" cy="819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8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8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endPara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9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4027" y="6426200"/>
            <a:ext cx="12500053" cy="1420199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351313">
            <a:off x="9188398" y="54069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75" y="303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292769" y="302713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6622338" y="4564770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C083B-81BE-5223-A338-2C96D90FFFD5}"/>
              </a:ext>
            </a:extLst>
          </p:cNvPr>
          <p:cNvSpPr txBox="1"/>
          <p:nvPr/>
        </p:nvSpPr>
        <p:spPr>
          <a:xfrm>
            <a:off x="364979" y="303064"/>
            <a:ext cx="1022682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Dân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cư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4FE24-107A-E585-9774-45D54D0AF635}"/>
              </a:ext>
            </a:extLst>
          </p:cNvPr>
          <p:cNvSpPr/>
          <p:nvPr/>
        </p:nvSpPr>
        <p:spPr>
          <a:xfrm>
            <a:off x="307688" y="1652146"/>
            <a:ext cx="8779021" cy="46390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dẫn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Tỷ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khiến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sở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tầng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89+ Ảnh Làm Việc Nhóm Đẹp, Độc Đáo, Năng Lượng Nhất - TH Điện Biên Đông">
            <a:extLst>
              <a:ext uri="{FF2B5EF4-FFF2-40B4-BE49-F238E27FC236}">
                <a16:creationId xmlns:a16="http://schemas.microsoft.com/office/drawing/2014/main" id="{DD86BE4B-AE12-2BC1-8850-4BCEEA55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709" y="2087540"/>
            <a:ext cx="3009710" cy="30147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4027" y="6426200"/>
            <a:ext cx="12500053" cy="1420199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351313">
            <a:off x="9188398" y="54069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75" y="303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292769" y="302713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6622338" y="4564770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C083B-81BE-5223-A338-2C96D90FFFD5}"/>
              </a:ext>
            </a:extLst>
          </p:cNvPr>
          <p:cNvSpPr txBox="1"/>
          <p:nvPr/>
        </p:nvSpPr>
        <p:spPr>
          <a:xfrm>
            <a:off x="364979" y="303064"/>
            <a:ext cx="1022682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Giáo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dục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4FE24-107A-E585-9774-45D54D0AF635}"/>
              </a:ext>
            </a:extLst>
          </p:cNvPr>
          <p:cNvSpPr/>
          <p:nvPr/>
        </p:nvSpPr>
        <p:spPr>
          <a:xfrm>
            <a:off x="277771" y="1654709"/>
            <a:ext cx="9160020" cy="43435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chênh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lệch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ngoại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Vẫn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89+ Ảnh Làm Việc Nhóm Đẹp, Độc Đáo, Năng Lượng Nhất - TH Điện Biên Đông">
            <a:extLst>
              <a:ext uri="{FF2B5EF4-FFF2-40B4-BE49-F238E27FC236}">
                <a16:creationId xmlns:a16="http://schemas.microsoft.com/office/drawing/2014/main" id="{DD86BE4B-AE12-2BC1-8850-4BCEEA55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2087540"/>
            <a:ext cx="2571419" cy="25757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6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4027" y="6426200"/>
            <a:ext cx="12500053" cy="1420199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351313">
            <a:off x="9188398" y="54069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75" y="303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292769" y="302713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6622338" y="4564770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C083B-81BE-5223-A338-2C96D90FFFD5}"/>
              </a:ext>
            </a:extLst>
          </p:cNvPr>
          <p:cNvSpPr txBox="1"/>
          <p:nvPr/>
        </p:nvSpPr>
        <p:spPr>
          <a:xfrm>
            <a:off x="364979" y="303064"/>
            <a:ext cx="1022682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Chăm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sóc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sức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khoẻ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4FE24-107A-E585-9774-45D54D0AF635}"/>
              </a:ext>
            </a:extLst>
          </p:cNvPr>
          <p:cNvSpPr/>
          <p:nvPr/>
        </p:nvSpPr>
        <p:spPr>
          <a:xfrm>
            <a:off x="136327" y="1445886"/>
            <a:ext cx="9486990" cy="48452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chữa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lực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y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thiếu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tỷ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lệ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y,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bác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sỹ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phố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thấp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89+ Ảnh Làm Việc Nhóm Đẹp, Độc Đáo, Năng Lượng Nhất - TH Điện Biên Đông">
            <a:extLst>
              <a:ext uri="{FF2B5EF4-FFF2-40B4-BE49-F238E27FC236}">
                <a16:creationId xmlns:a16="http://schemas.microsoft.com/office/drawing/2014/main" id="{DD86BE4B-AE12-2BC1-8850-4BCEEA55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17" y="2087540"/>
            <a:ext cx="2473101" cy="2477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Đặc sản' tắc đường ở Hà Nội thường xuyên hơn trong thời gian gần đâ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447800"/>
            <a:ext cx="93726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00746" y="228600"/>
            <a:ext cx="10990509" cy="9050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8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ụ huynh xếp hàng từ nửa đêm nộp hồ sơ cho con vào lớp 10: Giám đốc Sở  Giáo dục Hà Nội nói gì? » Báo Phụ Nữ Việt Na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9372600" cy="6850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5240" y="1408516"/>
            <a:ext cx="2819400" cy="40333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48776">
            <a:off x="8902081" y="4655731"/>
            <a:ext cx="3451224" cy="2189959"/>
          </a:xfrm>
          <a:custGeom>
            <a:avLst/>
            <a:gdLst/>
            <a:ahLst/>
            <a:cxnLst/>
            <a:rect l="l" t="t" r="r" b="b"/>
            <a:pathLst>
              <a:path w="5176836" h="3284938">
                <a:moveTo>
                  <a:pt x="0" y="0"/>
                </a:moveTo>
                <a:lnTo>
                  <a:pt x="5176836" y="0"/>
                </a:lnTo>
                <a:lnTo>
                  <a:pt x="5176836" y="3284938"/>
                </a:lnTo>
                <a:lnTo>
                  <a:pt x="0" y="3284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8226">
            <a:off x="-520438" y="43770"/>
            <a:ext cx="2789850" cy="2709642"/>
          </a:xfrm>
          <a:custGeom>
            <a:avLst/>
            <a:gdLst/>
            <a:ahLst/>
            <a:cxnLst/>
            <a:rect l="l" t="t" r="r" b="b"/>
            <a:pathLst>
              <a:path w="4184775" h="4064463">
                <a:moveTo>
                  <a:pt x="0" y="0"/>
                </a:moveTo>
                <a:lnTo>
                  <a:pt x="4184775" y="0"/>
                </a:lnTo>
                <a:lnTo>
                  <a:pt x="4184775" y="4064463"/>
                </a:lnTo>
                <a:lnTo>
                  <a:pt x="0" y="4064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76400" y="2119487"/>
            <a:ext cx="9138274" cy="20832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23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2305" y="-176538"/>
            <a:ext cx="9689614" cy="2076773"/>
            <a:chOff x="2826020" y="-176538"/>
            <a:chExt cx="7123891" cy="20767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CF3748-F078-40CC-BB38-8E4BEA5907EE}"/>
                </a:ext>
              </a:extLst>
            </p:cNvPr>
            <p:cNvGrpSpPr/>
            <p:nvPr/>
          </p:nvGrpSpPr>
          <p:grpSpPr>
            <a:xfrm>
              <a:off x="3090178" y="118118"/>
              <a:ext cx="6859733" cy="1220785"/>
              <a:chOff x="3182943" y="131370"/>
              <a:chExt cx="6859733" cy="122078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92F8BE4-F4B0-4C15-9D2E-B93C53F5E217}"/>
                  </a:ext>
                </a:extLst>
              </p:cNvPr>
              <p:cNvSpPr/>
              <p:nvPr/>
            </p:nvSpPr>
            <p:spPr>
              <a:xfrm>
                <a:off x="3182943" y="131370"/>
                <a:ext cx="6751246" cy="120032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F6250F2-351E-44CA-A071-9F67D77DF914}"/>
                  </a:ext>
                </a:extLst>
              </p:cNvPr>
              <p:cNvSpPr/>
              <p:nvPr/>
            </p:nvSpPr>
            <p:spPr>
              <a:xfrm>
                <a:off x="3249529" y="151826"/>
                <a:ext cx="6793147" cy="12003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7200" b="1" cap="none" spc="0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#9Slide03 BoosterNextFYBlack" panose="02000A03000000020004" pitchFamily="2" charset="0"/>
                  </a:rPr>
                  <a:t>III. </a:t>
                </a:r>
                <a:r>
                  <a:rPr lang="en-US" sz="7200" b="1" cap="none" spc="0" dirty="0" err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#9Slide03 BoosterNextFYBlack" panose="02000A03000000020004" pitchFamily="2" charset="0"/>
                  </a:rPr>
                  <a:t>Biện</a:t>
                </a:r>
                <a:r>
                  <a:rPr lang="en-US" sz="7200" b="1" cap="none" spc="0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cap="none" spc="0" dirty="0" err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#9Slide03 BoosterNextFYBlack" panose="02000A03000000020004" pitchFamily="2" charset="0"/>
                  </a:rPr>
                  <a:t>pháp</a:t>
                </a:r>
                <a:endParaRPr lang="en-US" sz="72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BoosterNextFYBlack" panose="02000A03000000020004" pitchFamily="2" charset="0"/>
                </a:endParaRPr>
              </a:p>
            </p:txBody>
          </p:sp>
        </p:grpSp>
        <p:pic>
          <p:nvPicPr>
            <p:cNvPr id="1026" name="Picture 2" descr="Space rocket ic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4571" y1="39444" x2="54571" y2="39444"/>
                          <a14:foregroundMark x1="48286" y1="17222" x2="48286" y2="17222"/>
                          <a14:foregroundMark x1="69714" y1="62130" x2="69714" y2="62130"/>
                          <a14:foregroundMark x1="36286" y1="62500" x2="36286" y2="62500"/>
                          <a14:foregroundMark x1="53714" y1="72963" x2="53714" y2="72963"/>
                          <a14:foregroundMark x1="56714" y1="85926" x2="56714" y2="85926"/>
                          <a14:foregroundMark x1="50000" y1="87963" x2="50000" y2="87963"/>
                          <a14:foregroundMark x1="46429" y1="86574" x2="46429" y2="86574"/>
                          <a14:foregroundMark x1="43286" y1="85648" x2="43286" y2="85648"/>
                          <a14:foregroundMark x1="53857" y1="86111" x2="53857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9" r="27328" b="8219"/>
            <a:stretch/>
          </p:blipFill>
          <p:spPr bwMode="auto">
            <a:xfrm>
              <a:off x="2826020" y="-176538"/>
              <a:ext cx="661488" cy="2076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1727941-7C1C-3AC4-0A72-4D44044A2F41}"/>
              </a:ext>
            </a:extLst>
          </p:cNvPr>
          <p:cNvSpPr txBox="1"/>
          <p:nvPr/>
        </p:nvSpPr>
        <p:spPr>
          <a:xfrm>
            <a:off x="1430323" y="1387495"/>
            <a:ext cx="8892152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3 SFU Futura_12" panose="020B0604020202020204" charset="0"/>
              </a:rPr>
              <a:t>Think – Pair – Share</a:t>
            </a:r>
          </a:p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Đề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xuất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các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biện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pháp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để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giải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quyết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vấn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đề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dân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cư</a:t>
            </a:r>
            <a:r>
              <a:rPr lang="en-US" sz="2400" b="1" i="1" dirty="0">
                <a:solidFill>
                  <a:srgbClr val="FF0000"/>
                </a:solidFill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</a:rPr>
              <a:t>xã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hội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thành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phố</a:t>
            </a:r>
            <a:endParaRPr lang="en-US" sz="4400" b="1" u="sng" dirty="0">
              <a:solidFill>
                <a:srgbClr val="FF0000"/>
              </a:solidFill>
              <a:latin typeface="#9Slide03 SFU Futura_12" panose="020B0604020202020204" charset="0"/>
            </a:endParaRPr>
          </a:p>
        </p:txBody>
      </p:sp>
      <p:pic>
        <p:nvPicPr>
          <p:cNvPr id="8" name="Picture 4" descr="Thinking Person PNG Image &amp;amp; PSD File Free Download - Lovepik | 401333021">
            <a:extLst>
              <a:ext uri="{FF2B5EF4-FFF2-40B4-BE49-F238E27FC236}">
                <a16:creationId xmlns:a16="http://schemas.microsoft.com/office/drawing/2014/main" id="{05862BA8-5076-B8AC-9AE2-70F424370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9070" y1="26163" x2="79070" y2="26163"/>
                        <a14:foregroundMark x1="76395" y1="36628" x2="76395" y2="36628"/>
                        <a14:foregroundMark x1="75930" y1="32791" x2="75930" y2="32791"/>
                        <a14:foregroundMark x1="76744" y1="31628" x2="76977" y2="30930"/>
                        <a14:foregroundMark x1="76977" y1="30930" x2="77093" y2="30349"/>
                        <a14:foregroundMark x1="73605" y1="25814" x2="73605" y2="25814"/>
                        <a14:foregroundMark x1="75349" y1="24651" x2="75349" y2="24651"/>
                        <a14:foregroundMark x1="66628" y1="18023" x2="66628" y2="18023"/>
                        <a14:foregroundMark x1="64767" y1="15349" x2="64767" y2="15349"/>
                        <a14:foregroundMark x1="22209" y1="28953" x2="22209" y2="28953"/>
                        <a14:foregroundMark x1="22326" y1="24070" x2="22326" y2="2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20" t="4831" r="16684" b="10969"/>
          <a:stretch/>
        </p:blipFill>
        <p:spPr bwMode="auto">
          <a:xfrm>
            <a:off x="9911919" y="138574"/>
            <a:ext cx="1530478" cy="188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07851A19-5095-50AC-C1AB-217019F71EE0}"/>
              </a:ext>
            </a:extLst>
          </p:cNvPr>
          <p:cNvSpPr/>
          <p:nvPr/>
        </p:nvSpPr>
        <p:spPr>
          <a:xfrm>
            <a:off x="4652042" y="2950499"/>
            <a:ext cx="2585667" cy="2271025"/>
          </a:xfrm>
          <a:prstGeom prst="roundRect">
            <a:avLst/>
          </a:prstGeom>
          <a:solidFill>
            <a:srgbClr val="92D050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PAIR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</a:rPr>
              <a:t>HS </a:t>
            </a:r>
            <a:r>
              <a:rPr lang="en-US" sz="2000" i="1" dirty="0" err="1">
                <a:solidFill>
                  <a:schemeClr val="tx1"/>
                </a:solidFill>
              </a:rPr>
              <a:t>ghép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cặp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với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nhau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để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thảo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luận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về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những</a:t>
            </a:r>
            <a:r>
              <a:rPr lang="en-US" sz="2000" i="1" dirty="0">
                <a:solidFill>
                  <a:schemeClr val="tx1"/>
                </a:solidFill>
              </a:rPr>
              <a:t> ý </a:t>
            </a:r>
            <a:r>
              <a:rPr lang="en-US" sz="2000" i="1" dirty="0" err="1">
                <a:solidFill>
                  <a:schemeClr val="tx1"/>
                </a:solidFill>
              </a:rPr>
              <a:t>tưởng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vừa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có</a:t>
            </a:r>
            <a:endParaRPr lang="en-US" sz="3200" b="1" dirty="0">
              <a:solidFill>
                <a:schemeClr val="tx1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0A1E2260-FC06-EF1F-74D5-9BF8C7155984}"/>
              </a:ext>
            </a:extLst>
          </p:cNvPr>
          <p:cNvSpPr/>
          <p:nvPr/>
        </p:nvSpPr>
        <p:spPr>
          <a:xfrm>
            <a:off x="118793" y="2933246"/>
            <a:ext cx="1838921" cy="2271025"/>
          </a:xfrm>
          <a:prstGeom prst="roundRect">
            <a:avLst/>
          </a:prstGeom>
          <a:solidFill>
            <a:srgbClr val="FFCCCC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đôi</a:t>
            </a:r>
            <a:endParaRPr lang="en-US" sz="2800" b="1" dirty="0">
              <a:solidFill>
                <a:schemeClr val="tx1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55C766E3-B1BA-0D25-7347-5A867B996A73}"/>
              </a:ext>
            </a:extLst>
          </p:cNvPr>
          <p:cNvSpPr/>
          <p:nvPr/>
        </p:nvSpPr>
        <p:spPr>
          <a:xfrm>
            <a:off x="7441394" y="2933246"/>
            <a:ext cx="2470525" cy="2271025"/>
          </a:xfrm>
          <a:prstGeom prst="roundRect">
            <a:avLst/>
          </a:prstGeom>
          <a:solidFill>
            <a:srgbClr val="CCECFF"/>
          </a:solidFill>
          <a:ln w="3175">
            <a:solidFill>
              <a:srgbClr val="7BC666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SHARE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</a:rPr>
              <a:t>Chia </a:t>
            </a:r>
            <a:r>
              <a:rPr lang="en-US" sz="2000" i="1" dirty="0" err="1">
                <a:solidFill>
                  <a:schemeClr val="tx1"/>
                </a:solidFill>
              </a:rPr>
              <a:t>sẻ</a:t>
            </a:r>
            <a:r>
              <a:rPr lang="en-US" sz="2000" i="1" dirty="0">
                <a:solidFill>
                  <a:schemeClr val="tx1"/>
                </a:solidFill>
              </a:rPr>
              <a:t> ý </a:t>
            </a:r>
            <a:r>
              <a:rPr lang="en-US" sz="2000" i="1" dirty="0" err="1">
                <a:solidFill>
                  <a:schemeClr val="tx1"/>
                </a:solidFill>
              </a:rPr>
              <a:t>tưởng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vừa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thảo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luận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với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cả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lớp</a:t>
            </a:r>
            <a:endParaRPr lang="en-US" sz="3200" b="1" dirty="0">
              <a:solidFill>
                <a:schemeClr val="tx1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2" name="Picture 2" descr="Galeria - ícones de natureza grátis">
            <a:extLst>
              <a:ext uri="{FF2B5EF4-FFF2-40B4-BE49-F238E27FC236}">
                <a16:creationId xmlns:a16="http://schemas.microsoft.com/office/drawing/2014/main" id="{7D8531A3-FD81-CC59-D44B-275C8108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017" y="5285526"/>
            <a:ext cx="1634140" cy="14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Nhóm | Teams - Cộng đồng Kiến trúc cảnh quan">
            <a:extLst>
              <a:ext uri="{FF2B5EF4-FFF2-40B4-BE49-F238E27FC236}">
                <a16:creationId xmlns:a16="http://schemas.microsoft.com/office/drawing/2014/main" id="{BC9799BF-0114-7898-CE6B-BCDAE484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2" y="5285526"/>
            <a:ext cx="1345551" cy="129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69B4C674-97AF-C132-8A17-2C8D158ECE8D}"/>
              </a:ext>
            </a:extLst>
          </p:cNvPr>
          <p:cNvSpPr/>
          <p:nvPr/>
        </p:nvSpPr>
        <p:spPr>
          <a:xfrm>
            <a:off x="2059810" y="2933246"/>
            <a:ext cx="2430184" cy="22759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7BC666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THINK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</a:rPr>
              <a:t>HS </a:t>
            </a:r>
            <a:r>
              <a:rPr lang="en-US" sz="2000" i="1" dirty="0" err="1">
                <a:solidFill>
                  <a:schemeClr val="tx1"/>
                </a:solidFill>
              </a:rPr>
              <a:t>suy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nghĩ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độc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lập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về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vấn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đề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được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nêu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ra</a:t>
            </a:r>
            <a:r>
              <a:rPr lang="en-US" sz="2000" i="1" dirty="0">
                <a:solidFill>
                  <a:schemeClr val="tx1"/>
                </a:solidFill>
              </a:rPr>
              <a:t>; </a:t>
            </a:r>
            <a:r>
              <a:rPr lang="en-US" sz="2000" i="1" dirty="0" err="1">
                <a:solidFill>
                  <a:schemeClr val="tx1"/>
                </a:solidFill>
              </a:rPr>
              <a:t>tự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hình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thành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nên</a:t>
            </a:r>
            <a:r>
              <a:rPr lang="en-US" sz="2000" i="1" dirty="0">
                <a:solidFill>
                  <a:schemeClr val="tx1"/>
                </a:solidFill>
              </a:rPr>
              <a:t> ý </a:t>
            </a:r>
            <a:r>
              <a:rPr lang="en-US" sz="2000" i="1" dirty="0" err="1">
                <a:solidFill>
                  <a:schemeClr val="tx1"/>
                </a:solidFill>
              </a:rPr>
              <a:t>tưởng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của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i="1" dirty="0" err="1">
                <a:solidFill>
                  <a:schemeClr val="tx1"/>
                </a:solidFill>
              </a:rPr>
              <a:t>mình</a:t>
            </a:r>
            <a:r>
              <a:rPr lang="en-US" sz="2000" i="1" dirty="0">
                <a:solidFill>
                  <a:schemeClr val="tx1"/>
                </a:solidFill>
              </a:rPr>
              <a:t>.</a:t>
            </a:r>
            <a:endParaRPr lang="en-US" sz="3200" b="1" dirty="0">
              <a:solidFill>
                <a:schemeClr val="tx1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20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id="{38E9528A-496A-2A59-0BF8-CB418B88C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2980342" y="5496957"/>
            <a:ext cx="1188370" cy="120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opy writer RGB color icon stock vector. Illustration of flat - 187369446">
            <a:extLst>
              <a:ext uri="{FF2B5EF4-FFF2-40B4-BE49-F238E27FC236}">
                <a16:creationId xmlns:a16="http://schemas.microsoft.com/office/drawing/2014/main" id="{2E71EB5D-0613-5A8C-4354-0781E9A1E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22995" r="18409" b="27923"/>
          <a:stretch/>
        </p:blipFill>
        <p:spPr bwMode="auto">
          <a:xfrm>
            <a:off x="7931811" y="5402484"/>
            <a:ext cx="1442686" cy="115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8AED92C7-FC2A-F3E6-2D98-6F805EF7B994}"/>
              </a:ext>
            </a:extLst>
          </p:cNvPr>
          <p:cNvSpPr/>
          <p:nvPr/>
        </p:nvSpPr>
        <p:spPr>
          <a:xfrm>
            <a:off x="10115519" y="2933246"/>
            <a:ext cx="1981134" cy="2271025"/>
          </a:xfrm>
          <a:prstGeom prst="roundRect">
            <a:avLst/>
          </a:prstGeom>
          <a:solidFill>
            <a:srgbClr val="FFCCFF"/>
          </a:solidFill>
          <a:ln w="3175">
            <a:solidFill>
              <a:srgbClr val="0033CC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: 8 </a:t>
            </a:r>
            <a:r>
              <a:rPr lang="en-US" sz="2800" b="1" dirty="0" err="1">
                <a:solidFill>
                  <a:schemeClr val="tx1"/>
                </a:solidFill>
                <a:latin typeface="#9Slide03 SFU Futura_12" panose="020B060402020202020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chemeClr val="tx1"/>
              </a:solidFill>
              <a:latin typeface="#9Slide03 SFU Futura_12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25" name="Picture 2" descr="navocado-task-badges-legal-task-icons-smaller | Icon, Task, Icon collection">
            <a:extLst>
              <a:ext uri="{FF2B5EF4-FFF2-40B4-BE49-F238E27FC236}">
                <a16:creationId xmlns:a16="http://schemas.microsoft.com/office/drawing/2014/main" id="{49AE099B-2B83-8550-8505-4671A729D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4" t="79227" b="1915"/>
          <a:stretch/>
        </p:blipFill>
        <p:spPr bwMode="auto">
          <a:xfrm>
            <a:off x="10345921" y="5440465"/>
            <a:ext cx="1324971" cy="125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9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338">
        <p14:gallery dir="l"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7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19" y="1948227"/>
            <a:ext cx="5155189" cy="490977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376727"/>
            <a:ext cx="69088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305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9702800" y="3101184"/>
            <a:ext cx="3753785" cy="4333375"/>
          </a:xfrm>
          <a:custGeom>
            <a:avLst/>
            <a:gdLst/>
            <a:ahLst/>
            <a:cxnLst/>
            <a:rect l="l" t="t" r="r" b="b"/>
            <a:pathLst>
              <a:path w="5630678" h="6500062">
                <a:moveTo>
                  <a:pt x="5630679" y="0"/>
                </a:moveTo>
                <a:lnTo>
                  <a:pt x="0" y="0"/>
                </a:lnTo>
                <a:lnTo>
                  <a:pt x="0" y="6500061"/>
                </a:lnTo>
                <a:lnTo>
                  <a:pt x="5630679" y="6500061"/>
                </a:lnTo>
                <a:lnTo>
                  <a:pt x="563067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66800" y="1327942"/>
            <a:ext cx="9343292" cy="23151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DÂN CƯ, XÃ HỘI CỦA THÀNH PHỐ HÀ NỘI</a:t>
            </a:r>
          </a:p>
        </p:txBody>
      </p:sp>
    </p:spTree>
    <p:extLst>
      <p:ext uri="{BB962C8B-B14F-4D97-AF65-F5344CB8AC3E}">
        <p14:creationId xmlns:p14="http://schemas.microsoft.com/office/powerpoint/2010/main" val="25353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353176"/>
            <a:chOff x="400332" y="1001959"/>
            <a:chExt cx="2717614" cy="2734687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2734687"/>
              <a:chOff x="0" y="0"/>
              <a:chExt cx="1570252" cy="15801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504229" y="1119442"/>
              <a:ext cx="2457215" cy="18867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chiến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hoạch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mở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phố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đô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thị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vệ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tinh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qua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quá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mức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vực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2465625"/>
            <a:ext cx="5904516" cy="4223497"/>
            <a:chOff x="5102747" y="1849219"/>
            <a:chExt cx="2717614" cy="3167622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3167622"/>
              <a:chOff x="0" y="0"/>
              <a:chExt cx="1570252" cy="18302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699"/>
                <a:ext cx="1505482" cy="1817570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830269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79949" y="2259141"/>
              <a:ext cx="2500566" cy="13961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Giáo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dục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tuyên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truyền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nhằm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nâng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cộng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xây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dựng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nếp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đô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thị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dân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0" y="168876"/>
            <a:ext cx="12192000" cy="5665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Arialle Bold"/>
              </a:rPr>
              <a:t>III. </a:t>
            </a:r>
            <a:r>
              <a:rPr lang="en-US" sz="2800" b="1" dirty="0" err="1">
                <a:latin typeface="Arialle Bold"/>
              </a:rPr>
              <a:t>Biện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pháp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để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giải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quyết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vấn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đề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dân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cư</a:t>
            </a:r>
            <a:r>
              <a:rPr lang="en-US" sz="2800" b="1" dirty="0">
                <a:latin typeface="Arialle Bold"/>
              </a:rPr>
              <a:t>, </a:t>
            </a:r>
            <a:r>
              <a:rPr lang="en-US" sz="2800" b="1" dirty="0" err="1">
                <a:latin typeface="Arialle Bold"/>
              </a:rPr>
              <a:t>xã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hội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của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thành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phố</a:t>
            </a:r>
            <a:endParaRPr lang="en-US" sz="2800" spc="-180" dirty="0">
              <a:latin typeface="Arialle Bold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1006" flipH="1">
            <a:off x="4213496" y="5040944"/>
            <a:ext cx="2009477" cy="2020497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9273">
            <a:off x="10783667" y="1621724"/>
            <a:ext cx="1427007" cy="94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353176"/>
            <a:chOff x="400332" y="1001959"/>
            <a:chExt cx="2717614" cy="2734687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2734687"/>
              <a:chOff x="0" y="0"/>
              <a:chExt cx="1570252" cy="15801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0449" y="1127795"/>
              <a:ext cx="2457215" cy="22640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Xây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dựng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thêm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quận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Giáo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dục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trang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kiến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kỹ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phòng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chống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xâm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hại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;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phòng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chống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bạo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đường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2465625"/>
            <a:ext cx="5904516" cy="4223497"/>
            <a:chOff x="5102747" y="1849219"/>
            <a:chExt cx="2717614" cy="3167622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3167622"/>
              <a:chOff x="0" y="0"/>
              <a:chExt cx="1570252" cy="18302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699"/>
                <a:ext cx="1505482" cy="1817570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830269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81678" y="2139194"/>
              <a:ext cx="2500566" cy="2394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Xây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dựng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sách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tế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nâng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dịch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vụ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khám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chữa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bệnh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sách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tuyển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thu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hút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hỗ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trợ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cán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bộ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y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tế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giáo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viên</a:t>
              </a:r>
              <a:r>
                <a:rPr lang="en-US" sz="2800" kern="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0" y="168876"/>
            <a:ext cx="12192000" cy="5665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Arialle Bold"/>
              </a:rPr>
              <a:t>III. </a:t>
            </a:r>
            <a:r>
              <a:rPr lang="en-US" sz="2800" b="1" dirty="0" err="1">
                <a:latin typeface="Arialle Bold"/>
              </a:rPr>
              <a:t>Biện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pháp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để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giải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quyết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vấn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đề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dân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cư</a:t>
            </a:r>
            <a:r>
              <a:rPr lang="en-US" sz="2800" b="1" dirty="0">
                <a:latin typeface="Arialle Bold"/>
              </a:rPr>
              <a:t>, </a:t>
            </a:r>
            <a:r>
              <a:rPr lang="en-US" sz="2800" b="1" dirty="0" err="1">
                <a:latin typeface="Arialle Bold"/>
              </a:rPr>
              <a:t>xã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hội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của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thành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phố</a:t>
            </a:r>
            <a:endParaRPr lang="en-US" sz="2800" spc="-180" dirty="0">
              <a:latin typeface="Arialle Bold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1006" flipH="1">
            <a:off x="6517363" y="834871"/>
            <a:ext cx="2009477" cy="2020497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9273">
            <a:off x="10783667" y="1621724"/>
            <a:ext cx="1427007" cy="94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6685" y="1048088"/>
            <a:ext cx="1030869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LUYỆN TẬP</a:t>
            </a:r>
            <a:endParaRPr lang="en-US" sz="13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477069" y="2092046"/>
            <a:ext cx="10945216" cy="35855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/>
              <a:t>Ở </a:t>
            </a:r>
            <a:r>
              <a:rPr lang="en-US" sz="5400" dirty="0" err="1"/>
              <a:t>nơi</a:t>
            </a:r>
            <a:r>
              <a:rPr lang="en-US" sz="5400" dirty="0"/>
              <a:t> 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sinh</a:t>
            </a:r>
            <a:r>
              <a:rPr lang="en-US" sz="5400" dirty="0"/>
              <a:t> </a:t>
            </a:r>
            <a:r>
              <a:rPr lang="en-US" sz="5400" dirty="0" err="1"/>
              <a:t>sống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những</a:t>
            </a:r>
            <a:r>
              <a:rPr lang="en-US" sz="5400" dirty="0"/>
              <a:t> </a:t>
            </a:r>
            <a:r>
              <a:rPr lang="en-US" sz="5400" dirty="0" err="1"/>
              <a:t>thuận</a:t>
            </a:r>
            <a:r>
              <a:rPr lang="en-US" sz="5400" dirty="0"/>
              <a:t> </a:t>
            </a:r>
            <a:r>
              <a:rPr lang="en-US" sz="5400" dirty="0" err="1"/>
              <a:t>lợi</a:t>
            </a:r>
            <a:r>
              <a:rPr lang="en-US" sz="5400" dirty="0"/>
              <a:t>, </a:t>
            </a:r>
            <a:r>
              <a:rPr lang="en-US" sz="5400" dirty="0" err="1"/>
              <a:t>hạn</a:t>
            </a:r>
            <a:r>
              <a:rPr lang="en-US" sz="5400" dirty="0"/>
              <a:t> </a:t>
            </a:r>
            <a:r>
              <a:rPr lang="en-US" sz="5400" dirty="0" err="1"/>
              <a:t>chế</a:t>
            </a:r>
            <a:r>
              <a:rPr lang="en-US" sz="5400" dirty="0"/>
              <a:t> </a:t>
            </a:r>
            <a:r>
              <a:rPr lang="en-US" sz="5400" dirty="0" err="1"/>
              <a:t>nào</a:t>
            </a:r>
            <a:r>
              <a:rPr lang="en-US" sz="5400" dirty="0"/>
              <a:t> </a:t>
            </a:r>
            <a:r>
              <a:rPr lang="en-US" sz="5400" dirty="0" err="1"/>
              <a:t>về</a:t>
            </a:r>
            <a:r>
              <a:rPr lang="en-US" sz="5400" dirty="0"/>
              <a:t> </a:t>
            </a:r>
            <a:r>
              <a:rPr lang="en-US" sz="5400" dirty="0" err="1"/>
              <a:t>dân</a:t>
            </a:r>
            <a:r>
              <a:rPr lang="en-US" sz="5400" dirty="0"/>
              <a:t> </a:t>
            </a:r>
            <a:r>
              <a:rPr lang="en-US" sz="5400" dirty="0" err="1"/>
              <a:t>cư</a:t>
            </a:r>
            <a:r>
              <a:rPr lang="en-US" sz="5400" dirty="0"/>
              <a:t>, </a:t>
            </a:r>
            <a:r>
              <a:rPr lang="en-US" sz="5400" dirty="0" err="1"/>
              <a:t>xã</a:t>
            </a:r>
            <a:r>
              <a:rPr lang="en-US" sz="5400" dirty="0"/>
              <a:t> </a:t>
            </a:r>
            <a:r>
              <a:rPr lang="en-US" sz="5400" dirty="0" err="1"/>
              <a:t>hội</a:t>
            </a:r>
            <a:r>
              <a:rPr lang="en-US" sz="5400" dirty="0"/>
              <a:t>?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31436" y="235790"/>
            <a:ext cx="1993468" cy="16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78A72B9C-7FB1-2CE7-4B4A-CC0640944FEB}"/>
              </a:ext>
            </a:extLst>
          </p:cNvPr>
          <p:cNvSpPr txBox="1"/>
          <p:nvPr/>
        </p:nvSpPr>
        <p:spPr>
          <a:xfrm>
            <a:off x="1098531" y="2444115"/>
            <a:ext cx="9994939" cy="1969770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1" algn="ctr"/>
            <a:r>
              <a:rPr lang="en-US" sz="1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9841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2356612" y="20785"/>
            <a:ext cx="1329016" cy="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007F8E-BDD2-4299-8F4B-95FF7E63AC21}"/>
              </a:ext>
            </a:extLst>
          </p:cNvPr>
          <p:cNvSpPr/>
          <p:nvPr/>
        </p:nvSpPr>
        <p:spPr>
          <a:xfrm>
            <a:off x="2362200" y="-249302"/>
            <a:ext cx="9829800" cy="5278502"/>
          </a:xfrm>
          <a:prstGeom prst="cloudCallout">
            <a:avLst>
              <a:gd name="adj1" fmla="val -56970"/>
              <a:gd name="adj2" fmla="val 28912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EA0CE5D1-46B0-4624-8695-AFE040C1EA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6877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EABA0786-DF8C-9082-88B5-22B4D1179CBB}"/>
              </a:ext>
            </a:extLst>
          </p:cNvPr>
          <p:cNvSpPr txBox="1"/>
          <p:nvPr/>
        </p:nvSpPr>
        <p:spPr>
          <a:xfrm>
            <a:off x="1072184" y="364623"/>
            <a:ext cx="9994939" cy="738664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1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YÊU CẦU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DBE158-BE71-0A67-7937-DCEF9C6194D9}"/>
              </a:ext>
            </a:extLst>
          </p:cNvPr>
          <p:cNvSpPr/>
          <p:nvPr/>
        </p:nvSpPr>
        <p:spPr>
          <a:xfrm>
            <a:off x="228601" y="1397675"/>
            <a:ext cx="11680900" cy="5231725"/>
          </a:xfrm>
          <a:prstGeom prst="roundRect">
            <a:avLst>
              <a:gd name="adj" fmla="val 10239"/>
            </a:avLst>
          </a:prstGeom>
          <a:solidFill>
            <a:srgbClr val="FFFFFF">
              <a:alpha val="89804"/>
            </a:srgb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poster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chụp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video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4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3D3A37-98D7-D33E-C51F-E5D9A57C691A}"/>
              </a:ext>
            </a:extLst>
          </p:cNvPr>
          <p:cNvSpPr txBox="1">
            <a:spLocks/>
          </p:cNvSpPr>
          <p:nvPr/>
        </p:nvSpPr>
        <p:spPr>
          <a:xfrm>
            <a:off x="838200" y="297931"/>
            <a:ext cx="10515600" cy="8450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EB85-C4B9-A0E2-9F03-7F8503873594}"/>
              </a:ext>
            </a:extLst>
          </p:cNvPr>
          <p:cNvSpPr/>
          <p:nvPr/>
        </p:nvSpPr>
        <p:spPr>
          <a:xfrm>
            <a:off x="288876" y="1529252"/>
            <a:ext cx="11614248" cy="4154984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nl-NL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56E133-6F5E-9D20-2299-6761540E63AC}"/>
              </a:ext>
            </a:extLst>
          </p:cNvPr>
          <p:cNvSpPr/>
          <p:nvPr/>
        </p:nvSpPr>
        <p:spPr>
          <a:xfrm>
            <a:off x="18349" y="1827610"/>
            <a:ext cx="12173651" cy="2200602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Trân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thầy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5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9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586" y="-276814"/>
            <a:ext cx="1796426" cy="1162777"/>
          </a:xfrm>
          <a:custGeom>
            <a:avLst/>
            <a:gdLst/>
            <a:ahLst/>
            <a:cxnLst/>
            <a:rect l="l" t="t" r="r" b="b"/>
            <a:pathLst>
              <a:path w="2694639" h="1744166">
                <a:moveTo>
                  <a:pt x="0" y="0"/>
                </a:moveTo>
                <a:lnTo>
                  <a:pt x="2694638" y="0"/>
                </a:lnTo>
                <a:lnTo>
                  <a:pt x="2694638" y="1744166"/>
                </a:lnTo>
                <a:lnTo>
                  <a:pt x="0" y="174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511252" y="6097163"/>
            <a:ext cx="13214505" cy="2510756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>
            <a:off x="721116" y="2508070"/>
            <a:ext cx="7784203" cy="941592"/>
            <a:chOff x="0" y="0"/>
            <a:chExt cx="2283125" cy="3719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1117" y="2508070"/>
            <a:ext cx="971783" cy="941592"/>
            <a:chOff x="0" y="0"/>
            <a:chExt cx="383914" cy="3719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73314" y="2703260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50082" y="2787577"/>
            <a:ext cx="6655236" cy="359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dirty="0" err="1">
                <a:solidFill>
                  <a:srgbClr val="002060"/>
                </a:solidFill>
                <a:latin typeface="+mj-lt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TP.Hà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Nội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85800" y="3810000"/>
            <a:ext cx="7819520" cy="941592"/>
            <a:chOff x="0" y="0"/>
            <a:chExt cx="2283125" cy="3719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5800" y="3810000"/>
            <a:ext cx="971783" cy="941592"/>
            <a:chOff x="0" y="0"/>
            <a:chExt cx="383914" cy="37198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 b="1">
                <a:solidFill>
                  <a:srgbClr val="002060"/>
                </a:solidFill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 b="1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85800" y="3960097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90992" y="4044958"/>
            <a:ext cx="6714326" cy="359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xh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8915125" y="2703260"/>
            <a:ext cx="4497689" cy="4415912"/>
          </a:xfrm>
          <a:custGeom>
            <a:avLst/>
            <a:gdLst/>
            <a:ahLst/>
            <a:cxnLst/>
            <a:rect l="l" t="t" r="r" b="b"/>
            <a:pathLst>
              <a:path w="6746533" h="6623868">
                <a:moveTo>
                  <a:pt x="0" y="0"/>
                </a:moveTo>
                <a:lnTo>
                  <a:pt x="6746532" y="0"/>
                </a:lnTo>
                <a:lnTo>
                  <a:pt x="6746532" y="6623868"/>
                </a:lnTo>
                <a:lnTo>
                  <a:pt x="0" y="6623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29"/>
          <p:cNvSpPr/>
          <p:nvPr/>
        </p:nvSpPr>
        <p:spPr>
          <a:xfrm>
            <a:off x="10857860" y="359940"/>
            <a:ext cx="1080313" cy="2367219"/>
          </a:xfrm>
          <a:custGeom>
            <a:avLst/>
            <a:gdLst/>
            <a:ahLst/>
            <a:cxnLst/>
            <a:rect l="l" t="t" r="r" b="b"/>
            <a:pathLst>
              <a:path w="1620469" h="3550829">
                <a:moveTo>
                  <a:pt x="0" y="0"/>
                </a:moveTo>
                <a:lnTo>
                  <a:pt x="1620469" y="0"/>
                </a:lnTo>
                <a:lnTo>
                  <a:pt x="1620469" y="3550829"/>
                </a:lnTo>
                <a:lnTo>
                  <a:pt x="0" y="3550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30"/>
          <p:cNvSpPr/>
          <p:nvPr/>
        </p:nvSpPr>
        <p:spPr>
          <a:xfrm>
            <a:off x="8627117" y="1250061"/>
            <a:ext cx="1991187" cy="1477098"/>
          </a:xfrm>
          <a:custGeom>
            <a:avLst/>
            <a:gdLst/>
            <a:ahLst/>
            <a:cxnLst/>
            <a:rect l="l" t="t" r="r" b="b"/>
            <a:pathLst>
              <a:path w="2986780" h="2215647">
                <a:moveTo>
                  <a:pt x="0" y="0"/>
                </a:moveTo>
                <a:lnTo>
                  <a:pt x="2986780" y="0"/>
                </a:lnTo>
                <a:lnTo>
                  <a:pt x="2986780" y="2215647"/>
                </a:lnTo>
                <a:lnTo>
                  <a:pt x="0" y="22156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1"/>
          <p:cNvSpPr/>
          <p:nvPr/>
        </p:nvSpPr>
        <p:spPr>
          <a:xfrm>
            <a:off x="9367207" y="3449662"/>
            <a:ext cx="2926241" cy="4074513"/>
          </a:xfrm>
          <a:custGeom>
            <a:avLst/>
            <a:gdLst/>
            <a:ahLst/>
            <a:cxnLst/>
            <a:rect l="l" t="t" r="r" b="b"/>
            <a:pathLst>
              <a:path w="4389362" h="6111770">
                <a:moveTo>
                  <a:pt x="0" y="0"/>
                </a:moveTo>
                <a:lnTo>
                  <a:pt x="4389362" y="0"/>
                </a:lnTo>
                <a:lnTo>
                  <a:pt x="4389362" y="6111770"/>
                </a:lnTo>
                <a:lnTo>
                  <a:pt x="0" y="6111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32"/>
          <p:cNvSpPr/>
          <p:nvPr/>
        </p:nvSpPr>
        <p:spPr>
          <a:xfrm>
            <a:off x="9622710" y="140818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1" y="0"/>
                </a:lnTo>
                <a:lnTo>
                  <a:pt x="890111" y="1117719"/>
                </a:lnTo>
                <a:lnTo>
                  <a:pt x="0" y="1117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33"/>
          <p:cNvSpPr/>
          <p:nvPr/>
        </p:nvSpPr>
        <p:spPr>
          <a:xfrm>
            <a:off x="7558153" y="1269072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3" y="0"/>
                </a:lnTo>
                <a:lnTo>
                  <a:pt x="655753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34"/>
          <p:cNvSpPr/>
          <p:nvPr/>
        </p:nvSpPr>
        <p:spPr>
          <a:xfrm flipH="1">
            <a:off x="4058722" y="304575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655752" y="0"/>
                </a:moveTo>
                <a:lnTo>
                  <a:pt x="0" y="0"/>
                </a:lnTo>
                <a:lnTo>
                  <a:pt x="0" y="823433"/>
                </a:lnTo>
                <a:lnTo>
                  <a:pt x="655752" y="823433"/>
                </a:lnTo>
                <a:lnTo>
                  <a:pt x="6557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Freeform 35"/>
          <p:cNvSpPr/>
          <p:nvPr/>
        </p:nvSpPr>
        <p:spPr>
          <a:xfrm>
            <a:off x="5084484" y="-2301737"/>
            <a:ext cx="3949633" cy="2743200"/>
          </a:xfrm>
          <a:custGeom>
            <a:avLst/>
            <a:gdLst/>
            <a:ahLst/>
            <a:cxnLst/>
            <a:rect l="l" t="t" r="r" b="b"/>
            <a:pathLst>
              <a:path w="5924450" h="4114800">
                <a:moveTo>
                  <a:pt x="0" y="0"/>
                </a:moveTo>
                <a:lnTo>
                  <a:pt x="5924450" y="0"/>
                </a:lnTo>
                <a:lnTo>
                  <a:pt x="5924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TextBox 36"/>
          <p:cNvSpPr txBox="1"/>
          <p:nvPr/>
        </p:nvSpPr>
        <p:spPr>
          <a:xfrm>
            <a:off x="721118" y="1349077"/>
            <a:ext cx="7112377" cy="82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7"/>
              </a:lnSpc>
              <a:spcBef>
                <a:spcPct val="0"/>
              </a:spcBef>
            </a:pPr>
            <a:r>
              <a:rPr lang="en-US" sz="5134" b="1" dirty="0">
                <a:solidFill>
                  <a:srgbClr val="D87134"/>
                </a:solidFill>
                <a:latin typeface="Showcard Gothic" panose="04020904020102020604" pitchFamily="82" charset="0"/>
              </a:rPr>
              <a:t>NÔI DUNG BÀI HOC</a:t>
            </a:r>
          </a:p>
        </p:txBody>
      </p:sp>
      <p:grpSp>
        <p:nvGrpSpPr>
          <p:cNvPr id="40" name="Group 20"/>
          <p:cNvGrpSpPr/>
          <p:nvPr/>
        </p:nvGrpSpPr>
        <p:grpSpPr>
          <a:xfrm>
            <a:off x="685800" y="5105400"/>
            <a:ext cx="7819520" cy="941592"/>
            <a:chOff x="0" y="0"/>
            <a:chExt cx="2283125" cy="371987"/>
          </a:xfrm>
        </p:grpSpPr>
        <p:sp>
          <p:nvSpPr>
            <p:cNvPr id="41" name="Freeform 21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43" name="Group 23"/>
          <p:cNvGrpSpPr/>
          <p:nvPr/>
        </p:nvGrpSpPr>
        <p:grpSpPr>
          <a:xfrm>
            <a:off x="685800" y="5105400"/>
            <a:ext cx="971783" cy="941592"/>
            <a:chOff x="0" y="0"/>
            <a:chExt cx="383914" cy="371987"/>
          </a:xfrm>
        </p:grpSpPr>
        <p:sp>
          <p:nvSpPr>
            <p:cNvPr id="44" name="Freeform 24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 b="1">
                <a:solidFill>
                  <a:srgbClr val="002060"/>
                </a:solidFill>
              </a:endParaRPr>
            </a:p>
          </p:txBody>
        </p:sp>
        <p:sp>
          <p:nvSpPr>
            <p:cNvPr id="4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 b="1">
                <a:solidFill>
                  <a:srgbClr val="002060"/>
                </a:solidFill>
              </a:endParaRPr>
            </a:p>
          </p:txBody>
        </p:sp>
      </p:grpSp>
      <p:sp>
        <p:nvSpPr>
          <p:cNvPr id="46" name="TextBox 26"/>
          <p:cNvSpPr txBox="1"/>
          <p:nvPr/>
        </p:nvSpPr>
        <p:spPr>
          <a:xfrm>
            <a:off x="685800" y="5255497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III</a:t>
            </a:r>
          </a:p>
        </p:txBody>
      </p:sp>
      <p:sp>
        <p:nvSpPr>
          <p:cNvPr id="47" name="TextBox 27"/>
          <p:cNvSpPr txBox="1"/>
          <p:nvPr/>
        </p:nvSpPr>
        <p:spPr>
          <a:xfrm>
            <a:off x="1790991" y="5340358"/>
            <a:ext cx="6714327" cy="359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dirty="0" err="1">
                <a:solidFill>
                  <a:srgbClr val="002060"/>
                </a:solidFill>
                <a:latin typeface="+mj-lt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quyết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vđ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</a:rPr>
              <a:t>xh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 TP</a:t>
            </a:r>
          </a:p>
        </p:txBody>
      </p:sp>
    </p:spTree>
    <p:extLst>
      <p:ext uri="{BB962C8B-B14F-4D97-AF65-F5344CB8AC3E}">
        <p14:creationId xmlns:p14="http://schemas.microsoft.com/office/powerpoint/2010/main" val="39704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7" grpId="0" animBg="1"/>
      <p:bldP spid="36" grpId="0"/>
      <p:bldP spid="46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48776">
            <a:off x="8902082" y="4954729"/>
            <a:ext cx="3451224" cy="2189959"/>
          </a:xfrm>
          <a:custGeom>
            <a:avLst/>
            <a:gdLst/>
            <a:ahLst/>
            <a:cxnLst/>
            <a:rect l="l" t="t" r="r" b="b"/>
            <a:pathLst>
              <a:path w="5176836" h="3284938">
                <a:moveTo>
                  <a:pt x="0" y="0"/>
                </a:moveTo>
                <a:lnTo>
                  <a:pt x="5176836" y="0"/>
                </a:lnTo>
                <a:lnTo>
                  <a:pt x="5176836" y="3284938"/>
                </a:lnTo>
                <a:lnTo>
                  <a:pt x="0" y="3284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8226">
            <a:off x="-520438" y="43770"/>
            <a:ext cx="2789850" cy="2709642"/>
          </a:xfrm>
          <a:custGeom>
            <a:avLst/>
            <a:gdLst/>
            <a:ahLst/>
            <a:cxnLst/>
            <a:rect l="l" t="t" r="r" b="b"/>
            <a:pathLst>
              <a:path w="4184775" h="4064463">
                <a:moveTo>
                  <a:pt x="0" y="0"/>
                </a:moveTo>
                <a:lnTo>
                  <a:pt x="4184775" y="0"/>
                </a:lnTo>
                <a:lnTo>
                  <a:pt x="4184775" y="4064463"/>
                </a:lnTo>
                <a:lnTo>
                  <a:pt x="0" y="4064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05000" y="1441304"/>
            <a:ext cx="9138274" cy="234365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04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3575" y="1828799"/>
            <a:ext cx="589937" cy="42726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4964" y="1828799"/>
            <a:ext cx="287873" cy="42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85"/>
          <p:cNvGrpSpPr>
            <a:grpSpLocks/>
          </p:cNvGrpSpPr>
          <p:nvPr/>
        </p:nvGrpSpPr>
        <p:grpSpPr bwMode="auto">
          <a:xfrm>
            <a:off x="3303702" y="2239802"/>
            <a:ext cx="7907685" cy="986389"/>
            <a:chOff x="-23359" y="16419"/>
            <a:chExt cx="5494964" cy="671349"/>
          </a:xfrm>
        </p:grpSpPr>
        <p:grpSp>
          <p:nvGrpSpPr>
            <p:cNvPr id="5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文本框 81"/>
            <p:cNvSpPr txBox="1">
              <a:spLocks noChangeArrowheads="1"/>
            </p:cNvSpPr>
            <p:nvPr/>
          </p:nvSpPr>
          <p:spPr bwMode="auto">
            <a:xfrm>
              <a:off x="187989" y="120900"/>
              <a:ext cx="4407735" cy="523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Thuận</a:t>
              </a:r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lợi</a:t>
              </a:r>
              <a:endPara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86"/>
          <p:cNvGrpSpPr>
            <a:grpSpLocks/>
          </p:cNvGrpSpPr>
          <p:nvPr/>
        </p:nvGrpSpPr>
        <p:grpSpPr bwMode="auto">
          <a:xfrm>
            <a:off x="3272145" y="4191000"/>
            <a:ext cx="7901267" cy="914400"/>
            <a:chOff x="0" y="0"/>
            <a:chExt cx="5467144" cy="668621"/>
          </a:xfrm>
        </p:grpSpPr>
        <p:grpSp>
          <p:nvGrpSpPr>
            <p:cNvPr id="11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13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文本框 82"/>
            <p:cNvSpPr txBox="1">
              <a:spLocks noChangeArrowheads="1"/>
            </p:cNvSpPr>
            <p:nvPr/>
          </p:nvSpPr>
          <p:spPr bwMode="auto">
            <a:xfrm>
              <a:off x="193476" y="72588"/>
              <a:ext cx="4354343" cy="56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Khó</a:t>
              </a:r>
              <a:r>
                <a:rPr lang="en-US" altLang="zh-CN" sz="4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khăn</a:t>
              </a:r>
              <a:endPara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2460"/>
            <a:ext cx="12192000" cy="1049726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defTabSz="609630">
              <a:lnSpc>
                <a:spcPct val="150000"/>
              </a:lnSpc>
              <a:defRPr/>
            </a:pP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dirty="0">
              <a:solidFill>
                <a:srgbClr val="3A30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7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F1424-2A5D-4A70-90AE-891C500CE2A1}"/>
              </a:ext>
            </a:extLst>
          </p:cNvPr>
          <p:cNvSpPr txBox="1"/>
          <p:nvPr/>
        </p:nvSpPr>
        <p:spPr>
          <a:xfrm>
            <a:off x="6461268" y="831000"/>
            <a:ext cx="5022913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3733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Nhiệm vụ</a:t>
            </a:r>
            <a:endParaRPr lang="en-US" sz="3733" b="1" dirty="0">
              <a:solidFill>
                <a:srgbClr val="C0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0746" y="950007"/>
            <a:ext cx="7148337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7" indent="-285737" defTabSz="914354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</a:t>
            </a:r>
            <a:r>
              <a:rPr lang="en-US" sz="2800" b="1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nhóm: Kĩ thuật khăn trải bàn </a:t>
            </a:r>
          </a:p>
          <a:p>
            <a:pPr defTabSz="914354">
              <a:lnSpc>
                <a:spcPct val="120000"/>
              </a:lnSpc>
              <a:defRPr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                    (4 nhóm)</a:t>
            </a:r>
            <a:endParaRPr lang="en-US" sz="28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98824-665E-4BAF-BFD2-FAB5CE5557F4}"/>
              </a:ext>
            </a:extLst>
          </p:cNvPr>
          <p:cNvSpPr/>
          <p:nvPr/>
        </p:nvSpPr>
        <p:spPr>
          <a:xfrm>
            <a:off x="5943999" y="1490668"/>
            <a:ext cx="6045094" cy="32162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3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N.chẵn</a:t>
            </a:r>
            <a:r>
              <a:rPr lang="en-US" sz="3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3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N.lẻ</a:t>
            </a:r>
            <a:r>
              <a:rPr lang="en-US" sz="33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3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43586" y="5765173"/>
            <a:ext cx="3722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5</a:t>
            </a:r>
            <a:r>
              <a:rPr lang="vi-VN" sz="28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endParaRPr lang="en-US" sz="28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99" y="-19669"/>
            <a:ext cx="12218787" cy="880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 defTabSz="609630">
              <a:lnSpc>
                <a:spcPct val="15000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, screenshot, handwriting, businesscard&#10;&#10;Description automatically generated">
            <a:extLst>
              <a:ext uri="{FF2B5EF4-FFF2-40B4-BE49-F238E27FC236}">
                <a16:creationId xmlns:a16="http://schemas.microsoft.com/office/drawing/2014/main" id="{9586F36F-079D-C971-25E7-9203657C8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8" y="2149086"/>
            <a:ext cx="5741090" cy="3362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513365"/>
            <a:ext cx="6096000" cy="4174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11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1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3553" y="2468894"/>
            <a:ext cx="7680852" cy="2560306"/>
            <a:chOff x="3942525" y="0"/>
            <a:chExt cx="4680955" cy="870205"/>
          </a:xfrm>
        </p:grpSpPr>
        <p:sp>
          <p:nvSpPr>
            <p:cNvPr id="5" name="Rounded Rectangle 4"/>
            <p:cNvSpPr/>
            <p:nvPr/>
          </p:nvSpPr>
          <p:spPr>
            <a:xfrm>
              <a:off x="3942525" y="0"/>
              <a:ext cx="4680955" cy="87020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ounded Rectangle 4"/>
            <p:cNvSpPr txBox="1"/>
            <p:nvPr/>
          </p:nvSpPr>
          <p:spPr>
            <a:xfrm>
              <a:off x="3968012" y="25487"/>
              <a:ext cx="4629981" cy="819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4027" y="6426200"/>
            <a:ext cx="12500053" cy="1420199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351313">
            <a:off x="9188398" y="54069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75" y="303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292769" y="302713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6622338" y="4564770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C083B-81BE-5223-A338-2C96D90FFFD5}"/>
              </a:ext>
            </a:extLst>
          </p:cNvPr>
          <p:cNvSpPr txBox="1"/>
          <p:nvPr/>
        </p:nvSpPr>
        <p:spPr>
          <a:xfrm>
            <a:off x="364979" y="303064"/>
            <a:ext cx="1022682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Dân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cư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4FE24-107A-E585-9774-45D54D0AF635}"/>
              </a:ext>
            </a:extLst>
          </p:cNvPr>
          <p:cNvSpPr/>
          <p:nvPr/>
        </p:nvSpPr>
        <p:spPr>
          <a:xfrm>
            <a:off x="364979" y="2082624"/>
            <a:ext cx="7927790" cy="3681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Lực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lượng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lao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dồi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dào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trình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độ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+mj-lt"/>
                <a:cs typeface="#9Slide05 Pattaya" panose="00000500000000000000" pitchFamily="2" charset="-34"/>
              </a:rPr>
              <a:t>.</a:t>
            </a:r>
          </a:p>
        </p:txBody>
      </p:sp>
      <p:pic>
        <p:nvPicPr>
          <p:cNvPr id="2050" name="Picture 2" descr="89+ Ảnh Làm Việc Nhóm Đẹp, Độc Đáo, Năng Lượng Nhất - TH Điện Biên Đông">
            <a:extLst>
              <a:ext uri="{FF2B5EF4-FFF2-40B4-BE49-F238E27FC236}">
                <a16:creationId xmlns:a16="http://schemas.microsoft.com/office/drawing/2014/main" id="{DD86BE4B-AE12-2BC1-8850-4BCEEA55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69" y="2087540"/>
            <a:ext cx="3803650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4027" y="6426200"/>
            <a:ext cx="12500053" cy="1420199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351313">
            <a:off x="9188398" y="54069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475" y="303814"/>
            <a:ext cx="684407" cy="859416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292769" y="302713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6622338" y="4564770"/>
            <a:ext cx="428049" cy="537505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7"/>
                </a:lnTo>
                <a:lnTo>
                  <a:pt x="642074" y="806257"/>
                </a:lnTo>
                <a:lnTo>
                  <a:pt x="6420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C083B-81BE-5223-A338-2C96D90FFFD5}"/>
              </a:ext>
            </a:extLst>
          </p:cNvPr>
          <p:cNvSpPr txBox="1"/>
          <p:nvPr/>
        </p:nvSpPr>
        <p:spPr>
          <a:xfrm>
            <a:off x="364979" y="303064"/>
            <a:ext cx="1022682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Giáo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5867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dục</a:t>
            </a:r>
            <a:r>
              <a:rPr lang="en-US" sz="5867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C4FE24-107A-E585-9774-45D54D0AF635}"/>
              </a:ext>
            </a:extLst>
          </p:cNvPr>
          <p:cNvSpPr/>
          <p:nvPr/>
        </p:nvSpPr>
        <p:spPr>
          <a:xfrm>
            <a:off x="277771" y="1654709"/>
            <a:ext cx="9160020" cy="43435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trở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tâm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lớn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đổi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đẩy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tệ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89+ Ảnh Làm Việc Nhóm Đẹp, Độc Đáo, Năng Lượng Nhất - TH Điện Biên Đông">
            <a:extLst>
              <a:ext uri="{FF2B5EF4-FFF2-40B4-BE49-F238E27FC236}">
                <a16:creationId xmlns:a16="http://schemas.microsoft.com/office/drawing/2014/main" id="{DD86BE4B-AE12-2BC1-8850-4BCEEA55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9" y="2087540"/>
            <a:ext cx="2571419" cy="25757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3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9092</TotalTime>
  <Words>1047</Words>
  <Application>Microsoft Office PowerPoint</Application>
  <PresentationFormat>Widescreen</PresentationFormat>
  <Paragraphs>83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#9Slide02 Noi dung dai</vt:lpstr>
      <vt:lpstr>#9Slide03 BoosterNextFYBlack</vt:lpstr>
      <vt:lpstr>#9Slide03 SFU Futura_12</vt:lpstr>
      <vt:lpstr>DG Jory Bold</vt:lpstr>
      <vt:lpstr>Inter</vt:lpstr>
      <vt:lpstr>Arial</vt:lpstr>
      <vt:lpstr>Arialle Bold</vt:lpstr>
      <vt:lpstr>Bebas Neue</vt:lpstr>
      <vt:lpstr>Calibri</vt:lpstr>
      <vt:lpstr>Courier New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84963</dc:creator>
  <cp:keywords>9Slide</cp:keywords>
  <dc:description>9Slide.vn</dc:description>
  <cp:lastModifiedBy>Phương</cp:lastModifiedBy>
  <cp:revision>123</cp:revision>
  <dcterms:created xsi:type="dcterms:W3CDTF">2022-04-30T02:10:34Z</dcterms:created>
  <dcterms:modified xsi:type="dcterms:W3CDTF">2023-12-31T04:26:39Z</dcterms:modified>
  <cp:category>9Slide.vn</cp:category>
  <cp:contentStatus>9Slide</cp:contentStatus>
</cp:coreProperties>
</file>