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6484" r:id="rId2"/>
    <p:sldId id="6485" r:id="rId3"/>
    <p:sldId id="6487" r:id="rId4"/>
    <p:sldId id="6513" r:id="rId5"/>
    <p:sldId id="6486" r:id="rId6"/>
    <p:sldId id="6495" r:id="rId7"/>
    <p:sldId id="6488" r:id="rId8"/>
    <p:sldId id="415" r:id="rId9"/>
    <p:sldId id="6457" r:id="rId10"/>
    <p:sldId id="6497" r:id="rId11"/>
    <p:sldId id="6494" r:id="rId12"/>
    <p:sldId id="6517" r:id="rId13"/>
    <p:sldId id="6515" r:id="rId14"/>
    <p:sldId id="6516" r:id="rId15"/>
    <p:sldId id="6456" r:id="rId16"/>
    <p:sldId id="6459" r:id="rId17"/>
    <p:sldId id="6518" r:id="rId18"/>
    <p:sldId id="6410" r:id="rId19"/>
    <p:sldId id="6519" r:id="rId20"/>
    <p:sldId id="6520" r:id="rId21"/>
    <p:sldId id="6483" r:id="rId22"/>
    <p:sldId id="6458" r:id="rId23"/>
    <p:sldId id="6521" r:id="rId24"/>
    <p:sldId id="6428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Quách Thị Việt Anh" initials="QTVA" lastIdx="1" clrIdx="0">
    <p:extLst>
      <p:ext uri="{19B8F6BF-5375-455C-9EA6-DF929625EA0E}">
        <p15:presenceInfo xmlns:p15="http://schemas.microsoft.com/office/powerpoint/2012/main" userId="S::anhqtv@thcsquangtrungdongda.edu.vn::d75b1456-7883-4fb8-b210-2af9c86717b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99"/>
    <a:srgbClr val="FDA8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940675A-B579-460E-94D1-54222C63F5D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18" autoAdjust="0"/>
    <p:restoredTop sz="84982" autoAdjust="0"/>
  </p:normalViewPr>
  <p:slideViewPr>
    <p:cSldViewPr showGuides="1">
      <p:cViewPr varScale="1">
        <p:scale>
          <a:sx n="58" d="100"/>
          <a:sy n="58" d="100"/>
        </p:scale>
        <p:origin x="102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F13FF6-3811-467B-876F-14311EFD0843}" type="datetimeFigureOut">
              <a:rPr lang="en-US" smtClean="0"/>
              <a:t>12/31/2023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ACBFC2-B557-4E99-9802-09FCE7A695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9433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GDĐP 8 – </a:t>
            </a:r>
            <a:r>
              <a:rPr lang="en-US" dirty="0" err="1"/>
              <a:t>Tiết</a:t>
            </a:r>
            <a:r>
              <a:rPr lang="en-US" dirty="0"/>
              <a:t> 10: </a:t>
            </a:r>
            <a:r>
              <a:rPr lang="en-US" dirty="0" err="1"/>
              <a:t>Đặc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</a:t>
            </a:r>
            <a:r>
              <a:rPr lang="en-US" dirty="0" err="1"/>
              <a:t>cư</a:t>
            </a:r>
            <a:r>
              <a:rPr lang="en-US" dirty="0"/>
              <a:t>, </a:t>
            </a:r>
            <a:r>
              <a:rPr lang="en-US" dirty="0" err="1"/>
              <a:t>xã</a:t>
            </a:r>
            <a:r>
              <a:rPr lang="en-US" dirty="0"/>
              <a:t> </a:t>
            </a:r>
            <a:r>
              <a:rPr lang="en-US" dirty="0" err="1"/>
              <a:t>hội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phố</a:t>
            </a:r>
            <a:r>
              <a:rPr lang="en-US" dirty="0"/>
              <a:t> Hà </a:t>
            </a:r>
            <a:r>
              <a:rPr lang="en-US" dirty="0" err="1"/>
              <a:t>Nội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ACBFC2-B557-4E99-9802-09FCE7A6952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9263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6F5486-EEA8-4CF3-BAAD-0386DF5BCD7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1979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2021: </a:t>
            </a:r>
            <a:r>
              <a:rPr lang="en-US" dirty="0" err="1"/>
              <a:t>Tông</a:t>
            </a:r>
            <a:r>
              <a:rPr lang="en-US" dirty="0"/>
              <a:t>: </a:t>
            </a:r>
            <a:r>
              <a:rPr lang="en-US" dirty="0">
                <a:effectLst/>
              </a:rPr>
              <a:t>8.330, Nam: 834.132,014. </a:t>
            </a:r>
            <a:r>
              <a:rPr lang="en-US" dirty="0" err="1">
                <a:effectLst/>
              </a:rPr>
              <a:t>nữ</a:t>
            </a:r>
            <a:r>
              <a:rPr lang="en-US" dirty="0">
                <a:effectLst/>
              </a:rPr>
              <a:t>: 198,83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ACBFC2-B557-4E99-9802-09FCE7A6952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2334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7" name="Google Shape;1997;gab2bdc301d_1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8" name="Google Shape;1998;gab2bdc301d_1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96611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ACBFC2-B557-4E99-9802-09FCE7A6952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291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7" name="Google Shape;1997;gab2bdc301d_1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8" name="Google Shape;1998;gab2bdc301d_1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692344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12/31/2023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96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12/31/2023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87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12/31/2023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402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12/31/2023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034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12/31/2023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132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28"/>
          <p:cNvSpPr/>
          <p:nvPr/>
        </p:nvSpPr>
        <p:spPr>
          <a:xfrm>
            <a:off x="78" y="6057889"/>
            <a:ext cx="12192189" cy="800111"/>
          </a:xfrm>
          <a:custGeom>
            <a:avLst/>
            <a:gdLst/>
            <a:ahLst/>
            <a:cxnLst/>
            <a:rect l="l" t="t" r="r" b="b"/>
            <a:pathLst>
              <a:path w="131613" h="21272" extrusionOk="0">
                <a:moveTo>
                  <a:pt x="37604" y="1"/>
                </a:moveTo>
                <a:cubicBezTo>
                  <a:pt x="25066" y="1"/>
                  <a:pt x="12521" y="624"/>
                  <a:pt x="0" y="1543"/>
                </a:cubicBezTo>
                <a:lnTo>
                  <a:pt x="0" y="21272"/>
                </a:lnTo>
                <a:lnTo>
                  <a:pt x="131612" y="21272"/>
                </a:lnTo>
                <a:lnTo>
                  <a:pt x="131612" y="6770"/>
                </a:lnTo>
                <a:cubicBezTo>
                  <a:pt x="131189" y="6773"/>
                  <a:pt x="130767" y="6774"/>
                  <a:pt x="130344" y="6774"/>
                </a:cubicBezTo>
                <a:cubicBezTo>
                  <a:pt x="106838" y="6774"/>
                  <a:pt x="83074" y="2288"/>
                  <a:pt x="59460" y="698"/>
                </a:cubicBezTo>
                <a:cubicBezTo>
                  <a:pt x="52181" y="212"/>
                  <a:pt x="44894" y="1"/>
                  <a:pt x="3760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335" name="Google Shape;335;p2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87318" flipH="1">
            <a:off x="11207473" y="5262157"/>
            <a:ext cx="1132529" cy="1327691"/>
          </a:xfrm>
          <a:prstGeom prst="rect">
            <a:avLst/>
          </a:prstGeom>
          <a:noFill/>
          <a:ln>
            <a:noFill/>
          </a:ln>
        </p:spPr>
      </p:pic>
      <p:sp>
        <p:nvSpPr>
          <p:cNvPr id="336" name="Google Shape;336;p28"/>
          <p:cNvSpPr/>
          <p:nvPr/>
        </p:nvSpPr>
        <p:spPr>
          <a:xfrm rot="10800000">
            <a:off x="78" y="-12"/>
            <a:ext cx="12192189" cy="800111"/>
          </a:xfrm>
          <a:custGeom>
            <a:avLst/>
            <a:gdLst/>
            <a:ahLst/>
            <a:cxnLst/>
            <a:rect l="l" t="t" r="r" b="b"/>
            <a:pathLst>
              <a:path w="131613" h="21272" extrusionOk="0">
                <a:moveTo>
                  <a:pt x="37604" y="1"/>
                </a:moveTo>
                <a:cubicBezTo>
                  <a:pt x="25066" y="1"/>
                  <a:pt x="12521" y="624"/>
                  <a:pt x="0" y="1543"/>
                </a:cubicBezTo>
                <a:lnTo>
                  <a:pt x="0" y="21272"/>
                </a:lnTo>
                <a:lnTo>
                  <a:pt x="131612" y="21272"/>
                </a:lnTo>
                <a:lnTo>
                  <a:pt x="131612" y="6770"/>
                </a:lnTo>
                <a:cubicBezTo>
                  <a:pt x="131189" y="6773"/>
                  <a:pt x="130767" y="6774"/>
                  <a:pt x="130344" y="6774"/>
                </a:cubicBezTo>
                <a:cubicBezTo>
                  <a:pt x="106838" y="6774"/>
                  <a:pt x="83074" y="2288"/>
                  <a:pt x="59460" y="698"/>
                </a:cubicBezTo>
                <a:cubicBezTo>
                  <a:pt x="52181" y="212"/>
                  <a:pt x="44894" y="1"/>
                  <a:pt x="3760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337" name="Google Shape;337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9407652" flipH="1">
            <a:off x="-1771402" y="-1314110"/>
            <a:ext cx="3635132" cy="3228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721009">
            <a:off x="10052108" y="5878169"/>
            <a:ext cx="1162245" cy="3779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427564">
            <a:off x="11575908" y="6363203"/>
            <a:ext cx="1162243" cy="3779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972727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ags" Target="../tags/tag3.xml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9284E899-9EDD-425F-B2F4-68E060C97F0E}"/>
              </a:ext>
            </a:extLst>
          </p:cNvPr>
          <p:cNvSpPr txBox="1"/>
          <p:nvPr userDrawn="1"/>
        </p:nvSpPr>
        <p:spPr>
          <a:xfrm>
            <a:off x="0" y="-7122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8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10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146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4" r:id="rId2"/>
    <p:sldLayoutId id="2147483649" r:id="rId3"/>
    <p:sldLayoutId id="2147483657" r:id="rId4"/>
    <p:sldLayoutId id="2147483650" r:id="rId5"/>
    <p:sldLayoutId id="2147483662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4" Type="http://schemas.openxmlformats.org/officeDocument/2006/relationships/image" Target="../media/image42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1.png"/><Relationship Id="rId7" Type="http://schemas.openxmlformats.org/officeDocument/2006/relationships/image" Target="../media/image48.svg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11" Type="http://schemas.openxmlformats.org/officeDocument/2006/relationships/image" Target="../media/image50.svg"/><Relationship Id="rId5" Type="http://schemas.openxmlformats.org/officeDocument/2006/relationships/image" Target="../media/image29.svg"/><Relationship Id="rId10" Type="http://schemas.openxmlformats.org/officeDocument/2006/relationships/image" Target="../media/image49.png"/><Relationship Id="rId4" Type="http://schemas.openxmlformats.org/officeDocument/2006/relationships/image" Target="../media/image28.png"/><Relationship Id="rId9" Type="http://schemas.openxmlformats.org/officeDocument/2006/relationships/image" Target="../media/image31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sv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0" Type="http://schemas.openxmlformats.org/officeDocument/2006/relationships/image" Target="../media/image50.svg"/><Relationship Id="rId4" Type="http://schemas.openxmlformats.org/officeDocument/2006/relationships/image" Target="../media/image29.svg"/><Relationship Id="rId9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1.png"/><Relationship Id="rId7" Type="http://schemas.openxmlformats.org/officeDocument/2006/relationships/image" Target="../media/image48.svg"/><Relationship Id="rId12" Type="http://schemas.openxmlformats.org/officeDocument/2006/relationships/image" Target="../media/image53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11" Type="http://schemas.openxmlformats.org/officeDocument/2006/relationships/image" Target="../media/image50.svg"/><Relationship Id="rId5" Type="http://schemas.openxmlformats.org/officeDocument/2006/relationships/image" Target="../media/image29.svg"/><Relationship Id="rId10" Type="http://schemas.openxmlformats.org/officeDocument/2006/relationships/image" Target="../media/image49.png"/><Relationship Id="rId4" Type="http://schemas.openxmlformats.org/officeDocument/2006/relationships/image" Target="../media/image28.png"/><Relationship Id="rId9" Type="http://schemas.openxmlformats.org/officeDocument/2006/relationships/image" Target="../media/image31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9.png"/><Relationship Id="rId4" Type="http://schemas.openxmlformats.org/officeDocument/2006/relationships/image" Target="../media/image58.sv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7" Type="http://schemas.openxmlformats.org/officeDocument/2006/relationships/image" Target="../media/image65.sv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png"/><Relationship Id="rId5" Type="http://schemas.openxmlformats.org/officeDocument/2006/relationships/image" Target="../media/image63.svg"/><Relationship Id="rId4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8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svg"/><Relationship Id="rId3" Type="http://schemas.openxmlformats.org/officeDocument/2006/relationships/image" Target="../media/image60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svg"/><Relationship Id="rId5" Type="http://schemas.openxmlformats.org/officeDocument/2006/relationships/image" Target="../media/image66.png"/><Relationship Id="rId4" Type="http://schemas.openxmlformats.org/officeDocument/2006/relationships/image" Target="../media/image61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7.png"/><Relationship Id="rId7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10" Type="http://schemas.openxmlformats.org/officeDocument/2006/relationships/image" Target="../media/image17.png"/><Relationship Id="rId4" Type="http://schemas.openxmlformats.org/officeDocument/2006/relationships/image" Target="../media/image8.svg"/><Relationship Id="rId9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7.png"/><Relationship Id="rId7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10" Type="http://schemas.openxmlformats.org/officeDocument/2006/relationships/image" Target="../media/image17.png"/><Relationship Id="rId4" Type="http://schemas.openxmlformats.org/officeDocument/2006/relationships/image" Target="../media/image8.svg"/><Relationship Id="rId9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13" Type="http://schemas.openxmlformats.org/officeDocument/2006/relationships/image" Target="../media/image30.png"/><Relationship Id="rId3" Type="http://schemas.openxmlformats.org/officeDocument/2006/relationships/image" Target="../media/image20.svg"/><Relationship Id="rId7" Type="http://schemas.openxmlformats.org/officeDocument/2006/relationships/image" Target="../media/image24.png"/><Relationship Id="rId12" Type="http://schemas.openxmlformats.org/officeDocument/2006/relationships/image" Target="../media/image29.svg"/><Relationship Id="rId2" Type="http://schemas.openxmlformats.org/officeDocument/2006/relationships/image" Target="../media/image19.png"/><Relationship Id="rId16" Type="http://schemas.openxmlformats.org/officeDocument/2006/relationships/image" Target="../media/image33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sv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10" Type="http://schemas.openxmlformats.org/officeDocument/2006/relationships/image" Target="../media/image27.sv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7.png"/><Relationship Id="rId7" Type="http://schemas.openxmlformats.org/officeDocument/2006/relationships/image" Target="../media/image14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Relationship Id="rId9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32672" y="400064"/>
            <a:ext cx="10126657" cy="8278543"/>
          </a:xfrm>
          <a:custGeom>
            <a:avLst/>
            <a:gdLst/>
            <a:ahLst/>
            <a:cxnLst/>
            <a:rect l="l" t="t" r="r" b="b"/>
            <a:pathLst>
              <a:path w="15189986" h="12417814">
                <a:moveTo>
                  <a:pt x="0" y="0"/>
                </a:moveTo>
                <a:lnTo>
                  <a:pt x="15189986" y="0"/>
                </a:lnTo>
                <a:lnTo>
                  <a:pt x="15189986" y="12417814"/>
                </a:lnTo>
                <a:lnTo>
                  <a:pt x="0" y="124178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-3057245" y="2922190"/>
            <a:ext cx="9566489" cy="9846793"/>
          </a:xfrm>
          <a:custGeom>
            <a:avLst/>
            <a:gdLst/>
            <a:ahLst/>
            <a:cxnLst/>
            <a:rect l="l" t="t" r="r" b="b"/>
            <a:pathLst>
              <a:path w="14349733" h="14770189">
                <a:moveTo>
                  <a:pt x="14349733" y="0"/>
                </a:moveTo>
                <a:lnTo>
                  <a:pt x="0" y="0"/>
                </a:lnTo>
                <a:lnTo>
                  <a:pt x="0" y="14770189"/>
                </a:lnTo>
                <a:lnTo>
                  <a:pt x="14349733" y="14770189"/>
                </a:lnTo>
                <a:lnTo>
                  <a:pt x="14349733" y="0"/>
                </a:lnTo>
                <a:close/>
              </a:path>
            </a:pathLst>
          </a:custGeom>
          <a:blipFill>
            <a:blip r:embed="rId3"/>
            <a:stretch>
              <a:fillRect r="-22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flipH="1">
            <a:off x="9308314" y="2771101"/>
            <a:ext cx="4395773" cy="5074485"/>
          </a:xfrm>
          <a:custGeom>
            <a:avLst/>
            <a:gdLst/>
            <a:ahLst/>
            <a:cxnLst/>
            <a:rect l="l" t="t" r="r" b="b"/>
            <a:pathLst>
              <a:path w="6593659" h="7611728">
                <a:moveTo>
                  <a:pt x="6593660" y="0"/>
                </a:moveTo>
                <a:lnTo>
                  <a:pt x="0" y="0"/>
                </a:lnTo>
                <a:lnTo>
                  <a:pt x="0" y="7611728"/>
                </a:lnTo>
                <a:lnTo>
                  <a:pt x="6593660" y="7611728"/>
                </a:lnTo>
                <a:lnTo>
                  <a:pt x="659366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5429944">
            <a:off x="10351804" y="272816"/>
            <a:ext cx="891625" cy="854339"/>
          </a:xfrm>
          <a:custGeom>
            <a:avLst/>
            <a:gdLst/>
            <a:ahLst/>
            <a:cxnLst/>
            <a:rect l="l" t="t" r="r" b="b"/>
            <a:pathLst>
              <a:path w="1337437" h="1281508">
                <a:moveTo>
                  <a:pt x="0" y="0"/>
                </a:moveTo>
                <a:lnTo>
                  <a:pt x="1337438" y="0"/>
                </a:lnTo>
                <a:lnTo>
                  <a:pt x="1337438" y="1281508"/>
                </a:lnTo>
                <a:lnTo>
                  <a:pt x="0" y="12815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3080411">
            <a:off x="1564004" y="4757488"/>
            <a:ext cx="862596" cy="826524"/>
          </a:xfrm>
          <a:custGeom>
            <a:avLst/>
            <a:gdLst/>
            <a:ahLst/>
            <a:cxnLst/>
            <a:rect l="l" t="t" r="r" b="b"/>
            <a:pathLst>
              <a:path w="1293894" h="1239786">
                <a:moveTo>
                  <a:pt x="0" y="0"/>
                </a:moveTo>
                <a:lnTo>
                  <a:pt x="1293894" y="0"/>
                </a:lnTo>
                <a:lnTo>
                  <a:pt x="1293894" y="1239786"/>
                </a:lnTo>
                <a:lnTo>
                  <a:pt x="0" y="123978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1449033" y="926588"/>
            <a:ext cx="9293934" cy="35394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171"/>
              </a:lnSpc>
            </a:pPr>
            <a:r>
              <a:rPr lang="en-US" sz="8000" b="1" dirty="0" err="1">
                <a:solidFill>
                  <a:srgbClr val="3A3031"/>
                </a:solidFill>
                <a:latin typeface="+mj-lt"/>
                <a:cs typeface="Times New Roman" panose="02020603050405020304" pitchFamily="18" charset="0"/>
              </a:rPr>
              <a:t>Chào</a:t>
            </a:r>
            <a:r>
              <a:rPr lang="en-US" sz="8000" b="1" dirty="0">
                <a:solidFill>
                  <a:srgbClr val="3A303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3A3031"/>
                </a:solidFill>
                <a:latin typeface="+mj-lt"/>
                <a:cs typeface="Times New Roman" panose="02020603050405020304" pitchFamily="18" charset="0"/>
              </a:rPr>
              <a:t>mừng</a:t>
            </a:r>
            <a:r>
              <a:rPr lang="en-US" sz="8000" b="1" dirty="0">
                <a:solidFill>
                  <a:srgbClr val="3A303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3A3031"/>
                </a:solidFill>
                <a:latin typeface="+mj-lt"/>
                <a:cs typeface="Times New Roman" panose="02020603050405020304" pitchFamily="18" charset="0"/>
              </a:rPr>
              <a:t>các</a:t>
            </a:r>
            <a:r>
              <a:rPr lang="en-US" sz="8000" b="1" dirty="0">
                <a:solidFill>
                  <a:srgbClr val="3A303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3A3031"/>
                </a:solidFill>
                <a:latin typeface="+mj-lt"/>
                <a:cs typeface="Times New Roman" panose="02020603050405020304" pitchFamily="18" charset="0"/>
              </a:rPr>
              <a:t>em</a:t>
            </a:r>
            <a:r>
              <a:rPr lang="en-US" sz="8000" b="1" dirty="0">
                <a:solidFill>
                  <a:srgbClr val="3A303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3A3031"/>
                </a:solidFill>
                <a:latin typeface="+mj-lt"/>
                <a:cs typeface="Times New Roman" panose="02020603050405020304" pitchFamily="18" charset="0"/>
              </a:rPr>
              <a:t>đến</a:t>
            </a:r>
            <a:r>
              <a:rPr lang="en-US" sz="8000" b="1" dirty="0">
                <a:solidFill>
                  <a:srgbClr val="3A303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3A3031"/>
                </a:solidFill>
                <a:latin typeface="+mj-lt"/>
                <a:cs typeface="Times New Roman" panose="02020603050405020304" pitchFamily="18" charset="0"/>
              </a:rPr>
              <a:t>với</a:t>
            </a:r>
            <a:r>
              <a:rPr lang="en-US" sz="8000" b="1" dirty="0">
                <a:solidFill>
                  <a:srgbClr val="3A303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3A3031"/>
                </a:solidFill>
                <a:latin typeface="+mj-lt"/>
                <a:cs typeface="Times New Roman" panose="02020603050405020304" pitchFamily="18" charset="0"/>
              </a:rPr>
              <a:t>tiết</a:t>
            </a:r>
            <a:r>
              <a:rPr lang="en-US" sz="8000" b="1" dirty="0">
                <a:solidFill>
                  <a:srgbClr val="3A303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3A3031"/>
                </a:solidFill>
                <a:latin typeface="+mj-lt"/>
                <a:cs typeface="Times New Roman" panose="02020603050405020304" pitchFamily="18" charset="0"/>
              </a:rPr>
              <a:t>học</a:t>
            </a:r>
            <a:r>
              <a:rPr lang="en-US" sz="8000" b="1" dirty="0">
                <a:solidFill>
                  <a:srgbClr val="3A303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3A3031"/>
                </a:solidFill>
                <a:latin typeface="+mj-lt"/>
                <a:cs typeface="Times New Roman" panose="02020603050405020304" pitchFamily="18" charset="0"/>
              </a:rPr>
              <a:t>hôm</a:t>
            </a:r>
            <a:r>
              <a:rPr lang="en-US" sz="8000" b="1" dirty="0">
                <a:solidFill>
                  <a:srgbClr val="3A3031"/>
                </a:solidFill>
                <a:latin typeface="+mj-lt"/>
                <a:cs typeface="Times New Roman" panose="02020603050405020304" pitchFamily="18" charset="0"/>
              </a:rPr>
              <a:t> nay</a:t>
            </a:r>
          </a:p>
        </p:txBody>
      </p:sp>
    </p:spTree>
    <p:extLst>
      <p:ext uri="{BB962C8B-B14F-4D97-AF65-F5344CB8AC3E}">
        <p14:creationId xmlns:p14="http://schemas.microsoft.com/office/powerpoint/2010/main" val="1063531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993" t="-61988" r="-12993" b="-61988"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+mj-lt"/>
            </a:endParaRPr>
          </a:p>
        </p:txBody>
      </p:sp>
      <p:sp>
        <p:nvSpPr>
          <p:cNvPr id="3" name="Freeform 3"/>
          <p:cNvSpPr/>
          <p:nvPr/>
        </p:nvSpPr>
        <p:spPr>
          <a:xfrm rot="9503470">
            <a:off x="9362746" y="1645656"/>
            <a:ext cx="6257555" cy="547442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0"/>
                </a:moveTo>
                <a:lnTo>
                  <a:pt x="9386333" y="0"/>
                </a:lnTo>
                <a:lnTo>
                  <a:pt x="9386333" y="8211630"/>
                </a:lnTo>
                <a:lnTo>
                  <a:pt x="0" y="82116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+mj-lt"/>
            </a:endParaRPr>
          </a:p>
        </p:txBody>
      </p:sp>
      <p:grpSp>
        <p:nvGrpSpPr>
          <p:cNvPr id="4" name="Group 4"/>
          <p:cNvGrpSpPr/>
          <p:nvPr/>
        </p:nvGrpSpPr>
        <p:grpSpPr>
          <a:xfrm rot="-10800000">
            <a:off x="4218406" y="920138"/>
            <a:ext cx="7833826" cy="5486400"/>
            <a:chOff x="0" y="0"/>
            <a:chExt cx="2816250" cy="21674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816250" cy="2167467"/>
            </a:xfrm>
            <a:custGeom>
              <a:avLst/>
              <a:gdLst/>
              <a:ahLst/>
              <a:cxnLst/>
              <a:rect l="l" t="t" r="r" b="b"/>
              <a:pathLst>
                <a:path w="2816250" h="2167467">
                  <a:moveTo>
                    <a:pt x="36925" y="0"/>
                  </a:moveTo>
                  <a:lnTo>
                    <a:pt x="2779325" y="0"/>
                  </a:lnTo>
                  <a:cubicBezTo>
                    <a:pt x="2789118" y="0"/>
                    <a:pt x="2798510" y="3890"/>
                    <a:pt x="2805435" y="10815"/>
                  </a:cubicBezTo>
                  <a:cubicBezTo>
                    <a:pt x="2812359" y="17740"/>
                    <a:pt x="2816250" y="27132"/>
                    <a:pt x="2816250" y="36925"/>
                  </a:cubicBezTo>
                  <a:lnTo>
                    <a:pt x="2816250" y="2130542"/>
                  </a:lnTo>
                  <a:cubicBezTo>
                    <a:pt x="2816250" y="2140335"/>
                    <a:pt x="2812359" y="2149727"/>
                    <a:pt x="2805435" y="2156652"/>
                  </a:cubicBezTo>
                  <a:cubicBezTo>
                    <a:pt x="2798510" y="2163576"/>
                    <a:pt x="2789118" y="2167467"/>
                    <a:pt x="2779325" y="2167467"/>
                  </a:cubicBezTo>
                  <a:lnTo>
                    <a:pt x="36925" y="2167467"/>
                  </a:lnTo>
                  <a:cubicBezTo>
                    <a:pt x="27132" y="2167467"/>
                    <a:pt x="17740" y="2163576"/>
                    <a:pt x="10815" y="2156652"/>
                  </a:cubicBezTo>
                  <a:cubicBezTo>
                    <a:pt x="3890" y="2149727"/>
                    <a:pt x="0" y="2140335"/>
                    <a:pt x="0" y="2130542"/>
                  </a:cubicBezTo>
                  <a:lnTo>
                    <a:pt x="0" y="36925"/>
                  </a:lnTo>
                  <a:cubicBezTo>
                    <a:pt x="0" y="27132"/>
                    <a:pt x="3890" y="17740"/>
                    <a:pt x="10815" y="10815"/>
                  </a:cubicBezTo>
                  <a:cubicBezTo>
                    <a:pt x="17740" y="3890"/>
                    <a:pt x="27132" y="0"/>
                    <a:pt x="36925" y="0"/>
                  </a:cubicBezTo>
                  <a:close/>
                </a:path>
              </a:pathLst>
            </a:custGeom>
            <a:solidFill>
              <a:srgbClr val="FFEEC8"/>
            </a:solidFill>
          </p:spPr>
          <p:txBody>
            <a:bodyPr/>
            <a:lstStyle/>
            <a:p>
              <a:pPr defTabSz="609630">
                <a:defRPr/>
              </a:pPr>
              <a:endParaRPr lang="en-US" sz="1200">
                <a:solidFill>
                  <a:prstClr val="black"/>
                </a:solidFill>
                <a:latin typeface="+mj-lt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494"/>
                </a:lnSpc>
                <a:defRPr/>
              </a:pPr>
              <a:endParaRPr sz="1200">
                <a:solidFill>
                  <a:prstClr val="black"/>
                </a:solidFill>
                <a:latin typeface="+mj-lt"/>
              </a:endParaRPr>
            </a:p>
          </p:txBody>
        </p:sp>
      </p:grpSp>
      <p:sp>
        <p:nvSpPr>
          <p:cNvPr id="10" name="Freeform 10"/>
          <p:cNvSpPr/>
          <p:nvPr/>
        </p:nvSpPr>
        <p:spPr>
          <a:xfrm rot="-1461796">
            <a:off x="-2240537" y="-1421191"/>
            <a:ext cx="6257555" cy="547442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0"/>
                </a:moveTo>
                <a:lnTo>
                  <a:pt x="9386333" y="0"/>
                </a:lnTo>
                <a:lnTo>
                  <a:pt x="9386333" y="8211629"/>
                </a:lnTo>
                <a:lnTo>
                  <a:pt x="0" y="82116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+mj-lt"/>
            </a:endParaRPr>
          </a:p>
        </p:txBody>
      </p:sp>
      <p:grpSp>
        <p:nvGrpSpPr>
          <p:cNvPr id="11" name="Group 11"/>
          <p:cNvGrpSpPr/>
          <p:nvPr/>
        </p:nvGrpSpPr>
        <p:grpSpPr>
          <a:xfrm rot="-10800000">
            <a:off x="685800" y="685800"/>
            <a:ext cx="3296805" cy="5486400"/>
            <a:chOff x="0" y="0"/>
            <a:chExt cx="1302441" cy="216746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302441" cy="2167467"/>
            </a:xfrm>
            <a:custGeom>
              <a:avLst/>
              <a:gdLst/>
              <a:ahLst/>
              <a:cxnLst/>
              <a:rect l="l" t="t" r="r" b="b"/>
              <a:pathLst>
                <a:path w="1302441" h="2167467">
                  <a:moveTo>
                    <a:pt x="79843" y="0"/>
                  </a:moveTo>
                  <a:lnTo>
                    <a:pt x="1222599" y="0"/>
                  </a:lnTo>
                  <a:cubicBezTo>
                    <a:pt x="1266695" y="0"/>
                    <a:pt x="1302441" y="35747"/>
                    <a:pt x="1302441" y="79843"/>
                  </a:cubicBezTo>
                  <a:lnTo>
                    <a:pt x="1302441" y="2087624"/>
                  </a:lnTo>
                  <a:cubicBezTo>
                    <a:pt x="1302441" y="2131720"/>
                    <a:pt x="1266695" y="2167467"/>
                    <a:pt x="1222599" y="2167467"/>
                  </a:cubicBezTo>
                  <a:lnTo>
                    <a:pt x="79843" y="2167467"/>
                  </a:lnTo>
                  <a:cubicBezTo>
                    <a:pt x="35747" y="2167467"/>
                    <a:pt x="0" y="2131720"/>
                    <a:pt x="0" y="2087624"/>
                  </a:cubicBezTo>
                  <a:lnTo>
                    <a:pt x="0" y="79843"/>
                  </a:lnTo>
                  <a:cubicBezTo>
                    <a:pt x="0" y="35747"/>
                    <a:pt x="35747" y="0"/>
                    <a:pt x="79843" y="0"/>
                  </a:cubicBezTo>
                  <a:close/>
                </a:path>
              </a:pathLst>
            </a:custGeom>
            <a:solidFill>
              <a:srgbClr val="FFEEC8"/>
            </a:solidFill>
          </p:spPr>
          <p:txBody>
            <a:bodyPr/>
            <a:lstStyle/>
            <a:p>
              <a:pPr defTabSz="609630">
                <a:defRPr/>
              </a:pPr>
              <a:endParaRPr lang="en-US" sz="1200">
                <a:solidFill>
                  <a:prstClr val="black"/>
                </a:solidFill>
                <a:latin typeface="+mj-lt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494"/>
                </a:lnSpc>
                <a:defRPr/>
              </a:pPr>
              <a:endParaRPr sz="1200">
                <a:solidFill>
                  <a:prstClr val="black"/>
                </a:solidFill>
                <a:latin typeface="+mj-lt"/>
              </a:endParaRPr>
            </a:p>
          </p:txBody>
        </p:sp>
      </p:grpSp>
      <p:sp>
        <p:nvSpPr>
          <p:cNvPr id="15" name="Freeform 15"/>
          <p:cNvSpPr/>
          <p:nvPr/>
        </p:nvSpPr>
        <p:spPr>
          <a:xfrm flipH="1">
            <a:off x="-1572469" y="5100160"/>
            <a:ext cx="4009955" cy="1629777"/>
          </a:xfrm>
          <a:custGeom>
            <a:avLst/>
            <a:gdLst/>
            <a:ahLst/>
            <a:cxnLst/>
            <a:rect l="l" t="t" r="r" b="b"/>
            <a:pathLst>
              <a:path w="6014933" h="2444666">
                <a:moveTo>
                  <a:pt x="6014933" y="0"/>
                </a:moveTo>
                <a:lnTo>
                  <a:pt x="0" y="0"/>
                </a:lnTo>
                <a:lnTo>
                  <a:pt x="0" y="2444666"/>
                </a:lnTo>
                <a:lnTo>
                  <a:pt x="6014933" y="2444666"/>
                </a:lnTo>
                <a:lnTo>
                  <a:pt x="6014933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+mj-lt"/>
            </a:endParaRPr>
          </a:p>
        </p:txBody>
      </p:sp>
      <p:sp>
        <p:nvSpPr>
          <p:cNvPr id="16" name="Freeform 16"/>
          <p:cNvSpPr/>
          <p:nvPr/>
        </p:nvSpPr>
        <p:spPr>
          <a:xfrm flipH="1" flipV="1">
            <a:off x="1035901" y="148833"/>
            <a:ext cx="4876296" cy="1981887"/>
          </a:xfrm>
          <a:custGeom>
            <a:avLst/>
            <a:gdLst/>
            <a:ahLst/>
            <a:cxnLst/>
            <a:rect l="l" t="t" r="r" b="b"/>
            <a:pathLst>
              <a:path w="7314444" h="2972830">
                <a:moveTo>
                  <a:pt x="7314445" y="2972830"/>
                </a:moveTo>
                <a:lnTo>
                  <a:pt x="0" y="2972830"/>
                </a:lnTo>
                <a:lnTo>
                  <a:pt x="0" y="0"/>
                </a:lnTo>
                <a:lnTo>
                  <a:pt x="7314445" y="0"/>
                </a:lnTo>
                <a:lnTo>
                  <a:pt x="7314445" y="297283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+mj-lt"/>
            </a:endParaRPr>
          </a:p>
        </p:txBody>
      </p:sp>
      <p:sp>
        <p:nvSpPr>
          <p:cNvPr id="17" name="Freeform 17"/>
          <p:cNvSpPr/>
          <p:nvPr/>
        </p:nvSpPr>
        <p:spPr>
          <a:xfrm flipH="1">
            <a:off x="8299946" y="5453954"/>
            <a:ext cx="4009955" cy="1629777"/>
          </a:xfrm>
          <a:custGeom>
            <a:avLst/>
            <a:gdLst/>
            <a:ahLst/>
            <a:cxnLst/>
            <a:rect l="l" t="t" r="r" b="b"/>
            <a:pathLst>
              <a:path w="6014933" h="2444666">
                <a:moveTo>
                  <a:pt x="6014933" y="0"/>
                </a:moveTo>
                <a:lnTo>
                  <a:pt x="0" y="0"/>
                </a:lnTo>
                <a:lnTo>
                  <a:pt x="0" y="2444666"/>
                </a:lnTo>
                <a:lnTo>
                  <a:pt x="6014933" y="2444666"/>
                </a:lnTo>
                <a:lnTo>
                  <a:pt x="6014933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+mj-lt"/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8917670" y="-268155"/>
            <a:ext cx="4009955" cy="1629777"/>
          </a:xfrm>
          <a:custGeom>
            <a:avLst/>
            <a:gdLst/>
            <a:ahLst/>
            <a:cxnLst/>
            <a:rect l="l" t="t" r="r" b="b"/>
            <a:pathLst>
              <a:path w="6014933" h="2444666">
                <a:moveTo>
                  <a:pt x="0" y="0"/>
                </a:moveTo>
                <a:lnTo>
                  <a:pt x="6014933" y="0"/>
                </a:lnTo>
                <a:lnTo>
                  <a:pt x="6014933" y="2444666"/>
                </a:lnTo>
                <a:lnTo>
                  <a:pt x="0" y="244466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+mj-lt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921602" y="1361623"/>
            <a:ext cx="3610205" cy="9977953"/>
          </a:xfrm>
          <a:custGeom>
            <a:avLst/>
            <a:gdLst/>
            <a:ahLst/>
            <a:cxnLst/>
            <a:rect l="l" t="t" r="r" b="b"/>
            <a:pathLst>
              <a:path w="5415307" h="14966929">
                <a:moveTo>
                  <a:pt x="0" y="0"/>
                </a:moveTo>
                <a:lnTo>
                  <a:pt x="5415307" y="0"/>
                </a:lnTo>
                <a:lnTo>
                  <a:pt x="5415307" y="14966929"/>
                </a:lnTo>
                <a:lnTo>
                  <a:pt x="0" y="1496692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+mj-lt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6066914" y="4548087"/>
            <a:ext cx="4018479" cy="512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954"/>
              </a:lnSpc>
              <a:spcBef>
                <a:spcPct val="0"/>
              </a:spcBef>
              <a:defRPr/>
            </a:pPr>
            <a:r>
              <a:rPr lang="en-US" sz="2471" dirty="0">
                <a:solidFill>
                  <a:srgbClr val="FFEEC8"/>
                </a:solidFill>
                <a:latin typeface="+mj-lt"/>
              </a:rPr>
              <a:t>LET'S GET STARTED!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19E0D9-6E1D-78BE-F2ED-39A5B254044C}"/>
              </a:ext>
            </a:extLst>
          </p:cNvPr>
          <p:cNvSpPr txBox="1"/>
          <p:nvPr/>
        </p:nvSpPr>
        <p:spPr>
          <a:xfrm>
            <a:off x="4398204" y="2766793"/>
            <a:ext cx="7654028" cy="1824923"/>
          </a:xfrm>
          <a:prstGeom prst="rect">
            <a:avLst/>
          </a:prstGeom>
          <a:solidFill>
            <a:srgbClr val="FFEEC8"/>
          </a:solidFill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 err="1">
                <a:solidFill>
                  <a:srgbClr val="002060"/>
                </a:solidFill>
                <a:latin typeface="+mj-lt"/>
              </a:rPr>
              <a:t>Trình</a:t>
            </a:r>
            <a:r>
              <a:rPr lang="en-US" sz="40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+mj-lt"/>
              </a:rPr>
              <a:t>bày</a:t>
            </a:r>
            <a:r>
              <a:rPr lang="en-US" sz="40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+mj-lt"/>
              </a:rPr>
              <a:t>đặc</a:t>
            </a:r>
            <a:r>
              <a:rPr lang="en-US" sz="40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+mj-lt"/>
              </a:rPr>
              <a:t>điểm</a:t>
            </a:r>
            <a:r>
              <a:rPr lang="en-US" sz="40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+mj-lt"/>
              </a:rPr>
              <a:t>dân</a:t>
            </a:r>
            <a:r>
              <a:rPr lang="en-US" sz="40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+mj-lt"/>
              </a:rPr>
              <a:t>cư</a:t>
            </a:r>
            <a:r>
              <a:rPr lang="en-US" sz="40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+mj-lt"/>
              </a:rPr>
              <a:t>của</a:t>
            </a:r>
            <a:r>
              <a:rPr lang="en-US" sz="40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+mj-lt"/>
              </a:rPr>
              <a:t>Hà</a:t>
            </a:r>
            <a:r>
              <a:rPr lang="en-US" sz="40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+mj-lt"/>
              </a:rPr>
              <a:t>Nội</a:t>
            </a:r>
            <a:r>
              <a:rPr lang="en-US" sz="4000" b="1" dirty="0">
                <a:solidFill>
                  <a:srgbClr val="002060"/>
                </a:solidFill>
                <a:latin typeface="+mj-lt"/>
              </a:rPr>
              <a:t>?</a:t>
            </a:r>
          </a:p>
        </p:txBody>
      </p:sp>
      <p:sp>
        <p:nvSpPr>
          <p:cNvPr id="8" name="TextBox 12">
            <a:extLst>
              <a:ext uri="{FF2B5EF4-FFF2-40B4-BE49-F238E27FC236}">
                <a16:creationId xmlns:a16="http://schemas.microsoft.com/office/drawing/2014/main" id="{8802E88E-543C-2DA1-1C19-7AB4D21C3F36}"/>
              </a:ext>
            </a:extLst>
          </p:cNvPr>
          <p:cNvSpPr txBox="1"/>
          <p:nvPr/>
        </p:nvSpPr>
        <p:spPr>
          <a:xfrm>
            <a:off x="5117410" y="1533795"/>
            <a:ext cx="7079146" cy="7632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6600"/>
              </a:lnSpc>
              <a:defRPr/>
            </a:pPr>
            <a:r>
              <a:rPr lang="en-US" sz="4400" b="1" dirty="0">
                <a:solidFill>
                  <a:srgbClr val="FF0000"/>
                </a:solidFill>
                <a:latin typeface="+mj-lt"/>
              </a:rPr>
              <a:t>1. </a:t>
            </a:r>
            <a:r>
              <a:rPr lang="en-US" sz="4400" b="1" dirty="0" err="1">
                <a:solidFill>
                  <a:srgbClr val="FF0000"/>
                </a:solidFill>
                <a:latin typeface="+mj-lt"/>
              </a:rPr>
              <a:t>Đặc</a:t>
            </a:r>
            <a:r>
              <a:rPr lang="en-US" sz="44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+mj-lt"/>
              </a:rPr>
              <a:t>điểm</a:t>
            </a:r>
            <a:r>
              <a:rPr lang="en-US" sz="44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+mj-lt"/>
              </a:rPr>
              <a:t>dân</a:t>
            </a:r>
            <a:r>
              <a:rPr lang="en-US" sz="44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+mj-lt"/>
              </a:rPr>
              <a:t>cư</a:t>
            </a:r>
            <a:endParaRPr lang="en-US" sz="44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5646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>
            <a:off x="-511252" y="6172200"/>
            <a:ext cx="13214505" cy="2510756"/>
          </a:xfrm>
          <a:custGeom>
            <a:avLst/>
            <a:gdLst/>
            <a:ahLst/>
            <a:cxnLst/>
            <a:rect l="l" t="t" r="r" b="b"/>
            <a:pathLst>
              <a:path w="19821757" h="3766134">
                <a:moveTo>
                  <a:pt x="0" y="0"/>
                </a:moveTo>
                <a:lnTo>
                  <a:pt x="19821756" y="0"/>
                </a:lnTo>
                <a:lnTo>
                  <a:pt x="19821756" y="3766134"/>
                </a:lnTo>
                <a:lnTo>
                  <a:pt x="0" y="37661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-1111090" y="4698450"/>
            <a:ext cx="1693554" cy="2358113"/>
          </a:xfrm>
          <a:custGeom>
            <a:avLst/>
            <a:gdLst/>
            <a:ahLst/>
            <a:cxnLst/>
            <a:rect l="l" t="t" r="r" b="b"/>
            <a:pathLst>
              <a:path w="2540331" h="3537169">
                <a:moveTo>
                  <a:pt x="0" y="0"/>
                </a:moveTo>
                <a:lnTo>
                  <a:pt x="2540331" y="0"/>
                </a:lnTo>
                <a:lnTo>
                  <a:pt x="2540331" y="3537169"/>
                </a:lnTo>
                <a:lnTo>
                  <a:pt x="0" y="353716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0692981" y="4972654"/>
            <a:ext cx="1516799" cy="1972197"/>
          </a:xfrm>
          <a:custGeom>
            <a:avLst/>
            <a:gdLst/>
            <a:ahLst/>
            <a:cxnLst/>
            <a:rect l="l" t="t" r="r" b="b"/>
            <a:pathLst>
              <a:path w="2275198" h="2958295">
                <a:moveTo>
                  <a:pt x="0" y="0"/>
                </a:moveTo>
                <a:lnTo>
                  <a:pt x="2275198" y="0"/>
                </a:lnTo>
                <a:lnTo>
                  <a:pt x="2275198" y="2958295"/>
                </a:lnTo>
                <a:lnTo>
                  <a:pt x="0" y="29582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3302455" y="2685814"/>
            <a:ext cx="684407" cy="859416"/>
          </a:xfrm>
          <a:custGeom>
            <a:avLst/>
            <a:gdLst/>
            <a:ahLst/>
            <a:cxnLst/>
            <a:rect l="l" t="t" r="r" b="b"/>
            <a:pathLst>
              <a:path w="1026611" h="1289124">
                <a:moveTo>
                  <a:pt x="0" y="0"/>
                </a:moveTo>
                <a:lnTo>
                  <a:pt x="1026612" y="0"/>
                </a:lnTo>
                <a:lnTo>
                  <a:pt x="1026612" y="1289124"/>
                </a:lnTo>
                <a:lnTo>
                  <a:pt x="0" y="128912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flipH="1">
            <a:off x="582464" y="322223"/>
            <a:ext cx="554375" cy="696133"/>
          </a:xfrm>
          <a:custGeom>
            <a:avLst/>
            <a:gdLst/>
            <a:ahLst/>
            <a:cxnLst/>
            <a:rect l="l" t="t" r="r" b="b"/>
            <a:pathLst>
              <a:path w="831562" h="1044199">
                <a:moveTo>
                  <a:pt x="831562" y="0"/>
                </a:moveTo>
                <a:lnTo>
                  <a:pt x="0" y="0"/>
                </a:lnTo>
                <a:lnTo>
                  <a:pt x="0" y="1044199"/>
                </a:lnTo>
                <a:lnTo>
                  <a:pt x="831562" y="1044199"/>
                </a:lnTo>
                <a:lnTo>
                  <a:pt x="83156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flipH="1">
            <a:off x="11299835" y="2732868"/>
            <a:ext cx="554375" cy="696133"/>
          </a:xfrm>
          <a:custGeom>
            <a:avLst/>
            <a:gdLst/>
            <a:ahLst/>
            <a:cxnLst/>
            <a:rect l="l" t="t" r="r" b="b"/>
            <a:pathLst>
              <a:path w="831562" h="1044199">
                <a:moveTo>
                  <a:pt x="831562" y="0"/>
                </a:moveTo>
                <a:lnTo>
                  <a:pt x="0" y="0"/>
                </a:lnTo>
                <a:lnTo>
                  <a:pt x="0" y="1044199"/>
                </a:lnTo>
                <a:lnTo>
                  <a:pt x="831562" y="1044199"/>
                </a:lnTo>
                <a:lnTo>
                  <a:pt x="83156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2165889">
            <a:off x="9461315" y="593326"/>
            <a:ext cx="3677039" cy="795577"/>
          </a:xfrm>
          <a:custGeom>
            <a:avLst/>
            <a:gdLst/>
            <a:ahLst/>
            <a:cxnLst/>
            <a:rect l="l" t="t" r="r" b="b"/>
            <a:pathLst>
              <a:path w="5515559" h="1193366">
                <a:moveTo>
                  <a:pt x="0" y="0"/>
                </a:moveTo>
                <a:lnTo>
                  <a:pt x="5515559" y="0"/>
                </a:lnTo>
                <a:lnTo>
                  <a:pt x="5515559" y="1193366"/>
                </a:lnTo>
                <a:lnTo>
                  <a:pt x="0" y="11933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TextBox 5">
            <a:extLst>
              <a:ext uri="{FF2B5EF4-FFF2-40B4-BE49-F238E27FC236}">
                <a16:creationId xmlns:a16="http://schemas.microsoft.com/office/drawing/2014/main" id="{D40E6871-3ECC-498C-B92E-B74CA70C40CE}"/>
              </a:ext>
            </a:extLst>
          </p:cNvPr>
          <p:cNvSpPr txBox="1"/>
          <p:nvPr/>
        </p:nvSpPr>
        <p:spPr>
          <a:xfrm>
            <a:off x="896522" y="5508174"/>
            <a:ext cx="9624224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spcBef>
                <a:spcPct val="0"/>
              </a:spcBef>
              <a:defRPr/>
            </a:pPr>
            <a:r>
              <a:rPr lang="en-US" sz="2800" b="1" dirty="0" err="1">
                <a:solidFill>
                  <a:srgbClr val="002060"/>
                </a:solidFill>
                <a:latin typeface="Century" panose="02040604050505020304" pitchFamily="18" charset="0"/>
              </a:rPr>
              <a:t>Dân</a:t>
            </a:r>
            <a:r>
              <a:rPr lang="en-US" sz="2800" b="1" dirty="0">
                <a:solidFill>
                  <a:srgbClr val="002060"/>
                </a:solidFill>
                <a:latin typeface="Century" panose="020406040505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entury" panose="020406040505050203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entury" panose="020406040505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entury" panose="02040604050505020304" pitchFamily="18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Century" panose="020406040505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entury" panose="02040604050505020304" pitchFamily="18" charset="0"/>
              </a:rPr>
              <a:t>thành</a:t>
            </a:r>
            <a:r>
              <a:rPr lang="en-US" sz="2800" b="1" dirty="0">
                <a:solidFill>
                  <a:srgbClr val="002060"/>
                </a:solidFill>
                <a:latin typeface="Century" panose="020406040505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entury" panose="02040604050505020304" pitchFamily="18" charset="0"/>
              </a:rPr>
              <a:t>phố</a:t>
            </a:r>
            <a:r>
              <a:rPr lang="en-US" sz="2800" b="1" dirty="0">
                <a:solidFill>
                  <a:srgbClr val="002060"/>
                </a:solidFill>
                <a:latin typeface="Century" panose="020406040505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entury" panose="02040604050505020304" pitchFamily="18" charset="0"/>
              </a:rPr>
              <a:t>Hà</a:t>
            </a:r>
            <a:r>
              <a:rPr lang="en-US" sz="2800" b="1" dirty="0">
                <a:solidFill>
                  <a:srgbClr val="002060"/>
                </a:solidFill>
                <a:latin typeface="Century" panose="020406040505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entury" panose="02040604050505020304" pitchFamily="18" charset="0"/>
              </a:rPr>
              <a:t>Nội</a:t>
            </a:r>
            <a:r>
              <a:rPr lang="en-US" sz="2800" b="1" dirty="0">
                <a:solidFill>
                  <a:srgbClr val="002060"/>
                </a:solidFill>
                <a:latin typeface="Century" panose="02040604050505020304" pitchFamily="18" charset="0"/>
              </a:rPr>
              <a:t> qua 3 </a:t>
            </a:r>
            <a:r>
              <a:rPr lang="en-US" sz="2800" b="1" dirty="0" err="1">
                <a:solidFill>
                  <a:srgbClr val="002060"/>
                </a:solidFill>
                <a:latin typeface="Century" panose="02040604050505020304" pitchFamily="18" charset="0"/>
              </a:rPr>
              <a:t>kỳ</a:t>
            </a:r>
            <a:r>
              <a:rPr lang="en-US" sz="2800" b="1" dirty="0">
                <a:solidFill>
                  <a:srgbClr val="002060"/>
                </a:solidFill>
                <a:latin typeface="Century" panose="020406040505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entury" panose="02040604050505020304" pitchFamily="18" charset="0"/>
              </a:rPr>
              <a:t>Tổng</a:t>
            </a:r>
            <a:r>
              <a:rPr lang="en-US" sz="2800" b="1" dirty="0">
                <a:solidFill>
                  <a:srgbClr val="002060"/>
                </a:solidFill>
                <a:latin typeface="Century" panose="020406040505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entury" panose="02040604050505020304" pitchFamily="18" charset="0"/>
              </a:rPr>
              <a:t>điều</a:t>
            </a:r>
            <a:r>
              <a:rPr lang="en-US" sz="2800" b="1" dirty="0">
                <a:solidFill>
                  <a:srgbClr val="002060"/>
                </a:solidFill>
                <a:latin typeface="Century" panose="020406040505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entury" panose="02040604050505020304" pitchFamily="18" charset="0"/>
              </a:rPr>
              <a:t>tra</a:t>
            </a:r>
            <a:endParaRPr lang="en-US" sz="2800" b="1" dirty="0">
              <a:solidFill>
                <a:srgbClr val="002060"/>
              </a:solidFill>
              <a:latin typeface="Century" panose="02040604050505020304" pitchFamily="18" charset="0"/>
            </a:endParaRPr>
          </a:p>
        </p:txBody>
      </p:sp>
      <p:pic>
        <p:nvPicPr>
          <p:cNvPr id="11" name="Picture 10"/>
          <p:cNvPicPr/>
          <p:nvPr/>
        </p:nvPicPr>
        <p:blipFill>
          <a:blip r:embed="rId12"/>
          <a:stretch>
            <a:fillRect/>
          </a:stretch>
        </p:blipFill>
        <p:spPr>
          <a:xfrm>
            <a:off x="1750027" y="289399"/>
            <a:ext cx="8691946" cy="4746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9753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959" y="1700808"/>
            <a:ext cx="5155189" cy="49097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95468" y="932723"/>
            <a:ext cx="5856651" cy="1143000"/>
          </a:xfrm>
        </p:spPr>
        <p:txBody>
          <a:bodyPr>
            <a:normAutofit/>
          </a:bodyPr>
          <a:lstStyle/>
          <a:p>
            <a:r>
              <a:rPr lang="en-US" sz="3734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 CÁO SẢN PHẨM</a:t>
            </a:r>
          </a:p>
        </p:txBody>
      </p:sp>
    </p:spTree>
    <p:extLst>
      <p:ext uri="{BB962C8B-B14F-4D97-AF65-F5344CB8AC3E}">
        <p14:creationId xmlns:p14="http://schemas.microsoft.com/office/powerpoint/2010/main" val="2713763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>
            <a:off x="-511252" y="6172200"/>
            <a:ext cx="13214505" cy="2510756"/>
          </a:xfrm>
          <a:custGeom>
            <a:avLst/>
            <a:gdLst/>
            <a:ahLst/>
            <a:cxnLst/>
            <a:rect l="l" t="t" r="r" b="b"/>
            <a:pathLst>
              <a:path w="19821757" h="3766134">
                <a:moveTo>
                  <a:pt x="0" y="0"/>
                </a:moveTo>
                <a:lnTo>
                  <a:pt x="19821756" y="0"/>
                </a:lnTo>
                <a:lnTo>
                  <a:pt x="19821756" y="3766134"/>
                </a:lnTo>
                <a:lnTo>
                  <a:pt x="0" y="37661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-1111090" y="4698450"/>
            <a:ext cx="1693554" cy="2358113"/>
          </a:xfrm>
          <a:custGeom>
            <a:avLst/>
            <a:gdLst/>
            <a:ahLst/>
            <a:cxnLst/>
            <a:rect l="l" t="t" r="r" b="b"/>
            <a:pathLst>
              <a:path w="2540331" h="3537169">
                <a:moveTo>
                  <a:pt x="0" y="0"/>
                </a:moveTo>
                <a:lnTo>
                  <a:pt x="2540331" y="0"/>
                </a:lnTo>
                <a:lnTo>
                  <a:pt x="2540331" y="3537169"/>
                </a:lnTo>
                <a:lnTo>
                  <a:pt x="0" y="353716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0692981" y="4972654"/>
            <a:ext cx="1516799" cy="1972197"/>
          </a:xfrm>
          <a:custGeom>
            <a:avLst/>
            <a:gdLst/>
            <a:ahLst/>
            <a:cxnLst/>
            <a:rect l="l" t="t" r="r" b="b"/>
            <a:pathLst>
              <a:path w="2275198" h="2958295">
                <a:moveTo>
                  <a:pt x="0" y="0"/>
                </a:moveTo>
                <a:lnTo>
                  <a:pt x="2275198" y="0"/>
                </a:lnTo>
                <a:lnTo>
                  <a:pt x="2275198" y="2958295"/>
                </a:lnTo>
                <a:lnTo>
                  <a:pt x="0" y="295829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3302455" y="2685814"/>
            <a:ext cx="684407" cy="859416"/>
          </a:xfrm>
          <a:custGeom>
            <a:avLst/>
            <a:gdLst/>
            <a:ahLst/>
            <a:cxnLst/>
            <a:rect l="l" t="t" r="r" b="b"/>
            <a:pathLst>
              <a:path w="1026611" h="1289124">
                <a:moveTo>
                  <a:pt x="0" y="0"/>
                </a:moveTo>
                <a:lnTo>
                  <a:pt x="1026612" y="0"/>
                </a:lnTo>
                <a:lnTo>
                  <a:pt x="1026612" y="1289124"/>
                </a:lnTo>
                <a:lnTo>
                  <a:pt x="0" y="128912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flipH="1">
            <a:off x="582464" y="322223"/>
            <a:ext cx="554375" cy="696133"/>
          </a:xfrm>
          <a:custGeom>
            <a:avLst/>
            <a:gdLst/>
            <a:ahLst/>
            <a:cxnLst/>
            <a:rect l="l" t="t" r="r" b="b"/>
            <a:pathLst>
              <a:path w="831562" h="1044199">
                <a:moveTo>
                  <a:pt x="831562" y="0"/>
                </a:moveTo>
                <a:lnTo>
                  <a:pt x="0" y="0"/>
                </a:lnTo>
                <a:lnTo>
                  <a:pt x="0" y="1044199"/>
                </a:lnTo>
                <a:lnTo>
                  <a:pt x="831562" y="1044199"/>
                </a:lnTo>
                <a:lnTo>
                  <a:pt x="831562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flipH="1">
            <a:off x="11299835" y="2732868"/>
            <a:ext cx="554375" cy="696133"/>
          </a:xfrm>
          <a:custGeom>
            <a:avLst/>
            <a:gdLst/>
            <a:ahLst/>
            <a:cxnLst/>
            <a:rect l="l" t="t" r="r" b="b"/>
            <a:pathLst>
              <a:path w="831562" h="1044199">
                <a:moveTo>
                  <a:pt x="831562" y="0"/>
                </a:moveTo>
                <a:lnTo>
                  <a:pt x="0" y="0"/>
                </a:lnTo>
                <a:lnTo>
                  <a:pt x="0" y="1044199"/>
                </a:lnTo>
                <a:lnTo>
                  <a:pt x="831562" y="1044199"/>
                </a:lnTo>
                <a:lnTo>
                  <a:pt x="831562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2165889">
            <a:off x="9461315" y="593326"/>
            <a:ext cx="3677039" cy="795577"/>
          </a:xfrm>
          <a:custGeom>
            <a:avLst/>
            <a:gdLst/>
            <a:ahLst/>
            <a:cxnLst/>
            <a:rect l="l" t="t" r="r" b="b"/>
            <a:pathLst>
              <a:path w="5515559" h="1193366">
                <a:moveTo>
                  <a:pt x="0" y="0"/>
                </a:moveTo>
                <a:lnTo>
                  <a:pt x="5515559" y="0"/>
                </a:lnTo>
                <a:lnTo>
                  <a:pt x="5515559" y="1193366"/>
                </a:lnTo>
                <a:lnTo>
                  <a:pt x="0" y="119336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TextBox 5">
            <a:extLst>
              <a:ext uri="{FF2B5EF4-FFF2-40B4-BE49-F238E27FC236}">
                <a16:creationId xmlns:a16="http://schemas.microsoft.com/office/drawing/2014/main" id="{D40E6871-3ECC-498C-B92E-B74CA70C40CE}"/>
              </a:ext>
            </a:extLst>
          </p:cNvPr>
          <p:cNvSpPr txBox="1"/>
          <p:nvPr/>
        </p:nvSpPr>
        <p:spPr>
          <a:xfrm>
            <a:off x="1068757" y="4190935"/>
            <a:ext cx="9624224" cy="12926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i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i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i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800" i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xét</a:t>
            </a:r>
            <a:r>
              <a:rPr lang="en-US" sz="2800" i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800" i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i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i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lượng</a:t>
            </a:r>
            <a:r>
              <a:rPr lang="en-US" sz="2800" i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i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tốc</a:t>
            </a:r>
            <a:r>
              <a:rPr lang="en-US" sz="2800" i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2800" i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tăng</a:t>
            </a:r>
            <a:r>
              <a:rPr lang="en-US" sz="2800" i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i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hộ</a:t>
            </a:r>
            <a:r>
              <a:rPr lang="en-US" sz="2800" i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sz="2800" i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 </a:t>
            </a:r>
            <a:r>
              <a:rPr lang="en-US" sz="2800" i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kỳ</a:t>
            </a:r>
            <a:r>
              <a:rPr lang="en-US" sz="2800" i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tổng</a:t>
            </a:r>
            <a:r>
              <a:rPr lang="en-US" sz="2800" i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2800" i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tra</a:t>
            </a:r>
            <a:r>
              <a:rPr lang="en-US" sz="2800" i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2800" i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800" i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khu</a:t>
            </a:r>
            <a:r>
              <a:rPr lang="en-US" sz="2800" i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vực</a:t>
            </a:r>
            <a:r>
              <a:rPr lang="en-US" sz="2800" i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i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thị</a:t>
            </a:r>
            <a:r>
              <a:rPr lang="en-US" sz="2800" i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- </a:t>
            </a:r>
            <a:r>
              <a:rPr lang="en-US" sz="2800" i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nông</a:t>
            </a:r>
            <a:r>
              <a:rPr lang="en-US" sz="2800" i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thôn</a:t>
            </a:r>
            <a:r>
              <a:rPr lang="en-US" sz="2800" i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800" dirty="0"/>
          </a:p>
        </p:txBody>
      </p:sp>
      <p:pic>
        <p:nvPicPr>
          <p:cNvPr id="13" name="Picture 12"/>
          <p:cNvPicPr/>
          <p:nvPr/>
        </p:nvPicPr>
        <p:blipFill>
          <a:blip r:embed="rId11"/>
          <a:stretch>
            <a:fillRect/>
          </a:stretch>
        </p:blipFill>
        <p:spPr>
          <a:xfrm>
            <a:off x="859651" y="305952"/>
            <a:ext cx="9256255" cy="3954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5623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>
            <a:off x="-511252" y="6172200"/>
            <a:ext cx="13214505" cy="2510756"/>
          </a:xfrm>
          <a:custGeom>
            <a:avLst/>
            <a:gdLst/>
            <a:ahLst/>
            <a:cxnLst/>
            <a:rect l="l" t="t" r="r" b="b"/>
            <a:pathLst>
              <a:path w="19821757" h="3766134">
                <a:moveTo>
                  <a:pt x="0" y="0"/>
                </a:moveTo>
                <a:lnTo>
                  <a:pt x="19821756" y="0"/>
                </a:lnTo>
                <a:lnTo>
                  <a:pt x="19821756" y="3766134"/>
                </a:lnTo>
                <a:lnTo>
                  <a:pt x="0" y="37661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-1111090" y="4698450"/>
            <a:ext cx="1693554" cy="2358113"/>
          </a:xfrm>
          <a:custGeom>
            <a:avLst/>
            <a:gdLst/>
            <a:ahLst/>
            <a:cxnLst/>
            <a:rect l="l" t="t" r="r" b="b"/>
            <a:pathLst>
              <a:path w="2540331" h="3537169">
                <a:moveTo>
                  <a:pt x="0" y="0"/>
                </a:moveTo>
                <a:lnTo>
                  <a:pt x="2540331" y="0"/>
                </a:lnTo>
                <a:lnTo>
                  <a:pt x="2540331" y="3537169"/>
                </a:lnTo>
                <a:lnTo>
                  <a:pt x="0" y="353716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0692981" y="4972654"/>
            <a:ext cx="1516799" cy="1972197"/>
          </a:xfrm>
          <a:custGeom>
            <a:avLst/>
            <a:gdLst/>
            <a:ahLst/>
            <a:cxnLst/>
            <a:rect l="l" t="t" r="r" b="b"/>
            <a:pathLst>
              <a:path w="2275198" h="2958295">
                <a:moveTo>
                  <a:pt x="0" y="0"/>
                </a:moveTo>
                <a:lnTo>
                  <a:pt x="2275198" y="0"/>
                </a:lnTo>
                <a:lnTo>
                  <a:pt x="2275198" y="2958295"/>
                </a:lnTo>
                <a:lnTo>
                  <a:pt x="0" y="29582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3302455" y="2685814"/>
            <a:ext cx="684407" cy="859416"/>
          </a:xfrm>
          <a:custGeom>
            <a:avLst/>
            <a:gdLst/>
            <a:ahLst/>
            <a:cxnLst/>
            <a:rect l="l" t="t" r="r" b="b"/>
            <a:pathLst>
              <a:path w="1026611" h="1289124">
                <a:moveTo>
                  <a:pt x="0" y="0"/>
                </a:moveTo>
                <a:lnTo>
                  <a:pt x="1026612" y="0"/>
                </a:lnTo>
                <a:lnTo>
                  <a:pt x="1026612" y="1289124"/>
                </a:lnTo>
                <a:lnTo>
                  <a:pt x="0" y="128912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flipH="1">
            <a:off x="582464" y="322223"/>
            <a:ext cx="554375" cy="696133"/>
          </a:xfrm>
          <a:custGeom>
            <a:avLst/>
            <a:gdLst/>
            <a:ahLst/>
            <a:cxnLst/>
            <a:rect l="l" t="t" r="r" b="b"/>
            <a:pathLst>
              <a:path w="831562" h="1044199">
                <a:moveTo>
                  <a:pt x="831562" y="0"/>
                </a:moveTo>
                <a:lnTo>
                  <a:pt x="0" y="0"/>
                </a:lnTo>
                <a:lnTo>
                  <a:pt x="0" y="1044199"/>
                </a:lnTo>
                <a:lnTo>
                  <a:pt x="831562" y="1044199"/>
                </a:lnTo>
                <a:lnTo>
                  <a:pt x="83156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flipH="1">
            <a:off x="11299835" y="2732868"/>
            <a:ext cx="554375" cy="696133"/>
          </a:xfrm>
          <a:custGeom>
            <a:avLst/>
            <a:gdLst/>
            <a:ahLst/>
            <a:cxnLst/>
            <a:rect l="l" t="t" r="r" b="b"/>
            <a:pathLst>
              <a:path w="831562" h="1044199">
                <a:moveTo>
                  <a:pt x="831562" y="0"/>
                </a:moveTo>
                <a:lnTo>
                  <a:pt x="0" y="0"/>
                </a:lnTo>
                <a:lnTo>
                  <a:pt x="0" y="1044199"/>
                </a:lnTo>
                <a:lnTo>
                  <a:pt x="831562" y="1044199"/>
                </a:lnTo>
                <a:lnTo>
                  <a:pt x="83156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2165889">
            <a:off x="9461315" y="593326"/>
            <a:ext cx="3677039" cy="795577"/>
          </a:xfrm>
          <a:custGeom>
            <a:avLst/>
            <a:gdLst/>
            <a:ahLst/>
            <a:cxnLst/>
            <a:rect l="l" t="t" r="r" b="b"/>
            <a:pathLst>
              <a:path w="5515559" h="1193366">
                <a:moveTo>
                  <a:pt x="0" y="0"/>
                </a:moveTo>
                <a:lnTo>
                  <a:pt x="5515559" y="0"/>
                </a:lnTo>
                <a:lnTo>
                  <a:pt x="5515559" y="1193366"/>
                </a:lnTo>
                <a:lnTo>
                  <a:pt x="0" y="11933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TextBox 5">
            <a:extLst>
              <a:ext uri="{FF2B5EF4-FFF2-40B4-BE49-F238E27FC236}">
                <a16:creationId xmlns:a16="http://schemas.microsoft.com/office/drawing/2014/main" id="{D40E6871-3ECC-498C-B92E-B74CA70C40CE}"/>
              </a:ext>
            </a:extLst>
          </p:cNvPr>
          <p:cNvSpPr txBox="1"/>
          <p:nvPr/>
        </p:nvSpPr>
        <p:spPr>
          <a:xfrm>
            <a:off x="859651" y="4612105"/>
            <a:ext cx="9833330" cy="121475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i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i="1" kern="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hộ</a:t>
            </a:r>
            <a:r>
              <a:rPr lang="en-US" sz="2800" i="1" kern="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2800" i="1" kern="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i="1" kern="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tỉ</a:t>
            </a:r>
            <a:r>
              <a:rPr lang="en-US" sz="2800" i="1" kern="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lệ</a:t>
            </a:r>
            <a:r>
              <a:rPr lang="en-US" sz="2800" i="1" kern="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tăng</a:t>
            </a:r>
            <a:r>
              <a:rPr lang="en-US" sz="2800" i="1" kern="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800" i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khu</a:t>
            </a:r>
            <a:r>
              <a:rPr lang="en-US" sz="2800" i="1" kern="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vực</a:t>
            </a:r>
            <a:r>
              <a:rPr lang="en-US" sz="2800" i="1" kern="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i="1" kern="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thị</a:t>
            </a:r>
            <a:r>
              <a:rPr lang="en-US" sz="2800" i="1" kern="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lớn</a:t>
            </a:r>
            <a:r>
              <a:rPr lang="en-US" sz="2800" i="1" kern="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US" sz="2800" i="1" kern="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2800" i="1" kern="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so </a:t>
            </a:r>
            <a:r>
              <a:rPr lang="en-US" sz="2800" i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i="1" kern="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i="1" kern="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hộ</a:t>
            </a:r>
            <a:r>
              <a:rPr lang="en-US" sz="2800" i="1" kern="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2800" i="1" kern="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i="1" kern="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tỉ</a:t>
            </a:r>
            <a:r>
              <a:rPr lang="en-US" sz="2800" i="1" kern="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lệ</a:t>
            </a:r>
            <a:r>
              <a:rPr lang="en-US" sz="2800" i="1" kern="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tăng</a:t>
            </a:r>
            <a:r>
              <a:rPr lang="en-US" sz="2800" i="1" kern="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800" i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khu</a:t>
            </a:r>
            <a:r>
              <a:rPr lang="en-US" sz="2800" i="1" kern="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vực</a:t>
            </a:r>
            <a:r>
              <a:rPr lang="en-US" sz="2800" i="1" kern="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nông</a:t>
            </a:r>
            <a:r>
              <a:rPr lang="en-US" sz="2800" i="1" kern="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thôn</a:t>
            </a:r>
            <a:endParaRPr lang="en-US" sz="2800" dirty="0">
              <a:solidFill>
                <a:srgbClr val="002060"/>
              </a:solidFill>
            </a:endParaRPr>
          </a:p>
        </p:txBody>
      </p:sp>
      <p:pic>
        <p:nvPicPr>
          <p:cNvPr id="13" name="Picture 12"/>
          <p:cNvPicPr/>
          <p:nvPr/>
        </p:nvPicPr>
        <p:blipFill>
          <a:blip r:embed="rId12"/>
          <a:stretch>
            <a:fillRect/>
          </a:stretch>
        </p:blipFill>
        <p:spPr>
          <a:xfrm>
            <a:off x="1136839" y="322223"/>
            <a:ext cx="9256255" cy="3954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4868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Shape 1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5FA83D8-9E55-47A6-BA7B-EBE2ACE511F0}"/>
              </a:ext>
            </a:extLst>
          </p:cNvPr>
          <p:cNvCxnSpPr/>
          <p:nvPr/>
        </p:nvCxnSpPr>
        <p:spPr>
          <a:xfrm>
            <a:off x="-9828" y="1100248"/>
            <a:ext cx="12191307" cy="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3" name="Google Shape;1748;p44">
            <a:extLst>
              <a:ext uri="{FF2B5EF4-FFF2-40B4-BE49-F238E27FC236}">
                <a16:creationId xmlns:a16="http://schemas.microsoft.com/office/drawing/2014/main" id="{FE96A0B4-59B8-49F5-B490-B98862CCC75A}"/>
              </a:ext>
            </a:extLst>
          </p:cNvPr>
          <p:cNvSpPr txBox="1">
            <a:spLocks/>
          </p:cNvSpPr>
          <p:nvPr/>
        </p:nvSpPr>
        <p:spPr>
          <a:xfrm>
            <a:off x="-9829" y="0"/>
            <a:ext cx="12201828" cy="1091381"/>
          </a:xfrm>
          <a:prstGeom prst="rect">
            <a:avLst/>
          </a:prstGeom>
          <a:solidFill>
            <a:srgbClr val="00B050">
              <a:alpha val="76863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111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lvl="1" indent="-378875"/>
            <a:r>
              <a:rPr lang="en-US" sz="5867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5867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5867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67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5867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67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5867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67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endParaRPr lang="en-US" sz="5867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7720" y="1316766"/>
            <a:ext cx="11716211" cy="3851054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Mật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cao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thứ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2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</a:rPr>
              <a:t>Dân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</a:rPr>
              <a:t>cư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</a:rPr>
              <a:t>phân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</a:rPr>
              <a:t>bố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</a:rPr>
              <a:t>đều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</a:rPr>
              <a:t>giữa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</a:rPr>
              <a:t>đơn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</a:rPr>
              <a:t>vị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</a:rPr>
              <a:t>hành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</a:rPr>
              <a:t>chính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</a:rPr>
              <a:t>tập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</a:rPr>
              <a:t>trung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</a:rPr>
              <a:t>chủ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</a:rPr>
              <a:t>yếu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</a:rPr>
              <a:t> ở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</a:rPr>
              <a:t>nội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</a:rPr>
              <a:t>thành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</a:rPr>
              <a:t>.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</a:rPr>
              <a:t>Tỉ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</a:rPr>
              <a:t>lệ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</a:rPr>
              <a:t>gia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</a:rPr>
              <a:t>tăng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</a:rPr>
              <a:t>dân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</a:rPr>
              <a:t>bình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</a:rPr>
              <a:t>quân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</a:rPr>
              <a:t>: 2,22% (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</a:rPr>
              <a:t>cao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</a:rPr>
              <a:t>hơn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</a:rPr>
              <a:t>mức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</a:rPr>
              <a:t>tăng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</a:rPr>
              <a:t>cả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</a:rPr>
              <a:t>nước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</a:rPr>
              <a:t>)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09837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103446" y="1524000"/>
            <a:ext cx="9985109" cy="3633192"/>
            <a:chOff x="3942525" y="3003636"/>
            <a:chExt cx="4693695" cy="870205"/>
          </a:xfrm>
        </p:grpSpPr>
        <p:sp>
          <p:nvSpPr>
            <p:cNvPr id="5" name="Rounded Rectangle 4"/>
            <p:cNvSpPr/>
            <p:nvPr/>
          </p:nvSpPr>
          <p:spPr>
            <a:xfrm>
              <a:off x="3942525" y="3003636"/>
              <a:ext cx="4693695" cy="870205"/>
            </a:xfrm>
            <a:prstGeom prst="roundRect">
              <a:avLst>
                <a:gd name="adj" fmla="val 10000"/>
              </a:avLst>
            </a:prstGeom>
            <a:solidFill>
              <a:srgbClr val="FF9900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6" name="Rounded Rectangle 4"/>
            <p:cNvSpPr txBox="1"/>
            <p:nvPr/>
          </p:nvSpPr>
          <p:spPr>
            <a:xfrm>
              <a:off x="3968012" y="3029123"/>
              <a:ext cx="4642721" cy="81923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indent="230712" algn="ctr" defTabSz="1244569">
                <a:lnSpc>
                  <a:spcPct val="15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7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2. </a:t>
              </a:r>
              <a:r>
                <a:rPr lang="en-US" sz="72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Đặc</a:t>
              </a:r>
              <a:r>
                <a:rPr lang="en-US" sz="7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72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sz="7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72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xã</a:t>
              </a:r>
              <a:r>
                <a:rPr lang="en-US" sz="7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72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hội</a:t>
              </a:r>
              <a:endParaRPr lang="en-US" sz="7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09232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977126">
            <a:off x="10909692" y="-248966"/>
            <a:ext cx="1732793" cy="1510779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 rot="1078377">
            <a:off x="11236900" y="-148947"/>
            <a:ext cx="784213" cy="13107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1"/>
              </a:lnSpc>
            </a:pPr>
            <a:r>
              <a:rPr lang="en-US" sz="8000" spc="744" dirty="0">
                <a:solidFill>
                  <a:srgbClr val="403D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713918" y="3842592"/>
            <a:ext cx="633753" cy="633753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69A3A6F6-6691-6714-8B6C-6A8A945DD1F9}"/>
              </a:ext>
            </a:extLst>
          </p:cNvPr>
          <p:cNvSpPr txBox="1"/>
          <p:nvPr/>
        </p:nvSpPr>
        <p:spPr>
          <a:xfrm>
            <a:off x="304483" y="5216756"/>
            <a:ext cx="3418431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8" indent="-342908" algn="just" defTabSz="914423"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  <a:defRPr/>
            </a:pPr>
            <a:r>
              <a:rPr lang="en-US" sz="2667" b="1" dirty="0" err="1">
                <a:solidFill>
                  <a:srgbClr val="4B4B4B">
                    <a:lumMod val="50000"/>
                  </a:srgbClr>
                </a:solidFill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Thời</a:t>
            </a:r>
            <a:r>
              <a:rPr lang="en-US" sz="2667" b="1" dirty="0">
                <a:solidFill>
                  <a:srgbClr val="4B4B4B">
                    <a:lumMod val="50000"/>
                  </a:srgbClr>
                </a:solidFill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4B4B4B">
                    <a:lumMod val="50000"/>
                  </a:srgbClr>
                </a:solidFill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gian</a:t>
            </a:r>
            <a:r>
              <a:rPr lang="en-US" sz="2667" dirty="0">
                <a:solidFill>
                  <a:srgbClr val="4B4B4B">
                    <a:lumMod val="50000"/>
                  </a:srgbClr>
                </a:solidFill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: 5 </a:t>
            </a:r>
            <a:r>
              <a:rPr lang="en-US" sz="2667" dirty="0" err="1">
                <a:solidFill>
                  <a:srgbClr val="4B4B4B">
                    <a:lumMod val="50000"/>
                  </a:srgbClr>
                </a:solidFill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phút</a:t>
            </a:r>
            <a:endParaRPr lang="en-US" sz="2667" dirty="0">
              <a:solidFill>
                <a:srgbClr val="4B4B4B">
                  <a:lumMod val="50000"/>
                </a:srgbClr>
              </a:solidFill>
              <a:latin typeface="Arial" panose="020B0604020202020204" pitchFamily="34" charset="0"/>
              <a:ea typeface="#9Slide03 Roboto Medium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29" name="Picture 8" descr="Meeting png images | PNGEgg">
            <a:extLst>
              <a:ext uri="{FF2B5EF4-FFF2-40B4-BE49-F238E27FC236}">
                <a16:creationId xmlns:a16="http://schemas.microsoft.com/office/drawing/2014/main" id="{F6801C77-6E55-529E-B652-1B197E03D3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61" y="868668"/>
            <a:ext cx="3476797" cy="3476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E5DC81-F4CC-F2DF-1D63-4ED06670EAE3}"/>
              </a:ext>
            </a:extLst>
          </p:cNvPr>
          <p:cNvSpPr txBox="1"/>
          <p:nvPr/>
        </p:nvSpPr>
        <p:spPr>
          <a:xfrm>
            <a:off x="3775470" y="1119187"/>
            <a:ext cx="7806930" cy="23289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423"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  <a:defRPr/>
            </a:pPr>
            <a:r>
              <a:rPr lang="en-US" sz="2267" dirty="0">
                <a:solidFill>
                  <a:srgbClr val="4B4B4B">
                    <a:lumMod val="50000"/>
                  </a:srgbClr>
                </a:solidFill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267" b="1" dirty="0" err="1">
                <a:solidFill>
                  <a:srgbClr val="4B4B4B">
                    <a:lumMod val="50000"/>
                  </a:srgbClr>
                </a:solidFill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Hình</a:t>
            </a:r>
            <a:r>
              <a:rPr lang="en-US" sz="2267" b="1" dirty="0">
                <a:solidFill>
                  <a:srgbClr val="4B4B4B">
                    <a:lumMod val="50000"/>
                  </a:srgbClr>
                </a:solidFill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267" b="1" dirty="0" err="1">
                <a:solidFill>
                  <a:srgbClr val="4B4B4B">
                    <a:lumMod val="50000"/>
                  </a:srgbClr>
                </a:solidFill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thức</a:t>
            </a:r>
            <a:r>
              <a:rPr lang="en-US" sz="2267" dirty="0">
                <a:solidFill>
                  <a:srgbClr val="4B4B4B">
                    <a:lumMod val="50000"/>
                  </a:srgbClr>
                </a:solidFill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: </a:t>
            </a:r>
            <a:r>
              <a:rPr lang="en-US" sz="2267" dirty="0" err="1">
                <a:solidFill>
                  <a:srgbClr val="4B4B4B">
                    <a:lumMod val="50000"/>
                  </a:srgbClr>
                </a:solidFill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Hoạt</a:t>
            </a:r>
            <a:r>
              <a:rPr lang="en-US" sz="2267" dirty="0">
                <a:solidFill>
                  <a:srgbClr val="4B4B4B">
                    <a:lumMod val="50000"/>
                  </a:srgbClr>
                </a:solidFill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267" dirty="0" err="1">
                <a:solidFill>
                  <a:srgbClr val="4B4B4B">
                    <a:lumMod val="50000"/>
                  </a:srgbClr>
                </a:solidFill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động</a:t>
            </a:r>
            <a:r>
              <a:rPr lang="en-US" sz="2267" dirty="0">
                <a:solidFill>
                  <a:srgbClr val="4B4B4B">
                    <a:lumMod val="50000"/>
                  </a:srgbClr>
                </a:solidFill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267" dirty="0" err="1">
                <a:solidFill>
                  <a:srgbClr val="4B4B4B">
                    <a:lumMod val="50000"/>
                  </a:srgbClr>
                </a:solidFill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nhóm</a:t>
            </a:r>
            <a:endParaRPr lang="en-US" sz="2267" dirty="0">
              <a:solidFill>
                <a:srgbClr val="4B4B4B">
                  <a:lumMod val="50000"/>
                </a:srgbClr>
              </a:solidFill>
              <a:latin typeface="Arial" panose="020B0604020202020204" pitchFamily="34" charset="0"/>
              <a:ea typeface="#9Slide03 Roboto Medium" panose="02000000000000000000" pitchFamily="2" charset="0"/>
              <a:cs typeface="Arial" panose="020B0604020202020204" pitchFamily="34" charset="0"/>
            </a:endParaRPr>
          </a:p>
          <a:p>
            <a:pPr algn="just" defTabSz="914423"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  <a:defRPr/>
            </a:pPr>
            <a:r>
              <a:rPr lang="en-US" sz="2267" b="1" dirty="0" err="1">
                <a:solidFill>
                  <a:srgbClr val="4B4B4B">
                    <a:lumMod val="50000"/>
                  </a:srgbClr>
                </a:solidFill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Yêu</a:t>
            </a:r>
            <a:r>
              <a:rPr lang="en-US" sz="2267" b="1" dirty="0">
                <a:solidFill>
                  <a:srgbClr val="4B4B4B">
                    <a:lumMod val="50000"/>
                  </a:srgbClr>
                </a:solidFill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267" b="1" dirty="0" err="1">
                <a:solidFill>
                  <a:srgbClr val="4B4B4B">
                    <a:lumMod val="50000"/>
                  </a:srgbClr>
                </a:solidFill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cầu</a:t>
            </a:r>
            <a:r>
              <a:rPr lang="en-US" sz="2267" dirty="0">
                <a:solidFill>
                  <a:srgbClr val="4B4B4B">
                    <a:lumMod val="50000"/>
                  </a:srgbClr>
                </a:solidFill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: </a:t>
            </a:r>
            <a:r>
              <a:rPr lang="en-US" sz="2267" dirty="0" err="1">
                <a:solidFill>
                  <a:srgbClr val="FF0000"/>
                </a:solidFill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Tìm</a:t>
            </a:r>
            <a:r>
              <a:rPr lang="en-US" sz="2267" dirty="0">
                <a:solidFill>
                  <a:srgbClr val="FF0000"/>
                </a:solidFill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267" dirty="0" err="1">
                <a:solidFill>
                  <a:srgbClr val="FF0000"/>
                </a:solidFill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hiểu</a:t>
            </a:r>
            <a:r>
              <a:rPr lang="en-US" sz="2267" dirty="0">
                <a:solidFill>
                  <a:srgbClr val="FF0000"/>
                </a:solidFill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267" dirty="0" err="1">
                <a:solidFill>
                  <a:srgbClr val="FF0000"/>
                </a:solidFill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về</a:t>
            </a:r>
            <a:endParaRPr lang="en-GB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 defTabSz="914423">
              <a:spcBef>
                <a:spcPts val="600"/>
              </a:spcBef>
              <a:spcAft>
                <a:spcPts val="600"/>
              </a:spcAft>
              <a:buFontTx/>
              <a:buChar char="-"/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chẵn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 defTabSz="914423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lẻ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khoẻ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15BEA2-269C-48F4-F82F-45B15942420F}"/>
              </a:ext>
            </a:extLst>
          </p:cNvPr>
          <p:cNvSpPr txBox="1"/>
          <p:nvPr/>
        </p:nvSpPr>
        <p:spPr>
          <a:xfrm>
            <a:off x="1" y="198649"/>
            <a:ext cx="1105380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altLang="zh-CN" sz="40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2. </a:t>
            </a:r>
            <a:r>
              <a:rPr lang="en-US" altLang="zh-CN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Đặc</a:t>
            </a:r>
            <a:r>
              <a:rPr lang="en-US" altLang="zh-CN" sz="40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điểm</a:t>
            </a:r>
            <a:r>
              <a:rPr lang="en-US" altLang="zh-CN" sz="40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xã</a:t>
            </a:r>
            <a:r>
              <a:rPr lang="en-US" altLang="zh-CN" sz="40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hội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8745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9519" y="1948227"/>
            <a:ext cx="5155189" cy="4909773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4400" y="1376727"/>
            <a:ext cx="6908800" cy="11430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 CÁO SẢN PHẨM</a:t>
            </a:r>
          </a:p>
        </p:txBody>
      </p:sp>
    </p:spTree>
    <p:extLst>
      <p:ext uri="{BB962C8B-B14F-4D97-AF65-F5344CB8AC3E}">
        <p14:creationId xmlns:p14="http://schemas.microsoft.com/office/powerpoint/2010/main" val="2757717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560589" y="1216028"/>
            <a:ext cx="3567803" cy="4727572"/>
            <a:chOff x="12700" y="12700"/>
            <a:chExt cx="1546122" cy="2011983"/>
          </a:xfrm>
        </p:grpSpPr>
        <p:sp>
          <p:nvSpPr>
            <p:cNvPr id="4" name="Freeform 4"/>
            <p:cNvSpPr/>
            <p:nvPr/>
          </p:nvSpPr>
          <p:spPr>
            <a:xfrm>
              <a:off x="92710" y="106680"/>
              <a:ext cx="1466112" cy="1918003"/>
            </a:xfrm>
            <a:custGeom>
              <a:avLst/>
              <a:gdLst/>
              <a:ahLst/>
              <a:cxnLst/>
              <a:rect l="l" t="t" r="r" b="b"/>
              <a:pathLst>
                <a:path w="1466112" h="1460737">
                  <a:moveTo>
                    <a:pt x="1439442" y="1271507"/>
                  </a:moveTo>
                  <a:cubicBezTo>
                    <a:pt x="1439442" y="1359137"/>
                    <a:pt x="1363242" y="1430257"/>
                    <a:pt x="1281962" y="1430257"/>
                  </a:cubicBezTo>
                  <a:lnTo>
                    <a:pt x="66040" y="1430257"/>
                  </a:lnTo>
                  <a:cubicBezTo>
                    <a:pt x="43180" y="1430257"/>
                    <a:pt x="20320" y="1425177"/>
                    <a:pt x="0" y="1416287"/>
                  </a:cubicBezTo>
                  <a:cubicBezTo>
                    <a:pt x="26670" y="1444227"/>
                    <a:pt x="63500" y="1460737"/>
                    <a:pt x="103471" y="1460737"/>
                  </a:cubicBezTo>
                  <a:lnTo>
                    <a:pt x="1320062" y="1460737"/>
                  </a:lnTo>
                  <a:cubicBezTo>
                    <a:pt x="1400072" y="1460737"/>
                    <a:pt x="1466112" y="1394697"/>
                    <a:pt x="1466112" y="1314687"/>
                  </a:cubicBezTo>
                  <a:lnTo>
                    <a:pt x="1466112" y="95250"/>
                  </a:lnTo>
                  <a:cubicBezTo>
                    <a:pt x="1466112" y="58420"/>
                    <a:pt x="1452142" y="25400"/>
                    <a:pt x="1430552" y="0"/>
                  </a:cubicBezTo>
                  <a:cubicBezTo>
                    <a:pt x="1436902" y="16510"/>
                    <a:pt x="1439442" y="34290"/>
                    <a:pt x="1439442" y="52070"/>
                  </a:cubicBezTo>
                  <a:lnTo>
                    <a:pt x="1439442" y="1271507"/>
                  </a:lnTo>
                  <a:lnTo>
                    <a:pt x="1439442" y="1271507"/>
                  </a:lnTo>
                  <a:close/>
                </a:path>
              </a:pathLst>
            </a:custGeom>
            <a:solidFill>
              <a:srgbClr val="70443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2700" y="12700"/>
              <a:ext cx="1505482" cy="1918003"/>
            </a:xfrm>
            <a:custGeom>
              <a:avLst/>
              <a:gdLst/>
              <a:ahLst/>
              <a:cxnLst/>
              <a:rect l="l" t="t" r="r" b="b"/>
              <a:pathLst>
                <a:path w="1505482" h="1511537">
                  <a:moveTo>
                    <a:pt x="146050" y="1511537"/>
                  </a:moveTo>
                  <a:lnTo>
                    <a:pt x="1359432" y="1511537"/>
                  </a:lnTo>
                  <a:cubicBezTo>
                    <a:pt x="1439442" y="1511537"/>
                    <a:pt x="1505482" y="1445497"/>
                    <a:pt x="1505482" y="1365487"/>
                  </a:cubicBezTo>
                  <a:lnTo>
                    <a:pt x="1505482" y="146050"/>
                  </a:lnTo>
                  <a:cubicBezTo>
                    <a:pt x="1505482" y="66040"/>
                    <a:pt x="1439442" y="0"/>
                    <a:pt x="1359432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1365487"/>
                  </a:lnTo>
                  <a:cubicBezTo>
                    <a:pt x="0" y="1446767"/>
                    <a:pt x="66040" y="1511537"/>
                    <a:pt x="146050" y="1511537"/>
                  </a:cubicBezTo>
                  <a:close/>
                </a:path>
              </a:pathLst>
            </a:custGeom>
            <a:solidFill>
              <a:srgbClr val="FFF3ED"/>
            </a:solidFill>
            <a:ln>
              <a:solidFill>
                <a:schemeClr val="tx1"/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8008203" y="1858918"/>
            <a:ext cx="4031397" cy="4999082"/>
            <a:chOff x="0" y="0"/>
            <a:chExt cx="1570252" cy="1580117"/>
          </a:xfrm>
        </p:grpSpPr>
        <p:sp>
          <p:nvSpPr>
            <p:cNvPr id="9" name="Freeform 9"/>
            <p:cNvSpPr/>
            <p:nvPr/>
          </p:nvSpPr>
          <p:spPr>
            <a:xfrm>
              <a:off x="92710" y="106680"/>
              <a:ext cx="1466112" cy="1460737"/>
            </a:xfrm>
            <a:custGeom>
              <a:avLst/>
              <a:gdLst/>
              <a:ahLst/>
              <a:cxnLst/>
              <a:rect l="l" t="t" r="r" b="b"/>
              <a:pathLst>
                <a:path w="1466112" h="1460737">
                  <a:moveTo>
                    <a:pt x="1439442" y="1271507"/>
                  </a:moveTo>
                  <a:cubicBezTo>
                    <a:pt x="1439442" y="1359137"/>
                    <a:pt x="1363242" y="1430257"/>
                    <a:pt x="1281962" y="1430257"/>
                  </a:cubicBezTo>
                  <a:lnTo>
                    <a:pt x="66040" y="1430257"/>
                  </a:lnTo>
                  <a:cubicBezTo>
                    <a:pt x="43180" y="1430257"/>
                    <a:pt x="20320" y="1425177"/>
                    <a:pt x="0" y="1416287"/>
                  </a:cubicBezTo>
                  <a:cubicBezTo>
                    <a:pt x="26670" y="1444227"/>
                    <a:pt x="63500" y="1460737"/>
                    <a:pt x="103471" y="1460737"/>
                  </a:cubicBezTo>
                  <a:lnTo>
                    <a:pt x="1320062" y="1460737"/>
                  </a:lnTo>
                  <a:cubicBezTo>
                    <a:pt x="1400072" y="1460737"/>
                    <a:pt x="1466112" y="1394697"/>
                    <a:pt x="1466112" y="1314687"/>
                  </a:cubicBezTo>
                  <a:lnTo>
                    <a:pt x="1466112" y="95250"/>
                  </a:lnTo>
                  <a:cubicBezTo>
                    <a:pt x="1466112" y="58420"/>
                    <a:pt x="1452142" y="25400"/>
                    <a:pt x="1430552" y="0"/>
                  </a:cubicBezTo>
                  <a:cubicBezTo>
                    <a:pt x="1436902" y="16510"/>
                    <a:pt x="1439442" y="34290"/>
                    <a:pt x="1439442" y="52070"/>
                  </a:cubicBezTo>
                  <a:lnTo>
                    <a:pt x="1439442" y="1271507"/>
                  </a:lnTo>
                  <a:lnTo>
                    <a:pt x="1439442" y="1271507"/>
                  </a:lnTo>
                  <a:close/>
                </a:path>
              </a:pathLst>
            </a:custGeom>
            <a:solidFill>
              <a:srgbClr val="70443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12700" y="12700"/>
              <a:ext cx="1505482" cy="1511537"/>
            </a:xfrm>
            <a:custGeom>
              <a:avLst/>
              <a:gdLst/>
              <a:ahLst/>
              <a:cxnLst/>
              <a:rect l="l" t="t" r="r" b="b"/>
              <a:pathLst>
                <a:path w="1505482" h="1511537">
                  <a:moveTo>
                    <a:pt x="146050" y="1511537"/>
                  </a:moveTo>
                  <a:lnTo>
                    <a:pt x="1359432" y="1511537"/>
                  </a:lnTo>
                  <a:cubicBezTo>
                    <a:pt x="1439442" y="1511537"/>
                    <a:pt x="1505482" y="1445497"/>
                    <a:pt x="1505482" y="1365487"/>
                  </a:cubicBezTo>
                  <a:lnTo>
                    <a:pt x="1505482" y="146050"/>
                  </a:lnTo>
                  <a:cubicBezTo>
                    <a:pt x="1505482" y="66040"/>
                    <a:pt x="1439442" y="0"/>
                    <a:pt x="1359432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1365487"/>
                  </a:lnTo>
                  <a:cubicBezTo>
                    <a:pt x="0" y="1446767"/>
                    <a:pt x="66040" y="1511537"/>
                    <a:pt x="146050" y="1511537"/>
                  </a:cubicBezTo>
                  <a:close/>
                </a:path>
              </a:pathLst>
            </a:custGeom>
            <a:solidFill>
              <a:srgbClr val="FFF3E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1570252" cy="1580117"/>
            </a:xfrm>
            <a:custGeom>
              <a:avLst/>
              <a:gdLst/>
              <a:ahLst/>
              <a:cxnLst/>
              <a:rect l="l" t="t" r="r" b="b"/>
              <a:pathLst>
                <a:path w="1570252" h="1580117">
                  <a:moveTo>
                    <a:pt x="1506752" y="74930"/>
                  </a:moveTo>
                  <a:cubicBezTo>
                    <a:pt x="1478812" y="30480"/>
                    <a:pt x="1429282" y="0"/>
                    <a:pt x="1372132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1378187"/>
                  </a:lnTo>
                  <a:cubicBezTo>
                    <a:pt x="0" y="1430257"/>
                    <a:pt x="25400" y="1475977"/>
                    <a:pt x="63500" y="1505187"/>
                  </a:cubicBezTo>
                  <a:cubicBezTo>
                    <a:pt x="91440" y="1549637"/>
                    <a:pt x="140970" y="1580117"/>
                    <a:pt x="197347" y="1580117"/>
                  </a:cubicBezTo>
                  <a:lnTo>
                    <a:pt x="1411502" y="1580117"/>
                  </a:lnTo>
                  <a:cubicBezTo>
                    <a:pt x="1499132" y="1580117"/>
                    <a:pt x="1570252" y="1508997"/>
                    <a:pt x="1570252" y="1421367"/>
                  </a:cubicBezTo>
                  <a:lnTo>
                    <a:pt x="1570252" y="201930"/>
                  </a:lnTo>
                  <a:cubicBezTo>
                    <a:pt x="1570252" y="149860"/>
                    <a:pt x="1544852" y="104140"/>
                    <a:pt x="1506752" y="74930"/>
                  </a:cubicBezTo>
                  <a:close/>
                  <a:moveTo>
                    <a:pt x="12700" y="1378187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1372132" y="12700"/>
                  </a:lnTo>
                  <a:cubicBezTo>
                    <a:pt x="1452142" y="12700"/>
                    <a:pt x="1518182" y="78740"/>
                    <a:pt x="1518182" y="158750"/>
                  </a:cubicBezTo>
                  <a:lnTo>
                    <a:pt x="1518182" y="1378187"/>
                  </a:lnTo>
                  <a:cubicBezTo>
                    <a:pt x="1518182" y="1458197"/>
                    <a:pt x="1452142" y="1524237"/>
                    <a:pt x="1372132" y="1524237"/>
                  </a:cubicBezTo>
                  <a:lnTo>
                    <a:pt x="158750" y="1524237"/>
                  </a:lnTo>
                  <a:cubicBezTo>
                    <a:pt x="78740" y="1524237"/>
                    <a:pt x="12700" y="1459467"/>
                    <a:pt x="12700" y="1378187"/>
                  </a:cubicBezTo>
                  <a:close/>
                  <a:moveTo>
                    <a:pt x="1558822" y="1421367"/>
                  </a:moveTo>
                  <a:cubicBezTo>
                    <a:pt x="1558822" y="1501376"/>
                    <a:pt x="1491512" y="1567417"/>
                    <a:pt x="1411502" y="1567417"/>
                  </a:cubicBezTo>
                  <a:lnTo>
                    <a:pt x="197347" y="1567417"/>
                  </a:lnTo>
                  <a:cubicBezTo>
                    <a:pt x="157480" y="1567417"/>
                    <a:pt x="120650" y="1550906"/>
                    <a:pt x="93980" y="1522967"/>
                  </a:cubicBezTo>
                  <a:cubicBezTo>
                    <a:pt x="114300" y="1531856"/>
                    <a:pt x="135890" y="1536937"/>
                    <a:pt x="160020" y="1536937"/>
                  </a:cubicBezTo>
                  <a:lnTo>
                    <a:pt x="1373402" y="1536937"/>
                  </a:lnTo>
                  <a:cubicBezTo>
                    <a:pt x="1461032" y="1536937"/>
                    <a:pt x="1532152" y="1465817"/>
                    <a:pt x="1532152" y="1378187"/>
                  </a:cubicBezTo>
                  <a:lnTo>
                    <a:pt x="1532152" y="158750"/>
                  </a:lnTo>
                  <a:cubicBezTo>
                    <a:pt x="1532152" y="140970"/>
                    <a:pt x="1528342" y="123190"/>
                    <a:pt x="1523262" y="106680"/>
                  </a:cubicBezTo>
                  <a:cubicBezTo>
                    <a:pt x="1544852" y="132080"/>
                    <a:pt x="1558822" y="165100"/>
                    <a:pt x="1558822" y="201930"/>
                  </a:cubicBezTo>
                  <a:lnTo>
                    <a:pt x="1558822" y="1421367"/>
                  </a:lnTo>
                  <a:cubicBezTo>
                    <a:pt x="1558822" y="1421367"/>
                    <a:pt x="1558822" y="1421367"/>
                    <a:pt x="1558822" y="1421367"/>
                  </a:cubicBezTo>
                  <a:close/>
                </a:path>
              </a:pathLst>
            </a:custGeom>
            <a:solidFill>
              <a:srgbClr val="70443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Freeform 14"/>
          <p:cNvSpPr/>
          <p:nvPr/>
        </p:nvSpPr>
        <p:spPr>
          <a:xfrm>
            <a:off x="4317294" y="1579143"/>
            <a:ext cx="3474023" cy="4788242"/>
          </a:xfrm>
          <a:custGeom>
            <a:avLst/>
            <a:gdLst/>
            <a:ahLst/>
            <a:cxnLst/>
            <a:rect l="l" t="t" r="r" b="b"/>
            <a:pathLst>
              <a:path w="1505482" h="1511537">
                <a:moveTo>
                  <a:pt x="146050" y="1511537"/>
                </a:moveTo>
                <a:lnTo>
                  <a:pt x="1359432" y="1511537"/>
                </a:lnTo>
                <a:cubicBezTo>
                  <a:pt x="1439442" y="1511537"/>
                  <a:pt x="1505482" y="1445497"/>
                  <a:pt x="1505482" y="1365487"/>
                </a:cubicBezTo>
                <a:lnTo>
                  <a:pt x="1505482" y="146050"/>
                </a:lnTo>
                <a:cubicBezTo>
                  <a:pt x="1505482" y="66040"/>
                  <a:pt x="1439442" y="0"/>
                  <a:pt x="1359432" y="0"/>
                </a:cubicBezTo>
                <a:lnTo>
                  <a:pt x="146050" y="0"/>
                </a:lnTo>
                <a:cubicBezTo>
                  <a:pt x="66040" y="0"/>
                  <a:pt x="0" y="66040"/>
                  <a:pt x="0" y="146050"/>
                </a:cubicBezTo>
                <a:lnTo>
                  <a:pt x="0" y="1365487"/>
                </a:lnTo>
                <a:cubicBezTo>
                  <a:pt x="0" y="1446767"/>
                  <a:pt x="66040" y="1511537"/>
                  <a:pt x="146050" y="1511537"/>
                </a:cubicBezTo>
                <a:close/>
              </a:path>
            </a:pathLst>
          </a:custGeom>
          <a:solidFill>
            <a:srgbClr val="B9DDBF"/>
          </a:solidFill>
          <a:ln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grpSp>
        <p:nvGrpSpPr>
          <p:cNvPr id="16" name="Group 16"/>
          <p:cNvGrpSpPr/>
          <p:nvPr/>
        </p:nvGrpSpPr>
        <p:grpSpPr>
          <a:xfrm>
            <a:off x="769419" y="1579141"/>
            <a:ext cx="3078869" cy="548851"/>
            <a:chOff x="0" y="0"/>
            <a:chExt cx="10736290" cy="191389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0736290" cy="1913890"/>
            </a:xfrm>
            <a:custGeom>
              <a:avLst/>
              <a:gdLst/>
              <a:ahLst/>
              <a:cxnLst/>
              <a:rect l="l" t="t" r="r" b="b"/>
              <a:pathLst>
                <a:path w="10736290" h="1913890">
                  <a:moveTo>
                    <a:pt x="10736290" y="956945"/>
                  </a:moveTo>
                  <a:lnTo>
                    <a:pt x="10736290" y="956945"/>
                  </a:lnTo>
                  <a:cubicBezTo>
                    <a:pt x="10736290" y="1485392"/>
                    <a:pt x="10307919" y="1913890"/>
                    <a:pt x="9779345" y="1913890"/>
                  </a:cubicBezTo>
                  <a:lnTo>
                    <a:pt x="956945" y="1913890"/>
                  </a:lnTo>
                  <a:cubicBezTo>
                    <a:pt x="428371" y="1913890"/>
                    <a:pt x="0" y="1485392"/>
                    <a:pt x="0" y="956945"/>
                  </a:cubicBezTo>
                  <a:lnTo>
                    <a:pt x="0" y="956945"/>
                  </a:lnTo>
                  <a:cubicBezTo>
                    <a:pt x="0" y="428371"/>
                    <a:pt x="428371" y="0"/>
                    <a:pt x="956945" y="0"/>
                  </a:cubicBezTo>
                  <a:lnTo>
                    <a:pt x="9779345" y="0"/>
                  </a:lnTo>
                  <a:cubicBezTo>
                    <a:pt x="10307793" y="0"/>
                    <a:pt x="10736290" y="428371"/>
                    <a:pt x="10736290" y="956945"/>
                  </a:cubicBezTo>
                  <a:close/>
                </a:path>
              </a:pathLst>
            </a:custGeom>
            <a:solidFill>
              <a:srgbClr val="F8CDA2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8272530" y="1986409"/>
            <a:ext cx="3078869" cy="548851"/>
            <a:chOff x="0" y="0"/>
            <a:chExt cx="10736290" cy="191389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0736290" cy="1913890"/>
            </a:xfrm>
            <a:custGeom>
              <a:avLst/>
              <a:gdLst/>
              <a:ahLst/>
              <a:cxnLst/>
              <a:rect l="l" t="t" r="r" b="b"/>
              <a:pathLst>
                <a:path w="10736290" h="1913890">
                  <a:moveTo>
                    <a:pt x="10736290" y="956945"/>
                  </a:moveTo>
                  <a:lnTo>
                    <a:pt x="10736290" y="956945"/>
                  </a:lnTo>
                  <a:cubicBezTo>
                    <a:pt x="10736290" y="1485392"/>
                    <a:pt x="10307919" y="1913890"/>
                    <a:pt x="9779345" y="1913890"/>
                  </a:cubicBezTo>
                  <a:lnTo>
                    <a:pt x="956945" y="1913890"/>
                  </a:lnTo>
                  <a:cubicBezTo>
                    <a:pt x="428371" y="1913890"/>
                    <a:pt x="0" y="1485392"/>
                    <a:pt x="0" y="956945"/>
                  </a:cubicBezTo>
                  <a:lnTo>
                    <a:pt x="0" y="956945"/>
                  </a:lnTo>
                  <a:cubicBezTo>
                    <a:pt x="0" y="428371"/>
                    <a:pt x="428371" y="0"/>
                    <a:pt x="956945" y="0"/>
                  </a:cubicBezTo>
                  <a:lnTo>
                    <a:pt x="9779345" y="0"/>
                  </a:lnTo>
                  <a:cubicBezTo>
                    <a:pt x="10307793" y="0"/>
                    <a:pt x="10736290" y="428371"/>
                    <a:pt x="10736290" y="956945"/>
                  </a:cubicBezTo>
                  <a:close/>
                </a:path>
              </a:pathLst>
            </a:custGeom>
            <a:solidFill>
              <a:srgbClr val="F8CDA2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4523628" y="1796547"/>
            <a:ext cx="3078869" cy="548851"/>
            <a:chOff x="0" y="0"/>
            <a:chExt cx="10736290" cy="191389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0736290" cy="1913890"/>
            </a:xfrm>
            <a:custGeom>
              <a:avLst/>
              <a:gdLst/>
              <a:ahLst/>
              <a:cxnLst/>
              <a:rect l="l" t="t" r="r" b="b"/>
              <a:pathLst>
                <a:path w="10736290" h="1913890">
                  <a:moveTo>
                    <a:pt x="10736290" y="956945"/>
                  </a:moveTo>
                  <a:lnTo>
                    <a:pt x="10736290" y="956945"/>
                  </a:lnTo>
                  <a:cubicBezTo>
                    <a:pt x="10736290" y="1485392"/>
                    <a:pt x="10307919" y="1913890"/>
                    <a:pt x="9779345" y="1913890"/>
                  </a:cubicBezTo>
                  <a:lnTo>
                    <a:pt x="956945" y="1913890"/>
                  </a:lnTo>
                  <a:cubicBezTo>
                    <a:pt x="428371" y="1913890"/>
                    <a:pt x="0" y="1485392"/>
                    <a:pt x="0" y="956945"/>
                  </a:cubicBezTo>
                  <a:lnTo>
                    <a:pt x="0" y="956945"/>
                  </a:lnTo>
                  <a:cubicBezTo>
                    <a:pt x="0" y="428371"/>
                    <a:pt x="428371" y="0"/>
                    <a:pt x="956945" y="0"/>
                  </a:cubicBezTo>
                  <a:lnTo>
                    <a:pt x="9779345" y="0"/>
                  </a:lnTo>
                  <a:cubicBezTo>
                    <a:pt x="10307793" y="0"/>
                    <a:pt x="10736290" y="428371"/>
                    <a:pt x="10736290" y="956945"/>
                  </a:cubicBezTo>
                  <a:close/>
                </a:path>
              </a:pathLst>
            </a:custGeom>
            <a:solidFill>
              <a:srgbClr val="FFF3ED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2" name="Picture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366380" y="1705648"/>
            <a:ext cx="224325" cy="254192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704512" y="2136897"/>
            <a:ext cx="224325" cy="254192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091236" y="1943875"/>
            <a:ext cx="224325" cy="254192"/>
          </a:xfrm>
          <a:prstGeom prst="rect">
            <a:avLst/>
          </a:prstGeom>
        </p:spPr>
      </p:pic>
      <p:sp>
        <p:nvSpPr>
          <p:cNvPr id="26" name="TextBox 26"/>
          <p:cNvSpPr txBox="1"/>
          <p:nvPr/>
        </p:nvSpPr>
        <p:spPr>
          <a:xfrm>
            <a:off x="671551" y="2207643"/>
            <a:ext cx="3176736" cy="2865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kern="0" dirty="0">
                <a:latin typeface="Times New Roman" panose="02020603050405020304" pitchFamily="18" charset="0"/>
                <a:ea typeface="Arial" panose="020B0604020202020204" pitchFamily="34" charset="0"/>
              </a:rPr>
              <a:t>- </a:t>
            </a:r>
            <a:r>
              <a:rPr lang="en-US" sz="3200" kern="0" dirty="0" err="1">
                <a:latin typeface="Times New Roman" panose="02020603050405020304" pitchFamily="18" charset="0"/>
                <a:ea typeface="Arial" panose="020B0604020202020204" pitchFamily="34" charset="0"/>
              </a:rPr>
              <a:t>Ngành</a:t>
            </a:r>
            <a:r>
              <a:rPr lang="en-US" sz="3200" kern="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kern="0" dirty="0" err="1">
                <a:latin typeface="Times New Roman" panose="02020603050405020304" pitchFamily="18" charset="0"/>
                <a:ea typeface="Arial" panose="020B0604020202020204" pitchFamily="34" charset="0"/>
              </a:rPr>
              <a:t>giáo</a:t>
            </a:r>
            <a:r>
              <a:rPr lang="en-US" sz="3200" kern="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kern="0" dirty="0" err="1">
                <a:latin typeface="Times New Roman" panose="02020603050405020304" pitchFamily="18" charset="0"/>
                <a:ea typeface="Arial" panose="020B0604020202020204" pitchFamily="34" charset="0"/>
              </a:rPr>
              <a:t>dục</a:t>
            </a:r>
            <a:r>
              <a:rPr lang="en-US" sz="3200" kern="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kern="0" dirty="0" err="1">
                <a:latin typeface="Times New Roman" panose="02020603050405020304" pitchFamily="18" charset="0"/>
                <a:ea typeface="Arial" panose="020B0604020202020204" pitchFamily="34" charset="0"/>
              </a:rPr>
              <a:t>Thủ</a:t>
            </a:r>
            <a:r>
              <a:rPr lang="en-US" sz="3200" kern="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kern="0" dirty="0" err="1">
                <a:latin typeface="Times New Roman" panose="02020603050405020304" pitchFamily="18" charset="0"/>
                <a:ea typeface="Arial" panose="020B0604020202020204" pitchFamily="34" charset="0"/>
              </a:rPr>
              <a:t>đô</a:t>
            </a:r>
            <a:r>
              <a:rPr lang="en-US" sz="3200" kern="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kern="0" dirty="0" err="1">
                <a:latin typeface="Times New Roman" panose="02020603050405020304" pitchFamily="18" charset="0"/>
                <a:ea typeface="Arial" panose="020B0604020202020204" pitchFamily="34" charset="0"/>
              </a:rPr>
              <a:t>đạt</a:t>
            </a:r>
            <a:r>
              <a:rPr lang="en-US" sz="3200" kern="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kern="0" dirty="0" err="1">
                <a:latin typeface="Times New Roman" panose="02020603050405020304" pitchFamily="18" charset="0"/>
                <a:ea typeface="Arial" panose="020B0604020202020204" pitchFamily="34" charset="0"/>
              </a:rPr>
              <a:t>được</a:t>
            </a:r>
            <a:r>
              <a:rPr lang="en-US" sz="3200" kern="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kern="0" dirty="0" err="1">
                <a:latin typeface="Times New Roman" panose="02020603050405020304" pitchFamily="18" charset="0"/>
                <a:ea typeface="Arial" panose="020B0604020202020204" pitchFamily="34" charset="0"/>
              </a:rPr>
              <a:t>rất</a:t>
            </a:r>
            <a:r>
              <a:rPr lang="en-US" sz="3200" kern="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kern="0" dirty="0" err="1">
                <a:latin typeface="Times New Roman" panose="02020603050405020304" pitchFamily="18" charset="0"/>
                <a:ea typeface="Arial" panose="020B0604020202020204" pitchFamily="34" charset="0"/>
              </a:rPr>
              <a:t>nhiều</a:t>
            </a:r>
            <a:r>
              <a:rPr lang="en-US" sz="3200" kern="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kern="0" dirty="0" err="1">
                <a:latin typeface="Times New Roman" panose="02020603050405020304" pitchFamily="18" charset="0"/>
                <a:ea typeface="Arial" panose="020B0604020202020204" pitchFamily="34" charset="0"/>
              </a:rPr>
              <a:t>thành</a:t>
            </a:r>
            <a:r>
              <a:rPr lang="en-US" sz="3200" kern="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kern="0" dirty="0" err="1">
                <a:latin typeface="Times New Roman" panose="02020603050405020304" pitchFamily="18" charset="0"/>
                <a:ea typeface="Arial" panose="020B0604020202020204" pitchFamily="34" charset="0"/>
              </a:rPr>
              <a:t>tựu</a:t>
            </a:r>
            <a:r>
              <a:rPr lang="en-US" sz="3200" kern="0" dirty="0">
                <a:latin typeface="Times New Roman" panose="02020603050405020304" pitchFamily="18" charset="0"/>
                <a:ea typeface="Arial" panose="020B0604020202020204" pitchFamily="34" charset="0"/>
              </a:rPr>
              <a:t> to </a:t>
            </a:r>
            <a:r>
              <a:rPr lang="en-US" sz="3200" kern="0" dirty="0" err="1">
                <a:latin typeface="Times New Roman" panose="02020603050405020304" pitchFamily="18" charset="0"/>
                <a:ea typeface="Arial" panose="020B0604020202020204" pitchFamily="34" charset="0"/>
              </a:rPr>
              <a:t>lớn</a:t>
            </a:r>
            <a:endParaRPr lang="en-US" sz="3200" dirty="0"/>
          </a:p>
        </p:txBody>
      </p:sp>
      <p:sp>
        <p:nvSpPr>
          <p:cNvPr id="27" name="TextBox 27"/>
          <p:cNvSpPr txBox="1"/>
          <p:nvPr/>
        </p:nvSpPr>
        <p:spPr>
          <a:xfrm>
            <a:off x="4457125" y="2328859"/>
            <a:ext cx="3194355" cy="36194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800" kern="0" dirty="0">
                <a:latin typeface="Times New Roman" panose="02020603050405020304" pitchFamily="18" charset="0"/>
                <a:ea typeface="Arial" panose="020B0604020202020204" pitchFamily="34" charset="0"/>
              </a:rPr>
              <a:t>- </a:t>
            </a:r>
            <a:r>
              <a:rPr lang="en-US" sz="2800" kern="0" dirty="0" err="1">
                <a:latin typeface="Times New Roman" panose="02020603050405020304" pitchFamily="18" charset="0"/>
                <a:ea typeface="Arial" panose="020B0604020202020204" pitchFamily="34" charset="0"/>
              </a:rPr>
              <a:t>Năm</a:t>
            </a:r>
            <a:r>
              <a:rPr lang="en-US" sz="2800" kern="0" dirty="0">
                <a:latin typeface="Times New Roman" panose="02020603050405020304" pitchFamily="18" charset="0"/>
                <a:ea typeface="Arial" panose="020B0604020202020204" pitchFamily="34" charset="0"/>
              </a:rPr>
              <a:t> 2019, </a:t>
            </a:r>
            <a:r>
              <a:rPr lang="en-US" sz="2800" kern="0" dirty="0" err="1">
                <a:latin typeface="Times New Roman" panose="02020603050405020304" pitchFamily="18" charset="0"/>
                <a:ea typeface="Arial" panose="020B0604020202020204" pitchFamily="34" charset="0"/>
              </a:rPr>
              <a:t>tỷ</a:t>
            </a:r>
            <a:r>
              <a:rPr lang="en-US" sz="2800" kern="0" dirty="0">
                <a:latin typeface="Times New Roman" panose="02020603050405020304" pitchFamily="18" charset="0"/>
                <a:ea typeface="Arial" panose="020B0604020202020204" pitchFamily="34" charset="0"/>
              </a:rPr>
              <a:t> </a:t>
            </a:r>
            <a:r>
              <a:rPr lang="en-US" sz="2800" kern="0" dirty="0" err="1">
                <a:latin typeface="Times New Roman" panose="02020603050405020304" pitchFamily="18" charset="0"/>
                <a:ea typeface="Arial" panose="020B0604020202020204" pitchFamily="34" charset="0"/>
              </a:rPr>
              <a:t>lệ</a:t>
            </a:r>
            <a:r>
              <a:rPr lang="en-US" sz="2800" kern="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ea typeface="Arial" panose="020B0604020202020204" pitchFamily="34" charset="0"/>
              </a:rPr>
              <a:t>dân</a:t>
            </a:r>
            <a:r>
              <a:rPr lang="en-US" sz="2800" kern="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ea typeface="Arial" panose="020B0604020202020204" pitchFamily="34" charset="0"/>
              </a:rPr>
              <a:t>số</a:t>
            </a:r>
            <a:r>
              <a:rPr lang="en-US" sz="2800" kern="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ea typeface="Arial" panose="020B0604020202020204" pitchFamily="34" charset="0"/>
              </a:rPr>
              <a:t>từ</a:t>
            </a:r>
            <a:r>
              <a:rPr lang="en-US" sz="2800" kern="0" dirty="0">
                <a:latin typeface="Times New Roman" panose="02020603050405020304" pitchFamily="18" charset="0"/>
                <a:ea typeface="Arial" panose="020B0604020202020204" pitchFamily="34" charset="0"/>
              </a:rPr>
              <a:t> 15 </a:t>
            </a:r>
            <a:r>
              <a:rPr lang="en-US" sz="2800" kern="0" dirty="0" err="1">
                <a:latin typeface="Times New Roman" panose="02020603050405020304" pitchFamily="18" charset="0"/>
                <a:ea typeface="Arial" panose="020B0604020202020204" pitchFamily="34" charset="0"/>
              </a:rPr>
              <a:t>tuổi</a:t>
            </a:r>
            <a:r>
              <a:rPr lang="en-US" sz="2800" kern="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ea typeface="Arial" panose="020B0604020202020204" pitchFamily="34" charset="0"/>
              </a:rPr>
              <a:t>trở</a:t>
            </a:r>
            <a:r>
              <a:rPr lang="en-US" sz="2800" kern="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ea typeface="Arial" panose="020B0604020202020204" pitchFamily="34" charset="0"/>
              </a:rPr>
              <a:t>lên</a:t>
            </a:r>
            <a:r>
              <a:rPr lang="en-US" sz="2800" kern="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ea typeface="Arial" panose="020B0604020202020204" pitchFamily="34" charset="0"/>
              </a:rPr>
              <a:t>biết</a:t>
            </a:r>
            <a:r>
              <a:rPr lang="en-US" sz="2800" kern="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ea typeface="Arial" panose="020B0604020202020204" pitchFamily="34" charset="0"/>
              </a:rPr>
              <a:t>đọc</a:t>
            </a:r>
            <a:r>
              <a:rPr lang="en-US" sz="2800" kern="0" dirty="0"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US" sz="2800" kern="0" dirty="0" err="1">
                <a:latin typeface="Times New Roman" panose="02020603050405020304" pitchFamily="18" charset="0"/>
                <a:ea typeface="Arial" panose="020B0604020202020204" pitchFamily="34" charset="0"/>
              </a:rPr>
              <a:t>biết</a:t>
            </a:r>
            <a:r>
              <a:rPr lang="en-US" sz="2800" kern="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ea typeface="Arial" panose="020B0604020202020204" pitchFamily="34" charset="0"/>
              </a:rPr>
              <a:t>viết</a:t>
            </a:r>
            <a:r>
              <a:rPr lang="en-US" sz="2800" kern="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ea typeface="Arial" panose="020B0604020202020204" pitchFamily="34" charset="0"/>
              </a:rPr>
              <a:t>tăng</a:t>
            </a:r>
            <a:r>
              <a:rPr lang="en-US" sz="2800" kern="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ea typeface="Arial" panose="020B0604020202020204" pitchFamily="34" charset="0"/>
              </a:rPr>
              <a:t>mạnh</a:t>
            </a:r>
            <a:r>
              <a:rPr lang="en-US" sz="2800" kern="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ea typeface="Arial" panose="020B0604020202020204" pitchFamily="34" charset="0"/>
              </a:rPr>
              <a:t>sau</a:t>
            </a:r>
            <a:r>
              <a:rPr lang="en-US" sz="2800" kern="0" dirty="0">
                <a:latin typeface="Times New Roman" panose="02020603050405020304" pitchFamily="18" charset="0"/>
                <a:ea typeface="Arial" panose="020B0604020202020204" pitchFamily="34" charset="0"/>
              </a:rPr>
              <a:t> 10 </a:t>
            </a:r>
            <a:r>
              <a:rPr lang="en-US" sz="2800" kern="0" dirty="0" err="1">
                <a:latin typeface="Times New Roman" panose="02020603050405020304" pitchFamily="18" charset="0"/>
                <a:ea typeface="Arial" panose="020B0604020202020204" pitchFamily="34" charset="0"/>
              </a:rPr>
              <a:t>năm</a:t>
            </a:r>
            <a:r>
              <a:rPr lang="en-US" sz="2800" kern="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ea typeface="Arial" panose="020B0604020202020204" pitchFamily="34" charset="0"/>
              </a:rPr>
              <a:t>phổ</a:t>
            </a:r>
            <a:r>
              <a:rPr lang="en-US" sz="2800" kern="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ea typeface="Arial" panose="020B0604020202020204" pitchFamily="34" charset="0"/>
              </a:rPr>
              <a:t>cập</a:t>
            </a:r>
            <a:r>
              <a:rPr lang="en-US" sz="2800" kern="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ea typeface="Arial" panose="020B0604020202020204" pitchFamily="34" charset="0"/>
              </a:rPr>
              <a:t>giáo</a:t>
            </a:r>
            <a:r>
              <a:rPr lang="en-US" sz="2800" kern="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ea typeface="Arial" panose="020B0604020202020204" pitchFamily="34" charset="0"/>
              </a:rPr>
              <a:t>dục</a:t>
            </a:r>
            <a:r>
              <a:rPr lang="en-US" sz="2800" kern="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ea typeface="Arial" panose="020B0604020202020204" pitchFamily="34" charset="0"/>
              </a:rPr>
              <a:t>tiểu</a:t>
            </a:r>
            <a:r>
              <a:rPr lang="en-US" sz="2800" kern="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ea typeface="Arial" panose="020B0604020202020204" pitchFamily="34" charset="0"/>
              </a:rPr>
              <a:t>học</a:t>
            </a:r>
            <a:r>
              <a:rPr lang="en-US" sz="2800" kern="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ea typeface="Arial" panose="020B0604020202020204" pitchFamily="34" charset="0"/>
              </a:rPr>
              <a:t>đã</a:t>
            </a:r>
            <a:r>
              <a:rPr lang="en-US" sz="2800" kern="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ea typeface="Arial" panose="020B0604020202020204" pitchFamily="34" charset="0"/>
              </a:rPr>
              <a:t>được</a:t>
            </a:r>
            <a:r>
              <a:rPr lang="en-US" sz="2800" kern="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ea typeface="Arial" panose="020B0604020202020204" pitchFamily="34" charset="0"/>
              </a:rPr>
              <a:t>thực</a:t>
            </a:r>
            <a:r>
              <a:rPr lang="en-US" sz="2800" kern="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ea typeface="Arial" panose="020B0604020202020204" pitchFamily="34" charset="0"/>
              </a:rPr>
              <a:t>hiện</a:t>
            </a:r>
            <a:r>
              <a:rPr lang="en-US" sz="2800" kern="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ea typeface="Arial" panose="020B0604020202020204" pitchFamily="34" charset="0"/>
              </a:rPr>
              <a:t>trên</a:t>
            </a:r>
            <a:r>
              <a:rPr lang="en-US" sz="2800" kern="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ea typeface="Arial" panose="020B0604020202020204" pitchFamily="34" charset="0"/>
              </a:rPr>
              <a:t>toàn</a:t>
            </a:r>
            <a:r>
              <a:rPr lang="en-US" sz="2800" kern="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ea typeface="Arial" panose="020B0604020202020204" pitchFamily="34" charset="0"/>
              </a:rPr>
              <a:t>thành</a:t>
            </a:r>
            <a:r>
              <a:rPr lang="en-US" sz="2800" kern="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ea typeface="Arial" panose="020B0604020202020204" pitchFamily="34" charset="0"/>
              </a:rPr>
              <a:t>phố</a:t>
            </a:r>
            <a:r>
              <a:rPr lang="en-US" sz="2800" kern="0" dirty="0">
                <a:latin typeface="Times New Roman" panose="02020603050405020304" pitchFamily="18" charset="0"/>
                <a:ea typeface="Arial" panose="020B0604020202020204" pitchFamily="34" charset="0"/>
              </a:rPr>
              <a:t>.</a:t>
            </a:r>
            <a:endParaRPr lang="en-US" sz="2800" dirty="0"/>
          </a:p>
        </p:txBody>
      </p:sp>
      <p:sp>
        <p:nvSpPr>
          <p:cNvPr id="28" name="TextBox 28"/>
          <p:cNvSpPr txBox="1"/>
          <p:nvPr/>
        </p:nvSpPr>
        <p:spPr>
          <a:xfrm>
            <a:off x="8216878" y="2622571"/>
            <a:ext cx="3539037" cy="32316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kern="0" dirty="0">
                <a:latin typeface="Times New Roman" panose="02020603050405020304" pitchFamily="18" charset="0"/>
                <a:ea typeface="Arial" panose="020B0604020202020204" pitchFamily="34" charset="0"/>
              </a:rPr>
              <a:t>- </a:t>
            </a:r>
            <a:r>
              <a:rPr lang="en-US" sz="2800" kern="0" dirty="0" err="1">
                <a:latin typeface="Times New Roman" panose="02020603050405020304" pitchFamily="18" charset="0"/>
                <a:ea typeface="Arial" panose="020B0604020202020204" pitchFamily="34" charset="0"/>
              </a:rPr>
              <a:t>Hà</a:t>
            </a:r>
            <a:r>
              <a:rPr lang="en-US" sz="2800" kern="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ea typeface="Arial" panose="020B0604020202020204" pitchFamily="34" charset="0"/>
              </a:rPr>
              <a:t>Nội</a:t>
            </a:r>
            <a:r>
              <a:rPr lang="en-US" sz="2800" kern="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ea typeface="Arial" panose="020B0604020202020204" pitchFamily="34" charset="0"/>
              </a:rPr>
              <a:t>là</a:t>
            </a:r>
            <a:r>
              <a:rPr lang="en-US" sz="2800" kern="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ea typeface="Arial" panose="020B0604020202020204" pitchFamily="34" charset="0"/>
              </a:rPr>
              <a:t>địa</a:t>
            </a:r>
            <a:r>
              <a:rPr lang="en-US" sz="2800" kern="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ea typeface="Arial" panose="020B0604020202020204" pitchFamily="34" charset="0"/>
              </a:rPr>
              <a:t>phương</a:t>
            </a:r>
            <a:r>
              <a:rPr lang="en-US" sz="2800" kern="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ea typeface="Arial" panose="020B0604020202020204" pitchFamily="34" charset="0"/>
              </a:rPr>
              <a:t>có</a:t>
            </a:r>
            <a:r>
              <a:rPr lang="en-US" sz="2800" kern="0" dirty="0">
                <a:latin typeface="Times New Roman" panose="02020603050405020304" pitchFamily="18" charset="0"/>
                <a:ea typeface="Arial" panose="020B0604020202020204" pitchFamily="34" charset="0"/>
              </a:rPr>
              <a:t> 97,2% </a:t>
            </a:r>
            <a:r>
              <a:rPr lang="en-US" sz="2800" kern="0" dirty="0" err="1">
                <a:latin typeface="Times New Roman" panose="02020603050405020304" pitchFamily="18" charset="0"/>
                <a:ea typeface="Arial" panose="020B0604020202020204" pitchFamily="34" charset="0"/>
              </a:rPr>
              <a:t>dân</a:t>
            </a:r>
            <a:r>
              <a:rPr lang="en-US" sz="2800" kern="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ea typeface="Arial" panose="020B0604020202020204" pitchFamily="34" charset="0"/>
              </a:rPr>
              <a:t>số</a:t>
            </a:r>
            <a:r>
              <a:rPr lang="en-US" sz="2800" kern="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ea typeface="Arial" panose="020B0604020202020204" pitchFamily="34" charset="0"/>
              </a:rPr>
              <a:t>trong</a:t>
            </a:r>
            <a:r>
              <a:rPr lang="en-US" sz="2800" kern="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ea typeface="Arial" panose="020B0604020202020204" pitchFamily="34" charset="0"/>
              </a:rPr>
              <a:t>độ</a:t>
            </a:r>
            <a:r>
              <a:rPr lang="en-US" sz="2800" kern="0" dirty="0">
                <a:latin typeface="Times New Roman" panose="02020603050405020304" pitchFamily="18" charset="0"/>
                <a:ea typeface="Arial" panose="020B0604020202020204" pitchFamily="34" charset="0"/>
              </a:rPr>
              <a:t> </a:t>
            </a:r>
            <a:r>
              <a:rPr lang="en-US" sz="2800" kern="0" dirty="0" err="1">
                <a:latin typeface="Times New Roman" panose="02020603050405020304" pitchFamily="18" charset="0"/>
                <a:ea typeface="Arial" panose="020B0604020202020204" pitchFamily="34" charset="0"/>
              </a:rPr>
              <a:t>tuổi</a:t>
            </a:r>
            <a:r>
              <a:rPr lang="en-US" sz="2800" kern="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ea typeface="Arial" panose="020B0604020202020204" pitchFamily="34" charset="0"/>
              </a:rPr>
              <a:t>đi</a:t>
            </a:r>
            <a:r>
              <a:rPr lang="en-US" sz="2800" kern="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ea typeface="Arial" panose="020B0604020202020204" pitchFamily="34" charset="0"/>
              </a:rPr>
              <a:t>học</a:t>
            </a:r>
            <a:r>
              <a:rPr lang="en-US" sz="2800" kern="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ea typeface="Arial" panose="020B0604020202020204" pitchFamily="34" charset="0"/>
              </a:rPr>
              <a:t>phổ</a:t>
            </a:r>
            <a:r>
              <a:rPr lang="en-US" sz="2800" kern="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ea typeface="Arial" panose="020B0604020202020204" pitchFamily="34" charset="0"/>
              </a:rPr>
              <a:t>thông</a:t>
            </a:r>
            <a:r>
              <a:rPr lang="en-US" sz="2800" kern="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ea typeface="Arial" panose="020B0604020202020204" pitchFamily="34" charset="0"/>
              </a:rPr>
              <a:t>đạt</a:t>
            </a:r>
            <a:r>
              <a:rPr lang="en-US" sz="2800" kern="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ea typeface="Arial" panose="020B0604020202020204" pitchFamily="34" charset="0"/>
              </a:rPr>
              <a:t>tỉ</a:t>
            </a:r>
            <a:r>
              <a:rPr lang="en-US" sz="2800" kern="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ea typeface="Arial" panose="020B0604020202020204" pitchFamily="34" charset="0"/>
              </a:rPr>
              <a:t>lệ</a:t>
            </a:r>
            <a:r>
              <a:rPr lang="en-US" sz="2800" kern="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ea typeface="Arial" panose="020B0604020202020204" pitchFamily="34" charset="0"/>
              </a:rPr>
              <a:t>cao</a:t>
            </a:r>
            <a:r>
              <a:rPr lang="en-US" sz="2800" kern="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ea typeface="Arial" panose="020B0604020202020204" pitchFamily="34" charset="0"/>
              </a:rPr>
              <a:t>nhất</a:t>
            </a:r>
            <a:r>
              <a:rPr lang="en-US" sz="2800" kern="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ea typeface="Arial" panose="020B0604020202020204" pitchFamily="34" charset="0"/>
              </a:rPr>
              <a:t>cả</a:t>
            </a:r>
            <a:r>
              <a:rPr lang="en-US" sz="2800" kern="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ea typeface="Arial" panose="020B0604020202020204" pitchFamily="34" charset="0"/>
              </a:rPr>
              <a:t>nước</a:t>
            </a:r>
            <a:r>
              <a:rPr lang="en-US" sz="2800" kern="0" dirty="0">
                <a:latin typeface="Times New Roman" panose="02020603050405020304" pitchFamily="18" charset="0"/>
                <a:ea typeface="Arial" panose="020B0604020202020204" pitchFamily="34" charset="0"/>
              </a:rPr>
              <a:t>.</a:t>
            </a:r>
            <a:endParaRPr lang="en-US" sz="2800" dirty="0"/>
          </a:p>
        </p:txBody>
      </p:sp>
      <p:sp>
        <p:nvSpPr>
          <p:cNvPr id="29" name="TextBox 29"/>
          <p:cNvSpPr txBox="1"/>
          <p:nvPr/>
        </p:nvSpPr>
        <p:spPr>
          <a:xfrm>
            <a:off x="67887" y="325333"/>
            <a:ext cx="12192000" cy="656655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fr-FR" sz="4267" b="1" dirty="0"/>
              <a:t>* </a:t>
            </a:r>
            <a:r>
              <a:rPr lang="fr-FR" sz="4267" b="1" dirty="0" err="1"/>
              <a:t>Giáo</a:t>
            </a:r>
            <a:r>
              <a:rPr lang="fr-FR" sz="4267" b="1" dirty="0"/>
              <a:t> </a:t>
            </a:r>
            <a:r>
              <a:rPr lang="fr-FR" sz="4267" b="1" dirty="0" err="1"/>
              <a:t>dục</a:t>
            </a:r>
            <a:r>
              <a:rPr lang="fr-FR" sz="4267" b="1" dirty="0"/>
              <a:t>:</a:t>
            </a:r>
            <a:endParaRPr lang="en-US" sz="4267" b="1" dirty="0"/>
          </a:p>
        </p:txBody>
      </p:sp>
      <p:pic>
        <p:nvPicPr>
          <p:cNvPr id="30" name="Picture 23">
            <a:extLst>
              <a:ext uri="{FF2B5EF4-FFF2-40B4-BE49-F238E27FC236}">
                <a16:creationId xmlns:a16="http://schemas.microsoft.com/office/drawing/2014/main" id="{465C4637-1EC8-8C9C-730E-71EC47F1BBE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91006" flipH="1">
            <a:off x="346103" y="294395"/>
            <a:ext cx="1552379" cy="1560892"/>
          </a:xfrm>
          <a:prstGeom prst="rect">
            <a:avLst/>
          </a:prstGeom>
        </p:spPr>
      </p:pic>
      <p:pic>
        <p:nvPicPr>
          <p:cNvPr id="31" name="Picture 3">
            <a:extLst>
              <a:ext uri="{FF2B5EF4-FFF2-40B4-BE49-F238E27FC236}">
                <a16:creationId xmlns:a16="http://schemas.microsoft.com/office/drawing/2014/main" id="{EDF965A9-FA3D-2A9A-78CE-8386FD21176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49273">
            <a:off x="10381379" y="139127"/>
            <a:ext cx="1913664" cy="1266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598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433952">
            <a:off x="7815508" y="4672652"/>
            <a:ext cx="4418126" cy="1999202"/>
          </a:xfrm>
          <a:custGeom>
            <a:avLst/>
            <a:gdLst/>
            <a:ahLst/>
            <a:cxnLst/>
            <a:rect l="l" t="t" r="r" b="b"/>
            <a:pathLst>
              <a:path w="6627189" h="2998803">
                <a:moveTo>
                  <a:pt x="0" y="0"/>
                </a:moveTo>
                <a:lnTo>
                  <a:pt x="6627189" y="0"/>
                </a:lnTo>
                <a:lnTo>
                  <a:pt x="6627189" y="2998804"/>
                </a:lnTo>
                <a:lnTo>
                  <a:pt x="0" y="29988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0" y="1"/>
            <a:ext cx="2548553" cy="2478467"/>
          </a:xfrm>
          <a:custGeom>
            <a:avLst/>
            <a:gdLst/>
            <a:ahLst/>
            <a:cxnLst/>
            <a:rect l="l" t="t" r="r" b="b"/>
            <a:pathLst>
              <a:path w="3822829" h="3717701">
                <a:moveTo>
                  <a:pt x="0" y="0"/>
                </a:moveTo>
                <a:lnTo>
                  <a:pt x="3822829" y="0"/>
                </a:lnTo>
                <a:lnTo>
                  <a:pt x="3822829" y="3717701"/>
                </a:lnTo>
                <a:lnTo>
                  <a:pt x="0" y="37177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3932446">
            <a:off x="10209887" y="618364"/>
            <a:ext cx="1445757" cy="1385298"/>
          </a:xfrm>
          <a:custGeom>
            <a:avLst/>
            <a:gdLst/>
            <a:ahLst/>
            <a:cxnLst/>
            <a:rect l="l" t="t" r="r" b="b"/>
            <a:pathLst>
              <a:path w="2168635" h="2077947">
                <a:moveTo>
                  <a:pt x="0" y="0"/>
                </a:moveTo>
                <a:lnTo>
                  <a:pt x="2168635" y="0"/>
                </a:lnTo>
                <a:lnTo>
                  <a:pt x="2168635" y="2077947"/>
                </a:lnTo>
                <a:lnTo>
                  <a:pt x="0" y="20779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1423642" y="2597931"/>
            <a:ext cx="9344717" cy="1179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71"/>
              </a:lnSpc>
            </a:pPr>
            <a:r>
              <a:rPr lang="en-US" sz="10665" b="1" dirty="0" err="1">
                <a:solidFill>
                  <a:srgbClr val="3A30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10665" b="1" dirty="0">
                <a:solidFill>
                  <a:srgbClr val="3A30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665" b="1" dirty="0" err="1">
                <a:solidFill>
                  <a:srgbClr val="3A30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10665" b="1" dirty="0">
              <a:solidFill>
                <a:srgbClr val="3A303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reeform 7"/>
          <p:cNvSpPr/>
          <p:nvPr/>
        </p:nvSpPr>
        <p:spPr>
          <a:xfrm rot="-5833455">
            <a:off x="385904" y="4960033"/>
            <a:ext cx="1479422" cy="1417555"/>
          </a:xfrm>
          <a:custGeom>
            <a:avLst/>
            <a:gdLst/>
            <a:ahLst/>
            <a:cxnLst/>
            <a:rect l="l" t="t" r="r" b="b"/>
            <a:pathLst>
              <a:path w="2219133" h="2126333">
                <a:moveTo>
                  <a:pt x="0" y="0"/>
                </a:moveTo>
                <a:lnTo>
                  <a:pt x="2219133" y="0"/>
                </a:lnTo>
                <a:lnTo>
                  <a:pt x="2219133" y="2126333"/>
                </a:lnTo>
                <a:lnTo>
                  <a:pt x="0" y="212633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100474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533464" y="1410355"/>
            <a:ext cx="3623485" cy="5301160"/>
            <a:chOff x="0" y="0"/>
            <a:chExt cx="1570252" cy="1580117"/>
          </a:xfrm>
        </p:grpSpPr>
        <p:sp>
          <p:nvSpPr>
            <p:cNvPr id="4" name="Freeform 4"/>
            <p:cNvSpPr/>
            <p:nvPr/>
          </p:nvSpPr>
          <p:spPr>
            <a:xfrm>
              <a:off x="92710" y="106680"/>
              <a:ext cx="1466112" cy="1460737"/>
            </a:xfrm>
            <a:custGeom>
              <a:avLst/>
              <a:gdLst/>
              <a:ahLst/>
              <a:cxnLst/>
              <a:rect l="l" t="t" r="r" b="b"/>
              <a:pathLst>
                <a:path w="1466112" h="1460737">
                  <a:moveTo>
                    <a:pt x="1439442" y="1271507"/>
                  </a:moveTo>
                  <a:cubicBezTo>
                    <a:pt x="1439442" y="1359137"/>
                    <a:pt x="1363242" y="1430257"/>
                    <a:pt x="1281962" y="1430257"/>
                  </a:cubicBezTo>
                  <a:lnTo>
                    <a:pt x="66040" y="1430257"/>
                  </a:lnTo>
                  <a:cubicBezTo>
                    <a:pt x="43180" y="1430257"/>
                    <a:pt x="20320" y="1425177"/>
                    <a:pt x="0" y="1416287"/>
                  </a:cubicBezTo>
                  <a:cubicBezTo>
                    <a:pt x="26670" y="1444227"/>
                    <a:pt x="63500" y="1460737"/>
                    <a:pt x="103471" y="1460737"/>
                  </a:cubicBezTo>
                  <a:lnTo>
                    <a:pt x="1320062" y="1460737"/>
                  </a:lnTo>
                  <a:cubicBezTo>
                    <a:pt x="1400072" y="1460737"/>
                    <a:pt x="1466112" y="1394697"/>
                    <a:pt x="1466112" y="1314687"/>
                  </a:cubicBezTo>
                  <a:lnTo>
                    <a:pt x="1466112" y="95250"/>
                  </a:lnTo>
                  <a:cubicBezTo>
                    <a:pt x="1466112" y="58420"/>
                    <a:pt x="1452142" y="25400"/>
                    <a:pt x="1430552" y="0"/>
                  </a:cubicBezTo>
                  <a:cubicBezTo>
                    <a:pt x="1436902" y="16510"/>
                    <a:pt x="1439442" y="34290"/>
                    <a:pt x="1439442" y="52070"/>
                  </a:cubicBezTo>
                  <a:lnTo>
                    <a:pt x="1439442" y="1271507"/>
                  </a:lnTo>
                  <a:lnTo>
                    <a:pt x="1439442" y="1271507"/>
                  </a:lnTo>
                  <a:close/>
                </a:path>
              </a:pathLst>
            </a:custGeom>
            <a:solidFill>
              <a:srgbClr val="70443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2700" y="12700"/>
              <a:ext cx="1505482" cy="1511537"/>
            </a:xfrm>
            <a:custGeom>
              <a:avLst/>
              <a:gdLst/>
              <a:ahLst/>
              <a:cxnLst/>
              <a:rect l="l" t="t" r="r" b="b"/>
              <a:pathLst>
                <a:path w="1505482" h="1511537">
                  <a:moveTo>
                    <a:pt x="146050" y="1511537"/>
                  </a:moveTo>
                  <a:lnTo>
                    <a:pt x="1359432" y="1511537"/>
                  </a:lnTo>
                  <a:cubicBezTo>
                    <a:pt x="1439442" y="1511537"/>
                    <a:pt x="1505482" y="1445497"/>
                    <a:pt x="1505482" y="1365487"/>
                  </a:cubicBezTo>
                  <a:lnTo>
                    <a:pt x="1505482" y="146050"/>
                  </a:lnTo>
                  <a:cubicBezTo>
                    <a:pt x="1505482" y="66040"/>
                    <a:pt x="1439442" y="0"/>
                    <a:pt x="1359432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1365487"/>
                  </a:lnTo>
                  <a:cubicBezTo>
                    <a:pt x="0" y="1446767"/>
                    <a:pt x="66040" y="1511537"/>
                    <a:pt x="146050" y="1511537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0"/>
              <a:ext cx="1570252" cy="1580117"/>
            </a:xfrm>
            <a:custGeom>
              <a:avLst/>
              <a:gdLst/>
              <a:ahLst/>
              <a:cxnLst/>
              <a:rect l="l" t="t" r="r" b="b"/>
              <a:pathLst>
                <a:path w="1570252" h="1580117">
                  <a:moveTo>
                    <a:pt x="1506752" y="74930"/>
                  </a:moveTo>
                  <a:cubicBezTo>
                    <a:pt x="1478812" y="30480"/>
                    <a:pt x="1429282" y="0"/>
                    <a:pt x="1372132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1378187"/>
                  </a:lnTo>
                  <a:cubicBezTo>
                    <a:pt x="0" y="1430257"/>
                    <a:pt x="25400" y="1475977"/>
                    <a:pt x="63500" y="1505187"/>
                  </a:cubicBezTo>
                  <a:cubicBezTo>
                    <a:pt x="91440" y="1549637"/>
                    <a:pt x="140970" y="1580117"/>
                    <a:pt x="197347" y="1580117"/>
                  </a:cubicBezTo>
                  <a:lnTo>
                    <a:pt x="1411502" y="1580117"/>
                  </a:lnTo>
                  <a:cubicBezTo>
                    <a:pt x="1499132" y="1580117"/>
                    <a:pt x="1570252" y="1508997"/>
                    <a:pt x="1570252" y="1421367"/>
                  </a:cubicBezTo>
                  <a:lnTo>
                    <a:pt x="1570252" y="201930"/>
                  </a:lnTo>
                  <a:cubicBezTo>
                    <a:pt x="1570252" y="149860"/>
                    <a:pt x="1544852" y="104140"/>
                    <a:pt x="1506752" y="74930"/>
                  </a:cubicBezTo>
                  <a:close/>
                  <a:moveTo>
                    <a:pt x="12700" y="1378187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1372132" y="12700"/>
                  </a:lnTo>
                  <a:cubicBezTo>
                    <a:pt x="1452142" y="12700"/>
                    <a:pt x="1518182" y="78740"/>
                    <a:pt x="1518182" y="158750"/>
                  </a:cubicBezTo>
                  <a:lnTo>
                    <a:pt x="1518182" y="1378187"/>
                  </a:lnTo>
                  <a:cubicBezTo>
                    <a:pt x="1518182" y="1458197"/>
                    <a:pt x="1452142" y="1524237"/>
                    <a:pt x="1372132" y="1524237"/>
                  </a:cubicBezTo>
                  <a:lnTo>
                    <a:pt x="158750" y="1524237"/>
                  </a:lnTo>
                  <a:cubicBezTo>
                    <a:pt x="78740" y="1524237"/>
                    <a:pt x="12700" y="1459467"/>
                    <a:pt x="12700" y="1378187"/>
                  </a:cubicBezTo>
                  <a:close/>
                  <a:moveTo>
                    <a:pt x="1558822" y="1421367"/>
                  </a:moveTo>
                  <a:cubicBezTo>
                    <a:pt x="1558822" y="1501376"/>
                    <a:pt x="1491512" y="1567417"/>
                    <a:pt x="1411502" y="1567417"/>
                  </a:cubicBezTo>
                  <a:lnTo>
                    <a:pt x="197347" y="1567417"/>
                  </a:lnTo>
                  <a:cubicBezTo>
                    <a:pt x="157480" y="1567417"/>
                    <a:pt x="120650" y="1550906"/>
                    <a:pt x="93980" y="1522967"/>
                  </a:cubicBezTo>
                  <a:cubicBezTo>
                    <a:pt x="114300" y="1531856"/>
                    <a:pt x="135890" y="1536937"/>
                    <a:pt x="160020" y="1536937"/>
                  </a:cubicBezTo>
                  <a:lnTo>
                    <a:pt x="1373402" y="1536937"/>
                  </a:lnTo>
                  <a:cubicBezTo>
                    <a:pt x="1461032" y="1536937"/>
                    <a:pt x="1532152" y="1465817"/>
                    <a:pt x="1532152" y="1378187"/>
                  </a:cubicBezTo>
                  <a:lnTo>
                    <a:pt x="1532152" y="158750"/>
                  </a:lnTo>
                  <a:cubicBezTo>
                    <a:pt x="1532152" y="140970"/>
                    <a:pt x="1528342" y="123190"/>
                    <a:pt x="1523262" y="106680"/>
                  </a:cubicBezTo>
                  <a:cubicBezTo>
                    <a:pt x="1544852" y="132080"/>
                    <a:pt x="1558822" y="165100"/>
                    <a:pt x="1558822" y="201930"/>
                  </a:cubicBezTo>
                  <a:lnTo>
                    <a:pt x="1558822" y="1421367"/>
                  </a:lnTo>
                  <a:cubicBezTo>
                    <a:pt x="1558822" y="1421367"/>
                    <a:pt x="1558822" y="1421367"/>
                    <a:pt x="1558822" y="1421367"/>
                  </a:cubicBezTo>
                  <a:close/>
                </a:path>
              </a:pathLst>
            </a:custGeom>
            <a:solidFill>
              <a:srgbClr val="70443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4314665" y="2715860"/>
            <a:ext cx="7537279" cy="4142141"/>
            <a:chOff x="0" y="0"/>
            <a:chExt cx="1570252" cy="1580117"/>
          </a:xfrm>
        </p:grpSpPr>
        <p:sp>
          <p:nvSpPr>
            <p:cNvPr id="9" name="Freeform 9"/>
            <p:cNvSpPr/>
            <p:nvPr/>
          </p:nvSpPr>
          <p:spPr>
            <a:xfrm>
              <a:off x="92710" y="106680"/>
              <a:ext cx="1466112" cy="1460737"/>
            </a:xfrm>
            <a:custGeom>
              <a:avLst/>
              <a:gdLst/>
              <a:ahLst/>
              <a:cxnLst/>
              <a:rect l="l" t="t" r="r" b="b"/>
              <a:pathLst>
                <a:path w="1466112" h="1460737">
                  <a:moveTo>
                    <a:pt x="1439442" y="1271507"/>
                  </a:moveTo>
                  <a:cubicBezTo>
                    <a:pt x="1439442" y="1359137"/>
                    <a:pt x="1363242" y="1430257"/>
                    <a:pt x="1281962" y="1430257"/>
                  </a:cubicBezTo>
                  <a:lnTo>
                    <a:pt x="66040" y="1430257"/>
                  </a:lnTo>
                  <a:cubicBezTo>
                    <a:pt x="43180" y="1430257"/>
                    <a:pt x="20320" y="1425177"/>
                    <a:pt x="0" y="1416287"/>
                  </a:cubicBezTo>
                  <a:cubicBezTo>
                    <a:pt x="26670" y="1444227"/>
                    <a:pt x="63500" y="1460737"/>
                    <a:pt x="103471" y="1460737"/>
                  </a:cubicBezTo>
                  <a:lnTo>
                    <a:pt x="1320062" y="1460737"/>
                  </a:lnTo>
                  <a:cubicBezTo>
                    <a:pt x="1400072" y="1460737"/>
                    <a:pt x="1466112" y="1394697"/>
                    <a:pt x="1466112" y="1314687"/>
                  </a:cubicBezTo>
                  <a:lnTo>
                    <a:pt x="1466112" y="95250"/>
                  </a:lnTo>
                  <a:cubicBezTo>
                    <a:pt x="1466112" y="58420"/>
                    <a:pt x="1452142" y="25400"/>
                    <a:pt x="1430552" y="0"/>
                  </a:cubicBezTo>
                  <a:cubicBezTo>
                    <a:pt x="1436902" y="16510"/>
                    <a:pt x="1439442" y="34290"/>
                    <a:pt x="1439442" y="52070"/>
                  </a:cubicBezTo>
                  <a:lnTo>
                    <a:pt x="1439442" y="1271507"/>
                  </a:lnTo>
                  <a:lnTo>
                    <a:pt x="1439442" y="1271507"/>
                  </a:lnTo>
                  <a:close/>
                </a:path>
              </a:pathLst>
            </a:custGeom>
            <a:solidFill>
              <a:srgbClr val="70443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12700" y="12700"/>
              <a:ext cx="1505482" cy="1511537"/>
            </a:xfrm>
            <a:custGeom>
              <a:avLst/>
              <a:gdLst/>
              <a:ahLst/>
              <a:cxnLst/>
              <a:rect l="l" t="t" r="r" b="b"/>
              <a:pathLst>
                <a:path w="1505482" h="1511537">
                  <a:moveTo>
                    <a:pt x="146050" y="1511537"/>
                  </a:moveTo>
                  <a:lnTo>
                    <a:pt x="1359432" y="1511537"/>
                  </a:lnTo>
                  <a:cubicBezTo>
                    <a:pt x="1439442" y="1511537"/>
                    <a:pt x="1505482" y="1445497"/>
                    <a:pt x="1505482" y="1365487"/>
                  </a:cubicBezTo>
                  <a:lnTo>
                    <a:pt x="1505482" y="146050"/>
                  </a:lnTo>
                  <a:cubicBezTo>
                    <a:pt x="1505482" y="66040"/>
                    <a:pt x="1439442" y="0"/>
                    <a:pt x="1359432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1365487"/>
                  </a:lnTo>
                  <a:cubicBezTo>
                    <a:pt x="0" y="1446767"/>
                    <a:pt x="66040" y="1511537"/>
                    <a:pt x="146050" y="1511537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1570252" cy="1580117"/>
            </a:xfrm>
            <a:custGeom>
              <a:avLst/>
              <a:gdLst/>
              <a:ahLst/>
              <a:cxnLst/>
              <a:rect l="l" t="t" r="r" b="b"/>
              <a:pathLst>
                <a:path w="1570252" h="1580117">
                  <a:moveTo>
                    <a:pt x="1506752" y="74930"/>
                  </a:moveTo>
                  <a:cubicBezTo>
                    <a:pt x="1478812" y="30480"/>
                    <a:pt x="1429282" y="0"/>
                    <a:pt x="1372132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1378187"/>
                  </a:lnTo>
                  <a:cubicBezTo>
                    <a:pt x="0" y="1430257"/>
                    <a:pt x="25400" y="1475977"/>
                    <a:pt x="63500" y="1505187"/>
                  </a:cubicBezTo>
                  <a:cubicBezTo>
                    <a:pt x="91440" y="1549637"/>
                    <a:pt x="140970" y="1580117"/>
                    <a:pt x="197347" y="1580117"/>
                  </a:cubicBezTo>
                  <a:lnTo>
                    <a:pt x="1411502" y="1580117"/>
                  </a:lnTo>
                  <a:cubicBezTo>
                    <a:pt x="1499132" y="1580117"/>
                    <a:pt x="1570252" y="1508997"/>
                    <a:pt x="1570252" y="1421367"/>
                  </a:cubicBezTo>
                  <a:lnTo>
                    <a:pt x="1570252" y="201930"/>
                  </a:lnTo>
                  <a:cubicBezTo>
                    <a:pt x="1570252" y="149860"/>
                    <a:pt x="1544852" y="104140"/>
                    <a:pt x="1506752" y="74930"/>
                  </a:cubicBezTo>
                  <a:close/>
                  <a:moveTo>
                    <a:pt x="12700" y="1378187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1372132" y="12700"/>
                  </a:lnTo>
                  <a:cubicBezTo>
                    <a:pt x="1452142" y="12700"/>
                    <a:pt x="1518182" y="78740"/>
                    <a:pt x="1518182" y="158750"/>
                  </a:cubicBezTo>
                  <a:lnTo>
                    <a:pt x="1518182" y="1378187"/>
                  </a:lnTo>
                  <a:cubicBezTo>
                    <a:pt x="1518182" y="1458197"/>
                    <a:pt x="1452142" y="1524237"/>
                    <a:pt x="1372132" y="1524237"/>
                  </a:cubicBezTo>
                  <a:lnTo>
                    <a:pt x="158750" y="1524237"/>
                  </a:lnTo>
                  <a:cubicBezTo>
                    <a:pt x="78740" y="1524237"/>
                    <a:pt x="12700" y="1459467"/>
                    <a:pt x="12700" y="1378187"/>
                  </a:cubicBezTo>
                  <a:close/>
                  <a:moveTo>
                    <a:pt x="1558822" y="1421367"/>
                  </a:moveTo>
                  <a:cubicBezTo>
                    <a:pt x="1558822" y="1501376"/>
                    <a:pt x="1491512" y="1567417"/>
                    <a:pt x="1411502" y="1567417"/>
                  </a:cubicBezTo>
                  <a:lnTo>
                    <a:pt x="197347" y="1567417"/>
                  </a:lnTo>
                  <a:cubicBezTo>
                    <a:pt x="157480" y="1567417"/>
                    <a:pt x="120650" y="1550906"/>
                    <a:pt x="93980" y="1522967"/>
                  </a:cubicBezTo>
                  <a:cubicBezTo>
                    <a:pt x="114300" y="1531856"/>
                    <a:pt x="135890" y="1536937"/>
                    <a:pt x="160020" y="1536937"/>
                  </a:cubicBezTo>
                  <a:lnTo>
                    <a:pt x="1373402" y="1536937"/>
                  </a:lnTo>
                  <a:cubicBezTo>
                    <a:pt x="1461032" y="1536937"/>
                    <a:pt x="1532152" y="1465817"/>
                    <a:pt x="1532152" y="1378187"/>
                  </a:cubicBezTo>
                  <a:lnTo>
                    <a:pt x="1532152" y="158750"/>
                  </a:lnTo>
                  <a:cubicBezTo>
                    <a:pt x="1532152" y="140970"/>
                    <a:pt x="1528342" y="123190"/>
                    <a:pt x="1523262" y="106680"/>
                  </a:cubicBezTo>
                  <a:cubicBezTo>
                    <a:pt x="1544852" y="132080"/>
                    <a:pt x="1558822" y="165100"/>
                    <a:pt x="1558822" y="201930"/>
                  </a:cubicBezTo>
                  <a:lnTo>
                    <a:pt x="1558822" y="1421367"/>
                  </a:lnTo>
                  <a:cubicBezTo>
                    <a:pt x="1558822" y="1421367"/>
                    <a:pt x="1558822" y="1421367"/>
                    <a:pt x="1558822" y="1421367"/>
                  </a:cubicBezTo>
                  <a:close/>
                </a:path>
              </a:pathLst>
            </a:custGeom>
            <a:solidFill>
              <a:srgbClr val="70443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769419" y="1579141"/>
            <a:ext cx="3078869" cy="548851"/>
            <a:chOff x="0" y="0"/>
            <a:chExt cx="10736290" cy="191389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0736290" cy="1913890"/>
            </a:xfrm>
            <a:custGeom>
              <a:avLst/>
              <a:gdLst/>
              <a:ahLst/>
              <a:cxnLst/>
              <a:rect l="l" t="t" r="r" b="b"/>
              <a:pathLst>
                <a:path w="10736290" h="1913890">
                  <a:moveTo>
                    <a:pt x="10736290" y="956945"/>
                  </a:moveTo>
                  <a:lnTo>
                    <a:pt x="10736290" y="956945"/>
                  </a:lnTo>
                  <a:cubicBezTo>
                    <a:pt x="10736290" y="1485392"/>
                    <a:pt x="10307919" y="1913890"/>
                    <a:pt x="9779345" y="1913890"/>
                  </a:cubicBezTo>
                  <a:lnTo>
                    <a:pt x="956945" y="1913890"/>
                  </a:lnTo>
                  <a:cubicBezTo>
                    <a:pt x="428371" y="1913890"/>
                    <a:pt x="0" y="1485392"/>
                    <a:pt x="0" y="956945"/>
                  </a:cubicBezTo>
                  <a:lnTo>
                    <a:pt x="0" y="956945"/>
                  </a:lnTo>
                  <a:cubicBezTo>
                    <a:pt x="0" y="428371"/>
                    <a:pt x="428371" y="0"/>
                    <a:pt x="956945" y="0"/>
                  </a:cubicBezTo>
                  <a:lnTo>
                    <a:pt x="9779345" y="0"/>
                  </a:lnTo>
                  <a:cubicBezTo>
                    <a:pt x="10307793" y="0"/>
                    <a:pt x="10736290" y="428371"/>
                    <a:pt x="10736290" y="956945"/>
                  </a:cubicBezTo>
                  <a:close/>
                </a:path>
              </a:pathLst>
            </a:custGeom>
            <a:solidFill>
              <a:srgbClr val="F8CDA2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4704811" y="2959056"/>
            <a:ext cx="6644440" cy="548851"/>
            <a:chOff x="0" y="0"/>
            <a:chExt cx="10736290" cy="191389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0736290" cy="1913890"/>
            </a:xfrm>
            <a:custGeom>
              <a:avLst/>
              <a:gdLst/>
              <a:ahLst/>
              <a:cxnLst/>
              <a:rect l="l" t="t" r="r" b="b"/>
              <a:pathLst>
                <a:path w="10736290" h="1913890">
                  <a:moveTo>
                    <a:pt x="10736290" y="956945"/>
                  </a:moveTo>
                  <a:lnTo>
                    <a:pt x="10736290" y="956945"/>
                  </a:lnTo>
                  <a:cubicBezTo>
                    <a:pt x="10736290" y="1485392"/>
                    <a:pt x="10307919" y="1913890"/>
                    <a:pt x="9779345" y="1913890"/>
                  </a:cubicBezTo>
                  <a:lnTo>
                    <a:pt x="956945" y="1913890"/>
                  </a:lnTo>
                  <a:cubicBezTo>
                    <a:pt x="428371" y="1913890"/>
                    <a:pt x="0" y="1485392"/>
                    <a:pt x="0" y="956945"/>
                  </a:cubicBezTo>
                  <a:lnTo>
                    <a:pt x="0" y="956945"/>
                  </a:lnTo>
                  <a:cubicBezTo>
                    <a:pt x="0" y="428371"/>
                    <a:pt x="428371" y="0"/>
                    <a:pt x="956945" y="0"/>
                  </a:cubicBezTo>
                  <a:lnTo>
                    <a:pt x="9779345" y="0"/>
                  </a:lnTo>
                  <a:cubicBezTo>
                    <a:pt x="10307793" y="0"/>
                    <a:pt x="10736290" y="428371"/>
                    <a:pt x="10736290" y="956945"/>
                  </a:cubicBezTo>
                  <a:close/>
                </a:path>
              </a:pathLst>
            </a:custGeom>
            <a:solidFill>
              <a:srgbClr val="F8CDA2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2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366380" y="1705648"/>
            <a:ext cx="224325" cy="254192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867344" y="3085563"/>
            <a:ext cx="224325" cy="254192"/>
          </a:xfrm>
          <a:prstGeom prst="rect">
            <a:avLst/>
          </a:prstGeom>
        </p:spPr>
      </p:pic>
      <p:sp>
        <p:nvSpPr>
          <p:cNvPr id="26" name="TextBox 26"/>
          <p:cNvSpPr txBox="1"/>
          <p:nvPr/>
        </p:nvSpPr>
        <p:spPr>
          <a:xfrm>
            <a:off x="738070" y="2097267"/>
            <a:ext cx="3176735" cy="3877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kern="0" dirty="0">
                <a:latin typeface="Times New Roman" panose="02020603050405020304" pitchFamily="18" charset="0"/>
                <a:ea typeface="Arial" panose="020B0604020202020204" pitchFamily="34" charset="0"/>
              </a:rPr>
              <a:t>- </a:t>
            </a:r>
            <a:r>
              <a:rPr lang="en-US" sz="2800" kern="0" dirty="0" err="1">
                <a:latin typeface="Times New Roman" panose="02020603050405020304" pitchFamily="18" charset="0"/>
                <a:ea typeface="Arial" panose="020B0604020202020204" pitchFamily="34" charset="0"/>
              </a:rPr>
              <a:t>Tỷ</a:t>
            </a:r>
            <a:r>
              <a:rPr lang="en-US" sz="2800" kern="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ea typeface="Arial" panose="020B0604020202020204" pitchFamily="34" charset="0"/>
              </a:rPr>
              <a:t>lệ</a:t>
            </a:r>
            <a:r>
              <a:rPr lang="en-US" sz="2800" kern="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ea typeface="Arial" panose="020B0604020202020204" pitchFamily="34" charset="0"/>
              </a:rPr>
              <a:t>dân</a:t>
            </a:r>
            <a:r>
              <a:rPr lang="en-US" sz="2800" kern="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ea typeface="Arial" panose="020B0604020202020204" pitchFamily="34" charset="0"/>
              </a:rPr>
              <a:t>số</a:t>
            </a:r>
            <a:r>
              <a:rPr lang="en-US" sz="2800" kern="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ea typeface="Arial" panose="020B0604020202020204" pitchFamily="34" charset="0"/>
              </a:rPr>
              <a:t>trong</a:t>
            </a:r>
            <a:r>
              <a:rPr lang="en-US" sz="2800" kern="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ea typeface="Arial" panose="020B0604020202020204" pitchFamily="34" charset="0"/>
              </a:rPr>
              <a:t>độ</a:t>
            </a:r>
            <a:r>
              <a:rPr lang="en-US" sz="2800" kern="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ea typeface="Arial" panose="020B0604020202020204" pitchFamily="34" charset="0"/>
              </a:rPr>
              <a:t>tuổi</a:t>
            </a:r>
            <a:r>
              <a:rPr lang="en-US" sz="2800" kern="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ea typeface="Arial" panose="020B0604020202020204" pitchFamily="34" charset="0"/>
              </a:rPr>
              <a:t>đi</a:t>
            </a:r>
            <a:r>
              <a:rPr lang="en-US" sz="2800" kern="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ea typeface="Arial" panose="020B0604020202020204" pitchFamily="34" charset="0"/>
              </a:rPr>
              <a:t>học</a:t>
            </a:r>
            <a:r>
              <a:rPr lang="en-US" sz="2800" kern="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ea typeface="Arial" panose="020B0604020202020204" pitchFamily="34" charset="0"/>
              </a:rPr>
              <a:t>không</a:t>
            </a:r>
            <a:r>
              <a:rPr lang="en-US" sz="2800" kern="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ea typeface="Arial" panose="020B0604020202020204" pitchFamily="34" charset="0"/>
              </a:rPr>
              <a:t>đi</a:t>
            </a:r>
            <a:r>
              <a:rPr lang="en-US" sz="2800" kern="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ea typeface="Arial" panose="020B0604020202020204" pitchFamily="34" charset="0"/>
              </a:rPr>
              <a:t>học</a:t>
            </a:r>
            <a:r>
              <a:rPr lang="en-US" sz="2800" kern="0" dirty="0">
                <a:latin typeface="Times New Roman" panose="02020603050405020304" pitchFamily="18" charset="0"/>
                <a:ea typeface="Arial" panose="020B0604020202020204" pitchFamily="34" charset="0"/>
              </a:rPr>
              <a:t> ở </a:t>
            </a:r>
            <a:r>
              <a:rPr lang="en-US" sz="2800" kern="0" dirty="0" err="1">
                <a:latin typeface="Times New Roman" panose="02020603050405020304" pitchFamily="18" charset="0"/>
                <a:ea typeface="Arial" panose="020B0604020202020204" pitchFamily="34" charset="0"/>
              </a:rPr>
              <a:t>khu</a:t>
            </a:r>
            <a:r>
              <a:rPr lang="en-US" sz="2800" kern="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ea typeface="Arial" panose="020B0604020202020204" pitchFamily="34" charset="0"/>
              </a:rPr>
              <a:t>vực</a:t>
            </a:r>
            <a:r>
              <a:rPr lang="en-US" sz="2800" kern="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ea typeface="Arial" panose="020B0604020202020204" pitchFamily="34" charset="0"/>
              </a:rPr>
              <a:t>nông</a:t>
            </a:r>
            <a:r>
              <a:rPr lang="en-US" sz="2800" kern="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ea typeface="Arial" panose="020B0604020202020204" pitchFamily="34" charset="0"/>
              </a:rPr>
              <a:t>thôn</a:t>
            </a:r>
            <a:r>
              <a:rPr lang="en-US" sz="2800" kern="0" dirty="0">
                <a:latin typeface="Times New Roman" panose="02020603050405020304" pitchFamily="18" charset="0"/>
                <a:ea typeface="Arial" panose="020B0604020202020204" pitchFamily="34" charset="0"/>
              </a:rPr>
              <a:t> (3,1%) </a:t>
            </a:r>
            <a:r>
              <a:rPr lang="en-US" sz="2800" kern="0" dirty="0" err="1">
                <a:latin typeface="Times New Roman" panose="02020603050405020304" pitchFamily="18" charset="0"/>
                <a:ea typeface="Arial" panose="020B0604020202020204" pitchFamily="34" charset="0"/>
              </a:rPr>
              <a:t>cao</a:t>
            </a:r>
            <a:r>
              <a:rPr lang="en-US" sz="2800" kern="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ea typeface="Arial" panose="020B0604020202020204" pitchFamily="34" charset="0"/>
              </a:rPr>
              <a:t>gấp</a:t>
            </a:r>
            <a:r>
              <a:rPr lang="en-US" sz="2800" kern="0" dirty="0">
                <a:latin typeface="Times New Roman" panose="02020603050405020304" pitchFamily="18" charset="0"/>
                <a:ea typeface="Arial" panose="020B0604020202020204" pitchFamily="34" charset="0"/>
              </a:rPr>
              <a:t> 2,2 </a:t>
            </a:r>
            <a:r>
              <a:rPr lang="en-US" sz="2800" kern="0" dirty="0" err="1">
                <a:latin typeface="Times New Roman" panose="02020603050405020304" pitchFamily="18" charset="0"/>
                <a:ea typeface="Arial" panose="020B0604020202020204" pitchFamily="34" charset="0"/>
              </a:rPr>
              <a:t>lần</a:t>
            </a:r>
            <a:r>
              <a:rPr lang="en-US" sz="2800" kern="0" dirty="0">
                <a:latin typeface="Times New Roman" panose="02020603050405020304" pitchFamily="18" charset="0"/>
                <a:ea typeface="Arial" panose="020B0604020202020204" pitchFamily="34" charset="0"/>
              </a:rPr>
              <a:t> so </a:t>
            </a:r>
            <a:r>
              <a:rPr lang="en-US" sz="2800" kern="0" dirty="0" err="1">
                <a:latin typeface="Times New Roman" panose="02020603050405020304" pitchFamily="18" charset="0"/>
                <a:ea typeface="Arial" panose="020B0604020202020204" pitchFamily="34" charset="0"/>
              </a:rPr>
              <a:t>với</a:t>
            </a:r>
            <a:r>
              <a:rPr lang="en-US" sz="2800" kern="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ea typeface="Arial" panose="020B0604020202020204" pitchFamily="34" charset="0"/>
              </a:rPr>
              <a:t>khu</a:t>
            </a:r>
            <a:r>
              <a:rPr lang="en-US" sz="2800" kern="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ea typeface="Arial" panose="020B0604020202020204" pitchFamily="34" charset="0"/>
              </a:rPr>
              <a:t>vực</a:t>
            </a:r>
            <a:r>
              <a:rPr lang="en-US" sz="2800" kern="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ea typeface="Arial" panose="020B0604020202020204" pitchFamily="34" charset="0"/>
              </a:rPr>
              <a:t>thành</a:t>
            </a:r>
            <a:r>
              <a:rPr lang="en-US" sz="2800" kern="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ea typeface="Arial" panose="020B0604020202020204" pitchFamily="34" charset="0"/>
              </a:rPr>
              <a:t>thị</a:t>
            </a:r>
            <a:r>
              <a:rPr lang="en-US" sz="2800" kern="0" dirty="0">
                <a:latin typeface="Times New Roman" panose="02020603050405020304" pitchFamily="18" charset="0"/>
                <a:ea typeface="Arial" panose="020B0604020202020204" pitchFamily="34" charset="0"/>
              </a:rPr>
              <a:t> (1,4%).</a:t>
            </a:r>
            <a:endParaRPr lang="en-US" sz="2800" dirty="0"/>
          </a:p>
        </p:txBody>
      </p:sp>
      <p:sp>
        <p:nvSpPr>
          <p:cNvPr id="28" name="TextBox 28"/>
          <p:cNvSpPr txBox="1"/>
          <p:nvPr/>
        </p:nvSpPr>
        <p:spPr>
          <a:xfrm>
            <a:off x="4619076" y="3553419"/>
            <a:ext cx="6739477" cy="28661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</a:rPr>
              <a:t>Tỷ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</a:rPr>
              <a:t>lệ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</a:rPr>
              <a:t>biết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</a:rPr>
              <a:t>chữ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</a:rPr>
              <a:t>dân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</a:rPr>
              <a:t>sống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</a:rPr>
              <a:t>tại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</a:rPr>
              <a:t>khu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</a:rPr>
              <a:t>vực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</a:rPr>
              <a:t>thành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</a:rPr>
              <a:t>thị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</a:rPr>
              <a:t>cao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</a:rPr>
              <a:t>hơn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</a:rPr>
              <a:t>khu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</a:rPr>
              <a:t>vực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</a:rPr>
              <a:t>nông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</a:rPr>
              <a:t>thôn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</a:rPr>
              <a:t> do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</a:rPr>
              <a:t>khoảng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</a:rPr>
              <a:t>cách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</a:rPr>
              <a:t>phát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</a:rPr>
              <a:t>triển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</a:rPr>
              <a:t>giữa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</a:rPr>
              <a:t>hai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</a:rPr>
              <a:t>khu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</a:rPr>
              <a:t>vực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</a:rPr>
              <a:t>này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4956" y="246232"/>
            <a:ext cx="12192000" cy="77489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600"/>
              </a:lnSpc>
            </a:pPr>
            <a:r>
              <a:rPr lang="en-US" sz="4800" b="1" dirty="0"/>
              <a:t>* </a:t>
            </a:r>
            <a:r>
              <a:rPr lang="en-US" sz="4800" b="1" dirty="0" err="1"/>
              <a:t>Giáo</a:t>
            </a:r>
            <a:r>
              <a:rPr lang="en-US" sz="4800" b="1" dirty="0"/>
              <a:t> </a:t>
            </a:r>
            <a:r>
              <a:rPr lang="en-US" sz="4800" b="1" dirty="0" err="1"/>
              <a:t>dục</a:t>
            </a:r>
            <a:r>
              <a:rPr lang="en-US" sz="4800" b="1" dirty="0"/>
              <a:t>:</a:t>
            </a:r>
            <a:endParaRPr lang="en-US" sz="319992" b="1" spc="-180" dirty="0">
              <a:latin typeface="Arialle Bold"/>
            </a:endParaRPr>
          </a:p>
        </p:txBody>
      </p:sp>
      <p:pic>
        <p:nvPicPr>
          <p:cNvPr id="30" name="Picture 11">
            <a:extLst>
              <a:ext uri="{FF2B5EF4-FFF2-40B4-BE49-F238E27FC236}">
                <a16:creationId xmlns:a16="http://schemas.microsoft.com/office/drawing/2014/main" id="{4917A309-4722-2BBC-1680-7BAF5240101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034105" y="1027285"/>
            <a:ext cx="1817839" cy="1922715"/>
          </a:xfrm>
          <a:prstGeom prst="rect">
            <a:avLst/>
          </a:prstGeom>
        </p:spPr>
      </p:pic>
      <p:pic>
        <p:nvPicPr>
          <p:cNvPr id="31" name="Picture 14">
            <a:extLst>
              <a:ext uri="{FF2B5EF4-FFF2-40B4-BE49-F238E27FC236}">
                <a16:creationId xmlns:a16="http://schemas.microsoft.com/office/drawing/2014/main" id="{88AE1E30-E922-91E8-CAC9-FE19E8EDACE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894677" y="1127124"/>
            <a:ext cx="1478156" cy="1798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362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8" grpId="0"/>
      <p:bldP spid="2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78130" y="304800"/>
            <a:ext cx="11635740" cy="905828"/>
          </a:xfrm>
          <a:solidFill>
            <a:schemeClr val="bg1"/>
          </a:solidFill>
        </p:spPr>
        <p:txBody>
          <a:bodyPr/>
          <a:lstStyle/>
          <a:p>
            <a:pPr algn="ctr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Chia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sẻ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dậy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tuổi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niên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tại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quận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Ba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Đình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Content Placeholder 5" descr="Đồng chí Nguyễn Thanh Hiếu – Phó Giám đốc TTYT quận  truyền đạt, chia sẻ nhiều nội dung bổ ích và thiết thực đến các em học sinh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600200"/>
            <a:ext cx="9296400" cy="4953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79099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Shape 1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5FA83D8-9E55-47A6-BA7B-EBE2ACE511F0}"/>
              </a:ext>
            </a:extLst>
          </p:cNvPr>
          <p:cNvCxnSpPr/>
          <p:nvPr/>
        </p:nvCxnSpPr>
        <p:spPr>
          <a:xfrm>
            <a:off x="-9828" y="1100248"/>
            <a:ext cx="12191307" cy="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3" name="Google Shape;1748;p44">
            <a:extLst>
              <a:ext uri="{FF2B5EF4-FFF2-40B4-BE49-F238E27FC236}">
                <a16:creationId xmlns:a16="http://schemas.microsoft.com/office/drawing/2014/main" id="{FE96A0B4-59B8-49F5-B490-B98862CCC75A}"/>
              </a:ext>
            </a:extLst>
          </p:cNvPr>
          <p:cNvSpPr txBox="1">
            <a:spLocks/>
          </p:cNvSpPr>
          <p:nvPr/>
        </p:nvSpPr>
        <p:spPr>
          <a:xfrm>
            <a:off x="-9829" y="0"/>
            <a:ext cx="12201828" cy="1091381"/>
          </a:xfrm>
          <a:prstGeom prst="rect">
            <a:avLst/>
          </a:prstGeom>
          <a:solidFill>
            <a:srgbClr val="00B050">
              <a:alpha val="76863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111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lvl="1" indent="-378875"/>
            <a:r>
              <a:rPr lang="en-US" sz="5867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5867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5867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67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5867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67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5867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67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khoẻ</a:t>
            </a:r>
            <a:endParaRPr lang="en-US" sz="5867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7720" y="1316766"/>
            <a:ext cx="11716211" cy="3681585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5400" kern="0" dirty="0" err="1">
                <a:latin typeface="Times New Roman" panose="02020603050405020304" pitchFamily="18" charset="0"/>
                <a:ea typeface="Arial" panose="020B0604020202020204" pitchFamily="34" charset="0"/>
              </a:rPr>
              <a:t>Hà</a:t>
            </a:r>
            <a:r>
              <a:rPr lang="en-US" sz="5400" kern="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5400" kern="0" dirty="0" err="1">
                <a:latin typeface="Times New Roman" panose="02020603050405020304" pitchFamily="18" charset="0"/>
                <a:ea typeface="Arial" panose="020B0604020202020204" pitchFamily="34" charset="0"/>
              </a:rPr>
              <a:t>Nội</a:t>
            </a:r>
            <a:r>
              <a:rPr lang="en-US" sz="5400" kern="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5400" kern="0" dirty="0" err="1">
                <a:latin typeface="Times New Roman" panose="02020603050405020304" pitchFamily="18" charset="0"/>
                <a:ea typeface="Arial" panose="020B0604020202020204" pitchFamily="34" charset="0"/>
              </a:rPr>
              <a:t>luôn</a:t>
            </a:r>
            <a:r>
              <a:rPr lang="en-US" sz="5400" kern="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5400" kern="0" dirty="0" err="1">
                <a:latin typeface="Times New Roman" panose="02020603050405020304" pitchFamily="18" charset="0"/>
                <a:ea typeface="Arial" panose="020B0604020202020204" pitchFamily="34" charset="0"/>
              </a:rPr>
              <a:t>xác</a:t>
            </a:r>
            <a:r>
              <a:rPr lang="en-US" sz="5400" kern="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5400" kern="0" dirty="0" err="1">
                <a:latin typeface="Times New Roman" panose="02020603050405020304" pitchFamily="18" charset="0"/>
                <a:ea typeface="Arial" panose="020B0604020202020204" pitchFamily="34" charset="0"/>
              </a:rPr>
              <a:t>định</a:t>
            </a:r>
            <a:r>
              <a:rPr lang="en-US" sz="5400" kern="0" dirty="0">
                <a:latin typeface="Times New Roman" panose="02020603050405020304" pitchFamily="18" charset="0"/>
                <a:ea typeface="Arial" panose="020B0604020202020204" pitchFamily="34" charset="0"/>
              </a:rPr>
              <a:t> y </a:t>
            </a:r>
            <a:r>
              <a:rPr lang="en-US" sz="5400" kern="0" dirty="0" err="1">
                <a:latin typeface="Times New Roman" panose="02020603050405020304" pitchFamily="18" charset="0"/>
                <a:ea typeface="Arial" panose="020B0604020202020204" pitchFamily="34" charset="0"/>
              </a:rPr>
              <a:t>tế</a:t>
            </a:r>
            <a:r>
              <a:rPr lang="en-US" sz="5400" kern="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5400" kern="0" dirty="0" err="1">
                <a:latin typeface="Times New Roman" panose="02020603050405020304" pitchFamily="18" charset="0"/>
                <a:ea typeface="Arial" panose="020B0604020202020204" pitchFamily="34" charset="0"/>
              </a:rPr>
              <a:t>cơ</a:t>
            </a:r>
            <a:r>
              <a:rPr lang="en-US" sz="5400" kern="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5400" kern="0" dirty="0" err="1">
                <a:latin typeface="Times New Roman" panose="02020603050405020304" pitchFamily="18" charset="0"/>
                <a:ea typeface="Arial" panose="020B0604020202020204" pitchFamily="34" charset="0"/>
              </a:rPr>
              <a:t>sở</a:t>
            </a:r>
            <a:r>
              <a:rPr lang="en-US" sz="5400" kern="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5400" kern="0" dirty="0" err="1">
                <a:latin typeface="Times New Roman" panose="02020603050405020304" pitchFamily="18" charset="0"/>
                <a:ea typeface="Arial" panose="020B0604020202020204" pitchFamily="34" charset="0"/>
              </a:rPr>
              <a:t>có</a:t>
            </a:r>
            <a:r>
              <a:rPr lang="en-US" sz="5400" kern="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5400" kern="0" dirty="0" err="1">
                <a:latin typeface="Times New Roman" panose="02020603050405020304" pitchFamily="18" charset="0"/>
                <a:ea typeface="Arial" panose="020B0604020202020204" pitchFamily="34" charset="0"/>
              </a:rPr>
              <a:t>vai</a:t>
            </a:r>
            <a:r>
              <a:rPr lang="en-US" sz="5400" kern="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5400" kern="0" dirty="0" err="1">
                <a:latin typeface="Times New Roman" panose="02020603050405020304" pitchFamily="18" charset="0"/>
                <a:ea typeface="Arial" panose="020B0604020202020204" pitchFamily="34" charset="0"/>
              </a:rPr>
              <a:t>trò</a:t>
            </a:r>
            <a:r>
              <a:rPr lang="en-US" sz="5400" kern="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5400" kern="0" dirty="0" err="1">
                <a:latin typeface="Times New Roman" panose="02020603050405020304" pitchFamily="18" charset="0"/>
                <a:ea typeface="Arial" panose="020B0604020202020204" pitchFamily="34" charset="0"/>
              </a:rPr>
              <a:t>rất</a:t>
            </a:r>
            <a:r>
              <a:rPr lang="en-US" sz="5400" kern="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5400" kern="0" dirty="0" err="1">
                <a:latin typeface="Times New Roman" panose="02020603050405020304" pitchFamily="18" charset="0"/>
                <a:ea typeface="Arial" panose="020B0604020202020204" pitchFamily="34" charset="0"/>
              </a:rPr>
              <a:t>quan</a:t>
            </a:r>
            <a:r>
              <a:rPr lang="en-US" sz="5400" kern="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5400" kern="0" dirty="0" err="1">
                <a:latin typeface="Times New Roman" panose="02020603050405020304" pitchFamily="18" charset="0"/>
                <a:ea typeface="Arial" panose="020B0604020202020204" pitchFamily="34" charset="0"/>
              </a:rPr>
              <a:t>trọng</a:t>
            </a:r>
            <a:r>
              <a:rPr lang="en-US" sz="5400" kern="0" dirty="0"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US" sz="5400" kern="0" dirty="0" err="1">
                <a:latin typeface="Times New Roman" panose="02020603050405020304" pitchFamily="18" charset="0"/>
                <a:ea typeface="Arial" panose="020B0604020202020204" pitchFamily="34" charset="0"/>
              </a:rPr>
              <a:t>được</a:t>
            </a:r>
            <a:r>
              <a:rPr lang="en-US" sz="5400" kern="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5400" kern="0" dirty="0" err="1">
                <a:latin typeface="Times New Roman" panose="02020603050405020304" pitchFamily="18" charset="0"/>
                <a:ea typeface="Arial" panose="020B0604020202020204" pitchFamily="34" charset="0"/>
              </a:rPr>
              <a:t>coi</a:t>
            </a:r>
            <a:r>
              <a:rPr lang="en-US" sz="5400" kern="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5400" kern="0" dirty="0" err="1">
                <a:latin typeface="Times New Roman" panose="02020603050405020304" pitchFamily="18" charset="0"/>
                <a:ea typeface="Arial" panose="020B0604020202020204" pitchFamily="34" charset="0"/>
              </a:rPr>
              <a:t>là</a:t>
            </a:r>
            <a:r>
              <a:rPr lang="en-US" sz="5400" kern="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5400" kern="0" dirty="0" err="1">
                <a:latin typeface="Times New Roman" panose="02020603050405020304" pitchFamily="18" charset="0"/>
                <a:ea typeface="Arial" panose="020B0604020202020204" pitchFamily="34" charset="0"/>
              </a:rPr>
              <a:t>nền</a:t>
            </a:r>
            <a:r>
              <a:rPr lang="en-US" sz="5400" kern="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5400" kern="0" dirty="0" err="1">
                <a:latin typeface="Times New Roman" panose="02020603050405020304" pitchFamily="18" charset="0"/>
                <a:ea typeface="Arial" panose="020B0604020202020204" pitchFamily="34" charset="0"/>
              </a:rPr>
              <a:t>tảng</a:t>
            </a:r>
            <a:r>
              <a:rPr lang="en-US" sz="5400" kern="0" dirty="0"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US" sz="5400" kern="0" dirty="0" err="1">
                <a:latin typeface="Times New Roman" panose="02020603050405020304" pitchFamily="18" charset="0"/>
                <a:ea typeface="Arial" panose="020B0604020202020204" pitchFamily="34" charset="0"/>
              </a:rPr>
              <a:t>xương</a:t>
            </a:r>
            <a:r>
              <a:rPr lang="en-US" sz="5400" kern="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5400" kern="0" dirty="0" err="1">
                <a:latin typeface="Times New Roman" panose="02020603050405020304" pitchFamily="18" charset="0"/>
                <a:ea typeface="Arial" panose="020B0604020202020204" pitchFamily="34" charset="0"/>
              </a:rPr>
              <a:t>sống</a:t>
            </a:r>
            <a:r>
              <a:rPr lang="en-US" sz="5400" kern="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5400" kern="0" dirty="0" err="1">
                <a:latin typeface="Times New Roman" panose="02020603050405020304" pitchFamily="18" charset="0"/>
                <a:ea typeface="Arial" panose="020B0604020202020204" pitchFamily="34" charset="0"/>
              </a:rPr>
              <a:t>của</a:t>
            </a:r>
            <a:r>
              <a:rPr lang="en-US" sz="5400" kern="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5400" kern="0" dirty="0" err="1">
                <a:latin typeface="Times New Roman" panose="02020603050405020304" pitchFamily="18" charset="0"/>
                <a:ea typeface="Arial" panose="020B0604020202020204" pitchFamily="34" charset="0"/>
              </a:rPr>
              <a:t>hệ</a:t>
            </a:r>
            <a:r>
              <a:rPr lang="en-US" sz="5400" kern="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5400" kern="0" dirty="0" err="1">
                <a:latin typeface="Times New Roman" panose="02020603050405020304" pitchFamily="18" charset="0"/>
                <a:ea typeface="Arial" panose="020B0604020202020204" pitchFamily="34" charset="0"/>
              </a:rPr>
              <a:t>thống</a:t>
            </a:r>
            <a:r>
              <a:rPr lang="en-US" sz="5400" kern="0" dirty="0">
                <a:latin typeface="Times New Roman" panose="02020603050405020304" pitchFamily="18" charset="0"/>
                <a:ea typeface="Arial" panose="020B0604020202020204" pitchFamily="34" charset="0"/>
              </a:rPr>
              <a:t> y </a:t>
            </a:r>
            <a:r>
              <a:rPr lang="en-US" sz="5400" kern="0" dirty="0" err="1">
                <a:latin typeface="Times New Roman" panose="02020603050405020304" pitchFamily="18" charset="0"/>
                <a:ea typeface="Arial" panose="020B0604020202020204" pitchFamily="34" charset="0"/>
              </a:rPr>
              <a:t>tế</a:t>
            </a:r>
            <a:r>
              <a:rPr lang="en-US" sz="5400" kern="0" dirty="0">
                <a:latin typeface="Times New Roman" panose="02020603050405020304" pitchFamily="18" charset="0"/>
                <a:ea typeface="Arial" panose="020B0604020202020204" pitchFamily="34" charset="0"/>
              </a:rPr>
              <a:t>.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36432250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78130" y="304800"/>
            <a:ext cx="11635740" cy="905828"/>
          </a:xfrm>
          <a:solidFill>
            <a:schemeClr val="bg1"/>
          </a:solidFill>
        </p:spPr>
        <p:txBody>
          <a:bodyPr/>
          <a:lstStyle/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Thăm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khám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huyện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Thanh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Trì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Content Placeholder 4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9646" y="1371600"/>
            <a:ext cx="9352708" cy="53161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3610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D56E133-6F5E-9D20-2299-6761540E63AC}"/>
              </a:ext>
            </a:extLst>
          </p:cNvPr>
          <p:cNvSpPr/>
          <p:nvPr/>
        </p:nvSpPr>
        <p:spPr>
          <a:xfrm>
            <a:off x="18349" y="1827610"/>
            <a:ext cx="12173651" cy="2200602"/>
          </a:xfrm>
          <a:prstGeom prst="rect">
            <a:avLst/>
          </a:prstGeom>
          <a:solidFill>
            <a:srgbClr val="FFFFFF">
              <a:alpha val="81961"/>
            </a:srgbClr>
          </a:solidFill>
        </p:spPr>
        <p:txBody>
          <a:bodyPr wrap="square" lIns="121920" tIns="60960" rIns="121920" bIns="6096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Trân</a:t>
            </a:r>
            <a:r>
              <a:rPr lang="en-US" sz="54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54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trọng</a:t>
            </a:r>
            <a:r>
              <a:rPr lang="en-US" sz="54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54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cảm</a:t>
            </a:r>
            <a:r>
              <a:rPr lang="en-US" sz="54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54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ơn</a:t>
            </a:r>
            <a:r>
              <a:rPr lang="en-US" sz="54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</a:p>
          <a:p>
            <a:pPr algn="ctr"/>
            <a:r>
              <a:rPr lang="en-US" sz="54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quý</a:t>
            </a:r>
            <a:r>
              <a:rPr lang="en-US" sz="54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54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thầy</a:t>
            </a:r>
            <a:r>
              <a:rPr lang="en-US" sz="54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54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cô</a:t>
            </a:r>
            <a:r>
              <a:rPr lang="en-US" sz="54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54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giáo</a:t>
            </a:r>
            <a:r>
              <a:rPr lang="en-US" sz="54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54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và</a:t>
            </a:r>
            <a:r>
              <a:rPr lang="en-US" sz="54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54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các</a:t>
            </a:r>
            <a:r>
              <a:rPr lang="en-US" sz="54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54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em</a:t>
            </a:r>
            <a:r>
              <a:rPr lang="en-US" sz="54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54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học</a:t>
            </a:r>
            <a:r>
              <a:rPr lang="en-US" sz="54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54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sinh</a:t>
            </a:r>
            <a:endParaRPr lang="en-US" sz="5400" b="1" dirty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1982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/>
          <p:nvPr/>
        </p:nvSpPr>
        <p:spPr>
          <a:xfrm>
            <a:off x="7431703" y="344129"/>
            <a:ext cx="4531698" cy="498598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Tổ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chung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cư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HH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Linh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Đàm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gồm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4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khu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khu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gồm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3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tòa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9.000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căn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hộ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Tổng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diện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khu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tổ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3.553m2.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Tổng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tại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12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tòa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tổ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tới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gần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35.000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endParaRPr lang="en-US" sz="3600" dirty="0"/>
          </a:p>
        </p:txBody>
      </p:sp>
      <p:grpSp>
        <p:nvGrpSpPr>
          <p:cNvPr id="11" name="Group 2"/>
          <p:cNvGrpSpPr/>
          <p:nvPr/>
        </p:nvGrpSpPr>
        <p:grpSpPr>
          <a:xfrm>
            <a:off x="4197583" y="5632618"/>
            <a:ext cx="2424651" cy="820823"/>
            <a:chOff x="0" y="0"/>
            <a:chExt cx="4849303" cy="1641646"/>
          </a:xfrm>
        </p:grpSpPr>
        <p:sp>
          <p:nvSpPr>
            <p:cNvPr id="12" name="Freeform 3"/>
            <p:cNvSpPr/>
            <p:nvPr/>
          </p:nvSpPr>
          <p:spPr>
            <a:xfrm rot="3895077">
              <a:off x="182537" y="221308"/>
              <a:ext cx="1251360" cy="1199030"/>
            </a:xfrm>
            <a:custGeom>
              <a:avLst/>
              <a:gdLst/>
              <a:ahLst/>
              <a:cxnLst/>
              <a:rect l="l" t="t" r="r" b="b"/>
              <a:pathLst>
                <a:path w="1251360" h="1199030">
                  <a:moveTo>
                    <a:pt x="0" y="0"/>
                  </a:moveTo>
                  <a:lnTo>
                    <a:pt x="1251360" y="0"/>
                  </a:lnTo>
                  <a:lnTo>
                    <a:pt x="1251360" y="1199030"/>
                  </a:lnTo>
                  <a:lnTo>
                    <a:pt x="0" y="11990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4"/>
            <p:cNvSpPr/>
            <p:nvPr/>
          </p:nvSpPr>
          <p:spPr>
            <a:xfrm rot="3895077">
              <a:off x="1798972" y="221308"/>
              <a:ext cx="1251360" cy="1199030"/>
            </a:xfrm>
            <a:custGeom>
              <a:avLst/>
              <a:gdLst/>
              <a:ahLst/>
              <a:cxnLst/>
              <a:rect l="l" t="t" r="r" b="b"/>
              <a:pathLst>
                <a:path w="1251360" h="1199030">
                  <a:moveTo>
                    <a:pt x="0" y="0"/>
                  </a:moveTo>
                  <a:lnTo>
                    <a:pt x="1251359" y="0"/>
                  </a:lnTo>
                  <a:lnTo>
                    <a:pt x="1251359" y="1199030"/>
                  </a:lnTo>
                  <a:lnTo>
                    <a:pt x="0" y="11990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5"/>
            <p:cNvSpPr/>
            <p:nvPr/>
          </p:nvSpPr>
          <p:spPr>
            <a:xfrm rot="3895077">
              <a:off x="3415406" y="221308"/>
              <a:ext cx="1251360" cy="1199030"/>
            </a:xfrm>
            <a:custGeom>
              <a:avLst/>
              <a:gdLst/>
              <a:ahLst/>
              <a:cxnLst/>
              <a:rect l="l" t="t" r="r" b="b"/>
              <a:pathLst>
                <a:path w="1251360" h="1199030">
                  <a:moveTo>
                    <a:pt x="0" y="0"/>
                  </a:moveTo>
                  <a:lnTo>
                    <a:pt x="1251360" y="0"/>
                  </a:lnTo>
                  <a:lnTo>
                    <a:pt x="1251360" y="1199030"/>
                  </a:lnTo>
                  <a:lnTo>
                    <a:pt x="0" y="11990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5" name="Picture 14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1000"/>
            <a:ext cx="6974502" cy="5251617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Freeform 6"/>
          <p:cNvSpPr/>
          <p:nvPr/>
        </p:nvSpPr>
        <p:spPr>
          <a:xfrm>
            <a:off x="0" y="5011615"/>
            <a:ext cx="2102245" cy="1846385"/>
          </a:xfrm>
          <a:custGeom>
            <a:avLst/>
            <a:gdLst/>
            <a:ahLst/>
            <a:cxnLst/>
            <a:rect l="l" t="t" r="r" b="b"/>
            <a:pathLst>
              <a:path w="4526738" h="3728900">
                <a:moveTo>
                  <a:pt x="0" y="0"/>
                </a:moveTo>
                <a:lnTo>
                  <a:pt x="4526738" y="0"/>
                </a:lnTo>
                <a:lnTo>
                  <a:pt x="4526738" y="3728901"/>
                </a:lnTo>
                <a:lnTo>
                  <a:pt x="0" y="372890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TextBox 7"/>
          <p:cNvSpPr txBox="1"/>
          <p:nvPr/>
        </p:nvSpPr>
        <p:spPr>
          <a:xfrm>
            <a:off x="2102245" y="5821781"/>
            <a:ext cx="9861156" cy="73141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6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36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6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suy</a:t>
            </a:r>
            <a:r>
              <a:rPr lang="en-US" sz="36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nghĩ</a:t>
            </a:r>
            <a:r>
              <a:rPr lang="en-US" sz="36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36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6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36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cư</a:t>
            </a:r>
            <a:r>
              <a:rPr lang="en-US" sz="36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36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khu</a:t>
            </a:r>
            <a:r>
              <a:rPr lang="en-US" sz="36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đô</a:t>
            </a:r>
            <a:r>
              <a:rPr lang="en-US" sz="36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thị</a:t>
            </a:r>
            <a:r>
              <a:rPr lang="en-US" sz="36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Linh</a:t>
            </a:r>
            <a:r>
              <a:rPr lang="en-US" sz="36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Đàm</a:t>
            </a:r>
            <a:r>
              <a:rPr lang="en-US" sz="36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15825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/>
          <p:nvPr/>
        </p:nvSpPr>
        <p:spPr>
          <a:xfrm>
            <a:off x="7431703" y="344129"/>
            <a:ext cx="4531698" cy="498598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Tổ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chung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cư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HH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Linh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Đàm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gồm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4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khu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khu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gồm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3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tòa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9.000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căn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hộ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Tổng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diện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khu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tổ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3.553m2.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Tổng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tại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12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tòa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tổ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tới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gần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35.000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endParaRPr lang="en-US" sz="3600" dirty="0"/>
          </a:p>
        </p:txBody>
      </p:sp>
      <p:grpSp>
        <p:nvGrpSpPr>
          <p:cNvPr id="11" name="Group 2"/>
          <p:cNvGrpSpPr/>
          <p:nvPr/>
        </p:nvGrpSpPr>
        <p:grpSpPr>
          <a:xfrm>
            <a:off x="4197583" y="5632618"/>
            <a:ext cx="2424651" cy="820823"/>
            <a:chOff x="0" y="0"/>
            <a:chExt cx="4849303" cy="1641646"/>
          </a:xfrm>
        </p:grpSpPr>
        <p:sp>
          <p:nvSpPr>
            <p:cNvPr id="12" name="Freeform 3"/>
            <p:cNvSpPr/>
            <p:nvPr/>
          </p:nvSpPr>
          <p:spPr>
            <a:xfrm rot="3895077">
              <a:off x="182537" y="221308"/>
              <a:ext cx="1251360" cy="1199030"/>
            </a:xfrm>
            <a:custGeom>
              <a:avLst/>
              <a:gdLst/>
              <a:ahLst/>
              <a:cxnLst/>
              <a:rect l="l" t="t" r="r" b="b"/>
              <a:pathLst>
                <a:path w="1251360" h="1199030">
                  <a:moveTo>
                    <a:pt x="0" y="0"/>
                  </a:moveTo>
                  <a:lnTo>
                    <a:pt x="1251360" y="0"/>
                  </a:lnTo>
                  <a:lnTo>
                    <a:pt x="1251360" y="1199030"/>
                  </a:lnTo>
                  <a:lnTo>
                    <a:pt x="0" y="11990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4"/>
            <p:cNvSpPr/>
            <p:nvPr/>
          </p:nvSpPr>
          <p:spPr>
            <a:xfrm rot="3895077">
              <a:off x="1798972" y="221308"/>
              <a:ext cx="1251360" cy="1199030"/>
            </a:xfrm>
            <a:custGeom>
              <a:avLst/>
              <a:gdLst/>
              <a:ahLst/>
              <a:cxnLst/>
              <a:rect l="l" t="t" r="r" b="b"/>
              <a:pathLst>
                <a:path w="1251360" h="1199030">
                  <a:moveTo>
                    <a:pt x="0" y="0"/>
                  </a:moveTo>
                  <a:lnTo>
                    <a:pt x="1251359" y="0"/>
                  </a:lnTo>
                  <a:lnTo>
                    <a:pt x="1251359" y="1199030"/>
                  </a:lnTo>
                  <a:lnTo>
                    <a:pt x="0" y="11990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5"/>
            <p:cNvSpPr/>
            <p:nvPr/>
          </p:nvSpPr>
          <p:spPr>
            <a:xfrm rot="3895077">
              <a:off x="3415406" y="221308"/>
              <a:ext cx="1251360" cy="1199030"/>
            </a:xfrm>
            <a:custGeom>
              <a:avLst/>
              <a:gdLst/>
              <a:ahLst/>
              <a:cxnLst/>
              <a:rect l="l" t="t" r="r" b="b"/>
              <a:pathLst>
                <a:path w="1251360" h="1199030">
                  <a:moveTo>
                    <a:pt x="0" y="0"/>
                  </a:moveTo>
                  <a:lnTo>
                    <a:pt x="1251360" y="0"/>
                  </a:lnTo>
                  <a:lnTo>
                    <a:pt x="1251360" y="1199030"/>
                  </a:lnTo>
                  <a:lnTo>
                    <a:pt x="0" y="11990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5" name="Picture 14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1000"/>
            <a:ext cx="6974502" cy="5251617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Freeform 6"/>
          <p:cNvSpPr/>
          <p:nvPr/>
        </p:nvSpPr>
        <p:spPr>
          <a:xfrm>
            <a:off x="0" y="5011615"/>
            <a:ext cx="2102245" cy="1846385"/>
          </a:xfrm>
          <a:custGeom>
            <a:avLst/>
            <a:gdLst/>
            <a:ahLst/>
            <a:cxnLst/>
            <a:rect l="l" t="t" r="r" b="b"/>
            <a:pathLst>
              <a:path w="4526738" h="3728900">
                <a:moveTo>
                  <a:pt x="0" y="0"/>
                </a:moveTo>
                <a:lnTo>
                  <a:pt x="4526738" y="0"/>
                </a:lnTo>
                <a:lnTo>
                  <a:pt x="4526738" y="3728901"/>
                </a:lnTo>
                <a:lnTo>
                  <a:pt x="0" y="372890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TextBox 7"/>
          <p:cNvSpPr txBox="1"/>
          <p:nvPr/>
        </p:nvSpPr>
        <p:spPr>
          <a:xfrm>
            <a:off x="2102245" y="5821781"/>
            <a:ext cx="9861156" cy="110799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600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3600" kern="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cư</a:t>
            </a:r>
            <a:r>
              <a:rPr lang="en-US" sz="3600" kern="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tại</a:t>
            </a:r>
            <a:r>
              <a:rPr lang="en-US" sz="3600" kern="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khu</a:t>
            </a:r>
            <a:r>
              <a:rPr lang="en-US" sz="3600" kern="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đô</a:t>
            </a:r>
            <a:r>
              <a:rPr lang="en-US" sz="3600" kern="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thị</a:t>
            </a:r>
            <a:r>
              <a:rPr lang="en-US" sz="3600" kern="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Linh</a:t>
            </a:r>
            <a:r>
              <a:rPr lang="en-US" sz="3600" kern="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Đàm</a:t>
            </a:r>
            <a:r>
              <a:rPr lang="en-US" sz="3600" kern="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quá</a:t>
            </a:r>
            <a:r>
              <a:rPr lang="en-US" sz="3600" kern="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đông</a:t>
            </a:r>
            <a:r>
              <a:rPr lang="en-US" sz="3600" kern="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3600" kern="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600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3600" kern="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3600" kern="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3600" kern="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600" kern="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diện</a:t>
            </a:r>
            <a:r>
              <a:rPr lang="en-US" sz="3600" kern="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3600" kern="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nhỏ</a:t>
            </a:r>
            <a:r>
              <a:rPr lang="en-US" sz="3600" kern="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hẹp</a:t>
            </a:r>
            <a:endParaRPr lang="en-US" sz="3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4209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flipH="1">
            <a:off x="9702800" y="3101184"/>
            <a:ext cx="3753785" cy="4333375"/>
          </a:xfrm>
          <a:custGeom>
            <a:avLst/>
            <a:gdLst/>
            <a:ahLst/>
            <a:cxnLst/>
            <a:rect l="l" t="t" r="r" b="b"/>
            <a:pathLst>
              <a:path w="5630678" h="6500062">
                <a:moveTo>
                  <a:pt x="5630679" y="0"/>
                </a:moveTo>
                <a:lnTo>
                  <a:pt x="0" y="0"/>
                </a:lnTo>
                <a:lnTo>
                  <a:pt x="0" y="6500061"/>
                </a:lnTo>
                <a:lnTo>
                  <a:pt x="5630679" y="6500061"/>
                </a:lnTo>
                <a:lnTo>
                  <a:pt x="5630679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1066800" y="1327942"/>
            <a:ext cx="9343292" cy="231518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334" b="1" dirty="0">
                <a:solidFill>
                  <a:srgbClr val="3A30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 ĐIỂM DÂN CƯ, XÃ HỘI CỦA THÀNH PHỐ HÀ NỘI</a:t>
            </a:r>
          </a:p>
        </p:txBody>
      </p:sp>
    </p:spTree>
    <p:extLst>
      <p:ext uri="{BB962C8B-B14F-4D97-AF65-F5344CB8AC3E}">
        <p14:creationId xmlns:p14="http://schemas.microsoft.com/office/powerpoint/2010/main" val="2535376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89586" y="-276814"/>
            <a:ext cx="1796426" cy="1162777"/>
          </a:xfrm>
          <a:custGeom>
            <a:avLst/>
            <a:gdLst/>
            <a:ahLst/>
            <a:cxnLst/>
            <a:rect l="l" t="t" r="r" b="b"/>
            <a:pathLst>
              <a:path w="2694639" h="1744166">
                <a:moveTo>
                  <a:pt x="0" y="0"/>
                </a:moveTo>
                <a:lnTo>
                  <a:pt x="2694638" y="0"/>
                </a:lnTo>
                <a:lnTo>
                  <a:pt x="2694638" y="1744166"/>
                </a:lnTo>
                <a:lnTo>
                  <a:pt x="0" y="17441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Freeform 3"/>
          <p:cNvSpPr/>
          <p:nvPr/>
        </p:nvSpPr>
        <p:spPr>
          <a:xfrm>
            <a:off x="-511252" y="6097163"/>
            <a:ext cx="13214505" cy="2510756"/>
          </a:xfrm>
          <a:custGeom>
            <a:avLst/>
            <a:gdLst/>
            <a:ahLst/>
            <a:cxnLst/>
            <a:rect l="l" t="t" r="r" b="b"/>
            <a:pathLst>
              <a:path w="19821757" h="3766134">
                <a:moveTo>
                  <a:pt x="0" y="0"/>
                </a:moveTo>
                <a:lnTo>
                  <a:pt x="19821756" y="0"/>
                </a:lnTo>
                <a:lnTo>
                  <a:pt x="19821756" y="3766134"/>
                </a:lnTo>
                <a:lnTo>
                  <a:pt x="0" y="376613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12" name="Group 12"/>
          <p:cNvGrpSpPr/>
          <p:nvPr/>
        </p:nvGrpSpPr>
        <p:grpSpPr>
          <a:xfrm>
            <a:off x="721116" y="2508070"/>
            <a:ext cx="7784203" cy="941592"/>
            <a:chOff x="0" y="0"/>
            <a:chExt cx="2283125" cy="371987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283125" cy="371987"/>
            </a:xfrm>
            <a:custGeom>
              <a:avLst/>
              <a:gdLst/>
              <a:ahLst/>
              <a:cxnLst/>
              <a:rect l="l" t="t" r="r" b="b"/>
              <a:pathLst>
                <a:path w="2283125" h="371987">
                  <a:moveTo>
                    <a:pt x="45547" y="0"/>
                  </a:moveTo>
                  <a:lnTo>
                    <a:pt x="2237578" y="0"/>
                  </a:lnTo>
                  <a:cubicBezTo>
                    <a:pt x="2249658" y="0"/>
                    <a:pt x="2261243" y="4799"/>
                    <a:pt x="2269785" y="13341"/>
                  </a:cubicBezTo>
                  <a:cubicBezTo>
                    <a:pt x="2278326" y="21882"/>
                    <a:pt x="2283125" y="33467"/>
                    <a:pt x="2283125" y="45547"/>
                  </a:cubicBezTo>
                  <a:lnTo>
                    <a:pt x="2283125" y="326440"/>
                  </a:lnTo>
                  <a:cubicBezTo>
                    <a:pt x="2283125" y="338519"/>
                    <a:pt x="2278326" y="350105"/>
                    <a:pt x="2269785" y="358646"/>
                  </a:cubicBezTo>
                  <a:cubicBezTo>
                    <a:pt x="2261243" y="367188"/>
                    <a:pt x="2249658" y="371987"/>
                    <a:pt x="2237578" y="371987"/>
                  </a:cubicBezTo>
                  <a:lnTo>
                    <a:pt x="45547" y="371987"/>
                  </a:lnTo>
                  <a:cubicBezTo>
                    <a:pt x="33467" y="371987"/>
                    <a:pt x="21882" y="367188"/>
                    <a:pt x="13341" y="358646"/>
                  </a:cubicBezTo>
                  <a:cubicBezTo>
                    <a:pt x="4799" y="350105"/>
                    <a:pt x="0" y="338519"/>
                    <a:pt x="0" y="326440"/>
                  </a:cubicBezTo>
                  <a:lnTo>
                    <a:pt x="0" y="45547"/>
                  </a:lnTo>
                  <a:cubicBezTo>
                    <a:pt x="0" y="33467"/>
                    <a:pt x="4799" y="21882"/>
                    <a:pt x="13341" y="13341"/>
                  </a:cubicBezTo>
                  <a:cubicBezTo>
                    <a:pt x="21882" y="4799"/>
                    <a:pt x="33467" y="0"/>
                    <a:pt x="45547" y="0"/>
                  </a:cubicBezTo>
                  <a:close/>
                </a:path>
              </a:pathLst>
            </a:custGeom>
            <a:solidFill>
              <a:srgbClr val="EFA171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94"/>
                </a:lnSpc>
              </a:pPr>
              <a:endParaRPr sz="1200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721117" y="2508070"/>
            <a:ext cx="971783" cy="941592"/>
            <a:chOff x="0" y="0"/>
            <a:chExt cx="383914" cy="371987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83914" cy="371987"/>
            </a:xfrm>
            <a:custGeom>
              <a:avLst/>
              <a:gdLst/>
              <a:ahLst/>
              <a:cxnLst/>
              <a:rect l="l" t="t" r="r" b="b"/>
              <a:pathLst>
                <a:path w="383914" h="371987">
                  <a:moveTo>
                    <a:pt x="185993" y="0"/>
                  </a:moveTo>
                  <a:lnTo>
                    <a:pt x="197921" y="0"/>
                  </a:lnTo>
                  <a:cubicBezTo>
                    <a:pt x="300642" y="0"/>
                    <a:pt x="383914" y="83272"/>
                    <a:pt x="383914" y="185993"/>
                  </a:cubicBezTo>
                  <a:lnTo>
                    <a:pt x="383914" y="185993"/>
                  </a:lnTo>
                  <a:cubicBezTo>
                    <a:pt x="383914" y="288715"/>
                    <a:pt x="300642" y="371987"/>
                    <a:pt x="197921" y="371987"/>
                  </a:cubicBezTo>
                  <a:lnTo>
                    <a:pt x="185993" y="371987"/>
                  </a:lnTo>
                  <a:cubicBezTo>
                    <a:pt x="83272" y="371987"/>
                    <a:pt x="0" y="288715"/>
                    <a:pt x="0" y="185993"/>
                  </a:cubicBezTo>
                  <a:lnTo>
                    <a:pt x="0" y="185993"/>
                  </a:lnTo>
                  <a:cubicBezTo>
                    <a:pt x="0" y="83272"/>
                    <a:pt x="83272" y="0"/>
                    <a:pt x="185993" y="0"/>
                  </a:cubicBezTo>
                  <a:close/>
                </a:path>
              </a:pathLst>
            </a:custGeom>
            <a:solidFill>
              <a:srgbClr val="D87134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94"/>
                </a:lnSpc>
              </a:pPr>
              <a:endParaRPr sz="1200"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773314" y="2703260"/>
            <a:ext cx="971783" cy="5970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06"/>
              </a:lnSpc>
              <a:spcBef>
                <a:spcPct val="0"/>
              </a:spcBef>
            </a:pPr>
            <a:r>
              <a:rPr lang="en-US" sz="3648" b="1" dirty="0">
                <a:solidFill>
                  <a:srgbClr val="002060"/>
                </a:solidFill>
                <a:latin typeface="DG Jory Bold"/>
              </a:rPr>
              <a:t>I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850082" y="2787577"/>
            <a:ext cx="6655236" cy="35907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773"/>
              </a:lnSpc>
            </a:pPr>
            <a:r>
              <a:rPr lang="en-US" sz="2800" dirty="0" err="1">
                <a:solidFill>
                  <a:srgbClr val="002060"/>
                </a:solidFill>
                <a:latin typeface="+mj-lt"/>
              </a:rPr>
              <a:t>Đặc</a:t>
            </a:r>
            <a:r>
              <a:rPr lang="en-US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</a:rPr>
              <a:t>điểm</a:t>
            </a:r>
            <a:r>
              <a:rPr lang="en-US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</a:rPr>
              <a:t>dân</a:t>
            </a:r>
            <a:r>
              <a:rPr lang="en-US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</a:rPr>
              <a:t>cư</a:t>
            </a:r>
            <a:r>
              <a:rPr lang="en-US" sz="2800" dirty="0">
                <a:solidFill>
                  <a:srgbClr val="002060"/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+mj-lt"/>
              </a:rPr>
              <a:t>xã</a:t>
            </a:r>
            <a:r>
              <a:rPr lang="en-US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</a:rPr>
              <a:t>hội</a:t>
            </a:r>
            <a:r>
              <a:rPr lang="en-US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</a:rPr>
              <a:t>TP.Hà</a:t>
            </a:r>
            <a:r>
              <a:rPr lang="en-US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</a:rPr>
              <a:t>Nội</a:t>
            </a:r>
            <a:endParaRPr lang="en-US" sz="28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20" name="Group 20"/>
          <p:cNvGrpSpPr/>
          <p:nvPr/>
        </p:nvGrpSpPr>
        <p:grpSpPr>
          <a:xfrm>
            <a:off x="685800" y="3810000"/>
            <a:ext cx="7819520" cy="941592"/>
            <a:chOff x="0" y="0"/>
            <a:chExt cx="2283125" cy="371987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2283125" cy="371987"/>
            </a:xfrm>
            <a:custGeom>
              <a:avLst/>
              <a:gdLst/>
              <a:ahLst/>
              <a:cxnLst/>
              <a:rect l="l" t="t" r="r" b="b"/>
              <a:pathLst>
                <a:path w="2283125" h="371987">
                  <a:moveTo>
                    <a:pt x="45547" y="0"/>
                  </a:moveTo>
                  <a:lnTo>
                    <a:pt x="2237578" y="0"/>
                  </a:lnTo>
                  <a:cubicBezTo>
                    <a:pt x="2249658" y="0"/>
                    <a:pt x="2261243" y="4799"/>
                    <a:pt x="2269785" y="13341"/>
                  </a:cubicBezTo>
                  <a:cubicBezTo>
                    <a:pt x="2278326" y="21882"/>
                    <a:pt x="2283125" y="33467"/>
                    <a:pt x="2283125" y="45547"/>
                  </a:cubicBezTo>
                  <a:lnTo>
                    <a:pt x="2283125" y="326440"/>
                  </a:lnTo>
                  <a:cubicBezTo>
                    <a:pt x="2283125" y="338519"/>
                    <a:pt x="2278326" y="350105"/>
                    <a:pt x="2269785" y="358646"/>
                  </a:cubicBezTo>
                  <a:cubicBezTo>
                    <a:pt x="2261243" y="367188"/>
                    <a:pt x="2249658" y="371987"/>
                    <a:pt x="2237578" y="371987"/>
                  </a:cubicBezTo>
                  <a:lnTo>
                    <a:pt x="45547" y="371987"/>
                  </a:lnTo>
                  <a:cubicBezTo>
                    <a:pt x="33467" y="371987"/>
                    <a:pt x="21882" y="367188"/>
                    <a:pt x="13341" y="358646"/>
                  </a:cubicBezTo>
                  <a:cubicBezTo>
                    <a:pt x="4799" y="350105"/>
                    <a:pt x="0" y="338519"/>
                    <a:pt x="0" y="326440"/>
                  </a:cubicBezTo>
                  <a:lnTo>
                    <a:pt x="0" y="45547"/>
                  </a:lnTo>
                  <a:cubicBezTo>
                    <a:pt x="0" y="33467"/>
                    <a:pt x="4799" y="21882"/>
                    <a:pt x="13341" y="13341"/>
                  </a:cubicBezTo>
                  <a:cubicBezTo>
                    <a:pt x="21882" y="4799"/>
                    <a:pt x="33467" y="0"/>
                    <a:pt x="45547" y="0"/>
                  </a:cubicBezTo>
                  <a:close/>
                </a:path>
              </a:pathLst>
            </a:custGeom>
            <a:solidFill>
              <a:srgbClr val="EFA171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94"/>
                </a:lnSpc>
              </a:pPr>
              <a:endParaRPr sz="1200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685800" y="3810000"/>
            <a:ext cx="971783" cy="941592"/>
            <a:chOff x="0" y="0"/>
            <a:chExt cx="383914" cy="371987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383914" cy="371987"/>
            </a:xfrm>
            <a:custGeom>
              <a:avLst/>
              <a:gdLst/>
              <a:ahLst/>
              <a:cxnLst/>
              <a:rect l="l" t="t" r="r" b="b"/>
              <a:pathLst>
                <a:path w="383914" h="371987">
                  <a:moveTo>
                    <a:pt x="185993" y="0"/>
                  </a:moveTo>
                  <a:lnTo>
                    <a:pt x="197921" y="0"/>
                  </a:lnTo>
                  <a:cubicBezTo>
                    <a:pt x="300642" y="0"/>
                    <a:pt x="383914" y="83272"/>
                    <a:pt x="383914" y="185993"/>
                  </a:cubicBezTo>
                  <a:lnTo>
                    <a:pt x="383914" y="185993"/>
                  </a:lnTo>
                  <a:cubicBezTo>
                    <a:pt x="383914" y="288715"/>
                    <a:pt x="300642" y="371987"/>
                    <a:pt x="197921" y="371987"/>
                  </a:cubicBezTo>
                  <a:lnTo>
                    <a:pt x="185993" y="371987"/>
                  </a:lnTo>
                  <a:cubicBezTo>
                    <a:pt x="83272" y="371987"/>
                    <a:pt x="0" y="288715"/>
                    <a:pt x="0" y="185993"/>
                  </a:cubicBezTo>
                  <a:lnTo>
                    <a:pt x="0" y="185993"/>
                  </a:lnTo>
                  <a:cubicBezTo>
                    <a:pt x="0" y="83272"/>
                    <a:pt x="83272" y="0"/>
                    <a:pt x="185993" y="0"/>
                  </a:cubicBezTo>
                  <a:close/>
                </a:path>
              </a:pathLst>
            </a:custGeom>
            <a:solidFill>
              <a:srgbClr val="D87134"/>
            </a:solidFill>
          </p:spPr>
          <p:txBody>
            <a:bodyPr/>
            <a:lstStyle/>
            <a:p>
              <a:endParaRPr lang="en-US" sz="1200" b="1">
                <a:solidFill>
                  <a:srgbClr val="002060"/>
                </a:solidFill>
              </a:endParaRP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94"/>
                </a:lnSpc>
              </a:pPr>
              <a:endParaRPr sz="1200" b="1">
                <a:solidFill>
                  <a:srgbClr val="002060"/>
                </a:solidFill>
              </a:endParaRPr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685800" y="3960097"/>
            <a:ext cx="971783" cy="5970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06"/>
              </a:lnSpc>
              <a:spcBef>
                <a:spcPct val="0"/>
              </a:spcBef>
            </a:pPr>
            <a:r>
              <a:rPr lang="en-US" sz="3648" b="1" dirty="0">
                <a:solidFill>
                  <a:srgbClr val="002060"/>
                </a:solidFill>
                <a:latin typeface="DG Jory Bold"/>
              </a:rPr>
              <a:t>II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790992" y="4044958"/>
            <a:ext cx="6714326" cy="35907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773"/>
              </a:lnSpc>
            </a:pPr>
            <a:r>
              <a:rPr lang="en-US" sz="2800" dirty="0" err="1">
                <a:solidFill>
                  <a:srgbClr val="002060"/>
                </a:solidFill>
                <a:latin typeface="+mj-lt"/>
              </a:rPr>
              <a:t>Những</a:t>
            </a:r>
            <a:r>
              <a:rPr lang="en-US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</a:rPr>
              <a:t>thuận</a:t>
            </a:r>
            <a:r>
              <a:rPr lang="en-US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</a:rPr>
              <a:t>lợi</a:t>
            </a:r>
            <a:r>
              <a:rPr lang="en-US" sz="2800" dirty="0">
                <a:solidFill>
                  <a:srgbClr val="002060"/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+mj-lt"/>
              </a:rPr>
              <a:t>hạn</a:t>
            </a:r>
            <a:r>
              <a:rPr lang="en-US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</a:rPr>
              <a:t>chế</a:t>
            </a:r>
            <a:r>
              <a:rPr lang="en-US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</a:rPr>
              <a:t>về</a:t>
            </a:r>
            <a:r>
              <a:rPr lang="en-US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</a:rPr>
              <a:t>dân</a:t>
            </a:r>
            <a:r>
              <a:rPr lang="en-US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</a:rPr>
              <a:t>cư</a:t>
            </a:r>
            <a:r>
              <a:rPr lang="en-US" sz="2800" dirty="0">
                <a:solidFill>
                  <a:srgbClr val="002060"/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+mj-lt"/>
              </a:rPr>
              <a:t>xh</a:t>
            </a:r>
            <a:endParaRPr lang="en-US" sz="28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28" name="Freeform 28"/>
          <p:cNvSpPr/>
          <p:nvPr/>
        </p:nvSpPr>
        <p:spPr>
          <a:xfrm>
            <a:off x="8915125" y="2703260"/>
            <a:ext cx="4497689" cy="4415912"/>
          </a:xfrm>
          <a:custGeom>
            <a:avLst/>
            <a:gdLst/>
            <a:ahLst/>
            <a:cxnLst/>
            <a:rect l="l" t="t" r="r" b="b"/>
            <a:pathLst>
              <a:path w="6746533" h="6623868">
                <a:moveTo>
                  <a:pt x="0" y="0"/>
                </a:moveTo>
                <a:lnTo>
                  <a:pt x="6746532" y="0"/>
                </a:lnTo>
                <a:lnTo>
                  <a:pt x="6746532" y="6623868"/>
                </a:lnTo>
                <a:lnTo>
                  <a:pt x="0" y="662386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9" name="Freeform 29"/>
          <p:cNvSpPr/>
          <p:nvPr/>
        </p:nvSpPr>
        <p:spPr>
          <a:xfrm>
            <a:off x="10857860" y="359940"/>
            <a:ext cx="1080313" cy="2367219"/>
          </a:xfrm>
          <a:custGeom>
            <a:avLst/>
            <a:gdLst/>
            <a:ahLst/>
            <a:cxnLst/>
            <a:rect l="l" t="t" r="r" b="b"/>
            <a:pathLst>
              <a:path w="1620469" h="3550829">
                <a:moveTo>
                  <a:pt x="0" y="0"/>
                </a:moveTo>
                <a:lnTo>
                  <a:pt x="1620469" y="0"/>
                </a:lnTo>
                <a:lnTo>
                  <a:pt x="1620469" y="3550829"/>
                </a:lnTo>
                <a:lnTo>
                  <a:pt x="0" y="355082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0" name="Freeform 30"/>
          <p:cNvSpPr/>
          <p:nvPr/>
        </p:nvSpPr>
        <p:spPr>
          <a:xfrm>
            <a:off x="8627117" y="1250061"/>
            <a:ext cx="1991187" cy="1477098"/>
          </a:xfrm>
          <a:custGeom>
            <a:avLst/>
            <a:gdLst/>
            <a:ahLst/>
            <a:cxnLst/>
            <a:rect l="l" t="t" r="r" b="b"/>
            <a:pathLst>
              <a:path w="2986780" h="2215647">
                <a:moveTo>
                  <a:pt x="0" y="0"/>
                </a:moveTo>
                <a:lnTo>
                  <a:pt x="2986780" y="0"/>
                </a:lnTo>
                <a:lnTo>
                  <a:pt x="2986780" y="2215647"/>
                </a:lnTo>
                <a:lnTo>
                  <a:pt x="0" y="221564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1" name="Freeform 31"/>
          <p:cNvSpPr/>
          <p:nvPr/>
        </p:nvSpPr>
        <p:spPr>
          <a:xfrm>
            <a:off x="9367207" y="3449662"/>
            <a:ext cx="2926241" cy="4074513"/>
          </a:xfrm>
          <a:custGeom>
            <a:avLst/>
            <a:gdLst/>
            <a:ahLst/>
            <a:cxnLst/>
            <a:rect l="l" t="t" r="r" b="b"/>
            <a:pathLst>
              <a:path w="4389362" h="6111770">
                <a:moveTo>
                  <a:pt x="0" y="0"/>
                </a:moveTo>
                <a:lnTo>
                  <a:pt x="4389362" y="0"/>
                </a:lnTo>
                <a:lnTo>
                  <a:pt x="4389362" y="6111770"/>
                </a:lnTo>
                <a:lnTo>
                  <a:pt x="0" y="611177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2" name="Freeform 32"/>
          <p:cNvSpPr/>
          <p:nvPr/>
        </p:nvSpPr>
        <p:spPr>
          <a:xfrm>
            <a:off x="9622710" y="140818"/>
            <a:ext cx="593407" cy="745145"/>
          </a:xfrm>
          <a:custGeom>
            <a:avLst/>
            <a:gdLst/>
            <a:ahLst/>
            <a:cxnLst/>
            <a:rect l="l" t="t" r="r" b="b"/>
            <a:pathLst>
              <a:path w="890110" h="1117718">
                <a:moveTo>
                  <a:pt x="0" y="0"/>
                </a:moveTo>
                <a:lnTo>
                  <a:pt x="890111" y="0"/>
                </a:lnTo>
                <a:lnTo>
                  <a:pt x="890111" y="1117719"/>
                </a:lnTo>
                <a:lnTo>
                  <a:pt x="0" y="111771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3" name="Freeform 33"/>
          <p:cNvSpPr/>
          <p:nvPr/>
        </p:nvSpPr>
        <p:spPr>
          <a:xfrm>
            <a:off x="7558153" y="1269072"/>
            <a:ext cx="437168" cy="548955"/>
          </a:xfrm>
          <a:custGeom>
            <a:avLst/>
            <a:gdLst/>
            <a:ahLst/>
            <a:cxnLst/>
            <a:rect l="l" t="t" r="r" b="b"/>
            <a:pathLst>
              <a:path w="655752" h="823433">
                <a:moveTo>
                  <a:pt x="0" y="0"/>
                </a:moveTo>
                <a:lnTo>
                  <a:pt x="655753" y="0"/>
                </a:lnTo>
                <a:lnTo>
                  <a:pt x="655753" y="823433"/>
                </a:lnTo>
                <a:lnTo>
                  <a:pt x="0" y="82343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4" name="Freeform 34"/>
          <p:cNvSpPr/>
          <p:nvPr/>
        </p:nvSpPr>
        <p:spPr>
          <a:xfrm flipH="1">
            <a:off x="4058722" y="304575"/>
            <a:ext cx="437168" cy="548955"/>
          </a:xfrm>
          <a:custGeom>
            <a:avLst/>
            <a:gdLst/>
            <a:ahLst/>
            <a:cxnLst/>
            <a:rect l="l" t="t" r="r" b="b"/>
            <a:pathLst>
              <a:path w="655752" h="823433">
                <a:moveTo>
                  <a:pt x="655752" y="0"/>
                </a:moveTo>
                <a:lnTo>
                  <a:pt x="0" y="0"/>
                </a:lnTo>
                <a:lnTo>
                  <a:pt x="0" y="823433"/>
                </a:lnTo>
                <a:lnTo>
                  <a:pt x="655752" y="823433"/>
                </a:lnTo>
                <a:lnTo>
                  <a:pt x="655752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5" name="Freeform 35"/>
          <p:cNvSpPr/>
          <p:nvPr/>
        </p:nvSpPr>
        <p:spPr>
          <a:xfrm>
            <a:off x="5084484" y="-2301737"/>
            <a:ext cx="3949633" cy="2743200"/>
          </a:xfrm>
          <a:custGeom>
            <a:avLst/>
            <a:gdLst/>
            <a:ahLst/>
            <a:cxnLst/>
            <a:rect l="l" t="t" r="r" b="b"/>
            <a:pathLst>
              <a:path w="5924450" h="4114800">
                <a:moveTo>
                  <a:pt x="0" y="0"/>
                </a:moveTo>
                <a:lnTo>
                  <a:pt x="5924450" y="0"/>
                </a:lnTo>
                <a:lnTo>
                  <a:pt x="59244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6" name="TextBox 36"/>
          <p:cNvSpPr txBox="1"/>
          <p:nvPr/>
        </p:nvSpPr>
        <p:spPr>
          <a:xfrm>
            <a:off x="721118" y="1349077"/>
            <a:ext cx="7112377" cy="8221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87"/>
              </a:lnSpc>
              <a:spcBef>
                <a:spcPct val="0"/>
              </a:spcBef>
            </a:pPr>
            <a:r>
              <a:rPr lang="en-US" sz="5134" b="1" dirty="0">
                <a:solidFill>
                  <a:srgbClr val="D87134"/>
                </a:solidFill>
                <a:latin typeface="Showcard Gothic" panose="04020904020102020604" pitchFamily="82" charset="0"/>
              </a:rPr>
              <a:t>NÔI DUNG BÀI HOC</a:t>
            </a:r>
          </a:p>
        </p:txBody>
      </p:sp>
      <p:grpSp>
        <p:nvGrpSpPr>
          <p:cNvPr id="40" name="Group 20"/>
          <p:cNvGrpSpPr/>
          <p:nvPr/>
        </p:nvGrpSpPr>
        <p:grpSpPr>
          <a:xfrm>
            <a:off x="685800" y="5105400"/>
            <a:ext cx="7819520" cy="941592"/>
            <a:chOff x="0" y="0"/>
            <a:chExt cx="2283125" cy="371987"/>
          </a:xfrm>
        </p:grpSpPr>
        <p:sp>
          <p:nvSpPr>
            <p:cNvPr id="41" name="Freeform 21"/>
            <p:cNvSpPr/>
            <p:nvPr/>
          </p:nvSpPr>
          <p:spPr>
            <a:xfrm>
              <a:off x="0" y="0"/>
              <a:ext cx="2283125" cy="371987"/>
            </a:xfrm>
            <a:custGeom>
              <a:avLst/>
              <a:gdLst/>
              <a:ahLst/>
              <a:cxnLst/>
              <a:rect l="l" t="t" r="r" b="b"/>
              <a:pathLst>
                <a:path w="2283125" h="371987">
                  <a:moveTo>
                    <a:pt x="45547" y="0"/>
                  </a:moveTo>
                  <a:lnTo>
                    <a:pt x="2237578" y="0"/>
                  </a:lnTo>
                  <a:cubicBezTo>
                    <a:pt x="2249658" y="0"/>
                    <a:pt x="2261243" y="4799"/>
                    <a:pt x="2269785" y="13341"/>
                  </a:cubicBezTo>
                  <a:cubicBezTo>
                    <a:pt x="2278326" y="21882"/>
                    <a:pt x="2283125" y="33467"/>
                    <a:pt x="2283125" y="45547"/>
                  </a:cubicBezTo>
                  <a:lnTo>
                    <a:pt x="2283125" y="326440"/>
                  </a:lnTo>
                  <a:cubicBezTo>
                    <a:pt x="2283125" y="338519"/>
                    <a:pt x="2278326" y="350105"/>
                    <a:pt x="2269785" y="358646"/>
                  </a:cubicBezTo>
                  <a:cubicBezTo>
                    <a:pt x="2261243" y="367188"/>
                    <a:pt x="2249658" y="371987"/>
                    <a:pt x="2237578" y="371987"/>
                  </a:cubicBezTo>
                  <a:lnTo>
                    <a:pt x="45547" y="371987"/>
                  </a:lnTo>
                  <a:cubicBezTo>
                    <a:pt x="33467" y="371987"/>
                    <a:pt x="21882" y="367188"/>
                    <a:pt x="13341" y="358646"/>
                  </a:cubicBezTo>
                  <a:cubicBezTo>
                    <a:pt x="4799" y="350105"/>
                    <a:pt x="0" y="338519"/>
                    <a:pt x="0" y="326440"/>
                  </a:cubicBezTo>
                  <a:lnTo>
                    <a:pt x="0" y="45547"/>
                  </a:lnTo>
                  <a:cubicBezTo>
                    <a:pt x="0" y="33467"/>
                    <a:pt x="4799" y="21882"/>
                    <a:pt x="13341" y="13341"/>
                  </a:cubicBezTo>
                  <a:cubicBezTo>
                    <a:pt x="21882" y="4799"/>
                    <a:pt x="33467" y="0"/>
                    <a:pt x="45547" y="0"/>
                  </a:cubicBezTo>
                  <a:close/>
                </a:path>
              </a:pathLst>
            </a:custGeom>
            <a:solidFill>
              <a:srgbClr val="EFA171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2" name="TextBox 22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94"/>
                </a:lnSpc>
              </a:pPr>
              <a:endParaRPr sz="1200"/>
            </a:p>
          </p:txBody>
        </p:sp>
      </p:grpSp>
      <p:grpSp>
        <p:nvGrpSpPr>
          <p:cNvPr id="43" name="Group 23"/>
          <p:cNvGrpSpPr/>
          <p:nvPr/>
        </p:nvGrpSpPr>
        <p:grpSpPr>
          <a:xfrm>
            <a:off x="685800" y="5105400"/>
            <a:ext cx="971783" cy="941592"/>
            <a:chOff x="0" y="0"/>
            <a:chExt cx="383914" cy="371987"/>
          </a:xfrm>
        </p:grpSpPr>
        <p:sp>
          <p:nvSpPr>
            <p:cNvPr id="44" name="Freeform 24"/>
            <p:cNvSpPr/>
            <p:nvPr/>
          </p:nvSpPr>
          <p:spPr>
            <a:xfrm>
              <a:off x="0" y="0"/>
              <a:ext cx="383914" cy="371987"/>
            </a:xfrm>
            <a:custGeom>
              <a:avLst/>
              <a:gdLst/>
              <a:ahLst/>
              <a:cxnLst/>
              <a:rect l="l" t="t" r="r" b="b"/>
              <a:pathLst>
                <a:path w="383914" h="371987">
                  <a:moveTo>
                    <a:pt x="185993" y="0"/>
                  </a:moveTo>
                  <a:lnTo>
                    <a:pt x="197921" y="0"/>
                  </a:lnTo>
                  <a:cubicBezTo>
                    <a:pt x="300642" y="0"/>
                    <a:pt x="383914" y="83272"/>
                    <a:pt x="383914" y="185993"/>
                  </a:cubicBezTo>
                  <a:lnTo>
                    <a:pt x="383914" y="185993"/>
                  </a:lnTo>
                  <a:cubicBezTo>
                    <a:pt x="383914" y="288715"/>
                    <a:pt x="300642" y="371987"/>
                    <a:pt x="197921" y="371987"/>
                  </a:cubicBezTo>
                  <a:lnTo>
                    <a:pt x="185993" y="371987"/>
                  </a:lnTo>
                  <a:cubicBezTo>
                    <a:pt x="83272" y="371987"/>
                    <a:pt x="0" y="288715"/>
                    <a:pt x="0" y="185993"/>
                  </a:cubicBezTo>
                  <a:lnTo>
                    <a:pt x="0" y="185993"/>
                  </a:lnTo>
                  <a:cubicBezTo>
                    <a:pt x="0" y="83272"/>
                    <a:pt x="83272" y="0"/>
                    <a:pt x="185993" y="0"/>
                  </a:cubicBezTo>
                  <a:close/>
                </a:path>
              </a:pathLst>
            </a:custGeom>
            <a:solidFill>
              <a:srgbClr val="D87134"/>
            </a:solidFill>
          </p:spPr>
          <p:txBody>
            <a:bodyPr/>
            <a:lstStyle/>
            <a:p>
              <a:endParaRPr lang="en-US" sz="1200" b="1">
                <a:solidFill>
                  <a:srgbClr val="002060"/>
                </a:solidFill>
              </a:endParaRPr>
            </a:p>
          </p:txBody>
        </p:sp>
        <p:sp>
          <p:nvSpPr>
            <p:cNvPr id="45" name="TextBox 2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94"/>
                </a:lnSpc>
              </a:pPr>
              <a:endParaRPr sz="1200" b="1">
                <a:solidFill>
                  <a:srgbClr val="002060"/>
                </a:solidFill>
              </a:endParaRPr>
            </a:p>
          </p:txBody>
        </p:sp>
      </p:grpSp>
      <p:sp>
        <p:nvSpPr>
          <p:cNvPr id="46" name="TextBox 26"/>
          <p:cNvSpPr txBox="1"/>
          <p:nvPr/>
        </p:nvSpPr>
        <p:spPr>
          <a:xfrm>
            <a:off x="685800" y="5255497"/>
            <a:ext cx="971783" cy="5970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06"/>
              </a:lnSpc>
              <a:spcBef>
                <a:spcPct val="0"/>
              </a:spcBef>
            </a:pPr>
            <a:r>
              <a:rPr lang="en-US" sz="3648" b="1" dirty="0">
                <a:solidFill>
                  <a:srgbClr val="002060"/>
                </a:solidFill>
                <a:latin typeface="DG Jory Bold"/>
              </a:rPr>
              <a:t>III</a:t>
            </a:r>
          </a:p>
        </p:txBody>
      </p:sp>
      <p:sp>
        <p:nvSpPr>
          <p:cNvPr id="47" name="TextBox 27"/>
          <p:cNvSpPr txBox="1"/>
          <p:nvPr/>
        </p:nvSpPr>
        <p:spPr>
          <a:xfrm>
            <a:off x="1790991" y="5340358"/>
            <a:ext cx="6714327" cy="35907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773"/>
              </a:lnSpc>
            </a:pPr>
            <a:r>
              <a:rPr lang="en-US" sz="2800" dirty="0" err="1">
                <a:solidFill>
                  <a:srgbClr val="002060"/>
                </a:solidFill>
                <a:latin typeface="+mj-lt"/>
              </a:rPr>
              <a:t>Biện</a:t>
            </a:r>
            <a:r>
              <a:rPr lang="en-US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</a:rPr>
              <a:t>pháp</a:t>
            </a:r>
            <a:r>
              <a:rPr lang="en-US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</a:rPr>
              <a:t>để</a:t>
            </a:r>
            <a:r>
              <a:rPr lang="en-US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</a:rPr>
              <a:t>giải</a:t>
            </a:r>
            <a:r>
              <a:rPr lang="en-US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</a:rPr>
              <a:t>quyết</a:t>
            </a:r>
            <a:r>
              <a:rPr lang="en-US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</a:rPr>
              <a:t>vđ</a:t>
            </a:r>
            <a:r>
              <a:rPr lang="en-US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</a:rPr>
              <a:t>dân</a:t>
            </a:r>
            <a:r>
              <a:rPr lang="en-US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</a:rPr>
              <a:t>cư</a:t>
            </a:r>
            <a:r>
              <a:rPr lang="en-US" sz="2800" dirty="0">
                <a:solidFill>
                  <a:srgbClr val="002060"/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+mj-lt"/>
              </a:rPr>
              <a:t>xh</a:t>
            </a:r>
            <a:r>
              <a:rPr lang="en-US" sz="2800" dirty="0">
                <a:solidFill>
                  <a:srgbClr val="002060"/>
                </a:solidFill>
                <a:latin typeface="+mj-lt"/>
              </a:rPr>
              <a:t> TP</a:t>
            </a:r>
          </a:p>
        </p:txBody>
      </p:sp>
    </p:spTree>
    <p:extLst>
      <p:ext uri="{BB962C8B-B14F-4D97-AF65-F5344CB8AC3E}">
        <p14:creationId xmlns:p14="http://schemas.microsoft.com/office/powerpoint/2010/main" val="3970497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6" grpId="0"/>
      <p:bldP spid="27" grpId="0" animBg="1"/>
      <p:bldP spid="36" grpId="0"/>
      <p:bldP spid="46" grpId="0"/>
      <p:bldP spid="4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63994" y="990600"/>
            <a:ext cx="10508806" cy="312489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ct val="150000"/>
              </a:lnSpc>
              <a:defRPr/>
            </a:pPr>
            <a:r>
              <a:rPr lang="en-US" sz="7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7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7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7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7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7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7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7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7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7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7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7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7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endParaRPr lang="en-US" sz="7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4883675" y="5351377"/>
            <a:ext cx="2424651" cy="820823"/>
            <a:chOff x="0" y="0"/>
            <a:chExt cx="4849303" cy="1641646"/>
          </a:xfrm>
        </p:grpSpPr>
        <p:sp>
          <p:nvSpPr>
            <p:cNvPr id="4" name="Freeform 4"/>
            <p:cNvSpPr/>
            <p:nvPr/>
          </p:nvSpPr>
          <p:spPr>
            <a:xfrm rot="3895077">
              <a:off x="182537" y="221308"/>
              <a:ext cx="1251360" cy="1199030"/>
            </a:xfrm>
            <a:custGeom>
              <a:avLst/>
              <a:gdLst/>
              <a:ahLst/>
              <a:cxnLst/>
              <a:rect l="l" t="t" r="r" b="b"/>
              <a:pathLst>
                <a:path w="1251360" h="1199030">
                  <a:moveTo>
                    <a:pt x="0" y="0"/>
                  </a:moveTo>
                  <a:lnTo>
                    <a:pt x="1251360" y="0"/>
                  </a:lnTo>
                  <a:lnTo>
                    <a:pt x="1251360" y="1199030"/>
                  </a:lnTo>
                  <a:lnTo>
                    <a:pt x="0" y="11990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 rot="3895077">
              <a:off x="1798972" y="221308"/>
              <a:ext cx="1251360" cy="1199030"/>
            </a:xfrm>
            <a:custGeom>
              <a:avLst/>
              <a:gdLst/>
              <a:ahLst/>
              <a:cxnLst/>
              <a:rect l="l" t="t" r="r" b="b"/>
              <a:pathLst>
                <a:path w="1251360" h="1199030">
                  <a:moveTo>
                    <a:pt x="0" y="0"/>
                  </a:moveTo>
                  <a:lnTo>
                    <a:pt x="1251359" y="0"/>
                  </a:lnTo>
                  <a:lnTo>
                    <a:pt x="1251359" y="1199030"/>
                  </a:lnTo>
                  <a:lnTo>
                    <a:pt x="0" y="11990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 rot="3895077">
              <a:off x="3415406" y="221308"/>
              <a:ext cx="1251360" cy="1199030"/>
            </a:xfrm>
            <a:custGeom>
              <a:avLst/>
              <a:gdLst/>
              <a:ahLst/>
              <a:cxnLst/>
              <a:rect l="l" t="t" r="r" b="b"/>
              <a:pathLst>
                <a:path w="1251360" h="1199030">
                  <a:moveTo>
                    <a:pt x="0" y="0"/>
                  </a:moveTo>
                  <a:lnTo>
                    <a:pt x="1251360" y="0"/>
                  </a:lnTo>
                  <a:lnTo>
                    <a:pt x="1251360" y="1199030"/>
                  </a:lnTo>
                  <a:lnTo>
                    <a:pt x="0" y="11990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7"/>
          <p:cNvSpPr/>
          <p:nvPr/>
        </p:nvSpPr>
        <p:spPr>
          <a:xfrm rot="385042" flipH="1">
            <a:off x="10144778" y="1440057"/>
            <a:ext cx="3007471" cy="5674475"/>
          </a:xfrm>
          <a:custGeom>
            <a:avLst/>
            <a:gdLst/>
            <a:ahLst/>
            <a:cxnLst/>
            <a:rect l="l" t="t" r="r" b="b"/>
            <a:pathLst>
              <a:path w="4511207" h="8511712">
                <a:moveTo>
                  <a:pt x="4511207" y="0"/>
                </a:moveTo>
                <a:lnTo>
                  <a:pt x="0" y="0"/>
                </a:lnTo>
                <a:lnTo>
                  <a:pt x="0" y="8511712"/>
                </a:lnTo>
                <a:lnTo>
                  <a:pt x="4511207" y="8511712"/>
                </a:lnTo>
                <a:lnTo>
                  <a:pt x="4511207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8154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07" name="Picture 7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543575" y="1828799"/>
            <a:ext cx="589937" cy="427266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</p:pic>
      <p:pic>
        <p:nvPicPr>
          <p:cNvPr id="6208" name="Picture 7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044964" y="1828799"/>
            <a:ext cx="287873" cy="4272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2" name="组合 85"/>
          <p:cNvGrpSpPr>
            <a:grpSpLocks/>
          </p:cNvGrpSpPr>
          <p:nvPr/>
        </p:nvGrpSpPr>
        <p:grpSpPr bwMode="auto">
          <a:xfrm>
            <a:off x="3303702" y="2239802"/>
            <a:ext cx="7907685" cy="986389"/>
            <a:chOff x="-23359" y="16419"/>
            <a:chExt cx="5494964" cy="671349"/>
          </a:xfrm>
        </p:grpSpPr>
        <p:grpSp>
          <p:nvGrpSpPr>
            <p:cNvPr id="73" name="组合 30"/>
            <p:cNvGrpSpPr>
              <a:grpSpLocks/>
            </p:cNvGrpSpPr>
            <p:nvPr/>
          </p:nvGrpSpPr>
          <p:grpSpPr bwMode="auto">
            <a:xfrm>
              <a:off x="-23359" y="16419"/>
              <a:ext cx="5494964" cy="671349"/>
              <a:chOff x="-42751" y="27990"/>
              <a:chExt cx="10056927" cy="1144476"/>
            </a:xfrm>
          </p:grpSpPr>
          <p:sp>
            <p:nvSpPr>
              <p:cNvPr id="75" name="Freeform 30"/>
              <p:cNvSpPr>
                <a:spLocks noChangeArrowheads="1"/>
              </p:cNvSpPr>
              <p:nvPr/>
            </p:nvSpPr>
            <p:spPr bwMode="auto">
              <a:xfrm>
                <a:off x="-42751" y="32641"/>
                <a:ext cx="10006012" cy="1139825"/>
              </a:xfrm>
              <a:custGeom>
                <a:avLst/>
                <a:gdLst/>
                <a:ahLst/>
                <a:cxnLst>
                  <a:cxn ang="0">
                    <a:pos x="603" y="33"/>
                  </a:cxn>
                  <a:cxn ang="0">
                    <a:pos x="570" y="66"/>
                  </a:cxn>
                  <a:cxn ang="0">
                    <a:pos x="33" y="66"/>
                  </a:cxn>
                  <a:cxn ang="0">
                    <a:pos x="0" y="33"/>
                  </a:cxn>
                  <a:cxn ang="0">
                    <a:pos x="0" y="33"/>
                  </a:cxn>
                  <a:cxn ang="0">
                    <a:pos x="33" y="0"/>
                  </a:cxn>
                  <a:cxn ang="0">
                    <a:pos x="570" y="0"/>
                  </a:cxn>
                  <a:cxn ang="0">
                    <a:pos x="603" y="33"/>
                  </a:cxn>
                </a:cxnLst>
                <a:rect l="0" t="0" r="r" b="b"/>
                <a:pathLst>
                  <a:path w="603" h="66">
                    <a:moveTo>
                      <a:pt x="603" y="33"/>
                    </a:moveTo>
                    <a:cubicBezTo>
                      <a:pt x="603" y="51"/>
                      <a:pt x="589" y="66"/>
                      <a:pt x="570" y="66"/>
                    </a:cubicBezTo>
                    <a:cubicBezTo>
                      <a:pt x="33" y="66"/>
                      <a:pt x="33" y="66"/>
                      <a:pt x="33" y="66"/>
                    </a:cubicBezTo>
                    <a:cubicBezTo>
                      <a:pt x="15" y="66"/>
                      <a:pt x="0" y="51"/>
                      <a:pt x="0" y="33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15"/>
                      <a:pt x="15" y="0"/>
                      <a:pt x="33" y="0"/>
                    </a:cubicBezTo>
                    <a:cubicBezTo>
                      <a:pt x="570" y="0"/>
                      <a:pt x="570" y="0"/>
                      <a:pt x="570" y="0"/>
                    </a:cubicBezTo>
                    <a:cubicBezTo>
                      <a:pt x="589" y="0"/>
                      <a:pt x="603" y="15"/>
                      <a:pt x="603" y="33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200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6" name="Freeform 31"/>
              <p:cNvSpPr>
                <a:spLocks noChangeArrowheads="1"/>
              </p:cNvSpPr>
              <p:nvPr/>
            </p:nvSpPr>
            <p:spPr bwMode="auto">
              <a:xfrm>
                <a:off x="8237764" y="27990"/>
                <a:ext cx="1776412" cy="1139825"/>
              </a:xfrm>
              <a:custGeom>
                <a:avLst/>
                <a:gdLst/>
                <a:ahLst/>
                <a:cxnLst>
                  <a:cxn ang="0">
                    <a:pos x="74" y="0"/>
                  </a:cxn>
                  <a:cxn ang="0">
                    <a:pos x="0" y="0"/>
                  </a:cxn>
                  <a:cxn ang="0">
                    <a:pos x="0" y="66"/>
                  </a:cxn>
                  <a:cxn ang="0">
                    <a:pos x="74" y="66"/>
                  </a:cxn>
                  <a:cxn ang="0">
                    <a:pos x="107" y="33"/>
                  </a:cxn>
                  <a:cxn ang="0">
                    <a:pos x="74" y="0"/>
                  </a:cxn>
                </a:cxnLst>
                <a:rect l="0" t="0" r="r" b="b"/>
                <a:pathLst>
                  <a:path w="107" h="66">
                    <a:moveTo>
                      <a:pt x="7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74" y="66"/>
                      <a:pt x="74" y="66"/>
                      <a:pt x="74" y="66"/>
                    </a:cubicBezTo>
                    <a:cubicBezTo>
                      <a:pt x="93" y="66"/>
                      <a:pt x="107" y="51"/>
                      <a:pt x="107" y="33"/>
                    </a:cubicBezTo>
                    <a:cubicBezTo>
                      <a:pt x="107" y="15"/>
                      <a:pt x="93" y="0"/>
                      <a:pt x="74" y="0"/>
                    </a:cubicBezTo>
                    <a:close/>
                  </a:path>
                </a:pathLst>
              </a:custGeom>
              <a:solidFill>
                <a:srgbClr val="FF006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200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7" name="Freeform 32"/>
              <p:cNvSpPr>
                <a:spLocks noEditPoints="1" noChangeArrowheads="1"/>
              </p:cNvSpPr>
              <p:nvPr/>
            </p:nvSpPr>
            <p:spPr bwMode="auto">
              <a:xfrm>
                <a:off x="8559519" y="96370"/>
                <a:ext cx="928687" cy="984250"/>
              </a:xfrm>
              <a:custGeom>
                <a:avLst/>
                <a:gdLst/>
                <a:ahLst/>
                <a:cxnLst>
                  <a:cxn ang="0">
                    <a:pos x="34" y="8"/>
                  </a:cxn>
                  <a:cxn ang="0">
                    <a:pos x="7" y="8"/>
                  </a:cxn>
                  <a:cxn ang="0">
                    <a:pos x="7" y="34"/>
                  </a:cxn>
                  <a:cxn ang="0">
                    <a:pos x="31" y="37"/>
                  </a:cxn>
                  <a:cxn ang="0">
                    <a:pos x="51" y="57"/>
                  </a:cxn>
                  <a:cxn ang="0">
                    <a:pos x="56" y="52"/>
                  </a:cxn>
                  <a:cxn ang="0">
                    <a:pos x="36" y="32"/>
                  </a:cxn>
                  <a:cxn ang="0">
                    <a:pos x="34" y="8"/>
                  </a:cxn>
                  <a:cxn ang="0">
                    <a:pos x="30" y="31"/>
                  </a:cxn>
                  <a:cxn ang="0">
                    <a:pos x="11" y="31"/>
                  </a:cxn>
                  <a:cxn ang="0">
                    <a:pos x="11" y="11"/>
                  </a:cxn>
                  <a:cxn ang="0">
                    <a:pos x="30" y="11"/>
                  </a:cxn>
                  <a:cxn ang="0">
                    <a:pos x="30" y="31"/>
                  </a:cxn>
                </a:cxnLst>
                <a:rect l="0" t="0" r="r" b="b"/>
                <a:pathLst>
                  <a:path w="56" h="57">
                    <a:moveTo>
                      <a:pt x="34" y="8"/>
                    </a:moveTo>
                    <a:cubicBezTo>
                      <a:pt x="26" y="0"/>
                      <a:pt x="14" y="0"/>
                      <a:pt x="7" y="8"/>
                    </a:cubicBezTo>
                    <a:cubicBezTo>
                      <a:pt x="0" y="15"/>
                      <a:pt x="0" y="27"/>
                      <a:pt x="7" y="34"/>
                    </a:cubicBezTo>
                    <a:cubicBezTo>
                      <a:pt x="14" y="41"/>
                      <a:pt x="24" y="42"/>
                      <a:pt x="31" y="37"/>
                    </a:cubicBezTo>
                    <a:cubicBezTo>
                      <a:pt x="51" y="57"/>
                      <a:pt x="51" y="57"/>
                      <a:pt x="51" y="57"/>
                    </a:cubicBezTo>
                    <a:cubicBezTo>
                      <a:pt x="56" y="52"/>
                      <a:pt x="56" y="52"/>
                      <a:pt x="56" y="52"/>
                    </a:cubicBezTo>
                    <a:cubicBezTo>
                      <a:pt x="36" y="32"/>
                      <a:pt x="36" y="32"/>
                      <a:pt x="36" y="32"/>
                    </a:cubicBezTo>
                    <a:cubicBezTo>
                      <a:pt x="41" y="25"/>
                      <a:pt x="40" y="14"/>
                      <a:pt x="34" y="8"/>
                    </a:cubicBezTo>
                    <a:close/>
                    <a:moveTo>
                      <a:pt x="30" y="31"/>
                    </a:moveTo>
                    <a:cubicBezTo>
                      <a:pt x="25" y="36"/>
                      <a:pt x="16" y="36"/>
                      <a:pt x="11" y="31"/>
                    </a:cubicBezTo>
                    <a:cubicBezTo>
                      <a:pt x="5" y="26"/>
                      <a:pt x="5" y="17"/>
                      <a:pt x="11" y="11"/>
                    </a:cubicBezTo>
                    <a:cubicBezTo>
                      <a:pt x="16" y="6"/>
                      <a:pt x="25" y="6"/>
                      <a:pt x="30" y="11"/>
                    </a:cubicBezTo>
                    <a:cubicBezTo>
                      <a:pt x="36" y="17"/>
                      <a:pt x="36" y="26"/>
                      <a:pt x="30" y="31"/>
                    </a:cubicBezTo>
                    <a:close/>
                  </a:path>
                </a:pathLst>
              </a:custGeom>
              <a:solidFill>
                <a:srgbClr val="F0F0F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200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74" name="文本框 81"/>
            <p:cNvSpPr txBox="1">
              <a:spLocks noChangeArrowheads="1"/>
            </p:cNvSpPr>
            <p:nvPr/>
          </p:nvSpPr>
          <p:spPr bwMode="auto">
            <a:xfrm>
              <a:off x="187989" y="120900"/>
              <a:ext cx="4407735" cy="5236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altLang="zh-CN" sz="44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1. </a:t>
              </a:r>
              <a:r>
                <a:rPr lang="en-US" altLang="zh-CN" sz="44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Đặc</a:t>
              </a:r>
              <a:r>
                <a:rPr lang="en-US" altLang="zh-CN" sz="44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4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điểm</a:t>
              </a:r>
              <a:r>
                <a:rPr lang="en-US" altLang="zh-CN" sz="44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4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dân</a:t>
              </a:r>
              <a:r>
                <a:rPr lang="en-US" altLang="zh-CN" sz="44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4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cư</a:t>
              </a:r>
              <a:endParaRPr lang="zh-CN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8" name="组合 86"/>
          <p:cNvGrpSpPr>
            <a:grpSpLocks/>
          </p:cNvGrpSpPr>
          <p:nvPr/>
        </p:nvGrpSpPr>
        <p:grpSpPr bwMode="auto">
          <a:xfrm>
            <a:off x="3272145" y="4191000"/>
            <a:ext cx="7901267" cy="914400"/>
            <a:chOff x="0" y="0"/>
            <a:chExt cx="5467144" cy="668621"/>
          </a:xfrm>
        </p:grpSpPr>
        <p:grpSp>
          <p:nvGrpSpPr>
            <p:cNvPr id="79" name="组合 34"/>
            <p:cNvGrpSpPr>
              <a:grpSpLocks/>
            </p:cNvGrpSpPr>
            <p:nvPr/>
          </p:nvGrpSpPr>
          <p:grpSpPr bwMode="auto">
            <a:xfrm>
              <a:off x="0" y="0"/>
              <a:ext cx="5467144" cy="668621"/>
              <a:chOff x="0" y="0"/>
              <a:chExt cx="10006012" cy="1139825"/>
            </a:xfrm>
          </p:grpSpPr>
          <p:sp>
            <p:nvSpPr>
              <p:cNvPr id="81" name="Freeform 30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0006012" cy="1139825"/>
              </a:xfrm>
              <a:custGeom>
                <a:avLst/>
                <a:gdLst/>
                <a:ahLst/>
                <a:cxnLst>
                  <a:cxn ang="0">
                    <a:pos x="603" y="33"/>
                  </a:cxn>
                  <a:cxn ang="0">
                    <a:pos x="570" y="66"/>
                  </a:cxn>
                  <a:cxn ang="0">
                    <a:pos x="33" y="66"/>
                  </a:cxn>
                  <a:cxn ang="0">
                    <a:pos x="0" y="33"/>
                  </a:cxn>
                  <a:cxn ang="0">
                    <a:pos x="0" y="33"/>
                  </a:cxn>
                  <a:cxn ang="0">
                    <a:pos x="33" y="0"/>
                  </a:cxn>
                  <a:cxn ang="0">
                    <a:pos x="570" y="0"/>
                  </a:cxn>
                  <a:cxn ang="0">
                    <a:pos x="603" y="33"/>
                  </a:cxn>
                </a:cxnLst>
                <a:rect l="0" t="0" r="r" b="b"/>
                <a:pathLst>
                  <a:path w="603" h="66">
                    <a:moveTo>
                      <a:pt x="603" y="33"/>
                    </a:moveTo>
                    <a:cubicBezTo>
                      <a:pt x="603" y="51"/>
                      <a:pt x="589" y="66"/>
                      <a:pt x="570" y="66"/>
                    </a:cubicBezTo>
                    <a:cubicBezTo>
                      <a:pt x="33" y="66"/>
                      <a:pt x="33" y="66"/>
                      <a:pt x="33" y="66"/>
                    </a:cubicBezTo>
                    <a:cubicBezTo>
                      <a:pt x="15" y="66"/>
                      <a:pt x="0" y="51"/>
                      <a:pt x="0" y="33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15"/>
                      <a:pt x="15" y="0"/>
                      <a:pt x="33" y="0"/>
                    </a:cubicBezTo>
                    <a:cubicBezTo>
                      <a:pt x="570" y="0"/>
                      <a:pt x="570" y="0"/>
                      <a:pt x="570" y="0"/>
                    </a:cubicBezTo>
                    <a:cubicBezTo>
                      <a:pt x="589" y="0"/>
                      <a:pt x="603" y="15"/>
                      <a:pt x="603" y="33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200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2" name="Freeform 31"/>
              <p:cNvSpPr>
                <a:spLocks noChangeArrowheads="1"/>
              </p:cNvSpPr>
              <p:nvPr/>
            </p:nvSpPr>
            <p:spPr bwMode="auto">
              <a:xfrm>
                <a:off x="8229600" y="0"/>
                <a:ext cx="1776412" cy="1139825"/>
              </a:xfrm>
              <a:custGeom>
                <a:avLst/>
                <a:gdLst/>
                <a:ahLst/>
                <a:cxnLst>
                  <a:cxn ang="0">
                    <a:pos x="74" y="0"/>
                  </a:cxn>
                  <a:cxn ang="0">
                    <a:pos x="0" y="0"/>
                  </a:cxn>
                  <a:cxn ang="0">
                    <a:pos x="0" y="66"/>
                  </a:cxn>
                  <a:cxn ang="0">
                    <a:pos x="74" y="66"/>
                  </a:cxn>
                  <a:cxn ang="0">
                    <a:pos x="107" y="33"/>
                  </a:cxn>
                  <a:cxn ang="0">
                    <a:pos x="74" y="0"/>
                  </a:cxn>
                </a:cxnLst>
                <a:rect l="0" t="0" r="r" b="b"/>
                <a:pathLst>
                  <a:path w="107" h="66">
                    <a:moveTo>
                      <a:pt x="7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74" y="66"/>
                      <a:pt x="74" y="66"/>
                      <a:pt x="74" y="66"/>
                    </a:cubicBezTo>
                    <a:cubicBezTo>
                      <a:pt x="93" y="66"/>
                      <a:pt x="107" y="51"/>
                      <a:pt x="107" y="33"/>
                    </a:cubicBezTo>
                    <a:cubicBezTo>
                      <a:pt x="107" y="15"/>
                      <a:pt x="93" y="0"/>
                      <a:pt x="74" y="0"/>
                    </a:cubicBezTo>
                    <a:close/>
                  </a:path>
                </a:pathLst>
              </a:custGeom>
              <a:solidFill>
                <a:srgbClr val="FF006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200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3" name="Freeform 32"/>
              <p:cNvSpPr>
                <a:spLocks noEditPoints="1" noChangeArrowheads="1"/>
              </p:cNvSpPr>
              <p:nvPr/>
            </p:nvSpPr>
            <p:spPr bwMode="auto">
              <a:xfrm>
                <a:off x="8559519" y="96370"/>
                <a:ext cx="928687" cy="984250"/>
              </a:xfrm>
              <a:custGeom>
                <a:avLst/>
                <a:gdLst/>
                <a:ahLst/>
                <a:cxnLst>
                  <a:cxn ang="0">
                    <a:pos x="34" y="8"/>
                  </a:cxn>
                  <a:cxn ang="0">
                    <a:pos x="7" y="8"/>
                  </a:cxn>
                  <a:cxn ang="0">
                    <a:pos x="7" y="34"/>
                  </a:cxn>
                  <a:cxn ang="0">
                    <a:pos x="31" y="37"/>
                  </a:cxn>
                  <a:cxn ang="0">
                    <a:pos x="51" y="57"/>
                  </a:cxn>
                  <a:cxn ang="0">
                    <a:pos x="56" y="52"/>
                  </a:cxn>
                  <a:cxn ang="0">
                    <a:pos x="36" y="32"/>
                  </a:cxn>
                  <a:cxn ang="0">
                    <a:pos x="34" y="8"/>
                  </a:cxn>
                  <a:cxn ang="0">
                    <a:pos x="30" y="31"/>
                  </a:cxn>
                  <a:cxn ang="0">
                    <a:pos x="11" y="31"/>
                  </a:cxn>
                  <a:cxn ang="0">
                    <a:pos x="11" y="11"/>
                  </a:cxn>
                  <a:cxn ang="0">
                    <a:pos x="30" y="11"/>
                  </a:cxn>
                  <a:cxn ang="0">
                    <a:pos x="30" y="31"/>
                  </a:cxn>
                </a:cxnLst>
                <a:rect l="0" t="0" r="r" b="b"/>
                <a:pathLst>
                  <a:path w="56" h="57">
                    <a:moveTo>
                      <a:pt x="34" y="8"/>
                    </a:moveTo>
                    <a:cubicBezTo>
                      <a:pt x="26" y="0"/>
                      <a:pt x="14" y="0"/>
                      <a:pt x="7" y="8"/>
                    </a:cubicBezTo>
                    <a:cubicBezTo>
                      <a:pt x="0" y="15"/>
                      <a:pt x="0" y="27"/>
                      <a:pt x="7" y="34"/>
                    </a:cubicBezTo>
                    <a:cubicBezTo>
                      <a:pt x="14" y="41"/>
                      <a:pt x="24" y="42"/>
                      <a:pt x="31" y="37"/>
                    </a:cubicBezTo>
                    <a:cubicBezTo>
                      <a:pt x="51" y="57"/>
                      <a:pt x="51" y="57"/>
                      <a:pt x="51" y="57"/>
                    </a:cubicBezTo>
                    <a:cubicBezTo>
                      <a:pt x="56" y="52"/>
                      <a:pt x="56" y="52"/>
                      <a:pt x="56" y="52"/>
                    </a:cubicBezTo>
                    <a:cubicBezTo>
                      <a:pt x="36" y="32"/>
                      <a:pt x="36" y="32"/>
                      <a:pt x="36" y="32"/>
                    </a:cubicBezTo>
                    <a:cubicBezTo>
                      <a:pt x="41" y="25"/>
                      <a:pt x="40" y="14"/>
                      <a:pt x="34" y="8"/>
                    </a:cubicBezTo>
                    <a:close/>
                    <a:moveTo>
                      <a:pt x="30" y="31"/>
                    </a:moveTo>
                    <a:cubicBezTo>
                      <a:pt x="25" y="36"/>
                      <a:pt x="16" y="36"/>
                      <a:pt x="11" y="31"/>
                    </a:cubicBezTo>
                    <a:cubicBezTo>
                      <a:pt x="5" y="26"/>
                      <a:pt x="5" y="17"/>
                      <a:pt x="11" y="11"/>
                    </a:cubicBezTo>
                    <a:cubicBezTo>
                      <a:pt x="16" y="6"/>
                      <a:pt x="25" y="6"/>
                      <a:pt x="30" y="11"/>
                    </a:cubicBezTo>
                    <a:cubicBezTo>
                      <a:pt x="36" y="17"/>
                      <a:pt x="36" y="26"/>
                      <a:pt x="30" y="31"/>
                    </a:cubicBezTo>
                    <a:close/>
                  </a:path>
                </a:pathLst>
              </a:custGeom>
              <a:solidFill>
                <a:srgbClr val="F0F0F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200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80" name="文本框 82"/>
            <p:cNvSpPr txBox="1">
              <a:spLocks noChangeArrowheads="1"/>
            </p:cNvSpPr>
            <p:nvPr/>
          </p:nvSpPr>
          <p:spPr bwMode="auto">
            <a:xfrm>
              <a:off x="193476" y="72588"/>
              <a:ext cx="4354343" cy="562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altLang="zh-CN" sz="44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2. </a:t>
              </a:r>
              <a:r>
                <a:rPr lang="en-US" altLang="zh-CN" sz="44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Đặc</a:t>
              </a:r>
              <a:r>
                <a:rPr lang="en-US" altLang="zh-CN" sz="44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4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điểm</a:t>
              </a:r>
              <a:r>
                <a:rPr lang="en-US" altLang="zh-CN" sz="44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4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xã</a:t>
              </a:r>
              <a:r>
                <a:rPr lang="en-US" altLang="zh-CN" sz="44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4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hội</a:t>
              </a:r>
              <a:endParaRPr lang="zh-CN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84" name="Google Shape;6631;p47">
            <a:extLst>
              <a:ext uri="{FF2B5EF4-FFF2-40B4-BE49-F238E27FC236}">
                <a16:creationId xmlns:a16="http://schemas.microsoft.com/office/drawing/2014/main" id="{82189004-614D-423C-8988-6E284BA2DEC4}"/>
              </a:ext>
            </a:extLst>
          </p:cNvPr>
          <p:cNvSpPr txBox="1">
            <a:spLocks/>
          </p:cNvSpPr>
          <p:nvPr/>
        </p:nvSpPr>
        <p:spPr>
          <a:xfrm>
            <a:off x="0" y="-2460"/>
            <a:ext cx="12192000" cy="1049726"/>
          </a:xfrm>
          <a:prstGeom prst="rect">
            <a:avLst/>
          </a:prstGeom>
          <a:solidFill>
            <a:schemeClr val="accent1">
              <a:lumMod val="20000"/>
              <a:lumOff val="80000"/>
              <a:alpha val="74118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"/>
              <a:buNone/>
              <a:defRPr sz="3000" b="1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-Regular"/>
              <a:buNone/>
              <a:defRPr sz="42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-Regular"/>
              <a:buNone/>
              <a:defRPr sz="42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-Regular"/>
              <a:buNone/>
              <a:defRPr sz="42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-Regular"/>
              <a:buNone/>
              <a:defRPr sz="42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-Regular"/>
              <a:buNone/>
              <a:defRPr sz="42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-Regular"/>
              <a:buNone/>
              <a:defRPr sz="42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-Regular"/>
              <a:buNone/>
              <a:defRPr sz="42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-Regular"/>
              <a:buNone/>
              <a:defRPr sz="42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9pPr>
          </a:lstStyle>
          <a:p>
            <a:pPr defTabSz="609630">
              <a:lnSpc>
                <a:spcPct val="150000"/>
              </a:lnSpc>
              <a:defRPr/>
            </a:pPr>
            <a:r>
              <a:rPr lang="en-US" sz="4000" dirty="0">
                <a:solidFill>
                  <a:srgbClr val="3A30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4000" dirty="0" err="1">
                <a:solidFill>
                  <a:srgbClr val="3A30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4000" dirty="0">
                <a:solidFill>
                  <a:srgbClr val="3A30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3A30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000" dirty="0">
                <a:solidFill>
                  <a:srgbClr val="3A30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3A30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4000" dirty="0">
                <a:solidFill>
                  <a:srgbClr val="3A30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3A30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4000" dirty="0">
                <a:solidFill>
                  <a:srgbClr val="3A30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3A30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4000" dirty="0">
                <a:solidFill>
                  <a:srgbClr val="3A30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3A30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4000" dirty="0">
                <a:solidFill>
                  <a:srgbClr val="3A30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3A30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3A30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3A30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dirty="0">
                <a:solidFill>
                  <a:srgbClr val="3A30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3A30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4000" dirty="0">
                <a:solidFill>
                  <a:srgbClr val="3A30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3A30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4000" dirty="0">
                <a:solidFill>
                  <a:srgbClr val="3A30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3A30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endParaRPr lang="en-US" sz="4000" dirty="0">
              <a:solidFill>
                <a:srgbClr val="3A303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3190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2000" fill="hold"/>
                                        <p:tgtEl>
                                          <p:spTgt spid="7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871531" y="1828801"/>
            <a:ext cx="7776863" cy="3232382"/>
            <a:chOff x="3942525" y="2002900"/>
            <a:chExt cx="4693695" cy="870205"/>
          </a:xfrm>
        </p:grpSpPr>
        <p:sp>
          <p:nvSpPr>
            <p:cNvPr id="5" name="Rounded Rectangle 4"/>
            <p:cNvSpPr/>
            <p:nvPr/>
          </p:nvSpPr>
          <p:spPr>
            <a:xfrm>
              <a:off x="3942525" y="2002900"/>
              <a:ext cx="4693695" cy="870205"/>
            </a:xfrm>
            <a:prstGeom prst="roundRect">
              <a:avLst>
                <a:gd name="adj" fmla="val 10000"/>
              </a:avLst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6" name="Rounded Rectangle 4"/>
            <p:cNvSpPr txBox="1"/>
            <p:nvPr/>
          </p:nvSpPr>
          <p:spPr>
            <a:xfrm>
              <a:off x="3968012" y="2028387"/>
              <a:ext cx="4642721" cy="81923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indent="230712" algn="ctr" defTabSz="1244569">
                <a:lnSpc>
                  <a:spcPct val="15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6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1. </a:t>
              </a:r>
              <a:r>
                <a:rPr lang="en-US" sz="64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Đặc</a:t>
              </a:r>
              <a:r>
                <a:rPr lang="en-US" sz="6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4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sz="6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4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dân</a:t>
              </a:r>
              <a:r>
                <a:rPr lang="en-US" sz="6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4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cư</a:t>
              </a:r>
              <a:endParaRPr lang="en-US" sz="6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25072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Office Theme">
  <a:themeElements>
    <a:clrScheme name="9Slide - 2020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Custom 34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5FE59CE5-262E-4B1E-9EB4-5EF565F5C6C4}" vid="{9AE44F3F-0D44-4F67-9257-CD9E5A75964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9094</TotalTime>
  <Words>714</Words>
  <Application>Microsoft Office PowerPoint</Application>
  <PresentationFormat>Widescreen</PresentationFormat>
  <Paragraphs>59</Paragraphs>
  <Slides>24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6" baseType="lpstr">
      <vt:lpstr>#9Slide02 Noi dung dai</vt:lpstr>
      <vt:lpstr>DG Jory Bold</vt:lpstr>
      <vt:lpstr>Inter</vt:lpstr>
      <vt:lpstr>Arial</vt:lpstr>
      <vt:lpstr>Arialle Bold</vt:lpstr>
      <vt:lpstr>Bebas Neue</vt:lpstr>
      <vt:lpstr>Calibri</vt:lpstr>
      <vt:lpstr>Century</vt:lpstr>
      <vt:lpstr>Courier New</vt:lpstr>
      <vt:lpstr>Showcard Gothic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BÁO CÁO SẢN PHẨM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BÁO CÁO SẢN PHẨM</vt:lpstr>
      <vt:lpstr>PowerPoint Presentation</vt:lpstr>
      <vt:lpstr>PowerPoint Presentation</vt:lpstr>
      <vt:lpstr>Chia sẻ kiến thức về dậy thì ở tuổi vị thành niên tại quận Ba Đình</vt:lpstr>
      <vt:lpstr>PowerPoint Presentation</vt:lpstr>
      <vt:lpstr>Thăm khám cho người dân trên địa bàn huyện Thanh Trì</vt:lpstr>
      <vt:lpstr>PowerPoint Presentation</vt:lpstr>
    </vt:vector>
  </TitlesOfParts>
  <Manager>9Slide.vn</Manager>
  <Company>9Slide.vn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84963</dc:creator>
  <cp:keywords>9Slide</cp:keywords>
  <dc:description>9Slide.vn</dc:description>
  <cp:lastModifiedBy>Phương</cp:lastModifiedBy>
  <cp:revision>123</cp:revision>
  <dcterms:created xsi:type="dcterms:W3CDTF">2022-04-30T02:10:34Z</dcterms:created>
  <dcterms:modified xsi:type="dcterms:W3CDTF">2023-12-31T04:24:43Z</dcterms:modified>
  <cp:category>9Slide.vn</cp:category>
  <cp:contentStatus>9Slide</cp:contentStatus>
</cp:coreProperties>
</file>