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90" r:id="rId2"/>
    <p:sldId id="256" r:id="rId3"/>
    <p:sldId id="259" r:id="rId4"/>
    <p:sldId id="263" r:id="rId5"/>
    <p:sldId id="292" r:id="rId6"/>
    <p:sldId id="6127" r:id="rId7"/>
    <p:sldId id="6128" r:id="rId8"/>
    <p:sldId id="6129" r:id="rId9"/>
    <p:sldId id="6130" r:id="rId10"/>
    <p:sldId id="463" r:id="rId11"/>
    <p:sldId id="277" r:id="rId12"/>
    <p:sldId id="285" r:id="rId13"/>
    <p:sldId id="267" r:id="rId14"/>
    <p:sldId id="294" r:id="rId15"/>
    <p:sldId id="269" r:id="rId16"/>
    <p:sldId id="464" r:id="rId17"/>
    <p:sldId id="465" r:id="rId18"/>
  </p:sldIdLst>
  <p:sldSz cx="18288000" cy="10287000"/>
  <p:notesSz cx="6858000" cy="9144000"/>
  <p:embeddedFontLst>
    <p:embeddedFont>
      <p:font typeface="Arialle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austina Regular Bold" panose="020B0604020202020204" charset="0"/>
      <p:regular r:id="rId25"/>
    </p:embeddedFont>
    <p:embeddedFont>
      <p:font typeface="Faustina SemiBold" panose="020B0604020202020204" charset="0"/>
      <p:regular r:id="rId26"/>
    </p:embeddedFont>
    <p:embeddedFont>
      <p:font typeface="Muli Regular" panose="020B0604020202020204" charset="0"/>
      <p:regular r:id="rId27"/>
    </p:embeddedFont>
    <p:embeddedFont>
      <p:font typeface="Nunito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884A5-DAB5-4220-8766-1E8628E8EA36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3BCE6-152C-4C8F-A55D-A7B03201E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jpeg"/><Relationship Id="rId7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1395409" y="2551212"/>
            <a:ext cx="15335250" cy="142398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6521" y="5318626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8</a:t>
            </a:r>
          </a:p>
        </p:txBody>
      </p:sp>
    </p:spTree>
    <p:extLst>
      <p:ext uri="{BB962C8B-B14F-4D97-AF65-F5344CB8AC3E}">
        <p14:creationId xmlns:p14="http://schemas.microsoft.com/office/powerpoint/2010/main" val="943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E813C8-18D5-4A49-BC08-6CCCACBBF210}"/>
              </a:ext>
            </a:extLst>
          </p:cNvPr>
          <p:cNvSpPr/>
          <p:nvPr/>
        </p:nvSpPr>
        <p:spPr>
          <a:xfrm>
            <a:off x="352823" y="2131256"/>
            <a:ext cx="17519542" cy="4841044"/>
          </a:xfrm>
          <a:prstGeom prst="roundRect">
            <a:avLst>
              <a:gd name="adj" fmla="val 10239"/>
            </a:avLst>
          </a:prstGeom>
          <a:solidFill>
            <a:srgbClr val="FFFFFF">
              <a:alpha val="89804"/>
            </a:srgb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8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sao phải xây dựng nếp sống văn hóa ở địa phương</a:t>
            </a:r>
            <a:endParaRPr lang="en-US" sz="8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01646" y="1232445"/>
            <a:ext cx="2946248" cy="1652766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ubicBezTo>
                    <a:pt x="839749" y="318739"/>
                    <a:pt x="839749" y="318739"/>
                    <a:pt x="839749" y="318739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47894" y="123244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ubicBezTo>
                    <a:pt x="386672" y="318739"/>
                    <a:pt x="386672" y="318739"/>
                    <a:pt x="386672" y="318739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2883636" y="1590221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rot="5400000">
            <a:off x="12883636" y="1590221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919875" y="1930042"/>
            <a:ext cx="15368125" cy="8179667"/>
            <a:chOff x="0" y="0"/>
            <a:chExt cx="3560896" cy="1895283"/>
          </a:xfrm>
          <a:solidFill>
            <a:schemeClr val="bg1"/>
          </a:solidFill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3456756" cy="1775903"/>
            </a:xfrm>
            <a:custGeom>
              <a:avLst/>
              <a:gdLst/>
              <a:ahLst/>
              <a:cxnLst/>
              <a:rect l="l" t="t" r="r" b="b"/>
              <a:pathLst>
                <a:path w="3456756" h="1775903">
                  <a:moveTo>
                    <a:pt x="3430086" y="1586673"/>
                  </a:moveTo>
                  <a:cubicBezTo>
                    <a:pt x="3430086" y="1674303"/>
                    <a:pt x="3353886" y="1745423"/>
                    <a:pt x="3272606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16159" y="1775903"/>
                  </a:cubicBezTo>
                  <a:lnTo>
                    <a:pt x="3310706" y="1775903"/>
                  </a:lnTo>
                  <a:cubicBezTo>
                    <a:pt x="3390716" y="1775903"/>
                    <a:pt x="3456756" y="1709863"/>
                    <a:pt x="3456756" y="1629853"/>
                  </a:cubicBezTo>
                  <a:lnTo>
                    <a:pt x="3456756" y="95250"/>
                  </a:lnTo>
                  <a:cubicBezTo>
                    <a:pt x="3456756" y="58420"/>
                    <a:pt x="3442786" y="25400"/>
                    <a:pt x="3421196" y="0"/>
                  </a:cubicBezTo>
                  <a:cubicBezTo>
                    <a:pt x="3427546" y="16510"/>
                    <a:pt x="3430086" y="34290"/>
                    <a:pt x="3430086" y="52070"/>
                  </a:cubicBezTo>
                  <a:lnTo>
                    <a:pt x="3430086" y="1586673"/>
                  </a:lnTo>
                  <a:lnTo>
                    <a:pt x="3430086" y="158667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3496126" cy="1826703"/>
            </a:xfrm>
            <a:custGeom>
              <a:avLst/>
              <a:gdLst/>
              <a:ahLst/>
              <a:cxnLst/>
              <a:rect l="l" t="t" r="r" b="b"/>
              <a:pathLst>
                <a:path w="3496126" h="1826703">
                  <a:moveTo>
                    <a:pt x="146050" y="1826703"/>
                  </a:moveTo>
                  <a:lnTo>
                    <a:pt x="3350076" y="1826703"/>
                  </a:lnTo>
                  <a:cubicBezTo>
                    <a:pt x="3430086" y="1826703"/>
                    <a:pt x="3496126" y="1760663"/>
                    <a:pt x="3496126" y="1680653"/>
                  </a:cubicBezTo>
                  <a:lnTo>
                    <a:pt x="3496126" y="146050"/>
                  </a:lnTo>
                  <a:cubicBezTo>
                    <a:pt x="3496126" y="66040"/>
                    <a:pt x="3430086" y="0"/>
                    <a:pt x="335007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560896" cy="1895283"/>
            </a:xfrm>
            <a:custGeom>
              <a:avLst/>
              <a:gdLst/>
              <a:ahLst/>
              <a:cxnLst/>
              <a:rect l="l" t="t" r="r" b="b"/>
              <a:pathLst>
                <a:path w="3560896" h="1895283">
                  <a:moveTo>
                    <a:pt x="3497396" y="74930"/>
                  </a:moveTo>
                  <a:cubicBezTo>
                    <a:pt x="3469456" y="30480"/>
                    <a:pt x="3419926" y="0"/>
                    <a:pt x="336277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12015" y="1895283"/>
                  </a:cubicBezTo>
                  <a:lnTo>
                    <a:pt x="3402146" y="1895283"/>
                  </a:lnTo>
                  <a:cubicBezTo>
                    <a:pt x="3489776" y="1895283"/>
                    <a:pt x="3560896" y="1824163"/>
                    <a:pt x="3560896" y="1736533"/>
                  </a:cubicBezTo>
                  <a:lnTo>
                    <a:pt x="3560896" y="201930"/>
                  </a:lnTo>
                  <a:cubicBezTo>
                    <a:pt x="3560896" y="149860"/>
                    <a:pt x="3535496" y="104140"/>
                    <a:pt x="3497396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62776" y="12700"/>
                  </a:lnTo>
                  <a:cubicBezTo>
                    <a:pt x="3442786" y="12700"/>
                    <a:pt x="3508826" y="78740"/>
                    <a:pt x="3508826" y="158750"/>
                  </a:cubicBezTo>
                  <a:lnTo>
                    <a:pt x="3508826" y="1693353"/>
                  </a:lnTo>
                  <a:cubicBezTo>
                    <a:pt x="3508826" y="1773363"/>
                    <a:pt x="3442786" y="1839403"/>
                    <a:pt x="3362776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3549466" y="1736533"/>
                  </a:moveTo>
                  <a:cubicBezTo>
                    <a:pt x="3549466" y="1816543"/>
                    <a:pt x="3482156" y="1882583"/>
                    <a:pt x="3402146" y="1882583"/>
                  </a:cubicBezTo>
                  <a:lnTo>
                    <a:pt x="212015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3364046" y="1852103"/>
                  </a:lnTo>
                  <a:cubicBezTo>
                    <a:pt x="3451676" y="1852103"/>
                    <a:pt x="3522796" y="1780983"/>
                    <a:pt x="3522796" y="1693353"/>
                  </a:cubicBezTo>
                  <a:lnTo>
                    <a:pt x="3522796" y="158750"/>
                  </a:lnTo>
                  <a:cubicBezTo>
                    <a:pt x="3522796" y="140970"/>
                    <a:pt x="3518986" y="123190"/>
                    <a:pt x="3513906" y="106680"/>
                  </a:cubicBezTo>
                  <a:cubicBezTo>
                    <a:pt x="3535496" y="132080"/>
                    <a:pt x="3549466" y="165100"/>
                    <a:pt x="3549466" y="201930"/>
                  </a:cubicBezTo>
                  <a:lnTo>
                    <a:pt x="3549466" y="1736533"/>
                  </a:lnTo>
                  <a:cubicBezTo>
                    <a:pt x="3549466" y="1736533"/>
                    <a:pt x="3549466" y="1736533"/>
                    <a:pt x="3549466" y="1736533"/>
                  </a:cubicBez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48186" y="146724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029648" y="146724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9" y="146724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6717" y="6182832"/>
            <a:ext cx="2613158" cy="392687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370217" y="2468082"/>
            <a:ext cx="14467441" cy="488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ứng</a:t>
            </a:r>
            <a:r>
              <a:rPr lang="en-US" sz="5400" dirty="0"/>
              <a:t> </a:t>
            </a:r>
            <a:r>
              <a:rPr lang="en-US" sz="5400" dirty="0" err="1"/>
              <a:t>nhu</a:t>
            </a:r>
            <a:r>
              <a:rPr lang="en-US" sz="5400" dirty="0"/>
              <a:t> </a:t>
            </a:r>
            <a:r>
              <a:rPr lang="en-US" sz="5400" dirty="0" err="1"/>
              <a:t>cầu</a:t>
            </a:r>
            <a:r>
              <a:rPr lang="en-US" sz="5400" dirty="0"/>
              <a:t> </a:t>
            </a:r>
            <a:r>
              <a:rPr lang="en-US" sz="5400" dirty="0" err="1"/>
              <a:t>tinh</a:t>
            </a:r>
            <a:r>
              <a:rPr lang="en-US" sz="5400" dirty="0"/>
              <a:t> </a:t>
            </a:r>
            <a:r>
              <a:rPr lang="en-US" sz="5400" dirty="0" err="1"/>
              <a:t>thần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đời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r>
              <a:rPr lang="en-US" sz="5400" dirty="0"/>
              <a:t> </a:t>
            </a:r>
            <a:r>
              <a:rPr lang="en-US" sz="5400" dirty="0" err="1"/>
              <a:t>xã</a:t>
            </a:r>
            <a:r>
              <a:rPr lang="en-US" sz="5400" dirty="0"/>
              <a:t> </a:t>
            </a:r>
            <a:r>
              <a:rPr lang="en-US" sz="5400" dirty="0" err="1"/>
              <a:t>hội</a:t>
            </a:r>
            <a:r>
              <a:rPr lang="en-US" sz="5400" dirty="0"/>
              <a:t> </a:t>
            </a: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sz="5400" dirty="0" err="1"/>
              <a:t>Có</a:t>
            </a:r>
            <a:r>
              <a:rPr lang="en-US" sz="5400" dirty="0"/>
              <a:t> ý </a:t>
            </a:r>
            <a:r>
              <a:rPr lang="en-US" sz="5400" dirty="0" err="1"/>
              <a:t>nghĩa</a:t>
            </a:r>
            <a:r>
              <a:rPr lang="en-US" sz="5400" dirty="0"/>
              <a:t> to </a:t>
            </a:r>
            <a:r>
              <a:rPr lang="en-US" sz="5400" dirty="0" err="1"/>
              <a:t>lớn</a:t>
            </a:r>
            <a:r>
              <a:rPr lang="en-US" sz="5400" dirty="0"/>
              <a:t> </a:t>
            </a:r>
            <a:r>
              <a:rPr lang="en-US" sz="5400" dirty="0" err="1"/>
              <a:t>đối</a:t>
            </a:r>
            <a:r>
              <a:rPr lang="en-US" sz="5400" dirty="0"/>
              <a:t> </a:t>
            </a:r>
            <a:r>
              <a:rPr lang="en-US" sz="5400" dirty="0" err="1"/>
              <a:t>với</a:t>
            </a:r>
            <a:r>
              <a:rPr lang="en-US" sz="5400" dirty="0"/>
              <a:t> </a:t>
            </a:r>
            <a:r>
              <a:rPr lang="en-US" sz="5400" dirty="0" err="1"/>
              <a:t>sự</a:t>
            </a:r>
            <a:r>
              <a:rPr lang="en-US" sz="5400" dirty="0"/>
              <a:t> </a:t>
            </a:r>
            <a:r>
              <a:rPr lang="en-US" sz="5400" dirty="0" err="1"/>
              <a:t>nghiệp</a:t>
            </a:r>
            <a:r>
              <a:rPr lang="en-US" sz="5400" dirty="0"/>
              <a:t> </a:t>
            </a:r>
            <a:r>
              <a:rPr lang="en-US" sz="5400" dirty="0" err="1"/>
              <a:t>xây</a:t>
            </a:r>
            <a:r>
              <a:rPr lang="en-US" sz="5400" dirty="0"/>
              <a:t> </a:t>
            </a:r>
            <a:r>
              <a:rPr lang="en-US" sz="5400" dirty="0" err="1"/>
              <a:t>dựng</a:t>
            </a:r>
            <a:r>
              <a:rPr lang="en-US" sz="5400" dirty="0"/>
              <a:t> </a:t>
            </a:r>
            <a:r>
              <a:rPr lang="en-US" sz="5400" dirty="0" err="1"/>
              <a:t>nền</a:t>
            </a:r>
            <a:r>
              <a:rPr lang="en-US" sz="5400" dirty="0"/>
              <a:t> </a:t>
            </a:r>
            <a:r>
              <a:rPr lang="en-US" sz="5400" dirty="0" err="1"/>
              <a:t>văn</a:t>
            </a:r>
            <a:r>
              <a:rPr lang="en-US" sz="5400" dirty="0"/>
              <a:t> </a:t>
            </a:r>
            <a:r>
              <a:rPr lang="en-US" sz="5400" dirty="0" err="1"/>
              <a:t>hóa</a:t>
            </a:r>
            <a:r>
              <a:rPr lang="en-US" sz="5400" dirty="0"/>
              <a:t> </a:t>
            </a:r>
            <a:r>
              <a:rPr lang="en-US" sz="5400" dirty="0" err="1"/>
              <a:t>tiên</a:t>
            </a:r>
            <a:r>
              <a:rPr lang="en-US" sz="5400" dirty="0"/>
              <a:t> </a:t>
            </a:r>
            <a:r>
              <a:rPr lang="en-US" sz="5400" dirty="0" err="1"/>
              <a:t>tiến</a:t>
            </a:r>
            <a:r>
              <a:rPr lang="en-US" sz="5400" dirty="0"/>
              <a:t>, </a:t>
            </a:r>
            <a:r>
              <a:rPr lang="en-US" sz="5400" dirty="0" err="1"/>
              <a:t>đậm</a:t>
            </a:r>
            <a:r>
              <a:rPr lang="en-US" sz="5400" dirty="0"/>
              <a:t> </a:t>
            </a:r>
            <a:r>
              <a:rPr lang="en-US" sz="5400" dirty="0" err="1"/>
              <a:t>đà</a:t>
            </a:r>
            <a:r>
              <a:rPr lang="en-US" sz="5400" dirty="0"/>
              <a:t> </a:t>
            </a:r>
            <a:r>
              <a:rPr lang="en-US" sz="5400" dirty="0" err="1"/>
              <a:t>bản</a:t>
            </a:r>
            <a:r>
              <a:rPr lang="en-US" sz="5400" dirty="0"/>
              <a:t> </a:t>
            </a:r>
            <a:r>
              <a:rPr lang="en-US" sz="5400" dirty="0" err="1"/>
              <a:t>sắc</a:t>
            </a:r>
            <a:r>
              <a:rPr lang="en-US" sz="5400" dirty="0"/>
              <a:t> </a:t>
            </a:r>
            <a:r>
              <a:rPr lang="en-US" sz="5400" dirty="0" err="1"/>
              <a:t>dân</a:t>
            </a:r>
            <a:r>
              <a:rPr lang="en-US" sz="5400" dirty="0"/>
              <a:t> </a:t>
            </a:r>
            <a:r>
              <a:rPr lang="en-US" sz="5400" dirty="0" err="1"/>
              <a:t>tộc</a:t>
            </a:r>
            <a:r>
              <a:rPr lang="en-US" sz="5400" dirty="0"/>
              <a:t>, </a:t>
            </a:r>
            <a:r>
              <a:rPr lang="en-US" sz="5400" dirty="0" err="1"/>
              <a:t>góp</a:t>
            </a:r>
            <a:r>
              <a:rPr lang="en-US" sz="5400" dirty="0"/>
              <a:t> </a:t>
            </a:r>
            <a:r>
              <a:rPr lang="en-US" sz="5400" dirty="0" err="1"/>
              <a:t>phần</a:t>
            </a:r>
            <a:r>
              <a:rPr lang="en-US" sz="5400" dirty="0"/>
              <a:t> </a:t>
            </a:r>
            <a:r>
              <a:rPr lang="en-US" sz="5400" dirty="0" err="1"/>
              <a:t>phát</a:t>
            </a:r>
            <a:r>
              <a:rPr lang="en-US" sz="5400" dirty="0"/>
              <a:t> </a:t>
            </a:r>
            <a:r>
              <a:rPr lang="en-US" sz="5400" dirty="0" err="1"/>
              <a:t>triển</a:t>
            </a:r>
            <a:r>
              <a:rPr lang="en-US" sz="5400" dirty="0"/>
              <a:t> </a:t>
            </a:r>
            <a:r>
              <a:rPr lang="en-US" sz="5400" dirty="0" err="1"/>
              <a:t>đất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 </a:t>
            </a:r>
            <a:r>
              <a:rPr lang="en-US" sz="5400" dirty="0" err="1"/>
              <a:t>trong</a:t>
            </a:r>
            <a:r>
              <a:rPr lang="en-US" sz="5400" dirty="0"/>
              <a:t> </a:t>
            </a:r>
            <a:r>
              <a:rPr lang="en-US" sz="5400" dirty="0" err="1"/>
              <a:t>thời</a:t>
            </a:r>
            <a:r>
              <a:rPr lang="en-US" sz="5400" dirty="0"/>
              <a:t> </a:t>
            </a:r>
            <a:r>
              <a:rPr lang="en-US" sz="5400" dirty="0" err="1"/>
              <a:t>kỳ</a:t>
            </a:r>
            <a:r>
              <a:rPr lang="en-US" sz="5400" dirty="0"/>
              <a:t> </a:t>
            </a:r>
            <a:r>
              <a:rPr lang="en-US" sz="5400" dirty="0" err="1"/>
              <a:t>mới</a:t>
            </a:r>
            <a:r>
              <a:rPr lang="en-US" sz="5400" dirty="0"/>
              <a:t>.</a:t>
            </a:r>
            <a:endParaRPr lang="en-US" sz="8800" dirty="0">
              <a:latin typeface="Nuni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0" y="356751"/>
            <a:ext cx="18238669" cy="9391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 Vì sao cần xây dựng nếp sống văn hóa ở địa phương</a:t>
            </a:r>
            <a:endParaRPr lang="en-US" sz="6000" spc="-216" dirty="0">
              <a:solidFill>
                <a:srgbClr val="704430"/>
              </a:solidFill>
              <a:latin typeface="Arialle Bold"/>
            </a:endParaRPr>
          </a:p>
        </p:txBody>
      </p:sp>
    </p:spTree>
    <p:extLst>
      <p:ext uri="{BB962C8B-B14F-4D97-AF65-F5344CB8AC3E}">
        <p14:creationId xmlns:p14="http://schemas.microsoft.com/office/powerpoint/2010/main" val="4921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ubicBezTo>
                    <a:pt x="1383100" y="381742"/>
                    <a:pt x="1383100" y="381742"/>
                    <a:pt x="1383100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ubicBezTo>
                    <a:pt x="386672" y="381742"/>
                    <a:pt x="386672" y="381742"/>
                    <a:pt x="386672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ubicBezTo>
                    <a:pt x="4415471" y="2053411"/>
                    <a:pt x="4415471" y="2053411"/>
                    <a:pt x="4415471" y="2053411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AutoShape 17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39310" y="2377623"/>
            <a:ext cx="456119" cy="51684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33244" y="2257037"/>
            <a:ext cx="758021" cy="7580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11752" y="2377623"/>
            <a:ext cx="538384" cy="51684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12516" y="2377623"/>
            <a:ext cx="394685" cy="51684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79525" y="4347769"/>
            <a:ext cx="14605148" cy="2821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3"/>
              </a:lnSpc>
            </a:pPr>
            <a:r>
              <a:rPr lang="en-US" sz="4800" dirty="0">
                <a:solidFill>
                  <a:srgbClr val="C00000"/>
                </a:solidFill>
                <a:latin typeface="Arialle Bold"/>
              </a:rPr>
              <a:t>3.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sinh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Thủ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đô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góp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phần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xây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dựng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nếp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sống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văn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hóa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ở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địa</a:t>
            </a:r>
            <a:r>
              <a:rPr lang="en-US" sz="4800" dirty="0">
                <a:solidFill>
                  <a:srgbClr val="C00000"/>
                </a:solidFill>
                <a:latin typeface="Arialle Bold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le Bold"/>
              </a:rPr>
              <a:t>phương</a:t>
            </a:r>
            <a:endParaRPr lang="en-US" sz="4800" dirty="0">
              <a:solidFill>
                <a:srgbClr val="C00000"/>
              </a:solidFill>
              <a:latin typeface="Ariall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8763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5023" y="-85725"/>
            <a:ext cx="15233205" cy="10331691"/>
            <a:chOff x="0" y="0"/>
            <a:chExt cx="4030824" cy="273384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3926683" cy="2614465"/>
            </a:xfrm>
            <a:custGeom>
              <a:avLst/>
              <a:gdLst/>
              <a:ahLst/>
              <a:cxnLst/>
              <a:rect l="l" t="t" r="r" b="b"/>
              <a:pathLst>
                <a:path w="3926683" h="2614465">
                  <a:moveTo>
                    <a:pt x="3900013" y="2425235"/>
                  </a:moveTo>
                  <a:cubicBezTo>
                    <a:pt x="3900013" y="2512865"/>
                    <a:pt x="3823813" y="2583985"/>
                    <a:pt x="3742533" y="2583985"/>
                  </a:cubicBezTo>
                  <a:lnTo>
                    <a:pt x="66040" y="2583985"/>
                  </a:lnTo>
                  <a:cubicBezTo>
                    <a:pt x="43180" y="2583985"/>
                    <a:pt x="20320" y="2578905"/>
                    <a:pt x="0" y="2570015"/>
                  </a:cubicBezTo>
                  <a:cubicBezTo>
                    <a:pt x="26670" y="2597955"/>
                    <a:pt x="63500" y="2614465"/>
                    <a:pt x="119154" y="2614465"/>
                  </a:cubicBezTo>
                  <a:lnTo>
                    <a:pt x="3780633" y="2614465"/>
                  </a:lnTo>
                  <a:cubicBezTo>
                    <a:pt x="3860644" y="2614465"/>
                    <a:pt x="3926683" y="2548425"/>
                    <a:pt x="3926683" y="2468415"/>
                  </a:cubicBezTo>
                  <a:lnTo>
                    <a:pt x="3926683" y="95250"/>
                  </a:lnTo>
                  <a:cubicBezTo>
                    <a:pt x="3926683" y="58420"/>
                    <a:pt x="3912713" y="25400"/>
                    <a:pt x="3891124" y="0"/>
                  </a:cubicBezTo>
                  <a:cubicBezTo>
                    <a:pt x="3897474" y="16510"/>
                    <a:pt x="3900013" y="34290"/>
                    <a:pt x="3900013" y="52070"/>
                  </a:cubicBezTo>
                  <a:lnTo>
                    <a:pt x="3900013" y="2425235"/>
                  </a:lnTo>
                  <a:lnTo>
                    <a:pt x="3900013" y="2425235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3966054" cy="2665265"/>
            </a:xfrm>
            <a:custGeom>
              <a:avLst/>
              <a:gdLst/>
              <a:ahLst/>
              <a:cxnLst/>
              <a:rect l="l" t="t" r="r" b="b"/>
              <a:pathLst>
                <a:path w="3966054" h="2665265">
                  <a:moveTo>
                    <a:pt x="146050" y="2665265"/>
                  </a:moveTo>
                  <a:lnTo>
                    <a:pt x="3820004" y="2665265"/>
                  </a:lnTo>
                  <a:cubicBezTo>
                    <a:pt x="3900013" y="2665265"/>
                    <a:pt x="3966054" y="2599225"/>
                    <a:pt x="3966054" y="2519215"/>
                  </a:cubicBezTo>
                  <a:lnTo>
                    <a:pt x="3966054" y="146050"/>
                  </a:lnTo>
                  <a:cubicBezTo>
                    <a:pt x="3966054" y="66040"/>
                    <a:pt x="3900013" y="0"/>
                    <a:pt x="3820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519215"/>
                  </a:lnTo>
                  <a:cubicBezTo>
                    <a:pt x="0" y="2600495"/>
                    <a:pt x="66040" y="2665265"/>
                    <a:pt x="146050" y="2665265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030824" cy="2733845"/>
            </a:xfrm>
            <a:custGeom>
              <a:avLst/>
              <a:gdLst/>
              <a:ahLst/>
              <a:cxnLst/>
              <a:rect l="l" t="t" r="r" b="b"/>
              <a:pathLst>
                <a:path w="4030824" h="2733845">
                  <a:moveTo>
                    <a:pt x="3967324" y="74930"/>
                  </a:moveTo>
                  <a:cubicBezTo>
                    <a:pt x="3939384" y="30480"/>
                    <a:pt x="3889854" y="0"/>
                    <a:pt x="3832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531915"/>
                  </a:lnTo>
                  <a:cubicBezTo>
                    <a:pt x="0" y="2583985"/>
                    <a:pt x="25400" y="2629705"/>
                    <a:pt x="63500" y="2658915"/>
                  </a:cubicBezTo>
                  <a:cubicBezTo>
                    <a:pt x="91440" y="2703365"/>
                    <a:pt x="140970" y="2733845"/>
                    <a:pt x="215477" y="2733845"/>
                  </a:cubicBezTo>
                  <a:lnTo>
                    <a:pt x="3872074" y="2733845"/>
                  </a:lnTo>
                  <a:cubicBezTo>
                    <a:pt x="3959704" y="2733845"/>
                    <a:pt x="4030824" y="2662725"/>
                    <a:pt x="4030824" y="2575095"/>
                  </a:cubicBezTo>
                  <a:lnTo>
                    <a:pt x="4030824" y="201930"/>
                  </a:lnTo>
                  <a:cubicBezTo>
                    <a:pt x="4030823" y="149860"/>
                    <a:pt x="4005423" y="104140"/>
                    <a:pt x="3967324" y="74930"/>
                  </a:cubicBezTo>
                  <a:close/>
                  <a:moveTo>
                    <a:pt x="12700" y="253191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32704" y="12700"/>
                  </a:lnTo>
                  <a:cubicBezTo>
                    <a:pt x="3912713" y="12700"/>
                    <a:pt x="3978754" y="78740"/>
                    <a:pt x="3978754" y="158750"/>
                  </a:cubicBezTo>
                  <a:lnTo>
                    <a:pt x="3978754" y="2531915"/>
                  </a:lnTo>
                  <a:cubicBezTo>
                    <a:pt x="3978754" y="2611925"/>
                    <a:pt x="3912713" y="2677965"/>
                    <a:pt x="3832704" y="2677965"/>
                  </a:cubicBezTo>
                  <a:lnTo>
                    <a:pt x="158750" y="2677965"/>
                  </a:lnTo>
                  <a:cubicBezTo>
                    <a:pt x="78740" y="2677965"/>
                    <a:pt x="12700" y="2613195"/>
                    <a:pt x="12700" y="2531915"/>
                  </a:cubicBezTo>
                  <a:close/>
                  <a:moveTo>
                    <a:pt x="4019393" y="2575095"/>
                  </a:moveTo>
                  <a:cubicBezTo>
                    <a:pt x="4019393" y="2655105"/>
                    <a:pt x="3952084" y="2721145"/>
                    <a:pt x="3872073" y="2721145"/>
                  </a:cubicBezTo>
                  <a:lnTo>
                    <a:pt x="215477" y="2721145"/>
                  </a:lnTo>
                  <a:cubicBezTo>
                    <a:pt x="157480" y="2721145"/>
                    <a:pt x="120650" y="2704635"/>
                    <a:pt x="93980" y="2676695"/>
                  </a:cubicBezTo>
                  <a:cubicBezTo>
                    <a:pt x="114300" y="2685585"/>
                    <a:pt x="135890" y="2690665"/>
                    <a:pt x="160020" y="2690665"/>
                  </a:cubicBezTo>
                  <a:lnTo>
                    <a:pt x="3833974" y="2690665"/>
                  </a:lnTo>
                  <a:cubicBezTo>
                    <a:pt x="3921604" y="2690665"/>
                    <a:pt x="3992724" y="2619545"/>
                    <a:pt x="3992724" y="2531915"/>
                  </a:cubicBezTo>
                  <a:lnTo>
                    <a:pt x="3992724" y="158750"/>
                  </a:lnTo>
                  <a:cubicBezTo>
                    <a:pt x="3992724" y="140970"/>
                    <a:pt x="3988913" y="123190"/>
                    <a:pt x="3983834" y="106680"/>
                  </a:cubicBezTo>
                  <a:cubicBezTo>
                    <a:pt x="4005424" y="132080"/>
                    <a:pt x="4019393" y="165100"/>
                    <a:pt x="4019393" y="201930"/>
                  </a:cubicBezTo>
                  <a:lnTo>
                    <a:pt x="4019393" y="2575095"/>
                  </a:lnTo>
                  <a:cubicBezTo>
                    <a:pt x="4019393" y="2575095"/>
                    <a:pt x="4019393" y="2575095"/>
                    <a:pt x="4019393" y="2575095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933050" y="2246725"/>
            <a:ext cx="5810131" cy="3268158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824" r="-90316" b="-512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5346468" y="65284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5346468" y="84459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15346468" y="103634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07935" y="489392"/>
            <a:ext cx="758021" cy="75802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446919" y="674858"/>
            <a:ext cx="431124" cy="43112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169513" y="674858"/>
            <a:ext cx="431124" cy="4311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892107" y="674858"/>
            <a:ext cx="431124" cy="43112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896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AutoShape 22"/>
          <p:cNvSpPr/>
          <p:nvPr/>
        </p:nvSpPr>
        <p:spPr>
          <a:xfrm>
            <a:off x="1594073" y="1578497"/>
            <a:ext cx="15003344" cy="0"/>
          </a:xfrm>
          <a:prstGeom prst="line">
            <a:avLst/>
          </a:prstGeom>
          <a:ln w="47625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92556" y="5656220"/>
            <a:ext cx="3335158" cy="348733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178800" y="1721285"/>
            <a:ext cx="13036087" cy="8020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cực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, </a:t>
            </a:r>
            <a:r>
              <a:rPr lang="en-US" sz="4400" dirty="0" err="1"/>
              <a:t>rèn</a:t>
            </a:r>
            <a:r>
              <a:rPr lang="en-US" sz="4400" dirty="0"/>
              <a:t> </a:t>
            </a:r>
            <a:r>
              <a:rPr lang="en-US" sz="4400" dirty="0" err="1"/>
              <a:t>luyện</a:t>
            </a:r>
            <a:r>
              <a:rPr lang="en-US" sz="4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Tham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hoạt</a:t>
            </a:r>
            <a:r>
              <a:rPr lang="en-US" sz="4400" dirty="0"/>
              <a:t> </a:t>
            </a:r>
            <a:r>
              <a:rPr lang="en-US" sz="4400" dirty="0" err="1"/>
              <a:t>động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</a:t>
            </a:r>
            <a:r>
              <a:rPr lang="en-US" sz="4400" dirty="0" err="1"/>
              <a:t>thao</a:t>
            </a:r>
            <a:r>
              <a:rPr lang="en-US" sz="4400" dirty="0"/>
              <a:t>, </a:t>
            </a:r>
            <a:r>
              <a:rPr lang="en-US" sz="4400" dirty="0" err="1"/>
              <a:t>văn</a:t>
            </a:r>
            <a:r>
              <a:rPr lang="en-US" sz="4400" dirty="0"/>
              <a:t> </a:t>
            </a:r>
            <a:r>
              <a:rPr lang="en-US" sz="4400" dirty="0" err="1"/>
              <a:t>hóa</a:t>
            </a:r>
            <a:r>
              <a:rPr lang="en-US" sz="4400" dirty="0"/>
              <a:t>, </a:t>
            </a:r>
            <a:r>
              <a:rPr lang="en-US" sz="4400" dirty="0" err="1"/>
              <a:t>văn</a:t>
            </a:r>
            <a:r>
              <a:rPr lang="en-US" sz="4400" dirty="0"/>
              <a:t> </a:t>
            </a:r>
            <a:r>
              <a:rPr lang="en-US" sz="4400" dirty="0" err="1"/>
              <a:t>nghệ</a:t>
            </a:r>
            <a:r>
              <a:rPr lang="en-US" sz="4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Tránh</a:t>
            </a:r>
            <a:r>
              <a:rPr lang="en-US" sz="4400" dirty="0"/>
              <a:t> </a:t>
            </a:r>
            <a:r>
              <a:rPr lang="en-US" sz="4400" dirty="0" err="1"/>
              <a:t>xa</a:t>
            </a:r>
            <a:r>
              <a:rPr lang="en-US" sz="4400" dirty="0"/>
              <a:t> </a:t>
            </a:r>
            <a:r>
              <a:rPr lang="en-US" sz="4400" dirty="0" err="1"/>
              <a:t>những</a:t>
            </a:r>
            <a:r>
              <a:rPr lang="en-US" sz="4400" dirty="0"/>
              <a:t> </a:t>
            </a:r>
            <a:r>
              <a:rPr lang="en-US" sz="4400" dirty="0" err="1"/>
              <a:t>tê</a:t>
            </a:r>
            <a:r>
              <a:rPr lang="en-US" sz="4400" dirty="0"/>
              <a:t>̣ </a:t>
            </a:r>
            <a:r>
              <a:rPr lang="en-US" sz="4400" dirty="0" err="1"/>
              <a:t>nạn</a:t>
            </a:r>
            <a:r>
              <a:rPr lang="en-US" sz="4400" dirty="0"/>
              <a:t> </a:t>
            </a:r>
            <a:r>
              <a:rPr lang="en-US" sz="4400" dirty="0" err="1"/>
              <a:t>xa</a:t>
            </a:r>
            <a:r>
              <a:rPr lang="en-US" sz="4400" dirty="0"/>
              <a:t>̃ </a:t>
            </a:r>
            <a:r>
              <a:rPr lang="en-US" sz="4400" dirty="0" err="1"/>
              <a:t>hội</a:t>
            </a:r>
            <a:r>
              <a:rPr lang="en-US" sz="4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Đấu</a:t>
            </a:r>
            <a:r>
              <a:rPr lang="en-US" sz="4400" dirty="0"/>
              <a:t> </a:t>
            </a:r>
            <a:r>
              <a:rPr lang="en-US" sz="4400" dirty="0" err="1"/>
              <a:t>tranh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  <a:r>
              <a:rPr lang="en-US" sz="4400" dirty="0" err="1"/>
              <a:t>những</a:t>
            </a:r>
            <a:r>
              <a:rPr lang="en-US" sz="4400" dirty="0"/>
              <a:t> </a:t>
            </a:r>
            <a:r>
              <a:rPr lang="en-US" sz="4400" dirty="0" err="1"/>
              <a:t>hê</a:t>
            </a:r>
            <a:r>
              <a:rPr lang="en-US" sz="4400" dirty="0"/>
              <a:t>̣ </a:t>
            </a:r>
            <a:r>
              <a:rPr lang="en-US" sz="4400" dirty="0" err="1"/>
              <a:t>tư</a:t>
            </a:r>
            <a:r>
              <a:rPr lang="en-US" sz="4400" dirty="0"/>
              <a:t> </a:t>
            </a:r>
            <a:r>
              <a:rPr lang="en-US" sz="4400" dirty="0" err="1"/>
              <a:t>tưởng</a:t>
            </a:r>
            <a:r>
              <a:rPr lang="en-US" sz="4400" dirty="0"/>
              <a:t> </a:t>
            </a:r>
            <a:r>
              <a:rPr lang="en-US" sz="4400" dirty="0" err="1"/>
              <a:t>mê</a:t>
            </a:r>
            <a:r>
              <a:rPr lang="en-US" sz="4400" dirty="0"/>
              <a:t> </a:t>
            </a:r>
            <a:r>
              <a:rPr lang="en-US" sz="4400" dirty="0" err="1"/>
              <a:t>tín</a:t>
            </a:r>
            <a:r>
              <a:rPr lang="en-US" sz="4400" dirty="0"/>
              <a:t> dị </a:t>
            </a:r>
            <a:r>
              <a:rPr lang="en-US" sz="4400" dirty="0" err="1"/>
              <a:t>đoan</a:t>
            </a:r>
            <a:r>
              <a:rPr lang="en-US" sz="4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Vệ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đường</a:t>
            </a:r>
            <a:r>
              <a:rPr lang="en-US" sz="4400" dirty="0"/>
              <a:t> </a:t>
            </a:r>
            <a:r>
              <a:rPr lang="en-US" sz="4400" dirty="0" err="1"/>
              <a:t>phố</a:t>
            </a:r>
            <a:r>
              <a:rPr lang="en-US" sz="4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dirty="0"/>
              <a:t>- </a:t>
            </a:r>
            <a:r>
              <a:rPr lang="en-US" sz="4400" dirty="0" err="1"/>
              <a:t>Quảng</a:t>
            </a:r>
            <a:r>
              <a:rPr lang="en-US" sz="4400" dirty="0"/>
              <a:t> </a:t>
            </a:r>
            <a:r>
              <a:rPr lang="en-US" sz="4400" dirty="0" err="1"/>
              <a:t>bá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đẹp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địa</a:t>
            </a:r>
            <a:r>
              <a:rPr lang="en-US" sz="4400" dirty="0"/>
              <a:t> </a:t>
            </a:r>
            <a:r>
              <a:rPr lang="en-US" sz="4400" dirty="0" err="1"/>
              <a:t>phương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đông</a:t>
            </a:r>
            <a:r>
              <a:rPr lang="en-US" sz="4400" dirty="0"/>
              <a:t> </a:t>
            </a:r>
            <a:r>
              <a:rPr lang="en-US" sz="4400" dirty="0" err="1"/>
              <a:t>đảo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bè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kênh</a:t>
            </a:r>
            <a:r>
              <a:rPr lang="en-US" sz="4400" dirty="0"/>
              <a:t> </a:t>
            </a:r>
            <a:r>
              <a:rPr lang="en-US" sz="4400" dirty="0" err="1"/>
              <a:t>khác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,…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552382-E749-03AA-C37E-07EF1615EE3D}"/>
              </a:ext>
            </a:extLst>
          </p:cNvPr>
          <p:cNvGrpSpPr/>
          <p:nvPr/>
        </p:nvGrpSpPr>
        <p:grpSpPr>
          <a:xfrm>
            <a:off x="2227402" y="230333"/>
            <a:ext cx="13928445" cy="1320173"/>
            <a:chOff x="2179778" y="3015339"/>
            <a:chExt cx="13928445" cy="1320173"/>
          </a:xfrm>
        </p:grpSpPr>
        <p:grpSp>
          <p:nvGrpSpPr>
            <p:cNvPr id="9" name="Group 9"/>
            <p:cNvGrpSpPr/>
            <p:nvPr/>
          </p:nvGrpSpPr>
          <p:grpSpPr>
            <a:xfrm>
              <a:off x="2179778" y="3015339"/>
              <a:ext cx="13928445" cy="1320173"/>
              <a:chOff x="0" y="0"/>
              <a:chExt cx="20192434" cy="1913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19243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0192434" h="1913890">
                    <a:moveTo>
                      <a:pt x="20192434" y="956945"/>
                    </a:moveTo>
                    <a:lnTo>
                      <a:pt x="20192434" y="956945"/>
                    </a:lnTo>
                    <a:cubicBezTo>
                      <a:pt x="20192434" y="1485392"/>
                      <a:pt x="19764063" y="1913890"/>
                      <a:pt x="1923548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9235489" y="0"/>
                    </a:lnTo>
                    <a:cubicBezTo>
                      <a:pt x="19763936" y="0"/>
                      <a:pt x="20192434" y="428371"/>
                      <a:pt x="20192434" y="95694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087732" y="3317717"/>
              <a:ext cx="535653" cy="606973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2447881" y="3317283"/>
              <a:ext cx="12639851" cy="6796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00"/>
                </a:lnSpc>
              </a:pPr>
              <a:r>
                <a:rPr lang="fr-FR" sz="4000" b="1" dirty="0">
                  <a:solidFill>
                    <a:srgbClr val="FF0000"/>
                  </a:solidFill>
                </a:rPr>
                <a:t>3. </a:t>
              </a:r>
              <a:r>
                <a:rPr lang="fr-FR" sz="4000" b="1" dirty="0" err="1">
                  <a:solidFill>
                    <a:srgbClr val="FF0000"/>
                  </a:solidFill>
                </a:rPr>
                <a:t>Trách</a:t>
              </a:r>
              <a:r>
                <a:rPr lang="fr-FR" sz="4000" b="1" dirty="0">
                  <a:solidFill>
                    <a:srgbClr val="FF0000"/>
                  </a:solidFill>
                </a:rPr>
                <a:t> </a:t>
              </a:r>
              <a:r>
                <a:rPr lang="fr-FR" sz="4000" b="1" dirty="0" err="1">
                  <a:solidFill>
                    <a:srgbClr val="FF0000"/>
                  </a:solidFill>
                </a:rPr>
                <a:t>nhiệm</a:t>
              </a:r>
              <a:r>
                <a:rPr lang="fr-FR" sz="4000" b="1" dirty="0">
                  <a:solidFill>
                    <a:srgbClr val="FF0000"/>
                  </a:solidFill>
                </a:rPr>
                <a:t> </a:t>
              </a:r>
              <a:r>
                <a:rPr lang="fr-FR" sz="4000" b="1" dirty="0" err="1">
                  <a:solidFill>
                    <a:srgbClr val="FF0000"/>
                  </a:solidFill>
                </a:rPr>
                <a:t>của</a:t>
              </a:r>
              <a:r>
                <a:rPr lang="fr-FR" sz="4000" b="1" dirty="0">
                  <a:solidFill>
                    <a:srgbClr val="FF0000"/>
                  </a:solidFill>
                </a:rPr>
                <a:t> </a:t>
              </a:r>
              <a:r>
                <a:rPr lang="fr-FR" sz="4000" b="1" dirty="0" err="1">
                  <a:solidFill>
                    <a:srgbClr val="FF0000"/>
                  </a:solidFill>
                </a:rPr>
                <a:t>học</a:t>
              </a:r>
              <a:r>
                <a:rPr lang="fr-FR" sz="4000" b="1" dirty="0">
                  <a:solidFill>
                    <a:srgbClr val="FF0000"/>
                  </a:solidFill>
                </a:rPr>
                <a:t> </a:t>
              </a:r>
              <a:r>
                <a:rPr lang="fr-FR" sz="4000" b="1" dirty="0" err="1">
                  <a:solidFill>
                    <a:srgbClr val="FF0000"/>
                  </a:solidFill>
                </a:rPr>
                <a:t>sinh</a:t>
              </a:r>
              <a:endParaRPr lang="en-US" sz="4000" spc="-171" dirty="0">
                <a:solidFill>
                  <a:srgbClr val="FF0000"/>
                </a:solidFill>
                <a:latin typeface="Arialle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70876" y="5763888"/>
            <a:ext cx="950630" cy="950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A3A6F6-6691-6714-8B6C-6A8A945DD1F9}"/>
              </a:ext>
            </a:extLst>
          </p:cNvPr>
          <p:cNvSpPr txBox="1"/>
          <p:nvPr/>
        </p:nvSpPr>
        <p:spPr>
          <a:xfrm>
            <a:off x="456725" y="7825134"/>
            <a:ext cx="5127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7" indent="-514337"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40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5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lang="en-US" sz="4000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8" descr="Meeting png images | PNGEgg">
            <a:extLst>
              <a:ext uri="{FF2B5EF4-FFF2-40B4-BE49-F238E27FC236}">
                <a16:creationId xmlns:a16="http://schemas.microsoft.com/office/drawing/2014/main" id="{F6801C77-6E55-529E-B652-1B197E0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3" b="98276" l="3161" r="99713">
                        <a14:foregroundMark x1="25862" y1="52874" x2="34770" y2="27586"/>
                        <a14:foregroundMark x1="31034" y1="53161" x2="40805" y2="29023"/>
                        <a14:foregroundMark x1="37644" y1="55172" x2="40517" y2="48276"/>
                        <a14:foregroundMark x1="27586" y1="62931" x2="39655" y2="73563"/>
                        <a14:foregroundMark x1="31897" y1="56609" x2="43391" y2="69253"/>
                        <a14:foregroundMark x1="44253" y1="72701" x2="57759" y2="71839"/>
                        <a14:foregroundMark x1="71839" y1="63506" x2="66667" y2="42241"/>
                        <a14:foregroundMark x1="77299" y1="54885" x2="74138" y2="41667"/>
                        <a14:foregroundMark x1="75862" y1="54598" x2="75862" y2="49138"/>
                        <a14:foregroundMark x1="50000" y1="44828" x2="54023" y2="36207"/>
                        <a14:foregroundMark x1="62356" y1="45115" x2="56034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1" y="1303002"/>
            <a:ext cx="5215196" cy="52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DC81-F4CC-F2DF-1D63-4ED06670EAE3}"/>
              </a:ext>
            </a:extLst>
          </p:cNvPr>
          <p:cNvSpPr txBox="1"/>
          <p:nvPr/>
        </p:nvSpPr>
        <p:spPr>
          <a:xfrm>
            <a:off x="5819580" y="1693688"/>
            <a:ext cx="11710395" cy="3472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nhóm</a:t>
            </a:r>
            <a:endParaRPr lang="en-US" sz="3600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tư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dung</a:t>
            </a:r>
            <a:endParaRPr lang="en-GB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i="1" dirty="0"/>
              <a:t>Em </a:t>
            </a:r>
            <a:r>
              <a:rPr lang="en-US" sz="4400" i="1" dirty="0" err="1"/>
              <a:t>cần</a:t>
            </a:r>
            <a:r>
              <a:rPr lang="en-US" sz="4400" i="1" dirty="0"/>
              <a:t> </a:t>
            </a:r>
            <a:r>
              <a:rPr lang="en-US" sz="4400" i="1" dirty="0" err="1"/>
              <a:t>làm</a:t>
            </a:r>
            <a:r>
              <a:rPr lang="en-US" sz="4400" i="1" dirty="0"/>
              <a:t> </a:t>
            </a:r>
            <a:r>
              <a:rPr lang="en-US" sz="4400" i="1" dirty="0" err="1"/>
              <a:t>gì</a:t>
            </a:r>
            <a:r>
              <a:rPr lang="en-US" sz="4400" i="1" dirty="0"/>
              <a:t> </a:t>
            </a:r>
            <a:r>
              <a:rPr lang="en-US" sz="4400" i="1" dirty="0" err="1"/>
              <a:t>để</a:t>
            </a:r>
            <a:r>
              <a:rPr lang="en-US" sz="4400" i="1" dirty="0"/>
              <a:t> </a:t>
            </a:r>
            <a:r>
              <a:rPr lang="en-US" sz="4400" i="1" dirty="0" err="1"/>
              <a:t>góp</a:t>
            </a:r>
            <a:r>
              <a:rPr lang="en-US" sz="4400" i="1" dirty="0"/>
              <a:t> </a:t>
            </a:r>
            <a:r>
              <a:rPr lang="en-US" sz="4400" i="1" dirty="0" err="1"/>
              <a:t>phần</a:t>
            </a:r>
            <a:r>
              <a:rPr lang="en-US" sz="4400" i="1" dirty="0"/>
              <a:t> </a:t>
            </a:r>
            <a:r>
              <a:rPr lang="en-US" sz="4400" i="1" dirty="0" err="1"/>
              <a:t>xây</a:t>
            </a:r>
            <a:r>
              <a:rPr lang="en-US" sz="4400" i="1" dirty="0"/>
              <a:t> </a:t>
            </a:r>
            <a:r>
              <a:rPr lang="en-US" sz="4400" i="1" dirty="0" err="1"/>
              <a:t>dựng</a:t>
            </a:r>
            <a:r>
              <a:rPr lang="en-US" sz="4400" i="1" dirty="0"/>
              <a:t> </a:t>
            </a:r>
            <a:r>
              <a:rPr lang="en-US" sz="4400" i="1" dirty="0" err="1"/>
              <a:t>nếp</a:t>
            </a:r>
            <a:r>
              <a:rPr lang="en-US" sz="4400" i="1" dirty="0"/>
              <a:t> </a:t>
            </a:r>
            <a:r>
              <a:rPr lang="en-US" sz="4400" i="1" dirty="0" err="1"/>
              <a:t>sống</a:t>
            </a:r>
            <a:r>
              <a:rPr lang="en-US" sz="4400" i="1" dirty="0"/>
              <a:t> </a:t>
            </a:r>
            <a:r>
              <a:rPr lang="en-US" sz="4400" i="1" dirty="0" err="1"/>
              <a:t>văn</a:t>
            </a:r>
            <a:r>
              <a:rPr lang="en-US" sz="4400" i="1" dirty="0"/>
              <a:t> </a:t>
            </a:r>
            <a:r>
              <a:rPr lang="en-US" sz="4400" i="1" dirty="0" err="1"/>
              <a:t>hóa</a:t>
            </a:r>
            <a:r>
              <a:rPr lang="en-US" sz="4400" i="1" dirty="0"/>
              <a:t> ở </a:t>
            </a:r>
            <a:r>
              <a:rPr lang="en-US" sz="4400" i="1" dirty="0" err="1"/>
              <a:t>địa</a:t>
            </a:r>
            <a:r>
              <a:rPr lang="en-US" sz="4400" i="1" dirty="0"/>
              <a:t> </a:t>
            </a:r>
            <a:r>
              <a:rPr lang="en-US" sz="4400" i="1" dirty="0" err="1"/>
              <a:t>phương</a:t>
            </a:r>
            <a:r>
              <a:rPr lang="en-US" sz="4400" i="1" dirty="0"/>
              <a:t>.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BEA2-269C-48F4-F82F-45B15942420F}"/>
              </a:ext>
            </a:extLst>
          </p:cNvPr>
          <p:cNvSpPr txBox="1"/>
          <p:nvPr/>
        </p:nvSpPr>
        <p:spPr>
          <a:xfrm>
            <a:off x="0" y="127107"/>
            <a:ext cx="18288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le Bold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Thủ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đô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góp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xây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dựng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nếp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sống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hóa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Arialle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le Bold"/>
              </a:rPr>
              <a:t>phương</a:t>
            </a:r>
            <a:endParaRPr lang="en-US" sz="4000" dirty="0">
              <a:solidFill>
                <a:srgbClr val="002060"/>
              </a:solidFill>
              <a:latin typeface="Arialle Bold"/>
            </a:endParaRPr>
          </a:p>
        </p:txBody>
      </p:sp>
    </p:spTree>
    <p:extLst>
      <p:ext uri="{BB962C8B-B14F-4D97-AF65-F5344CB8AC3E}">
        <p14:creationId xmlns:p14="http://schemas.microsoft.com/office/powerpoint/2010/main" val="13921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25741" y="6573975"/>
            <a:ext cx="6077368" cy="3966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>
            <a:off x="2863034" y="3959745"/>
            <a:ext cx="1714265" cy="1645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 flipH="1" flipV="1">
            <a:off x="13710701" y="3959745"/>
            <a:ext cx="1714265" cy="1645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1732225"/>
            <a:ext cx="16459200" cy="6100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317090" y="-251207"/>
            <a:ext cx="6077368" cy="39668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81200" y="2944267"/>
            <a:ext cx="14097000" cy="3187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5400" dirty="0">
                <a:solidFill>
                  <a:srgbClr val="000000"/>
                </a:solidFill>
                <a:latin typeface="Arialle Bold"/>
              </a:rPr>
              <a:t>Trong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số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việc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vừa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nêu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bản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thân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đã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thực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hiện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việc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le Bold"/>
              </a:rPr>
              <a:t>nào</a:t>
            </a:r>
            <a:r>
              <a:rPr lang="en-US" sz="5400" dirty="0">
                <a:solidFill>
                  <a:srgbClr val="000000"/>
                </a:solidFill>
                <a:latin typeface="Arialle Bol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8342" y="7913412"/>
            <a:ext cx="2900738" cy="1344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04439" y="450030"/>
            <a:ext cx="2770951" cy="2564389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785DF3E9-ADFB-1025-1181-71B24F288F45}"/>
              </a:ext>
            </a:extLst>
          </p:cNvPr>
          <p:cNvSpPr/>
          <p:nvPr/>
        </p:nvSpPr>
        <p:spPr>
          <a:xfrm flipH="1">
            <a:off x="11996168" y="6557170"/>
            <a:ext cx="6016542" cy="3686610"/>
          </a:xfrm>
          <a:custGeom>
            <a:avLst/>
            <a:gdLst/>
            <a:ahLst/>
            <a:cxnLst/>
            <a:rect l="l" t="t" r="r" b="b"/>
            <a:pathLst>
              <a:path w="9439711" h="5766805">
                <a:moveTo>
                  <a:pt x="9439710" y="0"/>
                </a:moveTo>
                <a:lnTo>
                  <a:pt x="0" y="0"/>
                </a:lnTo>
                <a:lnTo>
                  <a:pt x="0" y="5766805"/>
                </a:lnTo>
                <a:lnTo>
                  <a:pt x="9439710" y="5766805"/>
                </a:lnTo>
                <a:lnTo>
                  <a:pt x="94397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8001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064" y="3415308"/>
            <a:ext cx="16849872" cy="344709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6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lnSpc>
                <a:spcPct val="150000"/>
              </a:lnSpc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4712" indent="-91437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59324"/>
            <a:ext cx="18288000" cy="2954655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thành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9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9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90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ubicBezTo>
                    <a:pt x="1383100" y="381742"/>
                    <a:pt x="1383100" y="381742"/>
                    <a:pt x="1383100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ubicBezTo>
                    <a:pt x="386672" y="381742"/>
                    <a:pt x="386672" y="381742"/>
                    <a:pt x="386672" y="381742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ubicBezTo>
                    <a:pt x="4415471" y="2053411"/>
                    <a:pt x="4415471" y="2053411"/>
                    <a:pt x="4415471" y="2053411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80873" y="4071267"/>
            <a:ext cx="5315983" cy="455241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AutoShape 18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911752" y="1126751"/>
            <a:ext cx="3389965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b="1" dirty="0">
                <a:solidFill>
                  <a:srgbClr val="FF0000"/>
                </a:solidFill>
                <a:latin typeface="Nunito"/>
              </a:rPr>
              <a:t>GDĐP 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97935" y="3697927"/>
            <a:ext cx="10424732" cy="219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Chủ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đề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2: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Xây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dựng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nếp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sống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văn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hóa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ở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địa</a:t>
            </a:r>
            <a:r>
              <a:rPr lang="en-US" sz="5073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5073" dirty="0" err="1">
                <a:solidFill>
                  <a:srgbClr val="FF0000"/>
                </a:solidFill>
                <a:latin typeface="Arialle Bold"/>
              </a:rPr>
              <a:t>phương</a:t>
            </a:r>
            <a:endParaRPr lang="en-US" sz="5073" dirty="0">
              <a:solidFill>
                <a:srgbClr val="FF0000"/>
              </a:solidFill>
              <a:latin typeface="Ariall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220" y="3203226"/>
            <a:ext cx="5863461" cy="4265325"/>
            <a:chOff x="0" y="95181"/>
            <a:chExt cx="4670619" cy="528377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988572"/>
              <a:ext cx="4670619" cy="439038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67227" y="95181"/>
              <a:ext cx="897451" cy="1378071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447800" y="1203898"/>
            <a:ext cx="14752854" cy="14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 b="1" spc="-299" dirty="0" err="1">
                <a:solidFill>
                  <a:srgbClr val="BF2424"/>
                </a:solidFill>
                <a:latin typeface="Faustina SemiBold"/>
              </a:rPr>
              <a:t>Nội</a:t>
            </a:r>
            <a:r>
              <a:rPr lang="en-US" sz="9999" b="1" spc="-299" dirty="0">
                <a:solidFill>
                  <a:srgbClr val="BF2424"/>
                </a:solidFill>
                <a:latin typeface="Faustina SemiBold"/>
              </a:rPr>
              <a:t>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681" y="4700619"/>
            <a:ext cx="5246532" cy="2195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1. Phong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trào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xây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dựng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nếp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sống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văn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hóa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ở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địa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phương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của</a:t>
            </a:r>
            <a:r>
              <a:rPr lang="en-US" sz="3300" b="1" dirty="0">
                <a:solidFill>
                  <a:srgbClr val="FFFFFF"/>
                </a:solidFill>
                <a:latin typeface="Muli Regular"/>
              </a:rPr>
              <a:t> Hà </a:t>
            </a:r>
            <a:r>
              <a:rPr lang="en-US" sz="3300" b="1" dirty="0" err="1">
                <a:solidFill>
                  <a:srgbClr val="FFFFFF"/>
                </a:solidFill>
                <a:latin typeface="Muli Regular"/>
              </a:rPr>
              <a:t>Nội</a:t>
            </a:r>
            <a:endParaRPr lang="en-US" sz="3300" b="1" dirty="0">
              <a:solidFill>
                <a:srgbClr val="FFFFFF"/>
              </a:solidFill>
              <a:latin typeface="Muli Regular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CE0288-0D10-20D2-B26F-61D1622B8079}"/>
              </a:ext>
            </a:extLst>
          </p:cNvPr>
          <p:cNvGrpSpPr/>
          <p:nvPr/>
        </p:nvGrpSpPr>
        <p:grpSpPr>
          <a:xfrm>
            <a:off x="6281242" y="3642184"/>
            <a:ext cx="5863462" cy="3685230"/>
            <a:chOff x="5483648" y="3686749"/>
            <a:chExt cx="3292786" cy="3685230"/>
          </a:xfrm>
        </p:grpSpPr>
        <p:grpSp>
          <p:nvGrpSpPr>
            <p:cNvPr id="3" name="Group 3"/>
            <p:cNvGrpSpPr/>
            <p:nvPr/>
          </p:nvGrpSpPr>
          <p:grpSpPr>
            <a:xfrm>
              <a:off x="5483648" y="3686749"/>
              <a:ext cx="3292786" cy="3685230"/>
              <a:chOff x="0" y="397091"/>
              <a:chExt cx="4390381" cy="4913640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5400000">
                <a:off x="-140119" y="780231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40272">
                <a:off x="1358958" y="397091"/>
                <a:ext cx="1599236" cy="418709"/>
              </a:xfrm>
              <a:prstGeom prst="rect">
                <a:avLst/>
              </a:prstGeom>
            </p:spPr>
          </p:pic>
        </p:grpSp>
        <p:sp>
          <p:nvSpPr>
            <p:cNvPr id="15" name="TextBox 15"/>
            <p:cNvSpPr txBox="1"/>
            <p:nvPr/>
          </p:nvSpPr>
          <p:spPr>
            <a:xfrm>
              <a:off x="5669076" y="4709246"/>
              <a:ext cx="2844462" cy="2062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2. Thành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tựu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của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phong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trào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xây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dựng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nếp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sống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văn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hóa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ở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thủ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đô</a:t>
              </a:r>
              <a:r>
                <a:rPr lang="en-US" sz="3100" b="1" dirty="0">
                  <a:solidFill>
                    <a:srgbClr val="FFFFFF"/>
                  </a:solidFill>
                  <a:latin typeface="Muli Regular"/>
                </a:rPr>
                <a:t> Hà </a:t>
              </a:r>
              <a:r>
                <a:rPr lang="en-US" sz="3100" b="1" dirty="0" err="1">
                  <a:solidFill>
                    <a:srgbClr val="FFFFFF"/>
                  </a:solidFill>
                  <a:latin typeface="Muli Regular"/>
                </a:rPr>
                <a:t>Nội</a:t>
              </a:r>
              <a:endParaRPr lang="en-US" sz="310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38345-1F73-5206-797C-CEA90F774BCF}"/>
              </a:ext>
            </a:extLst>
          </p:cNvPr>
          <p:cNvGrpSpPr/>
          <p:nvPr/>
        </p:nvGrpSpPr>
        <p:grpSpPr>
          <a:xfrm>
            <a:off x="12424538" y="3203227"/>
            <a:ext cx="5863462" cy="4265324"/>
            <a:chOff x="9214282" y="3377349"/>
            <a:chExt cx="3502964" cy="3889540"/>
          </a:xfrm>
        </p:grpSpPr>
        <p:grpSp>
          <p:nvGrpSpPr>
            <p:cNvPr id="9" name="Group 9"/>
            <p:cNvGrpSpPr/>
            <p:nvPr/>
          </p:nvGrpSpPr>
          <p:grpSpPr>
            <a:xfrm>
              <a:off x="9214282" y="3377349"/>
              <a:ext cx="3502964" cy="3889540"/>
              <a:chOff x="0" y="0"/>
              <a:chExt cx="4670619" cy="5186054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10800000">
                <a:off x="0" y="795673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03392" y="0"/>
                <a:ext cx="756732" cy="1504008"/>
              </a:xfrm>
              <a:prstGeom prst="rect">
                <a:avLst/>
              </a:prstGeom>
            </p:spPr>
          </p:pic>
        </p:grpSp>
        <p:sp>
          <p:nvSpPr>
            <p:cNvPr id="16" name="TextBox 16"/>
            <p:cNvSpPr txBox="1"/>
            <p:nvPr/>
          </p:nvSpPr>
          <p:spPr>
            <a:xfrm>
              <a:off x="9439772" y="4649820"/>
              <a:ext cx="3051984" cy="19413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3.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Học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sinh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Thủ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đô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góp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phần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xây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dựng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nếp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sống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văn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hóa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ở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địa</a:t>
              </a:r>
              <a:r>
                <a:rPr lang="en-US" sz="3199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3199" b="1" dirty="0" err="1">
                  <a:solidFill>
                    <a:srgbClr val="FFFFFF"/>
                  </a:solidFill>
                  <a:latin typeface="Muli Regular"/>
                </a:rPr>
                <a:t>phương</a:t>
              </a:r>
              <a:endParaRPr lang="en-US" sz="3199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77582"/>
            <a:ext cx="18288000" cy="12242163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09600" y="3027723"/>
            <a:ext cx="17068799" cy="4476587"/>
            <a:chOff x="0" y="0"/>
            <a:chExt cx="3577638" cy="1500618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578908" cy="1499348"/>
            </a:xfrm>
            <a:custGeom>
              <a:avLst/>
              <a:gdLst/>
              <a:ahLst/>
              <a:cxnLst/>
              <a:rect l="l" t="t" r="r" b="b"/>
              <a:pathLst>
                <a:path w="3578908" h="1499348">
                  <a:moveTo>
                    <a:pt x="3567478" y="27940"/>
                  </a:moveTo>
                  <a:cubicBezTo>
                    <a:pt x="3558588" y="24130"/>
                    <a:pt x="3549698" y="21590"/>
                    <a:pt x="3540808" y="21590"/>
                  </a:cubicBezTo>
                  <a:cubicBezTo>
                    <a:pt x="3514138" y="20320"/>
                    <a:pt x="3461233" y="20320"/>
                    <a:pt x="3402900" y="17780"/>
                  </a:cubicBezTo>
                  <a:cubicBezTo>
                    <a:pt x="3269566" y="12700"/>
                    <a:pt x="3139011" y="6350"/>
                    <a:pt x="3005678" y="3810"/>
                  </a:cubicBezTo>
                  <a:cubicBezTo>
                    <a:pt x="2897344" y="1270"/>
                    <a:pt x="2791789" y="3810"/>
                    <a:pt x="2683456" y="2540"/>
                  </a:cubicBezTo>
                  <a:cubicBezTo>
                    <a:pt x="2636233" y="2540"/>
                    <a:pt x="2589011" y="0"/>
                    <a:pt x="2541789" y="2540"/>
                  </a:cubicBezTo>
                  <a:cubicBezTo>
                    <a:pt x="2427900" y="10160"/>
                    <a:pt x="2314011" y="11430"/>
                    <a:pt x="2197345" y="8890"/>
                  </a:cubicBezTo>
                  <a:cubicBezTo>
                    <a:pt x="2139012" y="7620"/>
                    <a:pt x="2080678" y="7620"/>
                    <a:pt x="2022345" y="7620"/>
                  </a:cubicBezTo>
                  <a:cubicBezTo>
                    <a:pt x="1916790" y="7620"/>
                    <a:pt x="1811234" y="7620"/>
                    <a:pt x="1705679" y="6350"/>
                  </a:cubicBezTo>
                  <a:cubicBezTo>
                    <a:pt x="1594568" y="5080"/>
                    <a:pt x="500124" y="2540"/>
                    <a:pt x="391791" y="1270"/>
                  </a:cubicBezTo>
                  <a:cubicBezTo>
                    <a:pt x="302902" y="0"/>
                    <a:pt x="216791" y="1270"/>
                    <a:pt x="127902" y="1270"/>
                  </a:cubicBezTo>
                  <a:cubicBezTo>
                    <a:pt x="6679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1205"/>
                    <a:pt x="16510" y="174022"/>
                    <a:pt x="17780" y="235737"/>
                  </a:cubicBezTo>
                  <a:cubicBezTo>
                    <a:pt x="19050" y="298554"/>
                    <a:pt x="17780" y="361371"/>
                    <a:pt x="16510" y="425291"/>
                  </a:cubicBezTo>
                  <a:cubicBezTo>
                    <a:pt x="15240" y="490312"/>
                    <a:pt x="2540" y="1172483"/>
                    <a:pt x="2540" y="1237504"/>
                  </a:cubicBezTo>
                  <a:cubicBezTo>
                    <a:pt x="2540" y="1301423"/>
                    <a:pt x="1270" y="1365343"/>
                    <a:pt x="0" y="1429262"/>
                  </a:cubicBezTo>
                  <a:cubicBezTo>
                    <a:pt x="0" y="1444738"/>
                    <a:pt x="3810" y="1454898"/>
                    <a:pt x="15240" y="1459978"/>
                  </a:cubicBezTo>
                  <a:cubicBezTo>
                    <a:pt x="22860" y="1463788"/>
                    <a:pt x="31750" y="1466328"/>
                    <a:pt x="40640" y="1467598"/>
                  </a:cubicBezTo>
                  <a:cubicBezTo>
                    <a:pt x="125124" y="1472678"/>
                    <a:pt x="230680" y="1476488"/>
                    <a:pt x="336235" y="1481568"/>
                  </a:cubicBezTo>
                  <a:cubicBezTo>
                    <a:pt x="394568" y="1484108"/>
                    <a:pt x="452902" y="1489188"/>
                    <a:pt x="511235" y="1490458"/>
                  </a:cubicBezTo>
                  <a:cubicBezTo>
                    <a:pt x="608457" y="1492998"/>
                    <a:pt x="1691790" y="1494268"/>
                    <a:pt x="1789012" y="1495538"/>
                  </a:cubicBezTo>
                  <a:cubicBezTo>
                    <a:pt x="1802901" y="1495538"/>
                    <a:pt x="1816789" y="1495538"/>
                    <a:pt x="1830678" y="1495538"/>
                  </a:cubicBezTo>
                  <a:cubicBezTo>
                    <a:pt x="1897345" y="1495538"/>
                    <a:pt x="1966789" y="1494268"/>
                    <a:pt x="2033456" y="1494268"/>
                  </a:cubicBezTo>
                  <a:cubicBezTo>
                    <a:pt x="2111234" y="1494268"/>
                    <a:pt x="2186234" y="1495538"/>
                    <a:pt x="2264011" y="1495538"/>
                  </a:cubicBezTo>
                  <a:cubicBezTo>
                    <a:pt x="2377900" y="1495538"/>
                    <a:pt x="2494567" y="1495538"/>
                    <a:pt x="2608456" y="1495538"/>
                  </a:cubicBezTo>
                  <a:cubicBezTo>
                    <a:pt x="2714011" y="1495538"/>
                    <a:pt x="2819567" y="1496808"/>
                    <a:pt x="2925122" y="1498078"/>
                  </a:cubicBezTo>
                  <a:cubicBezTo>
                    <a:pt x="2972344" y="1498078"/>
                    <a:pt x="3022344" y="1499348"/>
                    <a:pt x="3069566" y="1499348"/>
                  </a:cubicBezTo>
                  <a:cubicBezTo>
                    <a:pt x="3222344" y="1498078"/>
                    <a:pt x="3372344" y="1491728"/>
                    <a:pt x="3517948" y="1491728"/>
                  </a:cubicBezTo>
                  <a:cubicBezTo>
                    <a:pt x="3521758" y="1491728"/>
                    <a:pt x="3526838" y="1489188"/>
                    <a:pt x="3530648" y="1486648"/>
                  </a:cubicBezTo>
                  <a:cubicBezTo>
                    <a:pt x="3535728" y="1482838"/>
                    <a:pt x="3538268" y="1476488"/>
                    <a:pt x="3540808" y="1473948"/>
                  </a:cubicBezTo>
                  <a:cubicBezTo>
                    <a:pt x="3542078" y="1421547"/>
                    <a:pt x="3543348" y="1375261"/>
                    <a:pt x="3544618" y="1328975"/>
                  </a:cubicBezTo>
                  <a:cubicBezTo>
                    <a:pt x="3545888" y="1257341"/>
                    <a:pt x="3556048" y="569660"/>
                    <a:pt x="3557318" y="498026"/>
                  </a:cubicBezTo>
                  <a:cubicBezTo>
                    <a:pt x="3557318" y="455046"/>
                    <a:pt x="3558588" y="412066"/>
                    <a:pt x="3559858" y="369086"/>
                  </a:cubicBezTo>
                  <a:cubicBezTo>
                    <a:pt x="3561128" y="322800"/>
                    <a:pt x="3562398" y="276513"/>
                    <a:pt x="3564938" y="230227"/>
                  </a:cubicBezTo>
                  <a:cubicBezTo>
                    <a:pt x="3566208" y="202676"/>
                    <a:pt x="3566208" y="174022"/>
                    <a:pt x="3571288" y="146471"/>
                  </a:cubicBezTo>
                  <a:cubicBezTo>
                    <a:pt x="3576368" y="113409"/>
                    <a:pt x="3578908" y="81450"/>
                    <a:pt x="3577638" y="44450"/>
                  </a:cubicBezTo>
                  <a:cubicBezTo>
                    <a:pt x="3577638" y="38100"/>
                    <a:pt x="3573828" y="30480"/>
                    <a:pt x="3567478" y="27940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5318" y="3594229"/>
            <a:ext cx="16383000" cy="309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2. Thành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tựu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của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phong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trào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xây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dựng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nếp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sống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văn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hóa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ở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Thủ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đô</a:t>
            </a:r>
            <a:r>
              <a:rPr lang="en-US" sz="7200" b="1" dirty="0">
                <a:solidFill>
                  <a:srgbClr val="002060"/>
                </a:solidFill>
                <a:latin typeface="Faustina Regular Bold"/>
              </a:rPr>
              <a:t> Hà </a:t>
            </a:r>
            <a:r>
              <a:rPr lang="en-US" sz="7200" b="1" dirty="0" err="1">
                <a:solidFill>
                  <a:srgbClr val="002060"/>
                </a:solidFill>
                <a:latin typeface="Faustina Regular Bold"/>
              </a:rPr>
              <a:t>Nội</a:t>
            </a:r>
            <a:endParaRPr lang="en-US" sz="7200" b="1" dirty="0">
              <a:solidFill>
                <a:srgbClr val="002060"/>
              </a:solidFill>
              <a:latin typeface="Faustina Regular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63666">
            <a:off x="-237389" y="2724752"/>
            <a:ext cx="2285414" cy="5983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78003">
            <a:off x="16743006" y="7398389"/>
            <a:ext cx="2285414" cy="598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96769" y="-87275"/>
            <a:ext cx="2449473" cy="32094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03873">
            <a:off x="-96533" y="6995874"/>
            <a:ext cx="1328740" cy="132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77126">
            <a:off x="16364537" y="-373448"/>
            <a:ext cx="2599189" cy="22661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78377">
            <a:off x="16855350" y="-223389"/>
            <a:ext cx="1176319" cy="196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spc="1116" dirty="0">
                <a:solidFill>
                  <a:srgbClr val="403D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A3A6F6-6691-6714-8B6C-6A8A945DD1F9}"/>
              </a:ext>
            </a:extLst>
          </p:cNvPr>
          <p:cNvSpPr txBox="1"/>
          <p:nvPr/>
        </p:nvSpPr>
        <p:spPr>
          <a:xfrm>
            <a:off x="402297" y="5555462"/>
            <a:ext cx="5127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7" indent="-514337"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40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5 </a:t>
            </a:r>
            <a:r>
              <a:rPr lang="en-US" sz="40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lang="en-US" sz="4000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8" descr="Meeting png images | PNGEgg">
            <a:extLst>
              <a:ext uri="{FF2B5EF4-FFF2-40B4-BE49-F238E27FC236}">
                <a16:creationId xmlns:a16="http://schemas.microsoft.com/office/drawing/2014/main" id="{F6801C77-6E55-529E-B652-1B197E0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3" b="98276" l="3161" r="99713">
                        <a14:foregroundMark x1="25862" y1="52874" x2="34770" y2="27586"/>
                        <a14:foregroundMark x1="31034" y1="53161" x2="40805" y2="29023"/>
                        <a14:foregroundMark x1="37644" y1="55172" x2="40517" y2="48276"/>
                        <a14:foregroundMark x1="27586" y1="62931" x2="39655" y2="73563"/>
                        <a14:foregroundMark x1="31897" y1="56609" x2="43391" y2="69253"/>
                        <a14:foregroundMark x1="44253" y1="72701" x2="57759" y2="71839"/>
                        <a14:foregroundMark x1="71839" y1="63506" x2="66667" y2="42241"/>
                        <a14:foregroundMark x1="77299" y1="54885" x2="74138" y2="41667"/>
                        <a14:foregroundMark x1="75862" y1="54598" x2="75862" y2="49138"/>
                        <a14:foregroundMark x1="50000" y1="44828" x2="54023" y2="36207"/>
                        <a14:foregroundMark x1="62356" y1="45115" x2="56034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1" y="1303002"/>
            <a:ext cx="3840498" cy="38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DC81-F4CC-F2DF-1D63-4ED06670EAE3}"/>
              </a:ext>
            </a:extLst>
          </p:cNvPr>
          <p:cNvSpPr txBox="1"/>
          <p:nvPr/>
        </p:nvSpPr>
        <p:spPr>
          <a:xfrm>
            <a:off x="6400800" y="1678781"/>
            <a:ext cx="109728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34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34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4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34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34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nhóm</a:t>
            </a:r>
            <a:endParaRPr lang="en-US" sz="3400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algn="just" defTabSz="1371566">
              <a:spcBef>
                <a:spcPts val="90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/>
            </a:pPr>
            <a:r>
              <a:rPr lang="en-US" sz="34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3400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3400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GB" sz="3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</a:t>
            </a:r>
            <a:endParaRPr lang="en-GB" sz="34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BEA2-269C-48F4-F82F-45B15942420F}"/>
              </a:ext>
            </a:extLst>
          </p:cNvPr>
          <p:cNvSpPr txBox="1"/>
          <p:nvPr/>
        </p:nvSpPr>
        <p:spPr>
          <a:xfrm>
            <a:off x="434954" y="297972"/>
            <a:ext cx="16145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Thành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B586DEF-FADC-AFBD-0F06-494A70F87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41553"/>
              </p:ext>
            </p:extLst>
          </p:nvPr>
        </p:nvGraphicFramePr>
        <p:xfrm>
          <a:off x="6400800" y="3983496"/>
          <a:ext cx="11484903" cy="6005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3661747531"/>
                    </a:ext>
                  </a:extLst>
                </a:gridCol>
                <a:gridCol w="6760503">
                  <a:extLst>
                    <a:ext uri="{9D8B030D-6E8A-4147-A177-3AD203B41FA5}">
                      <a16:colId xmlns:a16="http://schemas.microsoft.com/office/drawing/2014/main" val="2551050143"/>
                    </a:ext>
                  </a:extLst>
                </a:gridCol>
              </a:tblGrid>
              <a:tr h="800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>
                          <a:solidFill>
                            <a:schemeClr val="tx1"/>
                          </a:solidFill>
                          <a:effectLst/>
                        </a:rPr>
                        <a:t>Lĩnh vực</a:t>
                      </a:r>
                      <a:endParaRPr lang="en-US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effectLst/>
                        </a:rPr>
                        <a:t>Thành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effectLst/>
                        </a:rPr>
                        <a:t>tựu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183271"/>
                  </a:ext>
                </a:extLst>
              </a:tr>
              <a:tr h="19092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Làng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gia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đình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endParaRPr lang="en-US" sz="3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908805"/>
                  </a:ext>
                </a:extLst>
              </a:tr>
              <a:tr h="16959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b="0">
                          <a:solidFill>
                            <a:schemeClr val="tx1"/>
                          </a:solidFill>
                          <a:effectLst/>
                        </a:rPr>
                        <a:t>Các cuộc vận động, hội thi, phong trào</a:t>
                      </a:r>
                      <a:endParaRPr lang="en-US" sz="33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15225"/>
                  </a:ext>
                </a:extLst>
              </a:tr>
              <a:tr h="8000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b="0">
                          <a:solidFill>
                            <a:schemeClr val="tx1"/>
                          </a:solidFill>
                          <a:effectLst/>
                        </a:rPr>
                        <a:t>Các di sản văn hóa</a:t>
                      </a:r>
                      <a:endParaRPr lang="en-US" sz="33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45046"/>
                  </a:ext>
                </a:extLst>
              </a:tr>
              <a:tr h="80008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TDTT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quần</a:t>
                      </a:r>
                      <a:r>
                        <a:rPr lang="en-US" sz="33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  <a:effectLst/>
                        </a:rPr>
                        <a:t>chúng</a:t>
                      </a:r>
                      <a:endParaRPr lang="en-US" sz="3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3191F4-3587-D75E-CB42-014350130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84724"/>
              </p:ext>
            </p:extLst>
          </p:nvPr>
        </p:nvGraphicFramePr>
        <p:xfrm>
          <a:off x="391648" y="304799"/>
          <a:ext cx="17504703" cy="956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3152">
                  <a:extLst>
                    <a:ext uri="{9D8B030D-6E8A-4147-A177-3AD203B41FA5}">
                      <a16:colId xmlns:a16="http://schemas.microsoft.com/office/drawing/2014/main" val="3661747531"/>
                    </a:ext>
                  </a:extLst>
                </a:gridCol>
                <a:gridCol w="13781551">
                  <a:extLst>
                    <a:ext uri="{9D8B030D-6E8A-4147-A177-3AD203B41FA5}">
                      <a16:colId xmlns:a16="http://schemas.microsoft.com/office/drawing/2014/main" val="2551050143"/>
                    </a:ext>
                  </a:extLst>
                </a:gridCol>
              </a:tblGrid>
              <a:tr h="888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dirty="0" err="1">
                          <a:solidFill>
                            <a:schemeClr val="tx1"/>
                          </a:solidFill>
                          <a:effectLst/>
                        </a:rPr>
                        <a:t>Lĩnh</a:t>
                      </a:r>
                      <a:r>
                        <a:rPr lang="en-US" sz="3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dirty="0" err="1">
                          <a:solidFill>
                            <a:schemeClr val="tx1"/>
                          </a:solidFill>
                          <a:effectLst/>
                        </a:rPr>
                        <a:t>vực</a:t>
                      </a:r>
                      <a:endParaRPr lang="en-US" sz="3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dirty="0">
                          <a:solidFill>
                            <a:schemeClr val="tx1"/>
                          </a:solidFill>
                          <a:effectLst/>
                        </a:rPr>
                        <a:t>Thành </a:t>
                      </a:r>
                      <a:r>
                        <a:rPr lang="en-US" sz="3800" dirty="0" err="1">
                          <a:solidFill>
                            <a:schemeClr val="tx1"/>
                          </a:solidFill>
                          <a:effectLst/>
                        </a:rPr>
                        <a:t>tựu</a:t>
                      </a:r>
                      <a:endParaRPr lang="en-US" sz="3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183271"/>
                  </a:ext>
                </a:extLst>
              </a:tr>
              <a:tr h="24265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Làng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gia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đình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tháng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2/2023,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88.0%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đình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đạt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hiệu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Gia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đình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63.0%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đạt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hiệu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72.5%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tổ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phố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đạt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hiệu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Tổ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phố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908805"/>
                  </a:ext>
                </a:extLst>
              </a:tr>
              <a:tr h="286362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>
                          <a:solidFill>
                            <a:schemeClr val="tx1"/>
                          </a:solidFill>
                          <a:effectLst/>
                        </a:rPr>
                        <a:t>Các cuộc vận động, hội thi, phong trào</a:t>
                      </a:r>
                      <a:endParaRPr lang="en-US" sz="3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Tổ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chức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Hội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"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Trưởng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thiện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", Phong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trào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đoàn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chung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sức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nông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mới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thị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15225"/>
                  </a:ext>
                </a:extLst>
              </a:tr>
              <a:tr h="135092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>
                          <a:solidFill>
                            <a:schemeClr val="tx1"/>
                          </a:solidFill>
                          <a:effectLst/>
                        </a:rPr>
                        <a:t>Các di sản văn hóa</a:t>
                      </a:r>
                      <a:endParaRPr lang="en-US" sz="3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tồn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huy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giá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trị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hút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nhiều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khách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ngoài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nước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45046"/>
                  </a:ext>
                </a:extLst>
              </a:tr>
              <a:tr h="135092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TDTT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quần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</a:rPr>
                        <a:t>chúng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phường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thị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trấn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hút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đông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đảo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tham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TDTT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quần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chúng</a:t>
                      </a:r>
                      <a:r>
                        <a:rPr lang="en-US" sz="3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3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5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D1466-D870-A697-08E1-C7B96A4E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7153">
            <a:off x="2137142" y="533400"/>
            <a:ext cx="13028756" cy="922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4D57B-982F-91C2-AB78-29E449206B03}"/>
              </a:ext>
            </a:extLst>
          </p:cNvPr>
          <p:cNvSpPr txBox="1"/>
          <p:nvPr/>
        </p:nvSpPr>
        <p:spPr>
          <a:xfrm>
            <a:off x="9144000" y="9625793"/>
            <a:ext cx="9144000" cy="661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TDTT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AB491-8119-FE19-29B4-A42CAEC9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0092">
            <a:off x="518791" y="860039"/>
            <a:ext cx="9198464" cy="6026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28E9DB-EBDA-9E97-D63F-DA4A71B8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125444"/>
            <a:ext cx="9122229" cy="61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D58F6A-9BD3-4793-F4C9-B712A4C44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2908862"/>
            <a:ext cx="18026743" cy="7605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5C9E5-9494-54F6-29DF-B9315648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" y="5443"/>
            <a:ext cx="6168294" cy="4680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2CB9F-B9DB-1E55-A181-E471A56E4CAF}"/>
              </a:ext>
            </a:extLst>
          </p:cNvPr>
          <p:cNvSpPr txBox="1"/>
          <p:nvPr/>
        </p:nvSpPr>
        <p:spPr>
          <a:xfrm>
            <a:off x="6178650" y="876300"/>
            <a:ext cx="12087048" cy="9863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661</Words>
  <Application>Microsoft Office PowerPoint</Application>
  <PresentationFormat>Custom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Faustina SemiBold</vt:lpstr>
      <vt:lpstr>Faustina Regular Bold</vt:lpstr>
      <vt:lpstr>Courier New</vt:lpstr>
      <vt:lpstr>Nunito</vt:lpstr>
      <vt:lpstr>Arial</vt:lpstr>
      <vt:lpstr>Times New Roman</vt:lpstr>
      <vt:lpstr>Arialle Bold</vt:lpstr>
      <vt:lpstr>Muli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Illustration Computer UI English Class Education Presentation</dc:title>
  <dc:creator>Admin</dc:creator>
  <cp:lastModifiedBy>Phương</cp:lastModifiedBy>
  <cp:revision>15</cp:revision>
  <dcterms:created xsi:type="dcterms:W3CDTF">2006-08-16T00:00:00Z</dcterms:created>
  <dcterms:modified xsi:type="dcterms:W3CDTF">2023-12-31T04:20:39Z</dcterms:modified>
  <dc:identifier>DAFVG95eOZw</dc:identifier>
</cp:coreProperties>
</file>