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74" r:id="rId9"/>
    <p:sldId id="273" r:id="rId10"/>
    <p:sldId id="27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A69"/>
    <a:srgbClr val="EE3016"/>
    <a:srgbClr val="92DBF8"/>
    <a:srgbClr val="6ECFF6"/>
    <a:srgbClr val="FAC5BE"/>
    <a:srgbClr val="F8ACA2"/>
    <a:srgbClr val="F09456"/>
    <a:srgbClr val="F490AD"/>
    <a:srgbClr val="EF5F88"/>
    <a:srgbClr val="3BB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 varScale="1">
        <p:scale>
          <a:sx n="79" d="100"/>
          <a:sy n="79" d="100"/>
        </p:scale>
        <p:origin x="56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7068"/>
            <a:ext cx="8533559" cy="2804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982"/>
            <a:ext cx="7252855" cy="4052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04169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78448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032277"/>
            <a:ext cx="375944" cy="386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873242"/>
            <a:ext cx="379595" cy="3579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4067215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4457" y="4772748"/>
            <a:ext cx="363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are Linda and Phong talking about?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190" y="3985977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words / phrases in the box with the pictures.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62248" y="5380380"/>
            <a:ext cx="4140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two things or activities and share them with the class. The class listen and decide whether they are about or not about Tet.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Happy New Year!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746" y="4897415"/>
            <a:ext cx="1059007" cy="3095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5" y="5698151"/>
            <a:ext cx="375944" cy="3978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35257" y="5657379"/>
            <a:ext cx="3636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sentences about Tet with the information from the conversation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71423" y="4866711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Is it about Tet?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67" y="1833767"/>
            <a:ext cx="7872414" cy="51713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33451" y="1125881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Happy New Year!</a:t>
            </a:r>
          </a:p>
        </p:txBody>
      </p:sp>
      <p:pic>
        <p:nvPicPr>
          <p:cNvPr id="2" name="Bản sao của B1_38">
            <a:hlinkClick r:id="" action="ppaction://media"/>
            <a:extLst>
              <a:ext uri="{FF2B5EF4-FFF2-40B4-BE49-F238E27FC236}">
                <a16:creationId xmlns:a16="http://schemas.microsoft.com/office/drawing/2014/main" id="{4A18434B-39AF-4ACC-83AF-6CF60E517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188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62" y="841935"/>
            <a:ext cx="8695211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Phong, does Viet Nam celebrate New Years?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Yes, we do. We have Tet.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When is Tet?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At different times. This year, it’s in January.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What do you do at Tet?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We clean our homes and decorate them  with ﬂowers.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Is Tet a time for family gatherings?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Yes. It’s a happy time for everybody.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Great. 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Yes, and another good thing about Tet is that children get lucky money.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That sounds interesting. Is there anything special people should do?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We should say “Happy New Year” when we meet people, and we shouldn’t break anything.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Happy New Year!</a:t>
            </a:r>
          </a:p>
        </p:txBody>
      </p:sp>
      <p:pic>
        <p:nvPicPr>
          <p:cNvPr id="5" name="Bản sao của B1_38">
            <a:hlinkClick r:id="" action="ppaction://media"/>
            <a:extLst>
              <a:ext uri="{FF2B5EF4-FFF2-40B4-BE49-F238E27FC236}">
                <a16:creationId xmlns:a16="http://schemas.microsoft.com/office/drawing/2014/main" id="{6A41B368-5F79-44E7-82A4-D54669CFEF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25" end="1116.97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0231" y="1102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625" y="201521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Linda and Phong talking about?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830854" y="2540494"/>
            <a:ext cx="7396275" cy="826165"/>
            <a:chOff x="363373" y="1262747"/>
            <a:chExt cx="6973597" cy="954107"/>
          </a:xfrm>
        </p:grpSpPr>
        <p:sp>
          <p:nvSpPr>
            <p:cNvPr id="33" name="TextBox 32"/>
            <p:cNvSpPr txBox="1"/>
            <p:nvPr/>
          </p:nvSpPr>
          <p:spPr>
            <a:xfrm>
              <a:off x="363373" y="1262747"/>
              <a:ext cx="474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7313" y="1271400"/>
              <a:ext cx="65096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New Years in the world</a:t>
              </a:r>
              <a:endParaRPr lang="en-US" sz="2800" i="1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830854" y="3493394"/>
            <a:ext cx="7396275" cy="530713"/>
            <a:chOff x="363373" y="1262747"/>
            <a:chExt cx="6973597" cy="612900"/>
          </a:xfrm>
        </p:grpSpPr>
        <p:sp>
          <p:nvSpPr>
            <p:cNvPr id="36" name="TextBox 35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Tet in Viet Nam</a:t>
              </a:r>
              <a:endParaRPr lang="en-US" sz="2800" i="1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830854" y="4446293"/>
            <a:ext cx="7396275" cy="530713"/>
            <a:chOff x="363373" y="1262747"/>
            <a:chExt cx="6973597" cy="612900"/>
          </a:xfrm>
        </p:grpSpPr>
        <p:sp>
          <p:nvSpPr>
            <p:cNvPr id="39" name="TextBox 38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What to eat and wear during tet</a:t>
              </a:r>
              <a:endParaRPr lang="en-US" sz="2800" i="1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F5A3D6ED-DAC9-484C-843E-ABC385C4ACE1}"/>
              </a:ext>
            </a:extLst>
          </p:cNvPr>
          <p:cNvSpPr/>
          <p:nvPr/>
        </p:nvSpPr>
        <p:spPr>
          <a:xfrm>
            <a:off x="1774274" y="3475467"/>
            <a:ext cx="548640" cy="5486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97101"/>
            <a:ext cx="82381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about Tet with the information from the conversation in </a:t>
            </a:r>
            <a:r>
              <a:rPr lang="en-US" sz="2400" b="1" spc="-5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6" y="1340619"/>
            <a:ext cx="7642081" cy="9429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2265914"/>
            <a:ext cx="7644384" cy="10281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3364930"/>
            <a:ext cx="7644384" cy="850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4288836"/>
            <a:ext cx="7644384" cy="10693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5359213"/>
            <a:ext cx="7644384" cy="106930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232980" y="1618416"/>
            <a:ext cx="6973597" cy="470318"/>
            <a:chOff x="363373" y="1262747"/>
            <a:chExt cx="6973597" cy="470318"/>
          </a:xfrm>
        </p:grpSpPr>
        <p:sp>
          <p:nvSpPr>
            <p:cNvPr id="30" name="TextBox 29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This year Tet is in</a:t>
              </a:r>
              <a:endParaRPr lang="en-US" sz="2400" i="1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232980" y="256285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696920" y="2571506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decorate our</a:t>
            </a:r>
            <a:endParaRPr lang="en-US" sz="2400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1232980" y="359108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696920" y="3599740"/>
            <a:ext cx="302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Tet is a time for family</a:t>
            </a:r>
            <a:endParaRPr lang="en-US" sz="2400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1232980" y="458170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96920" y="4590357"/>
            <a:ext cx="170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Children get</a:t>
            </a:r>
            <a:endParaRPr lang="en-US" sz="2400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1232980" y="566833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696921" y="5676992"/>
            <a:ext cx="253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shouldn’t</a:t>
            </a:r>
            <a:endParaRPr lang="en-US" sz="2400" i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371E8F-24DE-4BE6-A083-735F5CEA8B2A}"/>
              </a:ext>
            </a:extLst>
          </p:cNvPr>
          <p:cNvGrpSpPr/>
          <p:nvPr/>
        </p:nvGrpSpPr>
        <p:grpSpPr>
          <a:xfrm>
            <a:off x="3895833" y="1625102"/>
            <a:ext cx="1314940" cy="466763"/>
            <a:chOff x="3826156" y="1108898"/>
            <a:chExt cx="1314940" cy="4667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8515F8-594A-4327-8EE1-50B91C0837AF}"/>
                </a:ext>
              </a:extLst>
            </p:cNvPr>
            <p:cNvSpPr txBox="1"/>
            <p:nvPr/>
          </p:nvSpPr>
          <p:spPr>
            <a:xfrm>
              <a:off x="3826156" y="1108898"/>
              <a:ext cx="11495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effectLst>
                    <a:glow rad="63500">
                      <a:schemeClr val="bg1"/>
                    </a:glow>
                  </a:effectLst>
                </a:rPr>
                <a:t>January</a:t>
              </a:r>
              <a:endParaRPr lang="en-US" sz="2400" dirty="0">
                <a:effectLst>
                  <a:glow rad="63500">
                    <a:schemeClr val="bg1"/>
                  </a:glow>
                </a:effectLst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C4226AD-C1B5-48A7-A560-8B862CFB29B8}"/>
                </a:ext>
              </a:extLst>
            </p:cNvPr>
            <p:cNvSpPr txBox="1"/>
            <p:nvPr/>
          </p:nvSpPr>
          <p:spPr>
            <a:xfrm>
              <a:off x="4803969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5D5672-C3D6-4564-9E10-895D35A03A72}"/>
              </a:ext>
            </a:extLst>
          </p:cNvPr>
          <p:cNvGrpSpPr/>
          <p:nvPr/>
        </p:nvGrpSpPr>
        <p:grpSpPr>
          <a:xfrm>
            <a:off x="3930070" y="1628611"/>
            <a:ext cx="1937597" cy="461665"/>
            <a:chOff x="3782291" y="1822567"/>
            <a:chExt cx="1937597" cy="461665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338CDB-F9A2-47D8-982E-842A496C6B49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3FD39E3-2508-4A37-94C1-150B687AA7EA}"/>
              </a:ext>
            </a:extLst>
          </p:cNvPr>
          <p:cNvGrpSpPr/>
          <p:nvPr/>
        </p:nvGrpSpPr>
        <p:grpSpPr>
          <a:xfrm>
            <a:off x="3876203" y="2580159"/>
            <a:ext cx="1937597" cy="461665"/>
            <a:chOff x="3782291" y="1822567"/>
            <a:chExt cx="1937597" cy="46166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1144345-4FF9-4993-B2BC-249F652DF71E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EC72D40-4AC3-4A5F-A3EB-F8A68331DBB7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5B5C645-7A2A-4CC2-A2EA-5EE0E8C9C061}"/>
              </a:ext>
            </a:extLst>
          </p:cNvPr>
          <p:cNvGrpSpPr/>
          <p:nvPr/>
        </p:nvGrpSpPr>
        <p:grpSpPr>
          <a:xfrm>
            <a:off x="3854495" y="2575760"/>
            <a:ext cx="1194872" cy="466763"/>
            <a:chOff x="3826156" y="1108898"/>
            <a:chExt cx="1194872" cy="466763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03468AF-A6A6-4AFF-B92C-CF1F5401D0B8}"/>
                </a:ext>
              </a:extLst>
            </p:cNvPr>
            <p:cNvSpPr txBox="1"/>
            <p:nvPr/>
          </p:nvSpPr>
          <p:spPr>
            <a:xfrm>
              <a:off x="3826156" y="1108898"/>
              <a:ext cx="10278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effectLst>
                    <a:glow rad="63500">
                      <a:schemeClr val="bg1"/>
                    </a:glow>
                  </a:effectLst>
                </a:rPr>
                <a:t>homes</a:t>
              </a:r>
              <a:endParaRPr lang="en-US" sz="2400" dirty="0">
                <a:effectLst>
                  <a:glow rad="63500">
                    <a:schemeClr val="bg1"/>
                  </a:glow>
                </a:effectLst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FB502B9-8E2A-4CEE-BC99-41046AEB8F1A}"/>
                </a:ext>
              </a:extLst>
            </p:cNvPr>
            <p:cNvSpPr txBox="1"/>
            <p:nvPr/>
          </p:nvSpPr>
          <p:spPr>
            <a:xfrm>
              <a:off x="468390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EFC65A9-34F9-4409-AD32-2C0BE36DBC3E}"/>
              </a:ext>
            </a:extLst>
          </p:cNvPr>
          <p:cNvGrpSpPr/>
          <p:nvPr/>
        </p:nvGrpSpPr>
        <p:grpSpPr>
          <a:xfrm>
            <a:off x="4536166" y="3623283"/>
            <a:ext cx="1937597" cy="461665"/>
            <a:chOff x="3782291" y="1822567"/>
            <a:chExt cx="1937597" cy="4616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2069FF5-6C9C-4717-8CC0-F8992BECFEAA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E36FE78-D264-4573-B6D2-DDE837DB5DFA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D2DFD7A-D3D2-4FE7-9858-33982C407E32}"/>
              </a:ext>
            </a:extLst>
          </p:cNvPr>
          <p:cNvGrpSpPr/>
          <p:nvPr/>
        </p:nvGrpSpPr>
        <p:grpSpPr>
          <a:xfrm>
            <a:off x="4494995" y="3600323"/>
            <a:ext cx="1628977" cy="466763"/>
            <a:chOff x="3826156" y="1108898"/>
            <a:chExt cx="1628977" cy="466763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9EC3C7D-C85A-4EC3-A2BF-BB50EF8B844F}"/>
                </a:ext>
              </a:extLst>
            </p:cNvPr>
            <p:cNvSpPr txBox="1"/>
            <p:nvPr/>
          </p:nvSpPr>
          <p:spPr>
            <a:xfrm>
              <a:off x="3826156" y="1108898"/>
              <a:ext cx="14905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effectLst>
                    <a:glow rad="63500">
                      <a:schemeClr val="bg1"/>
                    </a:glow>
                  </a:effectLst>
                </a:rPr>
                <a:t>gatherings</a:t>
              </a:r>
              <a:endParaRPr lang="en-US" sz="2400" dirty="0">
                <a:effectLst>
                  <a:glow rad="63500">
                    <a:schemeClr val="bg1"/>
                  </a:glow>
                </a:effectLst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BCB40E8-C461-4DB2-95BF-294E4E4BD94D}"/>
                </a:ext>
              </a:extLst>
            </p:cNvPr>
            <p:cNvSpPr txBox="1"/>
            <p:nvPr/>
          </p:nvSpPr>
          <p:spPr>
            <a:xfrm>
              <a:off x="5118006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2713885-C4D5-4E8F-BBB3-8510D69FC8D0}"/>
              </a:ext>
            </a:extLst>
          </p:cNvPr>
          <p:cNvGrpSpPr/>
          <p:nvPr/>
        </p:nvGrpSpPr>
        <p:grpSpPr>
          <a:xfrm>
            <a:off x="3362035" y="4590357"/>
            <a:ext cx="1937597" cy="461665"/>
            <a:chOff x="3782291" y="1822567"/>
            <a:chExt cx="1937597" cy="461665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65965C2-4E85-4F11-8F0A-F10859282808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FC39D79-88F1-4292-BBDB-5ED2A98E2E6E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C6C57A0-F3A8-46DF-BB39-3ED097BCC137}"/>
              </a:ext>
            </a:extLst>
          </p:cNvPr>
          <p:cNvGrpSpPr/>
          <p:nvPr/>
        </p:nvGrpSpPr>
        <p:grpSpPr>
          <a:xfrm>
            <a:off x="3274684" y="4585869"/>
            <a:ext cx="1887592" cy="466763"/>
            <a:chOff x="3826156" y="1108898"/>
            <a:chExt cx="1887592" cy="466763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007575C-BDF4-46CE-927A-4EE697221AF0}"/>
                </a:ext>
              </a:extLst>
            </p:cNvPr>
            <p:cNvSpPr txBox="1"/>
            <p:nvPr/>
          </p:nvSpPr>
          <p:spPr>
            <a:xfrm>
              <a:off x="3826156" y="1108898"/>
              <a:ext cx="18145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effectLst>
                    <a:glow rad="63500">
                      <a:schemeClr val="bg1"/>
                    </a:glow>
                  </a:effectLst>
                </a:rPr>
                <a:t>lucky money</a:t>
              </a:r>
              <a:endParaRPr lang="en-US" sz="2400" dirty="0">
                <a:effectLst>
                  <a:glow rad="63500">
                    <a:schemeClr val="bg1"/>
                  </a:glow>
                </a:effectLst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F10E900-07A6-4B67-A0BA-EC20A8E38264}"/>
                </a:ext>
              </a:extLst>
            </p:cNvPr>
            <p:cNvSpPr txBox="1"/>
            <p:nvPr/>
          </p:nvSpPr>
          <p:spPr>
            <a:xfrm>
              <a:off x="537662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DF59803-A2A3-422C-8F5C-FEAF0B720B68}"/>
              </a:ext>
            </a:extLst>
          </p:cNvPr>
          <p:cNvGrpSpPr/>
          <p:nvPr/>
        </p:nvGrpSpPr>
        <p:grpSpPr>
          <a:xfrm>
            <a:off x="3941846" y="5672244"/>
            <a:ext cx="3631969" cy="461665"/>
            <a:chOff x="3782291" y="1822567"/>
            <a:chExt cx="3631969" cy="461665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5439AF6-5B80-4387-961C-1C418FB97044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B0650B2-F003-4C07-AA9E-74488639C3E1}"/>
                </a:ext>
              </a:extLst>
            </p:cNvPr>
            <p:cNvSpPr txBox="1"/>
            <p:nvPr/>
          </p:nvSpPr>
          <p:spPr>
            <a:xfrm>
              <a:off x="5382761" y="1822567"/>
              <a:ext cx="20314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anything.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2E563D8-8350-4153-8474-54E32CF2B586}"/>
              </a:ext>
            </a:extLst>
          </p:cNvPr>
          <p:cNvGrpSpPr/>
          <p:nvPr/>
        </p:nvGrpSpPr>
        <p:grpSpPr>
          <a:xfrm>
            <a:off x="3863731" y="5672850"/>
            <a:ext cx="2241503" cy="465803"/>
            <a:chOff x="3826156" y="1104760"/>
            <a:chExt cx="2241503" cy="465803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492F88F-C235-4C88-8770-73517795953D}"/>
                </a:ext>
              </a:extLst>
            </p:cNvPr>
            <p:cNvSpPr txBox="1"/>
            <p:nvPr/>
          </p:nvSpPr>
          <p:spPr>
            <a:xfrm>
              <a:off x="3826156" y="1108898"/>
              <a:ext cx="8907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effectLst>
                    <a:glow rad="63500">
                      <a:schemeClr val="bg1"/>
                    </a:glow>
                  </a:effectLst>
                </a:rPr>
                <a:t>break</a:t>
              </a:r>
              <a:endParaRPr lang="en-US" sz="2400" dirty="0">
                <a:effectLst>
                  <a:glow rad="63500">
                    <a:schemeClr val="bg1"/>
                  </a:glow>
                </a:effectLst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E6F3DB9-4D7F-4A74-95DD-9252255E74DD}"/>
                </a:ext>
              </a:extLst>
            </p:cNvPr>
            <p:cNvSpPr txBox="1"/>
            <p:nvPr/>
          </p:nvSpPr>
          <p:spPr>
            <a:xfrm>
              <a:off x="4591531" y="1104760"/>
              <a:ext cx="14761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anything.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202250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words / phrases in the box with the pictures.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65382" y="1184563"/>
            <a:ext cx="6650182" cy="1101436"/>
          </a:xfrm>
          <a:prstGeom prst="roundRect">
            <a:avLst/>
          </a:prstGeom>
          <a:solidFill>
            <a:srgbClr val="92DB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60877" y="1261652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60876" y="1685500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07574" y="1280696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07574" y="1704544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30" y="2441421"/>
            <a:ext cx="2419297" cy="1612864"/>
          </a:xfrm>
          <a:prstGeom prst="round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26" y="2341157"/>
            <a:ext cx="2614244" cy="1742829"/>
          </a:xfrm>
          <a:prstGeom prst="round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30" y="4727495"/>
            <a:ext cx="2519495" cy="1576681"/>
          </a:xfrm>
          <a:prstGeom prst="round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774" y="4612805"/>
            <a:ext cx="2416637" cy="1612864"/>
          </a:xfrm>
          <a:prstGeom prst="round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1039091" y="2403094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5330564" y="243590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1" name="Flowchart: Connector 20"/>
          <p:cNvSpPr/>
          <p:nvPr/>
        </p:nvSpPr>
        <p:spPr>
          <a:xfrm>
            <a:off x="1040421" y="4560022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2" name="Flowchart: Connector 21"/>
          <p:cNvSpPr/>
          <p:nvPr/>
        </p:nvSpPr>
        <p:spPr>
          <a:xfrm>
            <a:off x="5331894" y="451432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5B3F40-451E-453B-9A11-2ECA3244694B}"/>
              </a:ext>
            </a:extLst>
          </p:cNvPr>
          <p:cNvSpPr txBox="1"/>
          <p:nvPr/>
        </p:nvSpPr>
        <p:spPr>
          <a:xfrm>
            <a:off x="1558205" y="1261652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035D79-A65C-4C42-96CA-94400EAAB83E}"/>
              </a:ext>
            </a:extLst>
          </p:cNvPr>
          <p:cNvSpPr txBox="1"/>
          <p:nvPr/>
        </p:nvSpPr>
        <p:spPr>
          <a:xfrm>
            <a:off x="1558204" y="1685500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B384FB-26C6-43DD-B025-43DE6E51E2A5}"/>
              </a:ext>
            </a:extLst>
          </p:cNvPr>
          <p:cNvSpPr txBox="1"/>
          <p:nvPr/>
        </p:nvSpPr>
        <p:spPr>
          <a:xfrm>
            <a:off x="4304902" y="1280696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8903F0-A7EA-4524-B153-6494F1ADFE75}"/>
              </a:ext>
            </a:extLst>
          </p:cNvPr>
          <p:cNvSpPr txBox="1"/>
          <p:nvPr/>
        </p:nvSpPr>
        <p:spPr>
          <a:xfrm>
            <a:off x="4304902" y="1704544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578EA4-C57D-40B9-B455-48CA3B62E4C7}"/>
              </a:ext>
            </a:extLst>
          </p:cNvPr>
          <p:cNvSpPr txBox="1"/>
          <p:nvPr/>
        </p:nvSpPr>
        <p:spPr>
          <a:xfrm>
            <a:off x="5544727" y="4073738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>
                <a:solidFill>
                  <a:srgbClr val="00B050"/>
                </a:solidFill>
              </a:rPr>
              <a:t>lucky money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9178F7-807D-47D0-B647-DC12DB5FDFC6}"/>
              </a:ext>
            </a:extLst>
          </p:cNvPr>
          <p:cNvSpPr txBox="1"/>
          <p:nvPr/>
        </p:nvSpPr>
        <p:spPr>
          <a:xfrm>
            <a:off x="1334477" y="4155018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>
                <a:solidFill>
                  <a:srgbClr val="00B050"/>
                </a:solidFill>
              </a:rPr>
              <a:t>peach flowers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BFB499-000E-47CA-87EF-29DB3AA5F6B9}"/>
              </a:ext>
            </a:extLst>
          </p:cNvPr>
          <p:cNvSpPr txBox="1"/>
          <p:nvPr/>
        </p:nvSpPr>
        <p:spPr>
          <a:xfrm>
            <a:off x="662881" y="6193627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>
                <a:solidFill>
                  <a:srgbClr val="00B050"/>
                </a:solidFill>
              </a:rPr>
              <a:t>banh </a:t>
            </a:r>
            <a:r>
              <a:rPr lang="en-US" sz="2200" i="1" dirty="0" err="1">
                <a:solidFill>
                  <a:srgbClr val="00B050"/>
                </a:solidFill>
              </a:rPr>
              <a:t>chung</a:t>
            </a:r>
            <a:r>
              <a:rPr lang="en-US" sz="2200" i="1" dirty="0">
                <a:solidFill>
                  <a:srgbClr val="00B050"/>
                </a:solidFill>
              </a:rPr>
              <a:t> </a:t>
            </a:r>
            <a:r>
              <a:rPr lang="en-US" sz="2200" dirty="0">
                <a:solidFill>
                  <a:srgbClr val="00B050"/>
                </a:solidFill>
              </a:rPr>
              <a:t>and </a:t>
            </a:r>
            <a:r>
              <a:rPr lang="en-US" sz="2200" i="1" dirty="0">
                <a:solidFill>
                  <a:srgbClr val="00B050"/>
                </a:solidFill>
              </a:rPr>
              <a:t>banh </a:t>
            </a:r>
            <a:r>
              <a:rPr lang="en-US" sz="2200" i="1" dirty="0" err="1">
                <a:solidFill>
                  <a:srgbClr val="00B050"/>
                </a:solidFill>
              </a:rPr>
              <a:t>tet</a:t>
            </a:r>
            <a:endParaRPr lang="en-US" sz="2200" i="1" dirty="0">
              <a:solidFill>
                <a:srgbClr val="00B05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96B815-1683-422F-A92D-25CDB99585CA}"/>
              </a:ext>
            </a:extLst>
          </p:cNvPr>
          <p:cNvSpPr txBox="1"/>
          <p:nvPr/>
        </p:nvSpPr>
        <p:spPr>
          <a:xfrm>
            <a:off x="5314539" y="6225669"/>
            <a:ext cx="28171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>
                <a:solidFill>
                  <a:srgbClr val="00B050"/>
                </a:solidFill>
              </a:rPr>
              <a:t>family gathering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01597 0.360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0.46407 0.4106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94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38334 0.71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0.13524 0.6594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28" grpId="0"/>
      <p:bldP spid="28" grpId="1"/>
      <p:bldP spid="28" grpId="2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31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61816"/>
            <a:ext cx="538313" cy="507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91" y="669368"/>
            <a:ext cx="8239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two things or activities and share them with the class. The class listen and decide whether they are about or not about Tet.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9" y="152743"/>
            <a:ext cx="1829210" cy="53469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759229" y="207703"/>
            <a:ext cx="585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it about Tet?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91" y="2893138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7364" y="3551205"/>
            <a:ext cx="6099463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Student: </a:t>
            </a:r>
            <a:r>
              <a:rPr lang="en-US" sz="2800" i="1"/>
              <a:t>banh chung  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Class: </a:t>
            </a:r>
            <a:r>
              <a:rPr lang="en-US" sz="2800"/>
              <a:t>It’s about Tet. 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Student: </a:t>
            </a:r>
            <a:r>
              <a:rPr lang="en-US" sz="2800"/>
              <a:t>flying a kite.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Class: </a:t>
            </a:r>
            <a:r>
              <a:rPr lang="en-US" sz="2800"/>
              <a:t>It’s not about Tet.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48098"/>
            <a:ext cx="4141466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59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926</TotalTime>
  <Words>444</Words>
  <Application>Microsoft Office PowerPoint</Application>
  <PresentationFormat>On-screen Show (4:3)</PresentationFormat>
  <Paragraphs>80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71</cp:revision>
  <dcterms:created xsi:type="dcterms:W3CDTF">2020-12-09T02:04:09Z</dcterms:created>
  <dcterms:modified xsi:type="dcterms:W3CDTF">2021-08-02T07:22:06Z</dcterms:modified>
</cp:coreProperties>
</file>