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4" r:id="rId2"/>
    <p:sldId id="288" r:id="rId3"/>
    <p:sldId id="257" r:id="rId4"/>
    <p:sldId id="276" r:id="rId5"/>
    <p:sldId id="258" r:id="rId6"/>
    <p:sldId id="289" r:id="rId7"/>
    <p:sldId id="260" r:id="rId8"/>
    <p:sldId id="273" r:id="rId9"/>
    <p:sldId id="277" r:id="rId10"/>
    <p:sldId id="261" r:id="rId11"/>
    <p:sldId id="262" r:id="rId12"/>
    <p:sldId id="27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9BE1"/>
    <a:srgbClr val="A6DBE8"/>
    <a:srgbClr val="FBDFEB"/>
    <a:srgbClr val="62C8CE"/>
    <a:srgbClr val="C0E6EA"/>
    <a:srgbClr val="FFF200"/>
    <a:srgbClr val="7F7F7F"/>
    <a:srgbClr val="5ABDD4"/>
    <a:srgbClr val="2AE9EE"/>
    <a:srgbClr val="C8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3" d="100"/>
          <a:sy n="83" d="100"/>
        </p:scale>
        <p:origin x="442" y="67"/>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8/2/2021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20270" y="70783"/>
            <a:ext cx="7720810"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p>
        </p:txBody>
      </p:sp>
      <p:grpSp>
        <p:nvGrpSpPr>
          <p:cNvPr id="5" name="Group 4"/>
          <p:cNvGrpSpPr/>
          <p:nvPr/>
        </p:nvGrpSpPr>
        <p:grpSpPr>
          <a:xfrm>
            <a:off x="1580722" y="1180214"/>
            <a:ext cx="5982556" cy="5612116"/>
            <a:chOff x="1839191" y="1523999"/>
            <a:chExt cx="5369492" cy="5037013"/>
          </a:xfrm>
        </p:grpSpPr>
        <p:sp>
          <p:nvSpPr>
            <p:cNvPr id="11" name="Oval 10"/>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447056" y="3240129"/>
            <a:ext cx="2223654" cy="830997"/>
          </a:xfrm>
          <a:prstGeom prst="rect">
            <a:avLst/>
          </a:prstGeom>
          <a:noFill/>
        </p:spPr>
        <p:txBody>
          <a:bodyPr wrap="square" rtlCol="0">
            <a:spAutoFit/>
          </a:bodyPr>
          <a:lstStyle/>
          <a:p>
            <a:pPr algn="ctr"/>
            <a:r>
              <a:rPr lang="en-US" sz="2400"/>
              <a:t>(1) Name of the attraction</a:t>
            </a:r>
          </a:p>
        </p:txBody>
      </p:sp>
      <p:cxnSp>
        <p:nvCxnSpPr>
          <p:cNvPr id="15" name="Straight Connector 14"/>
          <p:cNvCxnSpPr/>
          <p:nvPr/>
        </p:nvCxnSpPr>
        <p:spPr>
          <a:xfrm>
            <a:off x="4023360" y="43472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51718" y="1893420"/>
            <a:ext cx="2223654" cy="461665"/>
          </a:xfrm>
          <a:prstGeom prst="rect">
            <a:avLst/>
          </a:prstGeom>
          <a:noFill/>
        </p:spPr>
        <p:txBody>
          <a:bodyPr wrap="square" rtlCol="0">
            <a:spAutoFit/>
          </a:bodyPr>
          <a:lstStyle/>
          <a:p>
            <a:pPr algn="ctr"/>
            <a:r>
              <a:rPr lang="en-US" sz="2400"/>
              <a:t>(2) Where is it?</a:t>
            </a:r>
          </a:p>
        </p:txBody>
      </p:sp>
      <p:cxnSp>
        <p:nvCxnSpPr>
          <p:cNvPr id="18" name="Straight Connector 17"/>
          <p:cNvCxnSpPr/>
          <p:nvPr/>
        </p:nvCxnSpPr>
        <p:spPr>
          <a:xfrm>
            <a:off x="2461877" y="270695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20640" y="1893420"/>
            <a:ext cx="2223654" cy="830997"/>
          </a:xfrm>
          <a:prstGeom prst="rect">
            <a:avLst/>
          </a:prstGeom>
          <a:noFill/>
        </p:spPr>
        <p:txBody>
          <a:bodyPr wrap="square" rtlCol="0">
            <a:spAutoFit/>
          </a:bodyPr>
          <a:lstStyle/>
          <a:p>
            <a:pPr algn="ctr"/>
            <a:r>
              <a:rPr lang="en-US" sz="2400"/>
              <a:t>(3) How can you go there?</a:t>
            </a:r>
          </a:p>
        </p:txBody>
      </p:sp>
      <p:cxnSp>
        <p:nvCxnSpPr>
          <p:cNvPr id="20" name="Straight Connector 19"/>
          <p:cNvCxnSpPr/>
          <p:nvPr/>
        </p:nvCxnSpPr>
        <p:spPr>
          <a:xfrm>
            <a:off x="5730799" y="2893996"/>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48982" y="5062584"/>
            <a:ext cx="2223654" cy="830997"/>
          </a:xfrm>
          <a:prstGeom prst="rect">
            <a:avLst/>
          </a:prstGeom>
          <a:noFill/>
        </p:spPr>
        <p:txBody>
          <a:bodyPr wrap="square" rtlCol="0">
            <a:spAutoFit/>
          </a:bodyPr>
          <a:lstStyle/>
          <a:p>
            <a:pPr algn="ctr"/>
            <a:r>
              <a:rPr lang="en-US" sz="2400"/>
              <a:t>(5) What can you do there?</a:t>
            </a:r>
          </a:p>
        </p:txBody>
      </p:sp>
      <p:cxnSp>
        <p:nvCxnSpPr>
          <p:cNvPr id="22" name="Straight Connector 21"/>
          <p:cNvCxnSpPr/>
          <p:nvPr/>
        </p:nvCxnSpPr>
        <p:spPr>
          <a:xfrm>
            <a:off x="2459141"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20640" y="5062584"/>
            <a:ext cx="2223654" cy="830997"/>
          </a:xfrm>
          <a:prstGeom prst="rect">
            <a:avLst/>
          </a:prstGeom>
          <a:noFill/>
        </p:spPr>
        <p:txBody>
          <a:bodyPr wrap="square" rtlCol="0">
            <a:spAutoFit/>
          </a:bodyPr>
          <a:lstStyle/>
          <a:p>
            <a:pPr algn="ctr"/>
            <a:r>
              <a:rPr lang="en-US" sz="2400"/>
              <a:t>(4) What is special about it?</a:t>
            </a:r>
          </a:p>
        </p:txBody>
      </p:sp>
      <p:cxnSp>
        <p:nvCxnSpPr>
          <p:cNvPr id="24" name="Straight Connector 23"/>
          <p:cNvCxnSpPr/>
          <p:nvPr/>
        </p:nvCxnSpPr>
        <p:spPr>
          <a:xfrm>
            <a:off x="5730799"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3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0"/>
            <a:ext cx="9144000" cy="12469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769" y="1246909"/>
            <a:ext cx="5699603" cy="5585905"/>
          </a:xfrm>
          <a:prstGeom prst="rect">
            <a:avLst/>
          </a:prstGeom>
        </p:spPr>
      </p:pic>
      <p:sp>
        <p:nvSpPr>
          <p:cNvPr id="9" name="TextBox 8"/>
          <p:cNvSpPr txBox="1"/>
          <p:nvPr/>
        </p:nvSpPr>
        <p:spPr>
          <a:xfrm>
            <a:off x="2867893" y="1922317"/>
            <a:ext cx="2961409" cy="461665"/>
          </a:xfrm>
          <a:prstGeom prst="rect">
            <a:avLst/>
          </a:prstGeom>
          <a:noFill/>
        </p:spPr>
        <p:txBody>
          <a:bodyPr wrap="square" rtlCol="0">
            <a:spAutoFit/>
          </a:bodyPr>
          <a:lstStyle/>
          <a:p>
            <a:r>
              <a:rPr lang="en-US" sz="2400">
                <a:latin typeface="Comic Sans MS" panose="030F0702030302020204" pitchFamily="66" charset="0"/>
              </a:rPr>
              <a:t>I am writing about</a:t>
            </a:r>
          </a:p>
        </p:txBody>
      </p:sp>
      <p:sp>
        <p:nvSpPr>
          <p:cNvPr id="16" name="TextBox 15"/>
          <p:cNvSpPr txBox="1"/>
          <p:nvPr/>
        </p:nvSpPr>
        <p:spPr>
          <a:xfrm>
            <a:off x="2750129" y="2292926"/>
            <a:ext cx="2961409" cy="461665"/>
          </a:xfrm>
          <a:prstGeom prst="rect">
            <a:avLst/>
          </a:prstGeom>
          <a:noFill/>
        </p:spPr>
        <p:txBody>
          <a:bodyPr wrap="square" rtlCol="0">
            <a:spAutoFit/>
          </a:bodyPr>
          <a:lstStyle/>
          <a:p>
            <a:r>
              <a:rPr lang="en-US" sz="2400">
                <a:latin typeface="Comic Sans MS" panose="030F0702030302020204" pitchFamily="66" charset="0"/>
              </a:rPr>
              <a:t>It is in</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0428" y="4908511"/>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813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58" y="2907793"/>
            <a:ext cx="8533559" cy="3197781"/>
          </a:xfrm>
          <a:prstGeom prst="rect">
            <a:avLst/>
          </a:prstGeom>
        </p:spPr>
      </p:pic>
    </p:spTree>
    <p:extLst>
      <p:ext uri="{BB962C8B-B14F-4D97-AF65-F5344CB8AC3E}">
        <p14:creationId xmlns:p14="http://schemas.microsoft.com/office/powerpoint/2010/main" val="1604782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5" y="4992119"/>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882" y="5152450"/>
            <a:ext cx="375944" cy="386788"/>
          </a:xfrm>
          <a:prstGeom prst="rect">
            <a:avLst/>
          </a:prstGeom>
        </p:spPr>
      </p:pic>
      <p:sp>
        <p:nvSpPr>
          <p:cNvPr id="13" name="TextBox 12"/>
          <p:cNvSpPr txBox="1"/>
          <p:nvPr/>
        </p:nvSpPr>
        <p:spPr>
          <a:xfrm>
            <a:off x="750195" y="3964787"/>
            <a:ext cx="3738677"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the question.</a:t>
            </a:r>
          </a:p>
        </p:txBody>
      </p:sp>
      <p:sp>
        <p:nvSpPr>
          <p:cNvPr id="14" name="TextBox 13"/>
          <p:cNvSpPr txBox="1"/>
          <p:nvPr/>
        </p:nvSpPr>
        <p:spPr>
          <a:xfrm>
            <a:off x="750196" y="4980384"/>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 (True) or F (False). </a:t>
            </a:r>
          </a:p>
        </p:txBody>
      </p:sp>
      <p:sp>
        <p:nvSpPr>
          <p:cNvPr id="15" name="TextBox 14"/>
          <p:cNvSpPr txBox="1"/>
          <p:nvPr/>
        </p:nvSpPr>
        <p:spPr>
          <a:xfrm>
            <a:off x="5138824" y="5106150"/>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Use the notes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 to write a paragraph of about 50 words.</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923330"/>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Fill each blank in the network with the information about a travel attraction you know.</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6955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224285"/>
            <a:ext cx="7783288"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Discuss the question.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6686" y="1392885"/>
            <a:ext cx="5143500" cy="3855542"/>
          </a:xfrm>
          <a:prstGeom prst="rect">
            <a:avLst/>
          </a:prstGeom>
          <a:ln>
            <a:noFill/>
          </a:ln>
          <a:effectLst>
            <a:softEdge rad="112500"/>
          </a:effectLst>
        </p:spPr>
      </p:pic>
      <p:sp>
        <p:nvSpPr>
          <p:cNvPr id="3" name="TextBox 2"/>
          <p:cNvSpPr txBox="1"/>
          <p:nvPr/>
        </p:nvSpPr>
        <p:spPr>
          <a:xfrm>
            <a:off x="200084" y="2713986"/>
            <a:ext cx="3735028" cy="954107"/>
          </a:xfrm>
          <a:prstGeom prst="rect">
            <a:avLst/>
          </a:prstGeom>
          <a:noFill/>
        </p:spPr>
        <p:txBody>
          <a:bodyPr wrap="square" rtlCol="0">
            <a:spAutoFit/>
          </a:bodyPr>
          <a:lstStyle/>
          <a:p>
            <a:r>
              <a:rPr lang="en-US" sz="2800" dirty="0"/>
              <a:t>What do you know about </a:t>
            </a:r>
            <a:r>
              <a:rPr lang="en-US" sz="2800" dirty="0" err="1"/>
              <a:t>Phu</a:t>
            </a:r>
            <a:r>
              <a:rPr lang="en-US" sz="2800" dirty="0"/>
              <a:t> Quoc Island?</a:t>
            </a:r>
          </a:p>
        </p:txBody>
      </p:sp>
      <p:sp>
        <p:nvSpPr>
          <p:cNvPr id="8" name="TextBox 7"/>
          <p:cNvSpPr txBox="1"/>
          <p:nvPr/>
        </p:nvSpPr>
        <p:spPr>
          <a:xfrm>
            <a:off x="1267690" y="5547544"/>
            <a:ext cx="6608619" cy="523220"/>
          </a:xfrm>
          <a:prstGeom prst="rect">
            <a:avLst/>
          </a:prstGeom>
          <a:noFill/>
        </p:spPr>
        <p:txBody>
          <a:bodyPr wrap="square" rtlCol="0">
            <a:spAutoFit/>
          </a:bodyPr>
          <a:lstStyle/>
          <a:p>
            <a:r>
              <a:rPr lang="en-US" sz="2800" b="1" dirty="0"/>
              <a:t>Listen to the talk and check your answers.</a:t>
            </a:r>
          </a:p>
        </p:txBody>
      </p:sp>
      <p:pic>
        <p:nvPicPr>
          <p:cNvPr id="4" name="Bản sao của B1_36">
            <a:hlinkClick r:id="" action="ppaction://media"/>
            <a:extLst>
              <a:ext uri="{FF2B5EF4-FFF2-40B4-BE49-F238E27FC236}">
                <a16:creationId xmlns:a16="http://schemas.microsoft.com/office/drawing/2014/main" id="{817D2972-5B86-45D7-BB3F-1D50BFB48C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6405" y="5547544"/>
            <a:ext cx="487363" cy="487363"/>
          </a:xfrm>
          <a:prstGeom prst="rect">
            <a:avLst/>
          </a:prstGeom>
        </p:spPr>
      </p:pic>
      <p:sp>
        <p:nvSpPr>
          <p:cNvPr id="9" name="Rounded Rectangle 3">
            <a:hlinkClick r:id="rId8" action="ppaction://hlinksldjump"/>
            <a:extLst>
              <a:ext uri="{FF2B5EF4-FFF2-40B4-BE49-F238E27FC236}">
                <a16:creationId xmlns:a16="http://schemas.microsoft.com/office/drawing/2014/main" id="{479B3CAC-4196-46DA-BACC-17681A2D19C1}"/>
              </a:ext>
            </a:extLst>
          </p:cNvPr>
          <p:cNvSpPr/>
          <p:nvPr/>
        </p:nvSpPr>
        <p:spPr>
          <a:xfrm>
            <a:off x="3786501" y="6323533"/>
            <a:ext cx="1570997" cy="453639"/>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6"/>
          <a:stretch>
            <a:fillRect/>
          </a:stretch>
        </p:blipFill>
        <p:spPr>
          <a:xfrm>
            <a:off x="5570960" y="103743"/>
            <a:ext cx="487363" cy="487363"/>
          </a:xfrm>
          <a:prstGeom prst="rect">
            <a:avLst/>
          </a:prstGeom>
        </p:spPr>
      </p:pic>
    </p:spTree>
    <p:extLst>
      <p:ext uri="{BB962C8B-B14F-4D97-AF65-F5344CB8AC3E}">
        <p14:creationId xmlns:p14="http://schemas.microsoft.com/office/powerpoint/2010/main" val="998665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192400"/>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p>
        </p:txBody>
      </p:sp>
      <p:graphicFrame>
        <p:nvGraphicFramePr>
          <p:cNvPr id="17" name="Table 16"/>
          <p:cNvGraphicFramePr>
            <a:graphicFrameLocks noGrp="1"/>
          </p:cNvGraphicFramePr>
          <p:nvPr>
            <p:extLst>
              <p:ext uri="{D42A27DB-BD31-4B8C-83A1-F6EECF244321}">
                <p14:modId xmlns:p14="http://schemas.microsoft.com/office/powerpoint/2010/main" val="1496415164"/>
              </p:ext>
            </p:extLst>
          </p:nvPr>
        </p:nvGraphicFramePr>
        <p:xfrm>
          <a:off x="136072" y="1897387"/>
          <a:ext cx="8871856" cy="3413760"/>
        </p:xfrm>
        <a:graphic>
          <a:graphicData uri="http://schemas.openxmlformats.org/drawingml/2006/table">
            <a:tbl>
              <a:tblPr firstRow="1" bandRow="1">
                <a:tableStyleId>{BC89EF96-8CEA-46FF-86C4-4CE0E7609802}</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400" b="1">
                          <a:solidFill>
                            <a:srgbClr val="0070C0"/>
                          </a:solidFill>
                        </a:rPr>
                        <a:t>1.</a:t>
                      </a: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2400" b="1">
                          <a:solidFill>
                            <a:srgbClr val="0070C0"/>
                          </a:solidFill>
                        </a:rPr>
                        <a:t>3.</a:t>
                      </a:r>
                    </a:p>
                  </a:txBody>
                  <a:tcPr anchor="ctr">
                    <a:solidFill>
                      <a:schemeClr val="accent1">
                        <a:lumMod val="20000"/>
                        <a:lumOff val="80000"/>
                      </a:schemeClr>
                    </a:solidFill>
                  </a:tcPr>
                </a:tc>
                <a:tc>
                  <a:txBody>
                    <a:bodyPr/>
                    <a:lstStyle/>
                    <a:p>
                      <a:pPr algn="l"/>
                      <a:r>
                        <a:rPr lang="en-US" sz="2400"/>
                        <a:t>Tourists can visit fishing villages and national parks there.</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solidFill>
                      <a:schemeClr val="accent1">
                        <a:lumMod val="20000"/>
                        <a:lumOff val="80000"/>
                      </a:schemeClr>
                    </a:solidFill>
                  </a:tcPr>
                </a:tc>
                <a:tc>
                  <a:txBody>
                    <a:bodyPr/>
                    <a:lstStyle/>
                    <a:p>
                      <a:pPr algn="l"/>
                      <a:r>
                        <a:rPr lang="en-US" sz="2400"/>
                        <a:t>People sell interesting things at the markets.</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pic>
        <p:nvPicPr>
          <p:cNvPr id="2"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1762" y="192400"/>
            <a:ext cx="487363" cy="487363"/>
          </a:xfrm>
          <a:prstGeom prst="rect">
            <a:avLst/>
          </a:prstGeom>
        </p:spPr>
      </p:pic>
      <p:sp>
        <p:nvSpPr>
          <p:cNvPr id="3" name="TextBox 2">
            <a:extLst>
              <a:ext uri="{FF2B5EF4-FFF2-40B4-BE49-F238E27FC236}">
                <a16:creationId xmlns:a16="http://schemas.microsoft.com/office/drawing/2014/main" id="{2453977C-74EE-40D8-8FBE-415D8AF88A18}"/>
              </a:ext>
            </a:extLst>
          </p:cNvPr>
          <p:cNvSpPr txBox="1"/>
          <p:nvPr/>
        </p:nvSpPr>
        <p:spPr>
          <a:xfrm>
            <a:off x="7342909" y="2419927"/>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9" name="TextBox 8">
            <a:extLst>
              <a:ext uri="{FF2B5EF4-FFF2-40B4-BE49-F238E27FC236}">
                <a16:creationId xmlns:a16="http://schemas.microsoft.com/office/drawing/2014/main" id="{C0AA09B8-8882-4019-9771-7839259CC537}"/>
              </a:ext>
            </a:extLst>
          </p:cNvPr>
          <p:cNvSpPr txBox="1"/>
          <p:nvPr/>
        </p:nvSpPr>
        <p:spPr>
          <a:xfrm>
            <a:off x="8234994" y="293716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1" name="TextBox 10">
            <a:extLst>
              <a:ext uri="{FF2B5EF4-FFF2-40B4-BE49-F238E27FC236}">
                <a16:creationId xmlns:a16="http://schemas.microsoft.com/office/drawing/2014/main" id="{E00D14DA-2558-429B-9812-6FB1E59CE712}"/>
              </a:ext>
            </a:extLst>
          </p:cNvPr>
          <p:cNvSpPr txBox="1"/>
          <p:nvPr/>
        </p:nvSpPr>
        <p:spPr>
          <a:xfrm>
            <a:off x="7342908" y="3560911"/>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2" name="TextBox 11">
            <a:extLst>
              <a:ext uri="{FF2B5EF4-FFF2-40B4-BE49-F238E27FC236}">
                <a16:creationId xmlns:a16="http://schemas.microsoft.com/office/drawing/2014/main" id="{19B93BA2-4525-4D3C-911E-238554D1C309}"/>
              </a:ext>
            </a:extLst>
          </p:cNvPr>
          <p:cNvSpPr txBox="1"/>
          <p:nvPr/>
        </p:nvSpPr>
        <p:spPr>
          <a:xfrm>
            <a:off x="8234994" y="426932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3" name="TextBox 12">
            <a:extLst>
              <a:ext uri="{FF2B5EF4-FFF2-40B4-BE49-F238E27FC236}">
                <a16:creationId xmlns:a16="http://schemas.microsoft.com/office/drawing/2014/main" id="{2852825E-01B3-4FF9-B4E9-350ABDE58444}"/>
              </a:ext>
            </a:extLst>
          </p:cNvPr>
          <p:cNvSpPr txBox="1"/>
          <p:nvPr/>
        </p:nvSpPr>
        <p:spPr>
          <a:xfrm>
            <a:off x="7342907" y="4854103"/>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5" name="Rounded Rectangle 3">
            <a:hlinkClick r:id="rId7" action="ppaction://hlinksldjump"/>
            <a:extLst>
              <a:ext uri="{FF2B5EF4-FFF2-40B4-BE49-F238E27FC236}">
                <a16:creationId xmlns:a16="http://schemas.microsoft.com/office/drawing/2014/main" id="{03A8210C-107F-483F-8B4C-2A80D11AB686}"/>
              </a:ext>
            </a:extLst>
          </p:cNvPr>
          <p:cNvSpPr/>
          <p:nvPr/>
        </p:nvSpPr>
        <p:spPr>
          <a:xfrm>
            <a:off x="3809592" y="6354618"/>
            <a:ext cx="1524815" cy="41348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5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6"/>
          <a:stretch>
            <a:fillRect/>
          </a:stretch>
        </p:blipFill>
        <p:spPr>
          <a:xfrm>
            <a:off x="5570960" y="103743"/>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1240</TotalTime>
  <Words>450</Words>
  <Application>Microsoft Office PowerPoint</Application>
  <PresentationFormat>On-screen Show (4:3)</PresentationFormat>
  <Paragraphs>44</Paragraphs>
  <Slides>12</Slides>
  <Notes>0</Notes>
  <HiddenSlides>2</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100</cp:revision>
  <dcterms:created xsi:type="dcterms:W3CDTF">2020-12-09T02:04:09Z</dcterms:created>
  <dcterms:modified xsi:type="dcterms:W3CDTF">2021-08-02T07:19:07Z</dcterms:modified>
</cp:coreProperties>
</file>