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79" r:id="rId2"/>
    <p:sldId id="292" r:id="rId3"/>
    <p:sldId id="257" r:id="rId4"/>
    <p:sldId id="281" r:id="rId5"/>
    <p:sldId id="258" r:id="rId6"/>
    <p:sldId id="293" r:id="rId7"/>
    <p:sldId id="260" r:id="rId8"/>
    <p:sldId id="291" r:id="rId9"/>
    <p:sldId id="283" r:id="rId10"/>
    <p:sldId id="262" r:id="rId11"/>
    <p:sldId id="294" r:id="rId12"/>
    <p:sldId id="284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232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05C3E"/>
    <a:srgbClr val="F16649"/>
    <a:srgbClr val="75DBFF"/>
    <a:srgbClr val="A3E7FF"/>
    <a:srgbClr val="0088EE"/>
    <a:srgbClr val="0FB7BD"/>
    <a:srgbClr val="008000"/>
    <a:srgbClr val="F47A69"/>
    <a:srgbClr val="EDE4BC"/>
    <a:srgbClr val="EF008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E8B1032C-EA38-4F05-BA0D-38AFFFC7BED3}" styleName="Light Style 3 - Accent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015" autoAdjust="0"/>
    <p:restoredTop sz="94660"/>
  </p:normalViewPr>
  <p:slideViewPr>
    <p:cSldViewPr snapToGrid="0" showGuides="1">
      <p:cViewPr varScale="1">
        <p:scale>
          <a:sx n="83" d="100"/>
          <a:sy n="83" d="100"/>
        </p:scale>
        <p:origin x="1310" y="67"/>
      </p:cViewPr>
      <p:guideLst>
        <p:guide orient="horz" pos="2232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8/2/2021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7064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8/2/2021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445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8/2/2021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50441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8/2/2021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95809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8/2/2021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22784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8/2/2021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43576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8/2/2021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7177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8/2/2021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95961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8/2/2021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25960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8/2/2021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17640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8/2/2021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84662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526A92-8AAF-4BF0-85FE-B336BF0F8D2D}" type="datetimeFigureOut">
              <a:rPr lang="en-US" smtClean="0"/>
              <a:t>8/2/2021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65852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7" Type="http://schemas.openxmlformats.org/officeDocument/2006/relationships/image" Target="../media/image29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Relationship Id="rId9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eg"/><Relationship Id="rId3" Type="http://schemas.openxmlformats.org/officeDocument/2006/relationships/image" Target="../media/image14.png"/><Relationship Id="rId7" Type="http://schemas.openxmlformats.org/officeDocument/2006/relationships/image" Target="../media/image18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144"/>
            <a:ext cx="9144000" cy="6839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378973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23490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994" y="113416"/>
            <a:ext cx="587409" cy="604353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865203" y="42732"/>
            <a:ext cx="7516797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Make notes about your neighbourhood. </a:t>
            </a:r>
          </a:p>
          <a:p>
            <a:r>
              <a:rPr lang="en-US" sz="2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Think about what you like / dislike about it.</a:t>
            </a:r>
          </a:p>
        </p:txBody>
      </p:sp>
      <p:graphicFrame>
        <p:nvGraphicFramePr>
          <p:cNvPr id="23" name="Table 2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17195657"/>
              </p:ext>
            </p:extLst>
          </p:nvPr>
        </p:nvGraphicFramePr>
        <p:xfrm>
          <a:off x="756557" y="1915391"/>
          <a:ext cx="7630886" cy="2656609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382192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80896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705563">
                <a:tc>
                  <a:txBody>
                    <a:bodyPr/>
                    <a:lstStyle/>
                    <a:p>
                      <a:pPr algn="ctr"/>
                      <a:r>
                        <a:rPr lang="en-US" sz="2800" b="1"/>
                        <a:t>LIKES</a:t>
                      </a:r>
                    </a:p>
                  </a:txBody>
                  <a:tcPr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/>
                        <a:t>DISLIKES</a:t>
                      </a:r>
                      <a:endParaRPr lang="en-US" sz="2800" b="1" dirty="0"/>
                    </a:p>
                  </a:txBody>
                  <a:tcPr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951046">
                <a:tc>
                  <a:txBody>
                    <a:bodyPr/>
                    <a:lstStyle/>
                    <a:p>
                      <a:pPr algn="ctr"/>
                      <a:endParaRPr lang="en-US" sz="2800" b="0">
                        <a:solidFill>
                          <a:srgbClr val="F16649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 b="0">
                        <a:solidFill>
                          <a:srgbClr val="F16649"/>
                        </a:solidFill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pSp>
        <p:nvGrpSpPr>
          <p:cNvPr id="24" name="Group 23"/>
          <p:cNvGrpSpPr/>
          <p:nvPr/>
        </p:nvGrpSpPr>
        <p:grpSpPr>
          <a:xfrm>
            <a:off x="931763" y="3011128"/>
            <a:ext cx="3224601" cy="461665"/>
            <a:chOff x="931763" y="3312467"/>
            <a:chExt cx="3224601" cy="461665"/>
          </a:xfrm>
        </p:grpSpPr>
        <p:sp>
          <p:nvSpPr>
            <p:cNvPr id="25" name="TextBox 24"/>
            <p:cNvSpPr txBox="1"/>
            <p:nvPr/>
          </p:nvSpPr>
          <p:spPr>
            <a:xfrm>
              <a:off x="931763" y="3312467"/>
              <a:ext cx="322460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85750" indent="-285750">
                <a:buClr>
                  <a:schemeClr val="tx1"/>
                </a:buClr>
                <a:buFont typeface="Arial" panose="020B0604020202020204" pitchFamily="34" charset="0"/>
                <a:buChar char="•"/>
              </a:pPr>
              <a:r>
                <a:rPr lang="en-US" sz="2400">
                  <a:solidFill>
                    <a:srgbClr val="F16649"/>
                  </a:solidFill>
                </a:rPr>
                <a:t> </a:t>
              </a:r>
            </a:p>
          </p:txBody>
        </p:sp>
        <p:cxnSp>
          <p:nvCxnSpPr>
            <p:cNvPr id="26" name="Straight Connector 25"/>
            <p:cNvCxnSpPr/>
            <p:nvPr/>
          </p:nvCxnSpPr>
          <p:spPr>
            <a:xfrm>
              <a:off x="1371600" y="3688774"/>
              <a:ext cx="1932709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7" name="Group 26"/>
          <p:cNvGrpSpPr/>
          <p:nvPr/>
        </p:nvGrpSpPr>
        <p:grpSpPr>
          <a:xfrm>
            <a:off x="931763" y="3538831"/>
            <a:ext cx="3224601" cy="461665"/>
            <a:chOff x="931763" y="3312467"/>
            <a:chExt cx="3224601" cy="461665"/>
          </a:xfrm>
        </p:grpSpPr>
        <p:sp>
          <p:nvSpPr>
            <p:cNvPr id="28" name="TextBox 27"/>
            <p:cNvSpPr txBox="1"/>
            <p:nvPr/>
          </p:nvSpPr>
          <p:spPr>
            <a:xfrm>
              <a:off x="931763" y="3312467"/>
              <a:ext cx="322460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85750" indent="-285750">
                <a:buClr>
                  <a:schemeClr val="tx1"/>
                </a:buClr>
                <a:buFont typeface="Arial" panose="020B0604020202020204" pitchFamily="34" charset="0"/>
                <a:buChar char="•"/>
              </a:pPr>
              <a:r>
                <a:rPr lang="en-US" sz="2400">
                  <a:solidFill>
                    <a:srgbClr val="F16649"/>
                  </a:solidFill>
                </a:rPr>
                <a:t> </a:t>
              </a:r>
            </a:p>
          </p:txBody>
        </p:sp>
        <p:cxnSp>
          <p:nvCxnSpPr>
            <p:cNvPr id="29" name="Straight Connector 28"/>
            <p:cNvCxnSpPr/>
            <p:nvPr/>
          </p:nvCxnSpPr>
          <p:spPr>
            <a:xfrm>
              <a:off x="1371600" y="3688774"/>
              <a:ext cx="1932709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0" name="Group 29"/>
          <p:cNvGrpSpPr/>
          <p:nvPr/>
        </p:nvGrpSpPr>
        <p:grpSpPr>
          <a:xfrm>
            <a:off x="4987635" y="3011128"/>
            <a:ext cx="3224601" cy="461665"/>
            <a:chOff x="931763" y="3312467"/>
            <a:chExt cx="3224601" cy="461665"/>
          </a:xfrm>
        </p:grpSpPr>
        <p:sp>
          <p:nvSpPr>
            <p:cNvPr id="31" name="TextBox 30"/>
            <p:cNvSpPr txBox="1"/>
            <p:nvPr/>
          </p:nvSpPr>
          <p:spPr>
            <a:xfrm>
              <a:off x="931763" y="3312467"/>
              <a:ext cx="322460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85750" indent="-285750">
                <a:buClr>
                  <a:schemeClr val="tx1"/>
                </a:buClr>
                <a:buFont typeface="Arial" panose="020B0604020202020204" pitchFamily="34" charset="0"/>
                <a:buChar char="•"/>
              </a:pPr>
              <a:r>
                <a:rPr lang="en-US" sz="2400">
                  <a:solidFill>
                    <a:srgbClr val="F16649"/>
                  </a:solidFill>
                </a:rPr>
                <a:t> </a:t>
              </a:r>
            </a:p>
          </p:txBody>
        </p:sp>
        <p:cxnSp>
          <p:nvCxnSpPr>
            <p:cNvPr id="32" name="Straight Connector 31"/>
            <p:cNvCxnSpPr/>
            <p:nvPr/>
          </p:nvCxnSpPr>
          <p:spPr>
            <a:xfrm>
              <a:off x="1371600" y="3688774"/>
              <a:ext cx="1932709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3" name="Group 32"/>
          <p:cNvGrpSpPr/>
          <p:nvPr/>
        </p:nvGrpSpPr>
        <p:grpSpPr>
          <a:xfrm>
            <a:off x="4987635" y="3538831"/>
            <a:ext cx="3224601" cy="461665"/>
            <a:chOff x="931763" y="3312467"/>
            <a:chExt cx="3224601" cy="461665"/>
          </a:xfrm>
        </p:grpSpPr>
        <p:sp>
          <p:nvSpPr>
            <p:cNvPr id="34" name="TextBox 33"/>
            <p:cNvSpPr txBox="1"/>
            <p:nvPr/>
          </p:nvSpPr>
          <p:spPr>
            <a:xfrm>
              <a:off x="931763" y="3312467"/>
              <a:ext cx="322460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85750" indent="-285750">
                <a:buClr>
                  <a:schemeClr val="tx1"/>
                </a:buClr>
                <a:buFont typeface="Arial" panose="020B0604020202020204" pitchFamily="34" charset="0"/>
                <a:buChar char="•"/>
              </a:pPr>
              <a:r>
                <a:rPr lang="en-US" sz="2400">
                  <a:solidFill>
                    <a:srgbClr val="F16649"/>
                  </a:solidFill>
                </a:rPr>
                <a:t> </a:t>
              </a:r>
            </a:p>
          </p:txBody>
        </p:sp>
        <p:cxnSp>
          <p:nvCxnSpPr>
            <p:cNvPr id="35" name="Straight Connector 34"/>
            <p:cNvCxnSpPr/>
            <p:nvPr/>
          </p:nvCxnSpPr>
          <p:spPr>
            <a:xfrm>
              <a:off x="1371600" y="3688774"/>
              <a:ext cx="1932709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11813541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23490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994" y="138671"/>
            <a:ext cx="587409" cy="553842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865203" y="42732"/>
            <a:ext cx="7516797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Work in pairs. Ask and answer about what you like and dislike about your neighbourhood.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685800" y="1373573"/>
            <a:ext cx="172489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solidFill>
                  <a:srgbClr val="0070C0"/>
                </a:solidFill>
              </a:rPr>
              <a:t>Example: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250207" y="1953490"/>
            <a:ext cx="6746787" cy="42934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600" b="1" i="1"/>
              <a:t>A: </a:t>
            </a:r>
            <a:r>
              <a:rPr lang="en-US" sz="2600"/>
              <a:t>Where do you live?</a:t>
            </a:r>
          </a:p>
          <a:p>
            <a:pPr>
              <a:lnSpc>
                <a:spcPct val="150000"/>
              </a:lnSpc>
            </a:pPr>
            <a:r>
              <a:rPr lang="en-US" sz="2600" b="1" i="1"/>
              <a:t>B: </a:t>
            </a:r>
            <a:r>
              <a:rPr lang="en-US" sz="2600"/>
              <a:t>I live in the suburbs of Da Nang City. </a:t>
            </a:r>
          </a:p>
          <a:p>
            <a:pPr>
              <a:lnSpc>
                <a:spcPct val="150000"/>
              </a:lnSpc>
            </a:pPr>
            <a:r>
              <a:rPr lang="en-US" sz="2600" b="1" i="1"/>
              <a:t>A: </a:t>
            </a:r>
            <a:r>
              <a:rPr lang="en-US" sz="2600"/>
              <a:t>What do you like about it?</a:t>
            </a:r>
          </a:p>
          <a:p>
            <a:pPr>
              <a:lnSpc>
                <a:spcPct val="150000"/>
              </a:lnSpc>
            </a:pPr>
            <a:r>
              <a:rPr lang="en-US" sz="2600" b="1" i="1"/>
              <a:t>B: </a:t>
            </a:r>
            <a:r>
              <a:rPr lang="en-US" sz="2600"/>
              <a:t>The weather is fine. The people are friendly</a:t>
            </a:r>
          </a:p>
          <a:p>
            <a:pPr>
              <a:lnSpc>
                <a:spcPct val="150000"/>
              </a:lnSpc>
            </a:pPr>
            <a:r>
              <a:rPr lang="en-US" sz="2600"/>
              <a:t>     and the food is good.</a:t>
            </a:r>
          </a:p>
          <a:p>
            <a:pPr>
              <a:lnSpc>
                <a:spcPct val="150000"/>
              </a:lnSpc>
            </a:pPr>
            <a:r>
              <a:rPr lang="en-US" sz="2600" b="1" i="1"/>
              <a:t>A: </a:t>
            </a:r>
            <a:r>
              <a:rPr lang="en-US" sz="2600"/>
              <a:t>What do you dislike about it?</a:t>
            </a:r>
          </a:p>
          <a:p>
            <a:pPr>
              <a:lnSpc>
                <a:spcPct val="150000"/>
              </a:lnSpc>
            </a:pPr>
            <a:r>
              <a:rPr lang="en-US" sz="2600" b="1" i="1"/>
              <a:t>B: </a:t>
            </a:r>
            <a:r>
              <a:rPr lang="en-US" sz="2600"/>
              <a:t>The streets are busy and crowded.</a:t>
            </a:r>
          </a:p>
        </p:txBody>
      </p:sp>
    </p:spTree>
    <p:extLst>
      <p:ext uri="{BB962C8B-B14F-4D97-AF65-F5344CB8AC3E}">
        <p14:creationId xmlns:p14="http://schemas.microsoft.com/office/powerpoint/2010/main" val="157182865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1" name="Content Placeholder 10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49" y="19902"/>
            <a:ext cx="9095102" cy="6803136"/>
          </a:xfr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E879C85B-8CF1-467C-90E2-2EFA7DD634B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0066" y="3490844"/>
            <a:ext cx="1327361" cy="1862055"/>
          </a:xfrm>
          <a:prstGeom prst="rect">
            <a:avLst/>
          </a:prstGeom>
          <a:noFill/>
          <a:ln>
            <a:noFill/>
          </a:ln>
          <a:effectLst>
            <a:outerShdw blurRad="342900" dir="13500000" sy="23000" kx="1200000" algn="br" rotWithShape="0">
              <a:prstClr val="black">
                <a:alpha val="15000"/>
              </a:prstClr>
            </a:outerShdw>
          </a:effectLst>
          <a:scene3d>
            <a:camera prst="perspectiveRight">
              <a:rot lat="0" lon="20099996" rev="0"/>
            </a:camera>
            <a:lightRig rig="threePt" dir="t"/>
          </a:scene3d>
          <a:sp3d extrusionH="254000"/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CA8DCC60-7CC6-4BB5-93C9-B6ABD7122B4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3147" y="3490392"/>
            <a:ext cx="1319185" cy="1862962"/>
          </a:xfrm>
          <a:prstGeom prst="rect">
            <a:avLst/>
          </a:prstGeom>
          <a:noFill/>
          <a:ln>
            <a:noFill/>
          </a:ln>
          <a:effectLst>
            <a:outerShdw blurRad="342900" dir="13500000" sy="23000" kx="1200000" algn="br" rotWithShape="0">
              <a:prstClr val="black">
                <a:alpha val="15000"/>
              </a:prstClr>
            </a:outerShdw>
          </a:effectLst>
          <a:scene3d>
            <a:camera prst="perspectiveRight">
              <a:rot lat="0" lon="20099996" rev="0"/>
            </a:camera>
            <a:lightRig rig="threePt" dir="t"/>
          </a:scene3d>
          <a:sp3d extrusionH="254000"/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2953C47D-F5F3-4C8B-95AB-CB1D25CCA431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0482" y="3494196"/>
            <a:ext cx="1323683" cy="1855354"/>
          </a:xfrm>
          <a:prstGeom prst="rect">
            <a:avLst/>
          </a:prstGeom>
          <a:noFill/>
          <a:ln>
            <a:noFill/>
          </a:ln>
          <a:effectLst>
            <a:outerShdw blurRad="342900" dir="13500000" sy="23000" kx="1200000" algn="br" rotWithShape="0">
              <a:prstClr val="black">
                <a:alpha val="15000"/>
              </a:prstClr>
            </a:outerShdw>
          </a:effectLst>
          <a:scene3d>
            <a:camera prst="perspectiveRight">
              <a:rot lat="0" lon="20099996" rev="0"/>
            </a:camera>
            <a:lightRig rig="threePt" dir="t"/>
          </a:scene3d>
          <a:sp3d extrusionH="254000"/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F3DF6CF5-0997-49BE-A637-2641803BF9FA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03180" y="3490390"/>
            <a:ext cx="1329112" cy="1862964"/>
          </a:xfrm>
          <a:prstGeom prst="rect">
            <a:avLst/>
          </a:prstGeom>
          <a:noFill/>
          <a:ln>
            <a:noFill/>
          </a:ln>
          <a:effectLst>
            <a:outerShdw blurRad="342900" dir="13500000" sy="23000" kx="1200000" algn="br" rotWithShape="0">
              <a:prstClr val="black">
                <a:alpha val="15000"/>
              </a:prstClr>
            </a:outerShdw>
          </a:effectLst>
          <a:scene3d>
            <a:camera prst="perspectiveRight">
              <a:rot lat="0" lon="20099996" rev="0"/>
            </a:camera>
            <a:lightRig rig="threePt" dir="t"/>
          </a:scene3d>
          <a:sp3d extrusionH="254000"/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10B541C0-B76C-43AB-9EAF-B49801DFF855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1900" y="3490391"/>
            <a:ext cx="1329112" cy="1862962"/>
          </a:xfrm>
          <a:prstGeom prst="rect">
            <a:avLst/>
          </a:prstGeom>
          <a:noFill/>
          <a:ln>
            <a:noFill/>
          </a:ln>
          <a:effectLst>
            <a:outerShdw blurRad="342900" dir="13500000" sy="23000" kx="1200000" algn="br" rotWithShape="0">
              <a:prstClr val="black">
                <a:alpha val="15000"/>
              </a:prstClr>
            </a:outerShdw>
          </a:effectLst>
          <a:scene3d>
            <a:camera prst="perspectiveRight">
              <a:rot lat="0" lon="20099996" rev="0"/>
            </a:camera>
            <a:lightRig rig="threePt" dir="t"/>
          </a:scene3d>
          <a:sp3d extrusionH="254000"/>
        </p:spPr>
      </p:pic>
    </p:spTree>
    <p:extLst>
      <p:ext uri="{BB962C8B-B14F-4D97-AF65-F5344CB8AC3E}">
        <p14:creationId xmlns:p14="http://schemas.microsoft.com/office/powerpoint/2010/main" val="3842473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3" presetClass="path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2.22222E-6 L -0.07878 2.22222E-6 " pathEditMode="relative" rAng="0" ptsTypes="AA">
                                      <p:cBhvr>
                                        <p:cTn id="9" dur="2000" spd="-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945" y="0"/>
                                    </p:animMotion>
                                  </p:childTnLst>
                                </p:cTn>
                              </p:par>
                              <p:par>
                                <p:cTn id="1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3" presetClass="path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6 -7.40741E-7 L -0.07878 -7.40741E-7 " pathEditMode="relative" rAng="0" ptsTypes="AA">
                                      <p:cBhvr>
                                        <p:cTn id="14" dur="2000" spd="-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945" y="0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63" presetClass="path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25E-7 -7.40741E-7 L -0.07878 -7.40741E-7 " pathEditMode="relative" rAng="0" ptsTypes="AA">
                                      <p:cBhvr>
                                        <p:cTn id="19" dur="2000" spd="-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945" y="0"/>
                                    </p:animMotion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63" presetClass="path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2.22222E-6 L -0.07878 2.22222E-6 " pathEditMode="relative" rAng="0" ptsTypes="AA">
                                      <p:cBhvr>
                                        <p:cTn id="24" dur="2000" spd="-100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945" y="0"/>
                                    </p:animMotion>
                                  </p:childTnLst>
                                </p:cTn>
                              </p:par>
                              <p:par>
                                <p:cTn id="2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63" presetClass="path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2.22222E-6 L -0.07878 2.22222E-6 " pathEditMode="relative" rAng="0" ptsTypes="AA">
                                      <p:cBhvr>
                                        <p:cTn id="29" dur="2000" spd="-100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945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8853992" cy="242108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00" y="2907793"/>
            <a:ext cx="8825875" cy="31977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117657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5257" y="2535287"/>
            <a:ext cx="4176100" cy="75275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842" y="2542074"/>
            <a:ext cx="961782" cy="77761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252" y="3943228"/>
            <a:ext cx="379594" cy="41244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825" y="5342802"/>
            <a:ext cx="408794" cy="405144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8156" y="4106415"/>
            <a:ext cx="369047" cy="379692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750196" y="3968747"/>
            <a:ext cx="375648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b="1">
                <a:latin typeface="Arial" panose="020B0604020202020204" pitchFamily="34" charset="0"/>
                <a:cs typeface="Arial" panose="020B0604020202020204" pitchFamily="34" charset="0"/>
              </a:rPr>
              <a:t>Read Khang’s blog. Look at the words in the box, then find them in the text and underline them. What do they mean?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750196" y="5331067"/>
            <a:ext cx="375648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b="1">
                <a:latin typeface="Arial" panose="020B0604020202020204" pitchFamily="34" charset="0"/>
                <a:cs typeface="Arial" panose="020B0604020202020204" pitchFamily="34" charset="0"/>
              </a:rPr>
              <a:t>Read Khang’s blog again and fill the table with the information.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5200557" y="4073647"/>
            <a:ext cx="385804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>
                <a:latin typeface="Arial" panose="020B0604020202020204" pitchFamily="34" charset="0"/>
                <a:cs typeface="Arial" panose="020B0604020202020204" pitchFamily="34" charset="0"/>
              </a:rPr>
              <a:t>Make notes about your neighbourhood. Think about what you like / dislike about it.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783046" y="3307849"/>
            <a:ext cx="268949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solidFill>
                  <a:srgbClr val="0FB7BD"/>
                </a:solidFill>
              </a:rPr>
              <a:t>Reading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4762882" y="3307849"/>
            <a:ext cx="268949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solidFill>
                  <a:srgbClr val="0FB7BD"/>
                </a:solidFill>
              </a:rPr>
              <a:t>Speaking</a:t>
            </a: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8745" y="5407746"/>
            <a:ext cx="347868" cy="327989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5200557" y="5349126"/>
            <a:ext cx="385804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>
                <a:latin typeface="Arial" panose="020B0604020202020204" pitchFamily="34" charset="0"/>
                <a:cs typeface="Arial" panose="020B0604020202020204" pitchFamily="34" charset="0"/>
              </a:rPr>
              <a:t>Work in pairs. Ask and answer about what you like and dislike about your neighbourhood.</a:t>
            </a: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8853992" cy="2421082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224" y="6162859"/>
            <a:ext cx="382842" cy="405144"/>
          </a:xfrm>
          <a:prstGeom prst="rect">
            <a:avLst/>
          </a:prstGeom>
        </p:spPr>
      </p:pic>
      <p:sp>
        <p:nvSpPr>
          <p:cNvPr id="22" name="TextBox 21"/>
          <p:cNvSpPr txBox="1"/>
          <p:nvPr/>
        </p:nvSpPr>
        <p:spPr>
          <a:xfrm>
            <a:off x="775619" y="6151124"/>
            <a:ext cx="375648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b="1">
                <a:latin typeface="Arial" panose="020B0604020202020204" pitchFamily="34" charset="0"/>
                <a:cs typeface="Arial" panose="020B0604020202020204" pitchFamily="34" charset="0"/>
              </a:rPr>
              <a:t>Read Khang’s blog again. Then answer the questions. </a:t>
            </a:r>
          </a:p>
        </p:txBody>
      </p:sp>
    </p:spTree>
    <p:extLst>
      <p:ext uri="{BB962C8B-B14F-4D97-AF65-F5344CB8AC3E}">
        <p14:creationId xmlns:p14="http://schemas.microsoft.com/office/powerpoint/2010/main" val="86045628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0" y="0"/>
            <a:ext cx="9144000" cy="6858000"/>
            <a:chOff x="193701" y="1590291"/>
            <a:chExt cx="8653859" cy="5137079"/>
          </a:xfrm>
        </p:grpSpPr>
        <p:sp>
          <p:nvSpPr>
            <p:cNvPr id="15" name="Rounded Rectangle 14"/>
            <p:cNvSpPr/>
            <p:nvPr/>
          </p:nvSpPr>
          <p:spPr>
            <a:xfrm>
              <a:off x="193701" y="1590291"/>
              <a:ext cx="8653859" cy="5137079"/>
            </a:xfrm>
            <a:prstGeom prst="roundRect">
              <a:avLst/>
            </a:prstGeom>
            <a:solidFill>
              <a:srgbClr val="C0E6EA"/>
            </a:solidFill>
            <a:ln>
              <a:solidFill>
                <a:srgbClr val="C0E6E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ounded Rectangle 15"/>
            <p:cNvSpPr/>
            <p:nvPr/>
          </p:nvSpPr>
          <p:spPr>
            <a:xfrm>
              <a:off x="277403" y="1674687"/>
              <a:ext cx="8444374" cy="4900773"/>
            </a:xfrm>
            <a:prstGeom prst="roundRect">
              <a:avLst/>
            </a:prstGeom>
            <a:solidFill>
              <a:srgbClr val="05A0B8"/>
            </a:solidFill>
            <a:ln>
              <a:solidFill>
                <a:srgbClr val="05A0B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ounded Rectangle 16"/>
            <p:cNvSpPr/>
            <p:nvPr/>
          </p:nvSpPr>
          <p:spPr>
            <a:xfrm>
              <a:off x="314872" y="1767152"/>
              <a:ext cx="8369436" cy="4952146"/>
            </a:xfrm>
            <a:prstGeom prst="roundRect">
              <a:avLst/>
            </a:prstGeom>
            <a:solidFill>
              <a:srgbClr val="E2F4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2094743" y="2567087"/>
            <a:ext cx="4954515" cy="1723827"/>
            <a:chOff x="2094743" y="1820050"/>
            <a:chExt cx="4954515" cy="1723827"/>
          </a:xfrm>
        </p:grpSpPr>
        <p:grpSp>
          <p:nvGrpSpPr>
            <p:cNvPr id="12" name="Group 11"/>
            <p:cNvGrpSpPr/>
            <p:nvPr/>
          </p:nvGrpSpPr>
          <p:grpSpPr>
            <a:xfrm>
              <a:off x="2094743" y="1820050"/>
              <a:ext cx="4954515" cy="784398"/>
              <a:chOff x="2100847" y="1820050"/>
              <a:chExt cx="4954515" cy="784398"/>
            </a:xfrm>
          </p:grpSpPr>
          <p:pic>
            <p:nvPicPr>
              <p:cNvPr id="4" name="Picture 3"/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879262" y="1820050"/>
                <a:ext cx="4176100" cy="752752"/>
              </a:xfrm>
              <a:prstGeom prst="rect">
                <a:avLst/>
              </a:prstGeom>
            </p:spPr>
          </p:pic>
          <p:pic>
            <p:nvPicPr>
              <p:cNvPr id="5" name="Picture 4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100847" y="1826837"/>
                <a:ext cx="961782" cy="777611"/>
              </a:xfrm>
              <a:prstGeom prst="rect">
                <a:avLst/>
              </a:prstGeom>
            </p:spPr>
          </p:pic>
        </p:grpSp>
        <p:sp>
          <p:nvSpPr>
            <p:cNvPr id="6" name="TextBox 5"/>
            <p:cNvSpPr txBox="1"/>
            <p:nvPr/>
          </p:nvSpPr>
          <p:spPr>
            <a:xfrm>
              <a:off x="2796464" y="2835991"/>
              <a:ext cx="3557176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b="1">
                  <a:solidFill>
                    <a:srgbClr val="0084B1"/>
                  </a:solidFill>
                </a:rPr>
                <a:t>Reading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41716860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9144000" cy="125730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084" y="74839"/>
            <a:ext cx="627229" cy="681509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797129" y="74839"/>
            <a:ext cx="795300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b="1" spc="-10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Read Khang’s blog. Look at the words in the box, then find them in the text and underline them. What do they mean?</a:t>
            </a:r>
          </a:p>
        </p:txBody>
      </p:sp>
      <p:sp>
        <p:nvSpPr>
          <p:cNvPr id="22" name="Rounded Rectangle 21"/>
          <p:cNvSpPr/>
          <p:nvPr/>
        </p:nvSpPr>
        <p:spPr>
          <a:xfrm>
            <a:off x="1423555" y="2286000"/>
            <a:ext cx="6608618" cy="1257300"/>
          </a:xfrm>
          <a:prstGeom prst="roundRect">
            <a:avLst/>
          </a:prstGeom>
          <a:solidFill>
            <a:srgbClr val="A3E7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Box 22"/>
          <p:cNvSpPr txBox="1"/>
          <p:nvPr/>
        </p:nvSpPr>
        <p:spPr>
          <a:xfrm>
            <a:off x="1922318" y="2653040"/>
            <a:ext cx="151707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/>
              <a:t>suburbs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3938155" y="2653040"/>
            <a:ext cx="151707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/>
              <a:t>dislike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5953992" y="2653040"/>
            <a:ext cx="151707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/>
              <a:t>outdoor</a:t>
            </a:r>
          </a:p>
        </p:txBody>
      </p:sp>
    </p:spTree>
    <p:extLst>
      <p:ext uri="{BB962C8B-B14F-4D97-AF65-F5344CB8AC3E}">
        <p14:creationId xmlns:p14="http://schemas.microsoft.com/office/powerpoint/2010/main" val="324056444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ounded Rectangle 5">
            <a:extLst>
              <a:ext uri="{FF2B5EF4-FFF2-40B4-BE49-F238E27FC236}">
                <a16:creationId xmlns:a16="http://schemas.microsoft.com/office/drawing/2014/main" id="{248AF895-7731-4292-A7CB-1AA02A5FBB60}"/>
              </a:ext>
            </a:extLst>
          </p:cNvPr>
          <p:cNvSpPr/>
          <p:nvPr/>
        </p:nvSpPr>
        <p:spPr>
          <a:xfrm>
            <a:off x="856735" y="77616"/>
            <a:ext cx="7536380" cy="6761912"/>
          </a:xfrm>
          <a:prstGeom prst="roundRect">
            <a:avLst>
              <a:gd name="adj" fmla="val 4704"/>
            </a:avLst>
          </a:prstGeom>
          <a:solidFill>
            <a:srgbClr val="75DB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ounded Rectangle 5">
            <a:extLst>
              <a:ext uri="{FF2B5EF4-FFF2-40B4-BE49-F238E27FC236}">
                <a16:creationId xmlns:a16="http://schemas.microsoft.com/office/drawing/2014/main" id="{D81680F7-0FAE-486B-A8CB-897A62D0DB12}"/>
              </a:ext>
            </a:extLst>
          </p:cNvPr>
          <p:cNvSpPr/>
          <p:nvPr/>
        </p:nvSpPr>
        <p:spPr>
          <a:xfrm>
            <a:off x="804504" y="1034209"/>
            <a:ext cx="7536380" cy="5755978"/>
          </a:xfrm>
          <a:prstGeom prst="roundRect">
            <a:avLst>
              <a:gd name="adj" fmla="val 4704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ounded Rectangle 5"/>
          <p:cNvSpPr/>
          <p:nvPr/>
        </p:nvSpPr>
        <p:spPr>
          <a:xfrm>
            <a:off x="803810" y="36052"/>
            <a:ext cx="7536380" cy="1420350"/>
          </a:xfrm>
          <a:prstGeom prst="roundRect">
            <a:avLst>
              <a:gd name="adj" fmla="val 4704"/>
            </a:avLst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777240" y="252540"/>
            <a:ext cx="7589520" cy="82512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1843" y="391696"/>
            <a:ext cx="532968" cy="546811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19661" y="442341"/>
            <a:ext cx="485775" cy="485775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32356" y="442341"/>
            <a:ext cx="506125" cy="437392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2073045" y="449657"/>
            <a:ext cx="452004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/>
              <a:t>http://www.myblog.com.vn/Khang</a:t>
            </a:r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03810" y="976246"/>
            <a:ext cx="7536380" cy="660152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>
          <a:xfrm>
            <a:off x="2858858" y="959289"/>
            <a:ext cx="3439391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800" b="1">
                <a:solidFill>
                  <a:schemeClr val="bg1"/>
                </a:solidFill>
              </a:rPr>
              <a:t>KHANG’S BLOG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21208">
            <a:off x="2682131" y="1972508"/>
            <a:ext cx="1317040" cy="98712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067490">
            <a:off x="1080101" y="1950185"/>
            <a:ext cx="1524206" cy="94215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" name="TextBox 4"/>
          <p:cNvSpPr txBox="1"/>
          <p:nvPr/>
        </p:nvSpPr>
        <p:spPr>
          <a:xfrm>
            <a:off x="5664755" y="2728964"/>
            <a:ext cx="30549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/>
              <a:t>Friday, December 23rd ...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3080905" y="3178399"/>
            <a:ext cx="32173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/>
              <a:t>MY NEIGHBOURHOOD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16547" y="3608652"/>
            <a:ext cx="7102041" cy="30162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Aft>
                <a:spcPts val="600"/>
              </a:spcAft>
            </a:pPr>
            <a:r>
              <a:rPr lang="en-US" sz="2000" dirty="0"/>
              <a:t>I live in the suburbs of Da Nang City. There are many things I like about my </a:t>
            </a:r>
            <a:r>
              <a:rPr lang="en-US" sz="2000" dirty="0" err="1"/>
              <a:t>neighbourhood</a:t>
            </a:r>
            <a:r>
              <a:rPr lang="en-US" sz="2000" dirty="0"/>
              <a:t>. </a:t>
            </a:r>
          </a:p>
          <a:p>
            <a:pPr algn="just">
              <a:spcAft>
                <a:spcPts val="600"/>
              </a:spcAft>
            </a:pPr>
            <a:r>
              <a:rPr lang="en-US" sz="2000" dirty="0"/>
              <a:t>It’s great for outdoor activities because it has beautiful parks, sandy beaches and fine weather. There’s almost everything I need here: shops, restaurants, and markets. The people here are friendlier, and the food is better than in other places. </a:t>
            </a:r>
          </a:p>
          <a:p>
            <a:pPr algn="just">
              <a:spcAft>
                <a:spcPts val="600"/>
              </a:spcAft>
            </a:pPr>
            <a:r>
              <a:rPr lang="en-US" sz="2000" dirty="0"/>
              <a:t>However, there are two things I dislike about it: there are many modern buildings and offices; and the streets are busy and crowded. 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5311280" y="6350960"/>
            <a:ext cx="30200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/>
              <a:t>Posted by </a:t>
            </a:r>
            <a:r>
              <a:rPr lang="en-US" i="1" dirty="0" err="1"/>
              <a:t>Khang</a:t>
            </a:r>
            <a:r>
              <a:rPr lang="en-US" i="1" dirty="0"/>
              <a:t> at 4:55 PM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76EB2131-4DCF-423E-9B2A-7335D6A03762}"/>
              </a:ext>
            </a:extLst>
          </p:cNvPr>
          <p:cNvCxnSpPr/>
          <p:nvPr/>
        </p:nvCxnSpPr>
        <p:spPr>
          <a:xfrm>
            <a:off x="2382982" y="3930670"/>
            <a:ext cx="822960" cy="0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ABC67336-9829-4399-88D2-E94B148251DD}"/>
              </a:ext>
            </a:extLst>
          </p:cNvPr>
          <p:cNvCxnSpPr/>
          <p:nvPr/>
        </p:nvCxnSpPr>
        <p:spPr>
          <a:xfrm>
            <a:off x="4567567" y="5916488"/>
            <a:ext cx="731520" cy="0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263EC07E-667F-46C9-8B8A-8530BA069A67}"/>
              </a:ext>
            </a:extLst>
          </p:cNvPr>
          <p:cNvCxnSpPr/>
          <p:nvPr/>
        </p:nvCxnSpPr>
        <p:spPr>
          <a:xfrm>
            <a:off x="2619618" y="4623397"/>
            <a:ext cx="822960" cy="0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628953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4" name="Picture 7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99733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084" y="104779"/>
            <a:ext cx="627229" cy="621628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931763" y="0"/>
            <a:ext cx="728047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b="1" spc="-5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Read Khang’s blog again and fill the table with the information.</a:t>
            </a:r>
          </a:p>
        </p:txBody>
      </p:sp>
      <p:graphicFrame>
        <p:nvGraphicFramePr>
          <p:cNvPr id="17" name="Table 1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49184779"/>
              </p:ext>
            </p:extLst>
          </p:nvPr>
        </p:nvGraphicFramePr>
        <p:xfrm>
          <a:off x="507177" y="1619831"/>
          <a:ext cx="8082643" cy="4115954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404818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03445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745947">
                <a:tc>
                  <a:txBody>
                    <a:bodyPr/>
                    <a:lstStyle/>
                    <a:p>
                      <a:pPr algn="ctr"/>
                      <a:r>
                        <a:rPr lang="en-US" sz="2800" b="1"/>
                        <a:t>LIKES</a:t>
                      </a:r>
                    </a:p>
                  </a:txBody>
                  <a:tcPr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/>
                        <a:t>DISLIKES</a:t>
                      </a:r>
                      <a:endParaRPr lang="en-US" sz="2800" b="1" dirty="0"/>
                    </a:p>
                  </a:txBody>
                  <a:tcPr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370007">
                <a:tc>
                  <a:txBody>
                    <a:bodyPr/>
                    <a:lstStyle/>
                    <a:p>
                      <a:pPr algn="ctr"/>
                      <a:endParaRPr lang="en-US" sz="2800" b="0" dirty="0">
                        <a:solidFill>
                          <a:srgbClr val="F16649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 b="0" dirty="0">
                        <a:solidFill>
                          <a:srgbClr val="F16649"/>
                        </a:solidFill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682384" y="2489203"/>
            <a:ext cx="322460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B050"/>
                </a:solidFill>
              </a:rPr>
              <a:t>beautiful parks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682384" y="3016906"/>
            <a:ext cx="322460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2400">
                <a:solidFill>
                  <a:srgbClr val="F16649"/>
                </a:solidFill>
              </a:rPr>
              <a:t> </a:t>
            </a:r>
          </a:p>
        </p:txBody>
      </p:sp>
      <p:cxnSp>
        <p:nvCxnSpPr>
          <p:cNvPr id="10" name="Straight Connector 9"/>
          <p:cNvCxnSpPr/>
          <p:nvPr/>
        </p:nvCxnSpPr>
        <p:spPr>
          <a:xfrm>
            <a:off x="1122221" y="3393213"/>
            <a:ext cx="1932709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28"/>
          <p:cNvSpPr txBox="1"/>
          <p:nvPr/>
        </p:nvSpPr>
        <p:spPr>
          <a:xfrm>
            <a:off x="682384" y="3544609"/>
            <a:ext cx="322460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2400">
                <a:solidFill>
                  <a:srgbClr val="F16649"/>
                </a:solidFill>
              </a:rPr>
              <a:t> </a:t>
            </a:r>
          </a:p>
        </p:txBody>
      </p:sp>
      <p:cxnSp>
        <p:nvCxnSpPr>
          <p:cNvPr id="30" name="Straight Connector 29"/>
          <p:cNvCxnSpPr/>
          <p:nvPr/>
        </p:nvCxnSpPr>
        <p:spPr>
          <a:xfrm>
            <a:off x="1122221" y="3920916"/>
            <a:ext cx="1932709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Box 31"/>
          <p:cNvSpPr txBox="1"/>
          <p:nvPr/>
        </p:nvSpPr>
        <p:spPr>
          <a:xfrm>
            <a:off x="682384" y="4072312"/>
            <a:ext cx="322460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2400">
                <a:solidFill>
                  <a:srgbClr val="F16649"/>
                </a:solidFill>
              </a:rPr>
              <a:t> </a:t>
            </a:r>
          </a:p>
        </p:txBody>
      </p:sp>
      <p:cxnSp>
        <p:nvCxnSpPr>
          <p:cNvPr id="33" name="Straight Connector 32"/>
          <p:cNvCxnSpPr/>
          <p:nvPr/>
        </p:nvCxnSpPr>
        <p:spPr>
          <a:xfrm>
            <a:off x="1122221" y="4448619"/>
            <a:ext cx="1932709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TextBox 34"/>
          <p:cNvSpPr txBox="1"/>
          <p:nvPr/>
        </p:nvSpPr>
        <p:spPr>
          <a:xfrm>
            <a:off x="4738256" y="2489203"/>
            <a:ext cx="322460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2400">
                <a:solidFill>
                  <a:srgbClr val="F16649"/>
                </a:solidFill>
              </a:rPr>
              <a:t> </a:t>
            </a:r>
          </a:p>
        </p:txBody>
      </p:sp>
      <p:cxnSp>
        <p:nvCxnSpPr>
          <p:cNvPr id="36" name="Straight Connector 35"/>
          <p:cNvCxnSpPr/>
          <p:nvPr/>
        </p:nvCxnSpPr>
        <p:spPr>
          <a:xfrm>
            <a:off x="5178093" y="2865510"/>
            <a:ext cx="1932709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TextBox 37"/>
          <p:cNvSpPr txBox="1"/>
          <p:nvPr/>
        </p:nvSpPr>
        <p:spPr>
          <a:xfrm>
            <a:off x="4738256" y="3284760"/>
            <a:ext cx="322460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2400">
                <a:solidFill>
                  <a:srgbClr val="F16649"/>
                </a:solidFill>
              </a:rPr>
              <a:t> </a:t>
            </a:r>
          </a:p>
        </p:txBody>
      </p:sp>
      <p:cxnSp>
        <p:nvCxnSpPr>
          <p:cNvPr id="39" name="Straight Connector 38"/>
          <p:cNvCxnSpPr/>
          <p:nvPr/>
        </p:nvCxnSpPr>
        <p:spPr>
          <a:xfrm>
            <a:off x="5178093" y="3661067"/>
            <a:ext cx="1932709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TextBox 45">
            <a:extLst>
              <a:ext uri="{FF2B5EF4-FFF2-40B4-BE49-F238E27FC236}">
                <a16:creationId xmlns:a16="http://schemas.microsoft.com/office/drawing/2014/main" id="{768803B9-9C7D-4407-9CFB-90C4BB613D25}"/>
              </a:ext>
            </a:extLst>
          </p:cNvPr>
          <p:cNvSpPr txBox="1"/>
          <p:nvPr/>
        </p:nvSpPr>
        <p:spPr>
          <a:xfrm>
            <a:off x="946196" y="2975411"/>
            <a:ext cx="204585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Clr>
                <a:schemeClr val="tx1"/>
              </a:buClr>
            </a:pPr>
            <a:r>
              <a:rPr lang="en-US" sz="2400" dirty="0">
                <a:solidFill>
                  <a:srgbClr val="00B050"/>
                </a:solidFill>
              </a:rPr>
              <a:t>sandy beaches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09DC53F4-2F21-4061-BD81-E7881860190B}"/>
              </a:ext>
            </a:extLst>
          </p:cNvPr>
          <p:cNvSpPr txBox="1"/>
          <p:nvPr/>
        </p:nvSpPr>
        <p:spPr>
          <a:xfrm>
            <a:off x="912671" y="3527924"/>
            <a:ext cx="1878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Clr>
                <a:schemeClr val="tx1"/>
              </a:buClr>
            </a:pPr>
            <a:r>
              <a:rPr lang="en-US" sz="2400" dirty="0">
                <a:solidFill>
                  <a:srgbClr val="00B050"/>
                </a:solidFill>
              </a:rPr>
              <a:t>fine weather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2A8FE58D-FE45-472C-B741-DA875C573D2D}"/>
              </a:ext>
            </a:extLst>
          </p:cNvPr>
          <p:cNvSpPr txBox="1"/>
          <p:nvPr/>
        </p:nvSpPr>
        <p:spPr>
          <a:xfrm>
            <a:off x="912671" y="4061830"/>
            <a:ext cx="358251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Clr>
                <a:schemeClr val="tx1"/>
              </a:buClr>
            </a:pPr>
            <a:r>
              <a:rPr lang="en-US" sz="2400" dirty="0">
                <a:solidFill>
                  <a:srgbClr val="00B050"/>
                </a:solidFill>
              </a:rPr>
              <a:t>shops, restaurant, markets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64C52844-44F3-4B90-B4AC-7A485100F09D}"/>
              </a:ext>
            </a:extLst>
          </p:cNvPr>
          <p:cNvSpPr txBox="1"/>
          <p:nvPr/>
        </p:nvSpPr>
        <p:spPr>
          <a:xfrm>
            <a:off x="682384" y="4608144"/>
            <a:ext cx="322460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2400">
                <a:solidFill>
                  <a:srgbClr val="F16649"/>
                </a:solidFill>
              </a:rPr>
              <a:t> </a:t>
            </a:r>
          </a:p>
        </p:txBody>
      </p:sp>
      <p:cxnSp>
        <p:nvCxnSpPr>
          <p:cNvPr id="50" name="Straight Connector 49">
            <a:extLst>
              <a:ext uri="{FF2B5EF4-FFF2-40B4-BE49-F238E27FC236}">
                <a16:creationId xmlns:a16="http://schemas.microsoft.com/office/drawing/2014/main" id="{B18705C5-94B0-4CE1-B62C-C2B42E89763A}"/>
              </a:ext>
            </a:extLst>
          </p:cNvPr>
          <p:cNvCxnSpPr/>
          <p:nvPr/>
        </p:nvCxnSpPr>
        <p:spPr>
          <a:xfrm>
            <a:off x="1122221" y="4984451"/>
            <a:ext cx="1932709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TextBox 50">
            <a:extLst>
              <a:ext uri="{FF2B5EF4-FFF2-40B4-BE49-F238E27FC236}">
                <a16:creationId xmlns:a16="http://schemas.microsoft.com/office/drawing/2014/main" id="{85FB6DA7-5801-4029-BDF8-C9EF4F9A22F7}"/>
              </a:ext>
            </a:extLst>
          </p:cNvPr>
          <p:cNvSpPr txBox="1"/>
          <p:nvPr/>
        </p:nvSpPr>
        <p:spPr>
          <a:xfrm>
            <a:off x="682384" y="5143976"/>
            <a:ext cx="322460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2400">
                <a:solidFill>
                  <a:srgbClr val="F16649"/>
                </a:solidFill>
              </a:rPr>
              <a:t> </a:t>
            </a:r>
          </a:p>
        </p:txBody>
      </p:sp>
      <p:cxnSp>
        <p:nvCxnSpPr>
          <p:cNvPr id="52" name="Straight Connector 51">
            <a:extLst>
              <a:ext uri="{FF2B5EF4-FFF2-40B4-BE49-F238E27FC236}">
                <a16:creationId xmlns:a16="http://schemas.microsoft.com/office/drawing/2014/main" id="{DFB2330A-64C4-42B6-B36E-4EA33015C0D5}"/>
              </a:ext>
            </a:extLst>
          </p:cNvPr>
          <p:cNvCxnSpPr/>
          <p:nvPr/>
        </p:nvCxnSpPr>
        <p:spPr>
          <a:xfrm>
            <a:off x="1122221" y="5520283"/>
            <a:ext cx="1932709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TextBox 54">
            <a:extLst>
              <a:ext uri="{FF2B5EF4-FFF2-40B4-BE49-F238E27FC236}">
                <a16:creationId xmlns:a16="http://schemas.microsoft.com/office/drawing/2014/main" id="{A1DB194B-36E3-405E-835C-EAABC33F79FF}"/>
              </a:ext>
            </a:extLst>
          </p:cNvPr>
          <p:cNvSpPr txBox="1"/>
          <p:nvPr/>
        </p:nvSpPr>
        <p:spPr>
          <a:xfrm>
            <a:off x="976233" y="4592575"/>
            <a:ext cx="220107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chemeClr val="tx1"/>
              </a:buClr>
            </a:pPr>
            <a:r>
              <a:rPr lang="en-US" sz="2400" dirty="0">
                <a:solidFill>
                  <a:srgbClr val="00B050"/>
                </a:solidFill>
              </a:rPr>
              <a:t>friendly people</a:t>
            </a: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F4506BF9-2FDB-43E2-878D-A86813203E06}"/>
              </a:ext>
            </a:extLst>
          </p:cNvPr>
          <p:cNvSpPr txBox="1"/>
          <p:nvPr/>
        </p:nvSpPr>
        <p:spPr>
          <a:xfrm>
            <a:off x="976232" y="5136686"/>
            <a:ext cx="220107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chemeClr val="tx1"/>
              </a:buClr>
            </a:pPr>
            <a:r>
              <a:rPr lang="en-US" sz="2400" dirty="0">
                <a:solidFill>
                  <a:srgbClr val="00B050"/>
                </a:solidFill>
              </a:rPr>
              <a:t>good food</a:t>
            </a: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07EAD2AB-88C2-419C-8381-DBC6B858A751}"/>
              </a:ext>
            </a:extLst>
          </p:cNvPr>
          <p:cNvSpPr txBox="1"/>
          <p:nvPr/>
        </p:nvSpPr>
        <p:spPr>
          <a:xfrm>
            <a:off x="5007310" y="2489203"/>
            <a:ext cx="358251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chemeClr val="tx1"/>
              </a:buClr>
            </a:pPr>
            <a:r>
              <a:rPr lang="en-US" sz="2400" dirty="0">
                <a:solidFill>
                  <a:srgbClr val="00B050"/>
                </a:solidFill>
              </a:rPr>
              <a:t>modern buildings and offices</a:t>
            </a: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559F2C4B-0F73-4B84-B59E-93B071D66E41}"/>
              </a:ext>
            </a:extLst>
          </p:cNvPr>
          <p:cNvSpPr txBox="1"/>
          <p:nvPr/>
        </p:nvSpPr>
        <p:spPr>
          <a:xfrm>
            <a:off x="5007310" y="3267855"/>
            <a:ext cx="358251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chemeClr val="tx1"/>
              </a:buClr>
            </a:pPr>
            <a:r>
              <a:rPr lang="en-US" sz="2400" dirty="0">
                <a:solidFill>
                  <a:srgbClr val="00B050"/>
                </a:solidFill>
              </a:rPr>
              <a:t>busy and crowed streets</a:t>
            </a:r>
          </a:p>
        </p:txBody>
      </p:sp>
    </p:spTree>
    <p:extLst>
      <p:ext uri="{BB962C8B-B14F-4D97-AF65-F5344CB8AC3E}">
        <p14:creationId xmlns:p14="http://schemas.microsoft.com/office/powerpoint/2010/main" val="13602887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/>
      <p:bldP spid="47" grpId="0"/>
      <p:bldP spid="48" grpId="0"/>
      <p:bldP spid="55" grpId="0"/>
      <p:bldP spid="56" grpId="0"/>
      <p:bldP spid="57" grpId="0"/>
      <p:bldP spid="5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11139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994" y="104779"/>
            <a:ext cx="587409" cy="621628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805981" y="192122"/>
            <a:ext cx="82237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Read Khang’s blog again. Then answer the questions. </a:t>
            </a:r>
          </a:p>
        </p:txBody>
      </p:sp>
      <p:grpSp>
        <p:nvGrpSpPr>
          <p:cNvPr id="45" name="Group 44"/>
          <p:cNvGrpSpPr/>
          <p:nvPr/>
        </p:nvGrpSpPr>
        <p:grpSpPr>
          <a:xfrm>
            <a:off x="0" y="1303517"/>
            <a:ext cx="9022673" cy="5842611"/>
            <a:chOff x="193701" y="1590291"/>
            <a:chExt cx="8653859" cy="5137079"/>
          </a:xfrm>
        </p:grpSpPr>
        <p:sp>
          <p:nvSpPr>
            <p:cNvPr id="47" name="Rounded Rectangle 46"/>
            <p:cNvSpPr/>
            <p:nvPr/>
          </p:nvSpPr>
          <p:spPr>
            <a:xfrm>
              <a:off x="193701" y="1590291"/>
              <a:ext cx="8653859" cy="5137079"/>
            </a:xfrm>
            <a:prstGeom prst="roundRect">
              <a:avLst/>
            </a:prstGeom>
            <a:solidFill>
              <a:srgbClr val="C0E6EA"/>
            </a:solidFill>
            <a:ln>
              <a:solidFill>
                <a:srgbClr val="C0E6E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Rounded Rectangle 47"/>
            <p:cNvSpPr/>
            <p:nvPr/>
          </p:nvSpPr>
          <p:spPr>
            <a:xfrm>
              <a:off x="277403" y="1674687"/>
              <a:ext cx="8444374" cy="4900773"/>
            </a:xfrm>
            <a:prstGeom prst="roundRect">
              <a:avLst/>
            </a:prstGeom>
            <a:solidFill>
              <a:srgbClr val="05A0B8"/>
            </a:solidFill>
            <a:ln>
              <a:solidFill>
                <a:srgbClr val="05A0B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Rounded Rectangle 48"/>
            <p:cNvSpPr/>
            <p:nvPr/>
          </p:nvSpPr>
          <p:spPr>
            <a:xfrm>
              <a:off x="314872" y="1767152"/>
              <a:ext cx="8369436" cy="4952146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44" name="Group 43"/>
          <p:cNvGrpSpPr/>
          <p:nvPr/>
        </p:nvGrpSpPr>
        <p:grpSpPr>
          <a:xfrm>
            <a:off x="806175" y="2177634"/>
            <a:ext cx="5728817" cy="470318"/>
            <a:chOff x="363373" y="1262747"/>
            <a:chExt cx="5728817" cy="470318"/>
          </a:xfrm>
        </p:grpSpPr>
        <p:sp>
          <p:nvSpPr>
            <p:cNvPr id="46" name="TextBox 45"/>
            <p:cNvSpPr txBox="1"/>
            <p:nvPr/>
          </p:nvSpPr>
          <p:spPr>
            <a:xfrm>
              <a:off x="363373" y="1262747"/>
              <a:ext cx="47483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>
                  <a:solidFill>
                    <a:srgbClr val="0070C0"/>
                  </a:solidFill>
                </a:rPr>
                <a:t>1.</a:t>
              </a:r>
            </a:p>
          </p:txBody>
        </p:sp>
        <p:sp>
          <p:nvSpPr>
            <p:cNvPr id="59" name="TextBox 58"/>
            <p:cNvSpPr txBox="1"/>
            <p:nvPr/>
          </p:nvSpPr>
          <p:spPr>
            <a:xfrm>
              <a:off x="827314" y="1271400"/>
              <a:ext cx="526487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/>
                <a:t>Where is khang’s neighbourhood?</a:t>
              </a:r>
              <a:endParaRPr lang="en-US" sz="2400" i="1"/>
            </a:p>
          </p:txBody>
        </p:sp>
      </p:grpSp>
      <p:grpSp>
        <p:nvGrpSpPr>
          <p:cNvPr id="60" name="Group 59"/>
          <p:cNvGrpSpPr/>
          <p:nvPr/>
        </p:nvGrpSpPr>
        <p:grpSpPr>
          <a:xfrm>
            <a:off x="806175" y="3174653"/>
            <a:ext cx="7565721" cy="461665"/>
            <a:chOff x="369902" y="2142097"/>
            <a:chExt cx="7565721" cy="461665"/>
          </a:xfrm>
        </p:grpSpPr>
        <p:sp>
          <p:nvSpPr>
            <p:cNvPr id="61" name="TextBox 60"/>
            <p:cNvSpPr txBox="1"/>
            <p:nvPr/>
          </p:nvSpPr>
          <p:spPr>
            <a:xfrm>
              <a:off x="369902" y="2142097"/>
              <a:ext cx="47483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>
                  <a:solidFill>
                    <a:srgbClr val="0070C0"/>
                  </a:solidFill>
                </a:rPr>
                <a:t>2.</a:t>
              </a:r>
            </a:p>
          </p:txBody>
        </p:sp>
        <p:sp>
          <p:nvSpPr>
            <p:cNvPr id="62" name="TextBox 61"/>
            <p:cNvSpPr txBox="1"/>
            <p:nvPr/>
          </p:nvSpPr>
          <p:spPr>
            <a:xfrm>
              <a:off x="844732" y="2142097"/>
              <a:ext cx="709089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/>
                <a:t>Why is his neighbourhood great for outdoor activities?</a:t>
              </a:r>
              <a:endParaRPr lang="en-US" sz="2400" dirty="0"/>
            </a:p>
          </p:txBody>
        </p:sp>
      </p:grpSp>
      <p:grpSp>
        <p:nvGrpSpPr>
          <p:cNvPr id="63" name="Group 62"/>
          <p:cNvGrpSpPr/>
          <p:nvPr/>
        </p:nvGrpSpPr>
        <p:grpSpPr>
          <a:xfrm>
            <a:off x="806175" y="4163019"/>
            <a:ext cx="6914269" cy="470318"/>
            <a:chOff x="363373" y="4026312"/>
            <a:chExt cx="6914269" cy="470318"/>
          </a:xfrm>
        </p:grpSpPr>
        <p:sp>
          <p:nvSpPr>
            <p:cNvPr id="64" name="TextBox 63"/>
            <p:cNvSpPr txBox="1"/>
            <p:nvPr/>
          </p:nvSpPr>
          <p:spPr>
            <a:xfrm>
              <a:off x="363373" y="4034965"/>
              <a:ext cx="47483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>
                  <a:solidFill>
                    <a:srgbClr val="0070C0"/>
                  </a:solidFill>
                </a:rPr>
                <a:t>3.</a:t>
              </a:r>
            </a:p>
          </p:txBody>
        </p:sp>
        <p:sp>
          <p:nvSpPr>
            <p:cNvPr id="68" name="TextBox 67"/>
            <p:cNvSpPr txBox="1"/>
            <p:nvPr/>
          </p:nvSpPr>
          <p:spPr>
            <a:xfrm>
              <a:off x="838203" y="4026312"/>
              <a:ext cx="643943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/>
                <a:t>What are the people in his neighbourhood like?</a:t>
              </a:r>
            </a:p>
          </p:txBody>
        </p:sp>
      </p:grpSp>
      <p:grpSp>
        <p:nvGrpSpPr>
          <p:cNvPr id="69" name="Group 68"/>
          <p:cNvGrpSpPr/>
          <p:nvPr/>
        </p:nvGrpSpPr>
        <p:grpSpPr>
          <a:xfrm>
            <a:off x="806175" y="5151385"/>
            <a:ext cx="6471767" cy="470318"/>
            <a:chOff x="363373" y="3312302"/>
            <a:chExt cx="6471767" cy="470318"/>
          </a:xfrm>
        </p:grpSpPr>
        <p:sp>
          <p:nvSpPr>
            <p:cNvPr id="73" name="TextBox 72"/>
            <p:cNvSpPr txBox="1"/>
            <p:nvPr/>
          </p:nvSpPr>
          <p:spPr>
            <a:xfrm>
              <a:off x="363373" y="3320955"/>
              <a:ext cx="47483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>
                  <a:solidFill>
                    <a:srgbClr val="0070C0"/>
                  </a:solidFill>
                </a:rPr>
                <a:t>4.</a:t>
              </a:r>
            </a:p>
          </p:txBody>
        </p:sp>
        <p:sp>
          <p:nvSpPr>
            <p:cNvPr id="74" name="TextBox 73"/>
            <p:cNvSpPr txBox="1"/>
            <p:nvPr/>
          </p:nvSpPr>
          <p:spPr>
            <a:xfrm>
              <a:off x="838204" y="3312302"/>
              <a:ext cx="599693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/>
                <a:t>How are the streets in his neighbourhood?</a:t>
              </a:r>
            </a:p>
          </p:txBody>
        </p:sp>
      </p:grpSp>
      <p:cxnSp>
        <p:nvCxnSpPr>
          <p:cNvPr id="75" name="Straight Connector 74"/>
          <p:cNvCxnSpPr/>
          <p:nvPr/>
        </p:nvCxnSpPr>
        <p:spPr>
          <a:xfrm flipV="1">
            <a:off x="1385835" y="3015838"/>
            <a:ext cx="6400800" cy="0"/>
          </a:xfrm>
          <a:prstGeom prst="line">
            <a:avLst/>
          </a:prstGeom>
          <a:ln w="28575">
            <a:solidFill>
              <a:schemeClr val="tx1">
                <a:lumMod val="50000"/>
                <a:lumOff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Straight Connector 75"/>
          <p:cNvCxnSpPr/>
          <p:nvPr/>
        </p:nvCxnSpPr>
        <p:spPr>
          <a:xfrm flipV="1">
            <a:off x="1413542" y="4082638"/>
            <a:ext cx="6400800" cy="0"/>
          </a:xfrm>
          <a:prstGeom prst="line">
            <a:avLst/>
          </a:prstGeom>
          <a:ln w="28575">
            <a:solidFill>
              <a:schemeClr val="tx1">
                <a:lumMod val="50000"/>
                <a:lumOff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Straight Connector 76"/>
          <p:cNvCxnSpPr/>
          <p:nvPr/>
        </p:nvCxnSpPr>
        <p:spPr>
          <a:xfrm flipV="1">
            <a:off x="1408432" y="5090257"/>
            <a:ext cx="6400800" cy="0"/>
          </a:xfrm>
          <a:prstGeom prst="line">
            <a:avLst/>
          </a:prstGeom>
          <a:ln w="28575">
            <a:solidFill>
              <a:schemeClr val="tx1">
                <a:lumMod val="50000"/>
                <a:lumOff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Straight Connector 77"/>
          <p:cNvCxnSpPr/>
          <p:nvPr/>
        </p:nvCxnSpPr>
        <p:spPr>
          <a:xfrm flipV="1">
            <a:off x="1371486" y="6157057"/>
            <a:ext cx="6400800" cy="0"/>
          </a:xfrm>
          <a:prstGeom prst="line">
            <a:avLst/>
          </a:prstGeom>
          <a:ln w="28575">
            <a:solidFill>
              <a:schemeClr val="tx1">
                <a:lumMod val="50000"/>
                <a:lumOff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Straight Arrow Connector 78"/>
          <p:cNvCxnSpPr/>
          <p:nvPr/>
        </p:nvCxnSpPr>
        <p:spPr>
          <a:xfrm>
            <a:off x="941149" y="2881247"/>
            <a:ext cx="355523" cy="0"/>
          </a:xfrm>
          <a:prstGeom prst="straightConnector1">
            <a:avLst/>
          </a:prstGeom>
          <a:ln w="3810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Straight Arrow Connector 79"/>
          <p:cNvCxnSpPr/>
          <p:nvPr/>
        </p:nvCxnSpPr>
        <p:spPr>
          <a:xfrm>
            <a:off x="941149" y="3936157"/>
            <a:ext cx="355523" cy="0"/>
          </a:xfrm>
          <a:prstGeom prst="straightConnector1">
            <a:avLst/>
          </a:prstGeom>
          <a:ln w="3810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Straight Arrow Connector 80"/>
          <p:cNvCxnSpPr/>
          <p:nvPr/>
        </p:nvCxnSpPr>
        <p:spPr>
          <a:xfrm>
            <a:off x="941151" y="4931027"/>
            <a:ext cx="355523" cy="0"/>
          </a:xfrm>
          <a:prstGeom prst="straightConnector1">
            <a:avLst/>
          </a:prstGeom>
          <a:ln w="3810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Straight Arrow Connector 81"/>
          <p:cNvCxnSpPr/>
          <p:nvPr/>
        </p:nvCxnSpPr>
        <p:spPr>
          <a:xfrm>
            <a:off x="941149" y="6032117"/>
            <a:ext cx="355523" cy="0"/>
          </a:xfrm>
          <a:prstGeom prst="straightConnector1">
            <a:avLst/>
          </a:prstGeom>
          <a:ln w="3810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>
            <a:extLst>
              <a:ext uri="{FF2B5EF4-FFF2-40B4-BE49-F238E27FC236}">
                <a16:creationId xmlns:a16="http://schemas.microsoft.com/office/drawing/2014/main" id="{2A415B79-FB2C-4A74-84EF-33E5148BCD0C}"/>
              </a:ext>
            </a:extLst>
          </p:cNvPr>
          <p:cNvSpPr txBox="1"/>
          <p:nvPr/>
        </p:nvSpPr>
        <p:spPr>
          <a:xfrm>
            <a:off x="1302645" y="2652042"/>
            <a:ext cx="452951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B050"/>
                </a:solidFill>
              </a:rPr>
              <a:t>It is in the suburbs of Da Nang City.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0B575B4C-4344-4210-A88F-9DF97B2B7467}"/>
              </a:ext>
            </a:extLst>
          </p:cNvPr>
          <p:cNvSpPr txBox="1"/>
          <p:nvPr/>
        </p:nvSpPr>
        <p:spPr>
          <a:xfrm>
            <a:off x="1290388" y="3709357"/>
            <a:ext cx="762965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spc="-80" dirty="0">
                <a:solidFill>
                  <a:srgbClr val="00B050"/>
                </a:solidFill>
              </a:rPr>
              <a:t>Because it has beautiful parks, sandy beaches and fine weather.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9F437357-1E6C-4A0B-BAB1-F7635EA370F9}"/>
              </a:ext>
            </a:extLst>
          </p:cNvPr>
          <p:cNvSpPr txBox="1"/>
          <p:nvPr/>
        </p:nvSpPr>
        <p:spPr>
          <a:xfrm>
            <a:off x="1281005" y="4726972"/>
            <a:ext cx="27197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spc="-80" dirty="0">
                <a:solidFill>
                  <a:srgbClr val="00B050"/>
                </a:solidFill>
              </a:rPr>
              <a:t>They are very friendly.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339D4B29-E889-463C-9EF0-79F5061BF0A4}"/>
              </a:ext>
            </a:extLst>
          </p:cNvPr>
          <p:cNvSpPr txBox="1"/>
          <p:nvPr/>
        </p:nvSpPr>
        <p:spPr>
          <a:xfrm>
            <a:off x="1270116" y="5778660"/>
            <a:ext cx="326448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spc="-80" dirty="0">
                <a:solidFill>
                  <a:srgbClr val="00B050"/>
                </a:solidFill>
              </a:rPr>
              <a:t>They are busy and crowed.</a:t>
            </a:r>
          </a:p>
        </p:txBody>
      </p:sp>
    </p:spTree>
    <p:extLst>
      <p:ext uri="{BB962C8B-B14F-4D97-AF65-F5344CB8AC3E}">
        <p14:creationId xmlns:p14="http://schemas.microsoft.com/office/powerpoint/2010/main" val="25246887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32" grpId="0"/>
      <p:bldP spid="33" grpId="0"/>
      <p:bldP spid="3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0" y="0"/>
            <a:ext cx="9144000" cy="6858000"/>
            <a:chOff x="193701" y="1590291"/>
            <a:chExt cx="8653859" cy="5137079"/>
          </a:xfrm>
        </p:grpSpPr>
        <p:sp>
          <p:nvSpPr>
            <p:cNvPr id="15" name="Rounded Rectangle 14"/>
            <p:cNvSpPr/>
            <p:nvPr/>
          </p:nvSpPr>
          <p:spPr>
            <a:xfrm>
              <a:off x="193701" y="1590291"/>
              <a:ext cx="8653859" cy="5137079"/>
            </a:xfrm>
            <a:prstGeom prst="roundRect">
              <a:avLst/>
            </a:prstGeom>
            <a:solidFill>
              <a:srgbClr val="C0E6EA"/>
            </a:solidFill>
            <a:ln>
              <a:solidFill>
                <a:srgbClr val="C0E6E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ounded Rectangle 15"/>
            <p:cNvSpPr/>
            <p:nvPr/>
          </p:nvSpPr>
          <p:spPr>
            <a:xfrm>
              <a:off x="277403" y="1674687"/>
              <a:ext cx="8444374" cy="4900773"/>
            </a:xfrm>
            <a:prstGeom prst="roundRect">
              <a:avLst/>
            </a:prstGeom>
            <a:solidFill>
              <a:srgbClr val="05A0B8"/>
            </a:solidFill>
            <a:ln>
              <a:solidFill>
                <a:srgbClr val="05A0B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ounded Rectangle 16"/>
            <p:cNvSpPr/>
            <p:nvPr/>
          </p:nvSpPr>
          <p:spPr>
            <a:xfrm>
              <a:off x="314872" y="1767152"/>
              <a:ext cx="8369436" cy="4952146"/>
            </a:xfrm>
            <a:prstGeom prst="roundRect">
              <a:avLst/>
            </a:prstGeom>
            <a:solidFill>
              <a:srgbClr val="E2F4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2091691" y="2567087"/>
            <a:ext cx="4954515" cy="1723827"/>
            <a:chOff x="2094743" y="1820050"/>
            <a:chExt cx="4954515" cy="1723827"/>
          </a:xfrm>
        </p:grpSpPr>
        <p:grpSp>
          <p:nvGrpSpPr>
            <p:cNvPr id="12" name="Group 11"/>
            <p:cNvGrpSpPr/>
            <p:nvPr/>
          </p:nvGrpSpPr>
          <p:grpSpPr>
            <a:xfrm>
              <a:off x="2094743" y="1820050"/>
              <a:ext cx="4954515" cy="784398"/>
              <a:chOff x="2100847" y="1820050"/>
              <a:chExt cx="4954515" cy="784398"/>
            </a:xfrm>
          </p:grpSpPr>
          <p:pic>
            <p:nvPicPr>
              <p:cNvPr id="4" name="Picture 3"/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879262" y="1820050"/>
                <a:ext cx="4176100" cy="752752"/>
              </a:xfrm>
              <a:prstGeom prst="rect">
                <a:avLst/>
              </a:prstGeom>
            </p:spPr>
          </p:pic>
          <p:pic>
            <p:nvPicPr>
              <p:cNvPr id="5" name="Picture 4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100847" y="1826837"/>
                <a:ext cx="961782" cy="777611"/>
              </a:xfrm>
              <a:prstGeom prst="rect">
                <a:avLst/>
              </a:prstGeom>
            </p:spPr>
          </p:pic>
        </p:grpSp>
        <p:sp>
          <p:nvSpPr>
            <p:cNvPr id="6" name="TextBox 5"/>
            <p:cNvSpPr txBox="1"/>
            <p:nvPr/>
          </p:nvSpPr>
          <p:spPr>
            <a:xfrm>
              <a:off x="2796464" y="2835991"/>
              <a:ext cx="3557176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b="1">
                  <a:solidFill>
                    <a:srgbClr val="0084B1"/>
                  </a:solidFill>
                </a:rPr>
                <a:t>Speaking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95880954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1132</TotalTime>
  <Words>467</Words>
  <Application>Microsoft Office PowerPoint</Application>
  <PresentationFormat>On-screen Show (4:3)</PresentationFormat>
  <Paragraphs>69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6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TrangDTT</dc:creator>
  <cp:lastModifiedBy>Lenovo</cp:lastModifiedBy>
  <cp:revision>97</cp:revision>
  <dcterms:created xsi:type="dcterms:W3CDTF">2020-12-09T02:04:09Z</dcterms:created>
  <dcterms:modified xsi:type="dcterms:W3CDTF">2021-08-02T05:35:37Z</dcterms:modified>
</cp:coreProperties>
</file>