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  <p:sldMasterId id="2147483715" r:id="rId2"/>
  </p:sldMasterIdLst>
  <p:notesMasterIdLst>
    <p:notesMasterId r:id="rId16"/>
  </p:notesMasterIdLst>
  <p:sldIdLst>
    <p:sldId id="256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</p:sldIdLst>
  <p:sldSz cx="9144000" cy="5143500" type="screen16x9"/>
  <p:notesSz cx="6858000" cy="9144000"/>
  <p:embeddedFontLst>
    <p:embeddedFont>
      <p:font typeface="Abel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Passion One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zoR+L73NzNLJBk5ispupzAIEC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EBA9E1-7CDD-4E0E-B314-18CDF294DC19}">
  <a:tblStyle styleId="{FDEBA9E1-7CDD-4E0E-B314-18CDF294DC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ctrTitle"/>
          </p:nvPr>
        </p:nvSpPr>
        <p:spPr>
          <a:xfrm>
            <a:off x="299600" y="1126725"/>
            <a:ext cx="50157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5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subTitle" idx="1"/>
          </p:nvPr>
        </p:nvSpPr>
        <p:spPr>
          <a:xfrm>
            <a:off x="775850" y="3404350"/>
            <a:ext cx="4188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47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7"/>
          <p:cNvSpPr/>
          <p:nvPr/>
        </p:nvSpPr>
        <p:spPr>
          <a:xfrm>
            <a:off x="-364125" y="155907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7"/>
          <p:cNvSpPr/>
          <p:nvPr/>
        </p:nvSpPr>
        <p:spPr>
          <a:xfrm>
            <a:off x="4330118" y="3840552"/>
            <a:ext cx="5190088" cy="1606452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85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50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0"/>
          <p:cNvSpPr/>
          <p:nvPr/>
        </p:nvSpPr>
        <p:spPr>
          <a:xfrm>
            <a:off x="4218197" y="1649478"/>
            <a:ext cx="5292666" cy="3845990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 txBox="1">
            <a:spLocks noGrp="1"/>
          </p:cNvSpPr>
          <p:nvPr>
            <p:ph type="ctrTitle"/>
          </p:nvPr>
        </p:nvSpPr>
        <p:spPr>
          <a:xfrm>
            <a:off x="10914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subTitle" idx="1"/>
          </p:nvPr>
        </p:nvSpPr>
        <p:spPr>
          <a:xfrm>
            <a:off x="8922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ctrTitle" idx="2"/>
          </p:nvPr>
        </p:nvSpPr>
        <p:spPr>
          <a:xfrm>
            <a:off x="38572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subTitle" idx="3"/>
          </p:nvPr>
        </p:nvSpPr>
        <p:spPr>
          <a:xfrm>
            <a:off x="36580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ctrTitle" idx="4"/>
          </p:nvPr>
        </p:nvSpPr>
        <p:spPr>
          <a:xfrm>
            <a:off x="65576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subTitle" idx="5"/>
          </p:nvPr>
        </p:nvSpPr>
        <p:spPr>
          <a:xfrm>
            <a:off x="63584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61"/>
          <p:cNvSpPr txBox="1">
            <a:spLocks noGrp="1"/>
          </p:cNvSpPr>
          <p:nvPr>
            <p:ph type="ctrTitle" idx="6"/>
          </p:nvPr>
        </p:nvSpPr>
        <p:spPr>
          <a:xfrm>
            <a:off x="1518300" y="603809"/>
            <a:ext cx="61074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61"/>
          <p:cNvSpPr/>
          <p:nvPr/>
        </p:nvSpPr>
        <p:spPr>
          <a:xfrm rot="-10361635" flipH="1">
            <a:off x="3054025" y="-969054"/>
            <a:ext cx="7520457" cy="2327755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1"/>
          <p:cNvSpPr/>
          <p:nvPr/>
        </p:nvSpPr>
        <p:spPr>
          <a:xfrm rot="851660" flipH="1">
            <a:off x="-516581" y="1325584"/>
            <a:ext cx="5293068" cy="384613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1"/>
          <p:cNvSpPr/>
          <p:nvPr/>
        </p:nvSpPr>
        <p:spPr>
          <a:xfrm rot="-9649980" flipH="1">
            <a:off x="-868451" y="1060494"/>
            <a:ext cx="11868017" cy="375803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8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2"/>
          <p:cNvSpPr txBox="1">
            <a:spLocks noGrp="1"/>
          </p:cNvSpPr>
          <p:nvPr>
            <p:ph type="title"/>
          </p:nvPr>
        </p:nvSpPr>
        <p:spPr>
          <a:xfrm>
            <a:off x="3651300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subTitle" idx="1"/>
          </p:nvPr>
        </p:nvSpPr>
        <p:spPr>
          <a:xfrm>
            <a:off x="3466650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title" idx="2"/>
          </p:nvPr>
        </p:nvSpPr>
        <p:spPr>
          <a:xfrm>
            <a:off x="9710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subTitle" idx="3"/>
          </p:nvPr>
        </p:nvSpPr>
        <p:spPr>
          <a:xfrm>
            <a:off x="7863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title" idx="4"/>
          </p:nvPr>
        </p:nvSpPr>
        <p:spPr>
          <a:xfrm>
            <a:off x="63457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subTitle" idx="5"/>
          </p:nvPr>
        </p:nvSpPr>
        <p:spPr>
          <a:xfrm>
            <a:off x="61610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title" idx="6"/>
          </p:nvPr>
        </p:nvSpPr>
        <p:spPr>
          <a:xfrm>
            <a:off x="3651300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62"/>
          <p:cNvSpPr txBox="1">
            <a:spLocks noGrp="1"/>
          </p:cNvSpPr>
          <p:nvPr>
            <p:ph type="subTitle" idx="7"/>
          </p:nvPr>
        </p:nvSpPr>
        <p:spPr>
          <a:xfrm>
            <a:off x="3466650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62"/>
          <p:cNvSpPr txBox="1">
            <a:spLocks noGrp="1"/>
          </p:cNvSpPr>
          <p:nvPr>
            <p:ph type="title" idx="8"/>
          </p:nvPr>
        </p:nvSpPr>
        <p:spPr>
          <a:xfrm>
            <a:off x="9710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62"/>
          <p:cNvSpPr txBox="1">
            <a:spLocks noGrp="1"/>
          </p:cNvSpPr>
          <p:nvPr>
            <p:ph type="subTitle" idx="9"/>
          </p:nvPr>
        </p:nvSpPr>
        <p:spPr>
          <a:xfrm>
            <a:off x="7863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62"/>
          <p:cNvSpPr txBox="1">
            <a:spLocks noGrp="1"/>
          </p:cNvSpPr>
          <p:nvPr>
            <p:ph type="title" idx="13"/>
          </p:nvPr>
        </p:nvSpPr>
        <p:spPr>
          <a:xfrm>
            <a:off x="63457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subTitle" idx="14"/>
          </p:nvPr>
        </p:nvSpPr>
        <p:spPr>
          <a:xfrm>
            <a:off x="61610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62"/>
          <p:cNvSpPr txBox="1">
            <a:spLocks noGrp="1"/>
          </p:cNvSpPr>
          <p:nvPr>
            <p:ph type="title" idx="15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Google Shape;127;p62"/>
          <p:cNvSpPr/>
          <p:nvPr/>
        </p:nvSpPr>
        <p:spPr>
          <a:xfrm rot="4445639">
            <a:off x="6677832" y="-373699"/>
            <a:ext cx="2796059" cy="2473169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2"/>
          <p:cNvSpPr/>
          <p:nvPr/>
        </p:nvSpPr>
        <p:spPr>
          <a:xfrm rot="-797074" flipH="1">
            <a:off x="22735" y="3131587"/>
            <a:ext cx="9233561" cy="281230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_1_2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3"/>
          <p:cNvSpPr txBox="1">
            <a:spLocks noGrp="1"/>
          </p:cNvSpPr>
          <p:nvPr>
            <p:ph type="title"/>
          </p:nvPr>
        </p:nvSpPr>
        <p:spPr>
          <a:xfrm>
            <a:off x="3516403" y="3329225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63"/>
          <p:cNvSpPr txBox="1">
            <a:spLocks noGrp="1"/>
          </p:cNvSpPr>
          <p:nvPr>
            <p:ph type="subTitle" idx="1"/>
          </p:nvPr>
        </p:nvSpPr>
        <p:spPr>
          <a:xfrm>
            <a:off x="3466650" y="3664224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63"/>
          <p:cNvSpPr txBox="1">
            <a:spLocks noGrp="1"/>
          </p:cNvSpPr>
          <p:nvPr>
            <p:ph type="title" idx="2"/>
          </p:nvPr>
        </p:nvSpPr>
        <p:spPr>
          <a:xfrm>
            <a:off x="729854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63"/>
          <p:cNvSpPr txBox="1">
            <a:spLocks noGrp="1"/>
          </p:cNvSpPr>
          <p:nvPr>
            <p:ph type="subTitle" idx="3"/>
          </p:nvPr>
        </p:nvSpPr>
        <p:spPr>
          <a:xfrm>
            <a:off x="679604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63"/>
          <p:cNvSpPr txBox="1">
            <a:spLocks noGrp="1"/>
          </p:cNvSpPr>
          <p:nvPr>
            <p:ph type="title" idx="4"/>
          </p:nvPr>
        </p:nvSpPr>
        <p:spPr>
          <a:xfrm>
            <a:off x="6285686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" name="Google Shape;135;p63"/>
          <p:cNvSpPr txBox="1">
            <a:spLocks noGrp="1"/>
          </p:cNvSpPr>
          <p:nvPr>
            <p:ph type="subTitle" idx="5"/>
          </p:nvPr>
        </p:nvSpPr>
        <p:spPr>
          <a:xfrm>
            <a:off x="6235436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63"/>
          <p:cNvSpPr txBox="1">
            <a:spLocks noGrp="1"/>
          </p:cNvSpPr>
          <p:nvPr>
            <p:ph type="title" idx="6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Google Shape;137;p63"/>
          <p:cNvSpPr/>
          <p:nvPr/>
        </p:nvSpPr>
        <p:spPr>
          <a:xfrm rot="10800000" flipH="1">
            <a:off x="-580875" y="3893304"/>
            <a:ext cx="3766419" cy="1605120"/>
          </a:xfrm>
          <a:custGeom>
            <a:avLst/>
            <a:gdLst/>
            <a:ahLst/>
            <a:cxnLst/>
            <a:rect l="l" t="t" r="r" b="b"/>
            <a:pathLst>
              <a:path w="269463" h="114836" extrusionOk="0">
                <a:moveTo>
                  <a:pt x="142566" y="54279"/>
                </a:moveTo>
                <a:cubicBezTo>
                  <a:pt x="142891" y="54279"/>
                  <a:pt x="143214" y="54310"/>
                  <a:pt x="143518" y="54363"/>
                </a:cubicBezTo>
                <a:cubicBezTo>
                  <a:pt x="146862" y="54849"/>
                  <a:pt x="149719" y="57129"/>
                  <a:pt x="151573" y="59834"/>
                </a:cubicBezTo>
                <a:cubicBezTo>
                  <a:pt x="153963" y="63330"/>
                  <a:pt x="154228" y="67275"/>
                  <a:pt x="153272" y="71050"/>
                </a:cubicBezTo>
                <a:lnTo>
                  <a:pt x="153272" y="71050"/>
                </a:lnTo>
                <a:cubicBezTo>
                  <a:pt x="149167" y="68798"/>
                  <a:pt x="145408" y="65866"/>
                  <a:pt x="142606" y="62114"/>
                </a:cubicBezTo>
                <a:cubicBezTo>
                  <a:pt x="141816" y="61050"/>
                  <a:pt x="141147" y="59956"/>
                  <a:pt x="140539" y="58801"/>
                </a:cubicBezTo>
                <a:cubicBezTo>
                  <a:pt x="140083" y="57919"/>
                  <a:pt x="139536" y="56977"/>
                  <a:pt x="139840" y="55944"/>
                </a:cubicBezTo>
                <a:cubicBezTo>
                  <a:pt x="140221" y="54683"/>
                  <a:pt x="141401" y="54279"/>
                  <a:pt x="142566" y="54279"/>
                </a:cubicBezTo>
                <a:close/>
                <a:moveTo>
                  <a:pt x="269227" y="1"/>
                </a:moveTo>
                <a:cubicBezTo>
                  <a:pt x="269106" y="1"/>
                  <a:pt x="268976" y="77"/>
                  <a:pt x="268961" y="228"/>
                </a:cubicBezTo>
                <a:cubicBezTo>
                  <a:pt x="266104" y="25670"/>
                  <a:pt x="251727" y="49409"/>
                  <a:pt x="230237" y="63390"/>
                </a:cubicBezTo>
                <a:cubicBezTo>
                  <a:pt x="219112" y="70655"/>
                  <a:pt x="206285" y="75306"/>
                  <a:pt x="193154" y="76917"/>
                </a:cubicBezTo>
                <a:cubicBezTo>
                  <a:pt x="189473" y="77372"/>
                  <a:pt x="185718" y="77631"/>
                  <a:pt x="181957" y="77631"/>
                </a:cubicBezTo>
                <a:cubicBezTo>
                  <a:pt x="173173" y="77631"/>
                  <a:pt x="164357" y="76219"/>
                  <a:pt x="156376" y="72600"/>
                </a:cubicBezTo>
                <a:cubicBezTo>
                  <a:pt x="155535" y="72219"/>
                  <a:pt x="154701" y="71811"/>
                  <a:pt x="153880" y="71378"/>
                </a:cubicBezTo>
                <a:lnTo>
                  <a:pt x="153880" y="71378"/>
                </a:lnTo>
                <a:cubicBezTo>
                  <a:pt x="154733" y="68197"/>
                  <a:pt x="154633" y="64882"/>
                  <a:pt x="153062" y="61536"/>
                </a:cubicBezTo>
                <a:cubicBezTo>
                  <a:pt x="151907" y="58983"/>
                  <a:pt x="149962" y="56764"/>
                  <a:pt x="147561" y="55305"/>
                </a:cubicBezTo>
                <a:cubicBezTo>
                  <a:pt x="146293" y="54535"/>
                  <a:pt x="144367" y="53698"/>
                  <a:pt x="142650" y="53698"/>
                </a:cubicBezTo>
                <a:cubicBezTo>
                  <a:pt x="142062" y="53698"/>
                  <a:pt x="141499" y="53796"/>
                  <a:pt x="140995" y="54029"/>
                </a:cubicBezTo>
                <a:cubicBezTo>
                  <a:pt x="136010" y="56217"/>
                  <a:pt x="143245" y="63786"/>
                  <a:pt x="145190" y="65731"/>
                </a:cubicBezTo>
                <a:cubicBezTo>
                  <a:pt x="147569" y="68052"/>
                  <a:pt x="150251" y="69980"/>
                  <a:pt x="153134" y="71567"/>
                </a:cubicBezTo>
                <a:lnTo>
                  <a:pt x="153134" y="71567"/>
                </a:lnTo>
                <a:cubicBezTo>
                  <a:pt x="152432" y="74042"/>
                  <a:pt x="151218" y="76432"/>
                  <a:pt x="149749" y="78558"/>
                </a:cubicBezTo>
                <a:cubicBezTo>
                  <a:pt x="146163" y="83756"/>
                  <a:pt x="141086" y="88011"/>
                  <a:pt x="136071" y="91810"/>
                </a:cubicBezTo>
                <a:cubicBezTo>
                  <a:pt x="117895" y="105640"/>
                  <a:pt x="95311" y="113148"/>
                  <a:pt x="72605" y="114212"/>
                </a:cubicBezTo>
                <a:cubicBezTo>
                  <a:pt x="70713" y="114301"/>
                  <a:pt x="68817" y="114345"/>
                  <a:pt x="66921" y="114345"/>
                </a:cubicBezTo>
                <a:cubicBezTo>
                  <a:pt x="46126" y="114345"/>
                  <a:pt x="25244" y="108989"/>
                  <a:pt x="7528" y="98041"/>
                </a:cubicBezTo>
                <a:cubicBezTo>
                  <a:pt x="5126" y="96582"/>
                  <a:pt x="2786" y="95002"/>
                  <a:pt x="506" y="93330"/>
                </a:cubicBezTo>
                <a:cubicBezTo>
                  <a:pt x="442" y="93289"/>
                  <a:pt x="382" y="93272"/>
                  <a:pt x="329" y="93272"/>
                </a:cubicBezTo>
                <a:cubicBezTo>
                  <a:pt x="106" y="93272"/>
                  <a:pt x="0" y="93578"/>
                  <a:pt x="172" y="93725"/>
                </a:cubicBezTo>
                <a:cubicBezTo>
                  <a:pt x="19430" y="107836"/>
                  <a:pt x="43238" y="114836"/>
                  <a:pt x="67027" y="114836"/>
                </a:cubicBezTo>
                <a:cubicBezTo>
                  <a:pt x="67681" y="114836"/>
                  <a:pt x="68334" y="114830"/>
                  <a:pt x="68988" y="114820"/>
                </a:cubicBezTo>
                <a:cubicBezTo>
                  <a:pt x="93365" y="114364"/>
                  <a:pt x="117773" y="106552"/>
                  <a:pt x="137135" y="91567"/>
                </a:cubicBezTo>
                <a:cubicBezTo>
                  <a:pt x="143012" y="86999"/>
                  <a:pt x="151324" y="79888"/>
                  <a:pt x="153734" y="71891"/>
                </a:cubicBezTo>
                <a:lnTo>
                  <a:pt x="153734" y="71891"/>
                </a:lnTo>
                <a:cubicBezTo>
                  <a:pt x="161293" y="75891"/>
                  <a:pt x="170158" y="77614"/>
                  <a:pt x="178534" y="77980"/>
                </a:cubicBezTo>
                <a:cubicBezTo>
                  <a:pt x="179870" y="78045"/>
                  <a:pt x="181208" y="78077"/>
                  <a:pt x="182545" y="78077"/>
                </a:cubicBezTo>
                <a:cubicBezTo>
                  <a:pt x="195078" y="78077"/>
                  <a:pt x="207596" y="75268"/>
                  <a:pt x="219021" y="70078"/>
                </a:cubicBezTo>
                <a:cubicBezTo>
                  <a:pt x="243672" y="58892"/>
                  <a:pt x="261909" y="36095"/>
                  <a:pt x="267897" y="9682"/>
                </a:cubicBezTo>
                <a:cubicBezTo>
                  <a:pt x="268566" y="6551"/>
                  <a:pt x="269113" y="3359"/>
                  <a:pt x="269448" y="228"/>
                </a:cubicBezTo>
                <a:cubicBezTo>
                  <a:pt x="269463" y="77"/>
                  <a:pt x="269349" y="1"/>
                  <a:pt x="269227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3"/>
          <p:cNvSpPr/>
          <p:nvPr/>
        </p:nvSpPr>
        <p:spPr>
          <a:xfrm flipH="1">
            <a:off x="-120250" y="2065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9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4"/>
          <p:cNvSpPr txBox="1">
            <a:spLocks noGrp="1"/>
          </p:cNvSpPr>
          <p:nvPr>
            <p:ph type="title"/>
          </p:nvPr>
        </p:nvSpPr>
        <p:spPr>
          <a:xfrm>
            <a:off x="509175" y="1595850"/>
            <a:ext cx="3844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body" idx="1"/>
          </p:nvPr>
        </p:nvSpPr>
        <p:spPr>
          <a:xfrm>
            <a:off x="382973" y="2127900"/>
            <a:ext cx="40371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Google Shape;142;p64"/>
          <p:cNvSpPr/>
          <p:nvPr/>
        </p:nvSpPr>
        <p:spPr>
          <a:xfrm>
            <a:off x="2634924" y="3535117"/>
            <a:ext cx="6795434" cy="2103344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4"/>
          <p:cNvSpPr/>
          <p:nvPr/>
        </p:nvSpPr>
        <p:spPr>
          <a:xfrm>
            <a:off x="-253613" y="1684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5"/>
          <p:cNvSpPr/>
          <p:nvPr/>
        </p:nvSpPr>
        <p:spPr>
          <a:xfrm>
            <a:off x="5351875" y="1999500"/>
            <a:ext cx="2853300" cy="2338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5"/>
          <p:cNvSpPr txBox="1"/>
          <p:nvPr/>
        </p:nvSpPr>
        <p:spPr>
          <a:xfrm>
            <a:off x="5584375" y="3620375"/>
            <a:ext cx="2388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: This presentation template was created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950" b="1" i="0" u="none" strike="noStrike" cap="none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47" name="Google Shape;147;p65"/>
          <p:cNvSpPr txBox="1">
            <a:spLocks noGrp="1"/>
          </p:cNvSpPr>
          <p:nvPr>
            <p:ph type="ctrTitle"/>
          </p:nvPr>
        </p:nvSpPr>
        <p:spPr>
          <a:xfrm>
            <a:off x="5356298" y="-433350"/>
            <a:ext cx="28533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subTitle" idx="1"/>
          </p:nvPr>
        </p:nvSpPr>
        <p:spPr>
          <a:xfrm>
            <a:off x="5523925" y="2358625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65"/>
          <p:cNvSpPr/>
          <p:nvPr/>
        </p:nvSpPr>
        <p:spPr>
          <a:xfrm rot="10800000">
            <a:off x="-199631" y="-76566"/>
            <a:ext cx="7025081" cy="510576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5"/>
          <p:cNvSpPr/>
          <p:nvPr/>
        </p:nvSpPr>
        <p:spPr>
          <a:xfrm rot="7274462" flipH="1">
            <a:off x="6677806" y="3609397"/>
            <a:ext cx="2796121" cy="2473223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5"/>
          <p:cNvSpPr txBox="1">
            <a:spLocks noGrp="1"/>
          </p:cNvSpPr>
          <p:nvPr>
            <p:ph type="subTitle" idx="2"/>
          </p:nvPr>
        </p:nvSpPr>
        <p:spPr>
          <a:xfrm>
            <a:off x="5523925" y="2044300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assion One"/>
              <a:buNone/>
              <a:defRPr sz="26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ctrTitle"/>
          </p:nvPr>
        </p:nvSpPr>
        <p:spPr>
          <a:xfrm>
            <a:off x="-76413" y="2635308"/>
            <a:ext cx="5757002" cy="18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 dirty="0">
                <a:solidFill>
                  <a:schemeClr val="dk2"/>
                </a:solidFill>
              </a:rPr>
              <a:t>Unit 3:</a:t>
            </a:r>
            <a:br>
              <a:rPr lang="en" sz="5000" dirty="0">
                <a:solidFill>
                  <a:schemeClr val="dk2"/>
                </a:solidFill>
              </a:rPr>
            </a:br>
            <a:r>
              <a:rPr lang="en" sz="5000" dirty="0">
                <a:solidFill>
                  <a:schemeClr val="dk2"/>
                </a:solidFill>
              </a:rPr>
              <a:t>MY FRIENDS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Lesson 2: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  <a:t>A CLOSER LOOK 1</a:t>
            </a:r>
            <a:endParaRPr sz="5000" dirty="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3" name="Google Shape;163;p1"/>
          <p:cNvSpPr/>
          <p:nvPr/>
        </p:nvSpPr>
        <p:spPr>
          <a:xfrm rot="-1554700" flipH="1">
            <a:off x="8403700" y="1874738"/>
            <a:ext cx="60052" cy="72778"/>
          </a:xfrm>
          <a:custGeom>
            <a:avLst/>
            <a:gdLst/>
            <a:ahLst/>
            <a:cxnLst/>
            <a:rect l="l" t="t" r="r" b="b"/>
            <a:pathLst>
              <a:path w="2402" h="2911" extrusionOk="0">
                <a:moveTo>
                  <a:pt x="730" y="0"/>
                </a:moveTo>
                <a:cubicBezTo>
                  <a:pt x="517" y="0"/>
                  <a:pt x="365" y="122"/>
                  <a:pt x="274" y="213"/>
                </a:cubicBezTo>
                <a:cubicBezTo>
                  <a:pt x="31" y="456"/>
                  <a:pt x="1" y="790"/>
                  <a:pt x="31" y="1064"/>
                </a:cubicBezTo>
                <a:cubicBezTo>
                  <a:pt x="61" y="790"/>
                  <a:pt x="183" y="517"/>
                  <a:pt x="365" y="365"/>
                </a:cubicBezTo>
                <a:cubicBezTo>
                  <a:pt x="451" y="304"/>
                  <a:pt x="532" y="277"/>
                  <a:pt x="610" y="277"/>
                </a:cubicBezTo>
                <a:cubicBezTo>
                  <a:pt x="725" y="277"/>
                  <a:pt x="834" y="335"/>
                  <a:pt x="943" y="426"/>
                </a:cubicBezTo>
                <a:cubicBezTo>
                  <a:pt x="1095" y="517"/>
                  <a:pt x="1247" y="760"/>
                  <a:pt x="1399" y="973"/>
                </a:cubicBezTo>
                <a:cubicBezTo>
                  <a:pt x="1414" y="997"/>
                  <a:pt x="1429" y="1021"/>
                  <a:pt x="1444" y="1046"/>
                </a:cubicBezTo>
                <a:lnTo>
                  <a:pt x="1444" y="1046"/>
                </a:lnTo>
                <a:cubicBezTo>
                  <a:pt x="1368" y="1037"/>
                  <a:pt x="1291" y="1034"/>
                  <a:pt x="1216" y="1034"/>
                </a:cubicBezTo>
                <a:cubicBezTo>
                  <a:pt x="1034" y="1034"/>
                  <a:pt x="791" y="1094"/>
                  <a:pt x="639" y="1277"/>
                </a:cubicBezTo>
                <a:cubicBezTo>
                  <a:pt x="517" y="1429"/>
                  <a:pt x="456" y="1672"/>
                  <a:pt x="456" y="1854"/>
                </a:cubicBezTo>
                <a:cubicBezTo>
                  <a:pt x="456" y="2280"/>
                  <a:pt x="760" y="2553"/>
                  <a:pt x="1034" y="2736"/>
                </a:cubicBezTo>
                <a:cubicBezTo>
                  <a:pt x="1183" y="2829"/>
                  <a:pt x="1401" y="2911"/>
                  <a:pt x="1611" y="2911"/>
                </a:cubicBezTo>
                <a:cubicBezTo>
                  <a:pt x="1743" y="2911"/>
                  <a:pt x="1871" y="2879"/>
                  <a:pt x="1976" y="2797"/>
                </a:cubicBezTo>
                <a:lnTo>
                  <a:pt x="1976" y="2797"/>
                </a:lnTo>
                <a:cubicBezTo>
                  <a:pt x="1930" y="2806"/>
                  <a:pt x="1884" y="2810"/>
                  <a:pt x="1839" y="2810"/>
                </a:cubicBezTo>
                <a:cubicBezTo>
                  <a:pt x="1583" y="2810"/>
                  <a:pt x="1341" y="2673"/>
                  <a:pt x="1186" y="2493"/>
                </a:cubicBezTo>
                <a:cubicBezTo>
                  <a:pt x="973" y="2310"/>
                  <a:pt x="821" y="2037"/>
                  <a:pt x="882" y="1824"/>
                </a:cubicBezTo>
                <a:cubicBezTo>
                  <a:pt x="882" y="1702"/>
                  <a:pt x="912" y="1642"/>
                  <a:pt x="973" y="1550"/>
                </a:cubicBezTo>
                <a:cubicBezTo>
                  <a:pt x="1064" y="1520"/>
                  <a:pt x="1125" y="1490"/>
                  <a:pt x="1247" y="1490"/>
                </a:cubicBezTo>
                <a:cubicBezTo>
                  <a:pt x="1465" y="1490"/>
                  <a:pt x="1645" y="1548"/>
                  <a:pt x="1817" y="1649"/>
                </a:cubicBezTo>
                <a:lnTo>
                  <a:pt x="1817" y="1649"/>
                </a:lnTo>
                <a:cubicBezTo>
                  <a:pt x="1830" y="1667"/>
                  <a:pt x="1842" y="1685"/>
                  <a:pt x="1855" y="1702"/>
                </a:cubicBezTo>
                <a:lnTo>
                  <a:pt x="1877" y="1685"/>
                </a:lnTo>
                <a:lnTo>
                  <a:pt x="1877" y="1685"/>
                </a:lnTo>
                <a:cubicBezTo>
                  <a:pt x="1900" y="1700"/>
                  <a:pt x="1923" y="1716"/>
                  <a:pt x="1946" y="1733"/>
                </a:cubicBezTo>
                <a:cubicBezTo>
                  <a:pt x="1985" y="1792"/>
                  <a:pt x="2050" y="1825"/>
                  <a:pt x="2123" y="1825"/>
                </a:cubicBezTo>
                <a:cubicBezTo>
                  <a:pt x="2164" y="1825"/>
                  <a:pt x="2207" y="1815"/>
                  <a:pt x="2250" y="1794"/>
                </a:cubicBezTo>
                <a:cubicBezTo>
                  <a:pt x="2341" y="1702"/>
                  <a:pt x="2402" y="1550"/>
                  <a:pt x="2311" y="1429"/>
                </a:cubicBezTo>
                <a:lnTo>
                  <a:pt x="1855" y="760"/>
                </a:lnTo>
                <a:cubicBezTo>
                  <a:pt x="1703" y="517"/>
                  <a:pt x="1520" y="274"/>
                  <a:pt x="1216" y="122"/>
                </a:cubicBezTo>
                <a:cubicBezTo>
                  <a:pt x="1064" y="31"/>
                  <a:pt x="912" y="0"/>
                  <a:pt x="7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85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6" y="85062"/>
            <a:ext cx="440557" cy="453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8553" y="133532"/>
            <a:ext cx="611535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circle the words you hear. Then repeat.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42553" y="1373870"/>
          <a:ext cx="4658897" cy="29337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2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algn="ctr"/>
                      <a:endParaRPr lang="en-US" sz="2100" b="1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/>
                        <a:t>/b/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/>
                        <a:t>/p/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/>
                        <a:t>big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/>
                        <a:t>pig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/>
                        <a:t>bear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/>
                        <a:t>pear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/>
                        <a:t>buy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/>
                        <a:t>pie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/>
                        <a:t>robe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rope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Bản sao của B1_17">
            <a:hlinkClick r:id="" action="ppaction://media"/>
            <a:extLst>
              <a:ext uri="{FF2B5EF4-FFF2-40B4-BE49-F238E27FC236}">
                <a16:creationId xmlns:a16="http://schemas.microsoft.com/office/drawing/2014/main" id="{F63E9953-DAD7-498B-B378-2077C8B84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0842" y="135436"/>
            <a:ext cx="365522" cy="36552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D4362B-201F-421A-A4E2-B12E42DFC016}"/>
              </a:ext>
            </a:extLst>
          </p:cNvPr>
          <p:cNvSpPr/>
          <p:nvPr/>
        </p:nvSpPr>
        <p:spPr>
          <a:xfrm>
            <a:off x="5547360" y="2612120"/>
            <a:ext cx="70866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B1730A-BA9C-4F5D-84AC-5F33C1196E11}"/>
              </a:ext>
            </a:extLst>
          </p:cNvPr>
          <p:cNvSpPr/>
          <p:nvPr/>
        </p:nvSpPr>
        <p:spPr>
          <a:xfrm>
            <a:off x="3528060" y="3198860"/>
            <a:ext cx="70866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EDE24F-8BB5-48A7-8772-3DB28A55C085}"/>
              </a:ext>
            </a:extLst>
          </p:cNvPr>
          <p:cNvSpPr/>
          <p:nvPr/>
        </p:nvSpPr>
        <p:spPr>
          <a:xfrm>
            <a:off x="5547360" y="3793220"/>
            <a:ext cx="70866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0F1DAB-C59C-431D-800C-E1E132D83382}"/>
              </a:ext>
            </a:extLst>
          </p:cNvPr>
          <p:cNvSpPr/>
          <p:nvPr/>
        </p:nvSpPr>
        <p:spPr>
          <a:xfrm>
            <a:off x="5547360" y="2036810"/>
            <a:ext cx="70866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85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6" y="104003"/>
            <a:ext cx="440557" cy="415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8553" y="133532"/>
            <a:ext cx="611535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Listen. Then practise the chant. Notice the rhyme.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41509" y="735022"/>
            <a:ext cx="5282384" cy="4495563"/>
            <a:chOff x="430813" y="738573"/>
            <a:chExt cx="7190330" cy="6258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13" y="738573"/>
              <a:ext cx="7190330" cy="625883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65988" y="1230186"/>
              <a:ext cx="4234543" cy="438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950" b="1" dirty="0"/>
                <a:t>We’re having a picnic  </a:t>
              </a:r>
            </a:p>
            <a:p>
              <a:pPr>
                <a:lnSpc>
                  <a:spcPct val="120000"/>
                </a:lnSpc>
              </a:pPr>
              <a:r>
                <a:rPr lang="en-US" sz="1950" b="1" dirty="0"/>
                <a:t>We’re having a picnic</a:t>
              </a:r>
            </a:p>
            <a:p>
              <a:pPr>
                <a:lnSpc>
                  <a:spcPct val="120000"/>
                </a:lnSpc>
              </a:pPr>
              <a:r>
                <a:rPr lang="en-US" sz="1950" b="1" dirty="0"/>
                <a:t>Fun! Fun! Fun!</a:t>
              </a:r>
            </a:p>
            <a:p>
              <a:pPr>
                <a:lnSpc>
                  <a:spcPct val="120000"/>
                </a:lnSpc>
              </a:pPr>
              <a:r>
                <a:rPr lang="en-US" sz="195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195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1950" b="1" dirty="0"/>
                <a:t>Yum! Yum! Yum!</a:t>
              </a:r>
            </a:p>
            <a:p>
              <a:pPr>
                <a:lnSpc>
                  <a:spcPct val="120000"/>
                </a:lnSpc>
              </a:pPr>
              <a:r>
                <a:rPr lang="en-US" sz="195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195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1950" b="1" dirty="0"/>
                <a:t>Hurrah! Hurrah! Hurrah!</a:t>
              </a:r>
            </a:p>
          </p:txBody>
        </p:sp>
      </p:grpSp>
      <p:pic>
        <p:nvPicPr>
          <p:cNvPr id="5" name="Bản sao của B1_18">
            <a:hlinkClick r:id="" action="ppaction://media"/>
            <a:extLst>
              <a:ext uri="{FF2B5EF4-FFF2-40B4-BE49-F238E27FC236}">
                <a16:creationId xmlns:a16="http://schemas.microsoft.com/office/drawing/2014/main" id="{FD9B06EC-12B6-48EE-BCFB-90097DE89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1262" y="158413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20800" y="-58056"/>
            <a:ext cx="6683829" cy="5288642"/>
            <a:chOff x="430813" y="738573"/>
            <a:chExt cx="7190330" cy="6258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13" y="738573"/>
              <a:ext cx="7190330" cy="625883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716825" y="1530781"/>
              <a:ext cx="4618303" cy="98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/>
                <a:t>UP AND DOWN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99355C7-20AE-4F92-8C72-C8F478079667}"/>
              </a:ext>
            </a:extLst>
          </p:cNvPr>
          <p:cNvSpPr txBox="1"/>
          <p:nvPr/>
        </p:nvSpPr>
        <p:spPr>
          <a:xfrm>
            <a:off x="2286000" y="1559711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Round 1: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Teacher: says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1-15 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personalities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 up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the positive ones,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 down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the negative ones.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5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20800" y="-58056"/>
            <a:ext cx="6683829" cy="5288642"/>
            <a:chOff x="430813" y="738573"/>
            <a:chExt cx="7190330" cy="6258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13" y="738573"/>
              <a:ext cx="7190330" cy="625883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716825" y="1530781"/>
              <a:ext cx="4618303" cy="98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/>
                <a:t>UP AND DOWN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99355C7-20AE-4F92-8C72-C8F478079667}"/>
              </a:ext>
            </a:extLst>
          </p:cNvPr>
          <p:cNvSpPr txBox="1"/>
          <p:nvPr/>
        </p:nvSpPr>
        <p:spPr>
          <a:xfrm>
            <a:off x="2169885" y="1441515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Round 2: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Teacher: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says 1-15 words containing the sound /b/ and /p/.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stand up for the ones with the “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sound, sit down for “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sound. 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9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680E-A06E-48BE-8E26-2B9F6C24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WARM-UP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1520D-8AB1-4F05-8845-804503DF0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-  2 TEAMS</a:t>
            </a:r>
          </a:p>
          <a:p>
            <a:pPr marL="0" indent="0">
              <a:buNone/>
            </a:pPr>
            <a:r>
              <a:rPr lang="en-US" sz="3300" dirty="0"/>
              <a:t>- WRITE BODYPARTS in 2 MINUTES</a:t>
            </a:r>
          </a:p>
        </p:txBody>
      </p:sp>
    </p:spTree>
    <p:extLst>
      <p:ext uri="{BB962C8B-B14F-4D97-AF65-F5344CB8AC3E}">
        <p14:creationId xmlns:p14="http://schemas.microsoft.com/office/powerpoint/2010/main" val="142809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3000" y="0"/>
            <a:ext cx="6858000" cy="51435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20829" y="1661299"/>
            <a:ext cx="3302344" cy="1820903"/>
            <a:chOff x="2315573" y="1811975"/>
            <a:chExt cx="4403125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3392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0" b="1"/>
                <a:t>Personality adjectives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"/>
            <a:ext cx="6858000" cy="775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63" y="56130"/>
            <a:ext cx="470422" cy="511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115" y="127715"/>
            <a:ext cx="5666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adjectives to the pictures.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7242" y="931123"/>
            <a:ext cx="1741118" cy="1509999"/>
            <a:chOff x="98989" y="1241497"/>
            <a:chExt cx="2698047" cy="2339904"/>
          </a:xfrm>
        </p:grpSpPr>
        <p:grpSp>
          <p:nvGrpSpPr>
            <p:cNvPr id="5" name="Group 4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rgbClr val="A3E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2111830"/>
                <a:ext cx="2113205" cy="1469570"/>
              </a:xfrm>
              <a:prstGeom prst="roundRect">
                <a:avLst/>
              </a:prstGeom>
            </p:spPr>
          </p:pic>
        </p:grpSp>
        <p:sp>
          <p:nvSpPr>
            <p:cNvPr id="6" name="Oval 5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rgbClr val="0070C0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11113" y="3075186"/>
            <a:ext cx="1779533" cy="1523392"/>
            <a:chOff x="98989" y="1241497"/>
            <a:chExt cx="2757575" cy="2360658"/>
          </a:xfrm>
        </p:grpSpPr>
        <p:grpSp>
          <p:nvGrpSpPr>
            <p:cNvPr id="29" name="Group 28"/>
            <p:cNvGrpSpPr/>
            <p:nvPr/>
          </p:nvGrpSpPr>
          <p:grpSpPr>
            <a:xfrm>
              <a:off x="200084" y="1360715"/>
              <a:ext cx="2656480" cy="2241440"/>
              <a:chOff x="1462289" y="1774371"/>
              <a:chExt cx="2161645" cy="182391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1791259"/>
                <a:ext cx="2161645" cy="1807029"/>
              </a:xfrm>
              <a:prstGeom prst="round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rgbClr val="0070C0"/>
                  </a:solidFill>
                </a:rPr>
                <a:t>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98801" y="3088076"/>
            <a:ext cx="1741118" cy="1561151"/>
            <a:chOff x="98989" y="1241497"/>
            <a:chExt cx="2698047" cy="2419169"/>
          </a:xfrm>
        </p:grpSpPr>
        <p:grpSp>
          <p:nvGrpSpPr>
            <p:cNvPr id="34" name="Group 33"/>
            <p:cNvGrpSpPr/>
            <p:nvPr/>
          </p:nvGrpSpPr>
          <p:grpSpPr>
            <a:xfrm>
              <a:off x="200084" y="1360715"/>
              <a:ext cx="2596952" cy="2299951"/>
              <a:chOff x="1462289" y="1774371"/>
              <a:chExt cx="2113206" cy="1871529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759" y="1825847"/>
                <a:ext cx="1344002" cy="1820053"/>
              </a:xfrm>
              <a:prstGeom prst="roundRect">
                <a:avLst/>
              </a:prstGeom>
            </p:spPr>
          </p:pic>
        </p:grpSp>
        <p:sp>
          <p:nvSpPr>
            <p:cNvPr id="35" name="Oval 34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rgbClr val="0070C0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83157" y="931123"/>
            <a:ext cx="1741118" cy="1509999"/>
            <a:chOff x="98989" y="1241497"/>
            <a:chExt cx="2698047" cy="2339904"/>
          </a:xfrm>
        </p:grpSpPr>
        <p:grpSp>
          <p:nvGrpSpPr>
            <p:cNvPr id="39" name="Group 38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7846" y="1774371"/>
                <a:ext cx="1601091" cy="1807029"/>
              </a:xfrm>
              <a:prstGeom prst="roundRect">
                <a:avLst/>
              </a:prstGeom>
            </p:spPr>
          </p:pic>
        </p:grpSp>
        <p:sp>
          <p:nvSpPr>
            <p:cNvPr id="40" name="Oval 3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rgbClr val="0070C0"/>
                  </a:solidFill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51054" y="3132490"/>
            <a:ext cx="1841792" cy="1420798"/>
            <a:chOff x="-2106" y="1241497"/>
            <a:chExt cx="2854053" cy="220167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06" y="1360715"/>
              <a:ext cx="2854053" cy="2082459"/>
            </a:xfrm>
            <a:prstGeom prst="round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-2106" y="1241497"/>
              <a:ext cx="414710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rgbClr val="0070C0"/>
                  </a:solidFill>
                </a:rPr>
                <a:t>c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59B435-0DCD-49B4-9C7E-DC4230F9097A}"/>
              </a:ext>
            </a:extLst>
          </p:cNvPr>
          <p:cNvGrpSpPr/>
          <p:nvPr/>
        </p:nvGrpSpPr>
        <p:grpSpPr>
          <a:xfrm>
            <a:off x="4097833" y="4663430"/>
            <a:ext cx="1008294" cy="323165"/>
            <a:chOff x="3233058" y="1658813"/>
            <a:chExt cx="1344392" cy="430887"/>
          </a:xfrm>
        </p:grpSpPr>
        <p:sp>
          <p:nvSpPr>
            <p:cNvPr id="46" name="Rounded Rectangle 52">
              <a:extLst>
                <a:ext uri="{FF2B5EF4-FFF2-40B4-BE49-F238E27FC236}">
                  <a16:creationId xmlns:a16="http://schemas.microsoft.com/office/drawing/2014/main" id="{8B7CC6B2-13D2-4385-9CBB-2B92C66FB119}"/>
                </a:ext>
              </a:extLst>
            </p:cNvPr>
            <p:cNvSpPr/>
            <p:nvPr/>
          </p:nvSpPr>
          <p:spPr>
            <a:xfrm>
              <a:off x="3233058" y="168058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B3F047B-8877-47AB-BAE2-02547F4CF917}"/>
                </a:ext>
              </a:extLst>
            </p:cNvPr>
            <p:cNvSpPr txBox="1"/>
            <p:nvPr/>
          </p:nvSpPr>
          <p:spPr>
            <a:xfrm>
              <a:off x="3303812" y="165881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rgbClr val="0070C0"/>
                  </a:solidFill>
                </a:rPr>
                <a:t>3. </a:t>
              </a:r>
              <a:r>
                <a:rPr lang="en-US" sz="1650" dirty="0"/>
                <a:t>funny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B80A391-2E34-4217-B501-4D2BF3B231F1}"/>
              </a:ext>
            </a:extLst>
          </p:cNvPr>
          <p:cNvGrpSpPr/>
          <p:nvPr/>
        </p:nvGrpSpPr>
        <p:grpSpPr>
          <a:xfrm>
            <a:off x="1616273" y="2492044"/>
            <a:ext cx="1008294" cy="323165"/>
            <a:chOff x="3233058" y="1679133"/>
            <a:chExt cx="1344392" cy="430887"/>
          </a:xfrm>
        </p:grpSpPr>
        <p:sp>
          <p:nvSpPr>
            <p:cNvPr id="63" name="Rounded Rectangle 55">
              <a:extLst>
                <a:ext uri="{FF2B5EF4-FFF2-40B4-BE49-F238E27FC236}">
                  <a16:creationId xmlns:a16="http://schemas.microsoft.com/office/drawing/2014/main" id="{8217FDAB-3E27-4D16-9501-6593935F298E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F70F5CA-8B9A-4C4A-81D8-99A27C4CFE4F}"/>
                </a:ext>
              </a:extLst>
            </p:cNvPr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rgbClr val="0070C0"/>
                  </a:solidFill>
                </a:rPr>
                <a:t>4. </a:t>
              </a:r>
              <a:r>
                <a:rPr lang="en-US" sz="1650" dirty="0"/>
                <a:t>caring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048E22A-842F-4CE9-BC09-6AAE10CB19DC}"/>
              </a:ext>
            </a:extLst>
          </p:cNvPr>
          <p:cNvGrpSpPr/>
          <p:nvPr/>
        </p:nvGrpSpPr>
        <p:grpSpPr>
          <a:xfrm>
            <a:off x="6519433" y="2478689"/>
            <a:ext cx="1008294" cy="323165"/>
            <a:chOff x="3233058" y="1679133"/>
            <a:chExt cx="1344392" cy="430887"/>
          </a:xfrm>
        </p:grpSpPr>
        <p:sp>
          <p:nvSpPr>
            <p:cNvPr id="66" name="Rounded Rectangle 58">
              <a:extLst>
                <a:ext uri="{FF2B5EF4-FFF2-40B4-BE49-F238E27FC236}">
                  <a16:creationId xmlns:a16="http://schemas.microsoft.com/office/drawing/2014/main" id="{0D5B37AA-2C1D-4037-BF3D-BD166F563ACD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88E20B0-9F74-4DC3-98FA-FA6990085863}"/>
                </a:ext>
              </a:extLst>
            </p:cNvPr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rgbClr val="0070C0"/>
                  </a:solidFill>
                </a:rPr>
                <a:t>5. </a:t>
              </a:r>
              <a:r>
                <a:rPr lang="en-US" sz="1650" dirty="0"/>
                <a:t>active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118139-7239-477C-B203-53CD5E0B2ED1}"/>
              </a:ext>
            </a:extLst>
          </p:cNvPr>
          <p:cNvGrpSpPr/>
          <p:nvPr/>
        </p:nvGrpSpPr>
        <p:grpSpPr>
          <a:xfrm>
            <a:off x="6244818" y="4662119"/>
            <a:ext cx="1338947" cy="323165"/>
            <a:chOff x="3233057" y="1679133"/>
            <a:chExt cx="1785263" cy="430887"/>
          </a:xfrm>
        </p:grpSpPr>
        <p:sp>
          <p:nvSpPr>
            <p:cNvPr id="69" name="Rounded Rectangle 49">
              <a:extLst>
                <a:ext uri="{FF2B5EF4-FFF2-40B4-BE49-F238E27FC236}">
                  <a16:creationId xmlns:a16="http://schemas.microsoft.com/office/drawing/2014/main" id="{97CBE0BC-2A8B-45EB-BCEE-52423039FE8B}"/>
                </a:ext>
              </a:extLst>
            </p:cNvPr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0290842-7CB6-4410-B788-474357CC67EB}"/>
                </a:ext>
              </a:extLst>
            </p:cNvPr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rgbClr val="0070C0"/>
                  </a:solidFill>
                </a:rPr>
                <a:t>2. </a:t>
              </a:r>
              <a:r>
                <a:rPr lang="en-US" sz="1650" dirty="0"/>
                <a:t>confident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5999D5-7D49-4ACA-ACBB-FBA130959FEA}"/>
              </a:ext>
            </a:extLst>
          </p:cNvPr>
          <p:cNvGrpSpPr/>
          <p:nvPr/>
        </p:nvGrpSpPr>
        <p:grpSpPr>
          <a:xfrm rot="21600000">
            <a:off x="1458649" y="4662691"/>
            <a:ext cx="1626602" cy="323165"/>
            <a:chOff x="3233057" y="1679133"/>
            <a:chExt cx="2168803" cy="430887"/>
          </a:xfrm>
        </p:grpSpPr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40524C78-77DA-46D6-8093-0CB66414CCEE}"/>
                </a:ext>
              </a:extLst>
            </p:cNvPr>
            <p:cNvSpPr/>
            <p:nvPr/>
          </p:nvSpPr>
          <p:spPr>
            <a:xfrm>
              <a:off x="3233057" y="1700905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41D669E-C8BF-48BC-A087-98AEBE722426}"/>
                </a:ext>
              </a:extLst>
            </p:cNvPr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rgbClr val="0070C0"/>
                  </a:solidFill>
                </a:rPr>
                <a:t>1. </a:t>
              </a:r>
              <a:r>
                <a:rPr lang="en-US" sz="1650" dirty="0"/>
                <a:t>hard - working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21000000">
            <a:off x="4325477" y="2705980"/>
            <a:ext cx="1008294" cy="323165"/>
            <a:chOff x="3233058" y="1679133"/>
            <a:chExt cx="1344392" cy="430887"/>
          </a:xfrm>
        </p:grpSpPr>
        <p:sp>
          <p:nvSpPr>
            <p:cNvPr id="59" name="Rounded Rectangle 58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rgbClr val="0070C0"/>
                  </a:solidFill>
                </a:rPr>
                <a:t>5. </a:t>
              </a:r>
              <a:r>
                <a:rPr lang="en-US" sz="1650" dirty="0"/>
                <a:t>active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 rot="660000">
            <a:off x="4739049" y="1871184"/>
            <a:ext cx="1008294" cy="323165"/>
            <a:chOff x="3233058" y="1679133"/>
            <a:chExt cx="1344392" cy="430887"/>
          </a:xfrm>
        </p:grpSpPr>
        <p:sp>
          <p:nvSpPr>
            <p:cNvPr id="56" name="Rounded Rectangle 55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>
                  <a:solidFill>
                    <a:srgbClr val="0070C0"/>
                  </a:solidFill>
                </a:rPr>
                <a:t>4. </a:t>
              </a:r>
              <a:r>
                <a:rPr lang="en-US" sz="1650"/>
                <a:t>caring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rot="21060000">
            <a:off x="3419764" y="2136761"/>
            <a:ext cx="1008294" cy="323165"/>
            <a:chOff x="3233058" y="1679133"/>
            <a:chExt cx="1344392" cy="430887"/>
          </a:xfrm>
        </p:grpSpPr>
        <p:sp>
          <p:nvSpPr>
            <p:cNvPr id="53" name="Rounded Rectangle 52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rgbClr val="0070C0"/>
                  </a:solidFill>
                </a:rPr>
                <a:t>3. </a:t>
              </a:r>
              <a:r>
                <a:rPr lang="en-US" sz="1650" dirty="0"/>
                <a:t>funny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rot="360000">
            <a:off x="3255244" y="1465068"/>
            <a:ext cx="1338947" cy="323165"/>
            <a:chOff x="3233057" y="1679133"/>
            <a:chExt cx="1785263" cy="430887"/>
          </a:xfrm>
        </p:grpSpPr>
        <p:sp>
          <p:nvSpPr>
            <p:cNvPr id="50" name="Rounded Rectangle 49"/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TextBox 50"/>
            <p:cNvSpPr txBox="1"/>
            <p:nvPr/>
          </p:nvSpPr>
          <p:spPr>
            <a:xfrm rot="21571355"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rgbClr val="0070C0"/>
                  </a:solidFill>
                </a:rPr>
                <a:t>2. </a:t>
              </a:r>
              <a:r>
                <a:rPr lang="en-US" sz="1650" dirty="0"/>
                <a:t>confident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 rot="21240000">
            <a:off x="3734073" y="838831"/>
            <a:ext cx="1626602" cy="323165"/>
            <a:chOff x="3233058" y="1679133"/>
            <a:chExt cx="2168803" cy="430887"/>
          </a:xfrm>
        </p:grpSpPr>
        <p:sp>
          <p:nvSpPr>
            <p:cNvPr id="8" name="Rounded Rectangle 7"/>
            <p:cNvSpPr/>
            <p:nvPr/>
          </p:nvSpPr>
          <p:spPr>
            <a:xfrm>
              <a:off x="3233058" y="1700904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b="1" dirty="0">
                  <a:solidFill>
                    <a:srgbClr val="0070C0"/>
                  </a:solidFill>
                </a:rPr>
                <a:t>1. </a:t>
              </a:r>
              <a:r>
                <a:rPr lang="en-US" sz="1650" dirty="0"/>
                <a:t>hard - working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120E4D-30FE-421E-9BC8-C228690226D0}"/>
              </a:ext>
            </a:extLst>
          </p:cNvPr>
          <p:cNvGrpSpPr/>
          <p:nvPr/>
        </p:nvGrpSpPr>
        <p:grpSpPr>
          <a:xfrm>
            <a:off x="2523045" y="929125"/>
            <a:ext cx="1741118" cy="1884086"/>
            <a:chOff x="-2406286" y="1036768"/>
            <a:chExt cx="2321490" cy="251211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200CE2B-656E-4259-A1DD-ED90312E64A3}"/>
                </a:ext>
              </a:extLst>
            </p:cNvPr>
            <p:cNvGrpSpPr/>
            <p:nvPr/>
          </p:nvGrpSpPr>
          <p:grpSpPr>
            <a:xfrm>
              <a:off x="-2406286" y="1036768"/>
              <a:ext cx="2321490" cy="2013333"/>
              <a:chOff x="98989" y="1241497"/>
              <a:chExt cx="2698050" cy="2339908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BD2D226-1142-41DB-AB59-9DFAA65FC9CA}"/>
                  </a:ext>
                </a:extLst>
              </p:cNvPr>
              <p:cNvGrpSpPr/>
              <p:nvPr/>
            </p:nvGrpSpPr>
            <p:grpSpPr>
              <a:xfrm>
                <a:off x="200085" y="1360716"/>
                <a:ext cx="2596954" cy="2220689"/>
                <a:chOff x="1462289" y="1774371"/>
                <a:chExt cx="2113206" cy="1807029"/>
              </a:xfrm>
            </p:grpSpPr>
            <p:sp>
              <p:nvSpPr>
                <p:cNvPr id="77" name="Rounded Rectangle 3">
                  <a:extLst>
                    <a:ext uri="{FF2B5EF4-FFF2-40B4-BE49-F238E27FC236}">
                      <a16:creationId xmlns:a16="http://schemas.microsoft.com/office/drawing/2014/main" id="{BD1139F5-4592-4EA5-B97D-CDD621967857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rgbClr val="A3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67A2757B-7577-42F0-975E-336700E95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2289" y="2111830"/>
                  <a:ext cx="2113205" cy="1469570"/>
                </a:xfrm>
                <a:prstGeom prst="roundRect">
                  <a:avLst/>
                </a:prstGeom>
              </p:spPr>
            </p:pic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55708D0-2CF7-48C6-A33D-CF193F0093C9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10" cy="41471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>
                    <a:solidFill>
                      <a:srgbClr val="0070C0"/>
                    </a:solidFill>
                  </a:rPr>
                  <a:t>a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CD327F9-7593-46E0-8119-AFB96CF259C6}"/>
                </a:ext>
              </a:extLst>
            </p:cNvPr>
            <p:cNvGrpSpPr/>
            <p:nvPr/>
          </p:nvGrpSpPr>
          <p:grpSpPr>
            <a:xfrm>
              <a:off x="-1874245" y="3117996"/>
              <a:ext cx="1344392" cy="430887"/>
              <a:chOff x="3233058" y="1679133"/>
              <a:chExt cx="1344392" cy="430887"/>
            </a:xfrm>
          </p:grpSpPr>
          <p:sp>
            <p:nvSpPr>
              <p:cNvPr id="80" name="Rounded Rectangle 55">
                <a:extLst>
                  <a:ext uri="{FF2B5EF4-FFF2-40B4-BE49-F238E27FC236}">
                    <a16:creationId xmlns:a16="http://schemas.microsoft.com/office/drawing/2014/main" id="{D6B7187D-235C-4BCA-9592-4C8046C76427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4BEA5A5-888D-497C-93F9-97D4495987A9}"/>
                  </a:ext>
                </a:extLst>
              </p:cNvPr>
              <p:cNvSpPr txBox="1"/>
              <p:nvPr/>
            </p:nvSpPr>
            <p:spPr>
              <a:xfrm>
                <a:off x="3303812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b="1" dirty="0">
                    <a:solidFill>
                      <a:srgbClr val="0070C0"/>
                    </a:solidFill>
                  </a:rPr>
                  <a:t>4. </a:t>
                </a:r>
                <a:r>
                  <a:rPr lang="en-US" sz="1650" dirty="0"/>
                  <a:t>caring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969420-DE9F-48B7-A9BF-4076340191CE}"/>
              </a:ext>
            </a:extLst>
          </p:cNvPr>
          <p:cNvGrpSpPr/>
          <p:nvPr/>
        </p:nvGrpSpPr>
        <p:grpSpPr>
          <a:xfrm>
            <a:off x="4809484" y="931543"/>
            <a:ext cx="1741118" cy="1870731"/>
            <a:chOff x="7217907" y="1192400"/>
            <a:chExt cx="2321490" cy="249430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557E1F0-9B48-4643-BCDC-062D26FA22C0}"/>
                </a:ext>
              </a:extLst>
            </p:cNvPr>
            <p:cNvGrpSpPr/>
            <p:nvPr/>
          </p:nvGrpSpPr>
          <p:grpSpPr>
            <a:xfrm>
              <a:off x="7217907" y="1192400"/>
              <a:ext cx="2321490" cy="2013332"/>
              <a:chOff x="98989" y="1241497"/>
              <a:chExt cx="2698047" cy="2339904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8151FC0-3DEF-42CC-8B01-E9EB567F3F19}"/>
                  </a:ext>
                </a:extLst>
              </p:cNvPr>
              <p:cNvGrpSpPr/>
              <p:nvPr/>
            </p:nvGrpSpPr>
            <p:grpSpPr>
              <a:xfrm>
                <a:off x="200084" y="1360715"/>
                <a:ext cx="2596952" cy="2220686"/>
                <a:chOff x="1462289" y="1774371"/>
                <a:chExt cx="2113206" cy="1807029"/>
              </a:xfrm>
            </p:grpSpPr>
            <p:sp>
              <p:nvSpPr>
                <p:cNvPr id="85" name="Rounded Rectangle 40">
                  <a:extLst>
                    <a:ext uri="{FF2B5EF4-FFF2-40B4-BE49-F238E27FC236}">
                      <a16:creationId xmlns:a16="http://schemas.microsoft.com/office/drawing/2014/main" id="{9A147561-4AA3-47FB-8F39-EDD38DCFEF49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6820134-594E-4EE1-B044-C5DF8C0C34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67846" y="1774371"/>
                  <a:ext cx="1601091" cy="1807029"/>
                </a:xfrm>
                <a:prstGeom prst="roundRect">
                  <a:avLst/>
                </a:prstGeom>
              </p:spPr>
            </p:pic>
          </p:grp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6D36FD2-321C-4582-AA7E-5409EBA1284B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09" cy="41470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>
                    <a:solidFill>
                      <a:srgbClr val="0070C0"/>
                    </a:solidFill>
                  </a:rPr>
                  <a:t>b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76F0DE0-899B-462A-99F4-8514147A10E3}"/>
                </a:ext>
              </a:extLst>
            </p:cNvPr>
            <p:cNvGrpSpPr/>
            <p:nvPr/>
          </p:nvGrpSpPr>
          <p:grpSpPr>
            <a:xfrm>
              <a:off x="7799608" y="3255821"/>
              <a:ext cx="1344392" cy="430887"/>
              <a:chOff x="3233058" y="1679133"/>
              <a:chExt cx="1344392" cy="430887"/>
            </a:xfrm>
          </p:grpSpPr>
          <p:sp>
            <p:nvSpPr>
              <p:cNvPr id="88" name="Rounded Rectangle 58">
                <a:extLst>
                  <a:ext uri="{FF2B5EF4-FFF2-40B4-BE49-F238E27FC236}">
                    <a16:creationId xmlns:a16="http://schemas.microsoft.com/office/drawing/2014/main" id="{5E6C45D0-6100-43BA-A1E8-4EF3C09905ED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06B8235-3FBA-4F51-A6F4-D3FF34B0C532}"/>
                  </a:ext>
                </a:extLst>
              </p:cNvPr>
              <p:cNvSpPr txBox="1"/>
              <p:nvPr/>
            </p:nvSpPr>
            <p:spPr>
              <a:xfrm>
                <a:off x="3303811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b="1" dirty="0">
                    <a:solidFill>
                      <a:srgbClr val="0070C0"/>
                    </a:solidFill>
                  </a:rPr>
                  <a:t>5. </a:t>
                </a:r>
                <a:r>
                  <a:rPr lang="en-US" sz="1650" dirty="0"/>
                  <a:t>active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27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3211 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3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43559 0.620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9913 0.490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7 L -0.45538 0.12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60000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78 L 0.32031 -0.044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7.40741E-7 L 0.18906 -0.000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22222E-6 L 0.1908 -0.001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-0.18577 0.001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463 L -0.18576 -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293064" y="3304943"/>
            <a:ext cx="6674303" cy="1781407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8AC67-3E2E-40CA-B6C9-07AF390A9D13}"/>
              </a:ext>
            </a:extLst>
          </p:cNvPr>
          <p:cNvSpPr/>
          <p:nvPr/>
        </p:nvSpPr>
        <p:spPr>
          <a:xfrm>
            <a:off x="4377690" y="4199459"/>
            <a:ext cx="1710690" cy="2880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1326697" y="1410829"/>
            <a:ext cx="6674303" cy="1781407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278C07-7617-4DD7-A5BD-66BF632DF56C}"/>
              </a:ext>
            </a:extLst>
          </p:cNvPr>
          <p:cNvSpPr/>
          <p:nvPr/>
        </p:nvSpPr>
        <p:spPr>
          <a:xfrm>
            <a:off x="3810784" y="2423879"/>
            <a:ext cx="960120" cy="2880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19A8AB-129C-44A5-9DC5-2FCA743F347B}"/>
              </a:ext>
            </a:extLst>
          </p:cNvPr>
          <p:cNvSpPr/>
          <p:nvPr/>
        </p:nvSpPr>
        <p:spPr>
          <a:xfrm>
            <a:off x="4754880" y="2080260"/>
            <a:ext cx="1577340" cy="2852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6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63" y="78584"/>
            <a:ext cx="470422" cy="466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485" y="4699"/>
            <a:ext cx="602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-6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1800" b="1" spc="-6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26697" y="866024"/>
            <a:ext cx="6490607" cy="432098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1617682" y="920490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carefull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2455" y="919434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clever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7227" y="920490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shy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919434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kind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6772" y="919434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creative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1545" y="918378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friendly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60253" y="1996398"/>
            <a:ext cx="46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6375" y="1989908"/>
            <a:ext cx="4825170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/>
              <a:t>Mina is very                  . She likes drawing pictures. She always </a:t>
            </a:r>
            <a:r>
              <a:rPr lang="en-US" sz="1800" dirty="0">
                <a:highlight>
                  <a:srgbClr val="FFFF00"/>
                </a:highlight>
              </a:rPr>
              <a:t>has lots of new ideas</a:t>
            </a:r>
            <a:r>
              <a:rPr lang="en-US" sz="1800" dirty="0"/>
              <a:t>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924288" y="2319781"/>
            <a:ext cx="8915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1466915"/>
            <a:ext cx="1666199" cy="170785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186600" y="3890512"/>
            <a:ext cx="40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42722" y="3884022"/>
            <a:ext cx="438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Nam is              . </a:t>
            </a:r>
          </a:p>
          <a:p>
            <a:r>
              <a:rPr lang="en-US" sz="1800" dirty="0"/>
              <a:t>He likes helping his friends.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260016" y="4132415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3"/>
          <a:stretch/>
        </p:blipFill>
        <p:spPr>
          <a:xfrm>
            <a:off x="1300381" y="3298065"/>
            <a:ext cx="1981662" cy="1781407"/>
          </a:xfrm>
          <a:prstGeom prst="round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74B8E6-429B-445D-92A3-D27D42D96EF7}"/>
              </a:ext>
            </a:extLst>
          </p:cNvPr>
          <p:cNvSpPr txBox="1"/>
          <p:nvPr/>
        </p:nvSpPr>
        <p:spPr>
          <a:xfrm>
            <a:off x="2872275" y="2054525"/>
            <a:ext cx="120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creative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E9AA3C-5E21-4073-BC78-D7026978261E}"/>
              </a:ext>
            </a:extLst>
          </p:cNvPr>
          <p:cNvSpPr txBox="1"/>
          <p:nvPr/>
        </p:nvSpPr>
        <p:spPr>
          <a:xfrm>
            <a:off x="4164255" y="3857075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293064" y="3304943"/>
            <a:ext cx="6674303" cy="1781407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1326697" y="1410829"/>
            <a:ext cx="6674303" cy="1781407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8DF391-E5D9-4865-9FB4-2CB93EF07E3C}"/>
              </a:ext>
            </a:extLst>
          </p:cNvPr>
          <p:cNvSpPr/>
          <p:nvPr/>
        </p:nvSpPr>
        <p:spPr>
          <a:xfrm>
            <a:off x="3364660" y="2309501"/>
            <a:ext cx="1920240" cy="31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6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63" y="78584"/>
            <a:ext cx="470422" cy="466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485" y="4699"/>
            <a:ext cx="602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-6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1800" b="1" spc="-6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63486" y="1996398"/>
            <a:ext cx="47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78238" y="1995846"/>
            <a:ext cx="346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Minh Duc is</a:t>
            </a:r>
          </a:p>
          <a:p>
            <a:r>
              <a:rPr lang="en-US" sz="1800" dirty="0"/>
              <a:t>He likes meeting new people.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422094" y="2238301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21" y="1448932"/>
            <a:ext cx="1518924" cy="170691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56742" y="3890512"/>
            <a:ext cx="48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64660" y="3839811"/>
            <a:ext cx="438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Kim is very               . </a:t>
            </a:r>
          </a:p>
          <a:p>
            <a:r>
              <a:rPr lang="en-US" sz="1800" dirty="0"/>
              <a:t>She </a:t>
            </a:r>
            <a:r>
              <a:rPr lang="en-US" sz="1800" dirty="0">
                <a:highlight>
                  <a:srgbClr val="FFFF00"/>
                </a:highlight>
              </a:rPr>
              <a:t>pays attention to</a:t>
            </a:r>
            <a:r>
              <a:rPr lang="en-US" sz="1800" dirty="0"/>
              <a:t> what she’s doing.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622512" y="4132415"/>
            <a:ext cx="754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3330" y="3304943"/>
            <a:ext cx="1396697" cy="1781407"/>
          </a:xfrm>
          <a:prstGeom prst="roundRect">
            <a:avLst/>
          </a:prstGeom>
        </p:spPr>
      </p:pic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5EA77BE9-1EA0-4ADA-84CF-BEAE2513D45D}"/>
              </a:ext>
            </a:extLst>
          </p:cNvPr>
          <p:cNvSpPr/>
          <p:nvPr/>
        </p:nvSpPr>
        <p:spPr>
          <a:xfrm>
            <a:off x="1326697" y="866024"/>
            <a:ext cx="6490607" cy="432098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F76A95-79D4-4C2B-8B5E-BCCC81FFA6B2}"/>
              </a:ext>
            </a:extLst>
          </p:cNvPr>
          <p:cNvSpPr txBox="1"/>
          <p:nvPr/>
        </p:nvSpPr>
        <p:spPr>
          <a:xfrm>
            <a:off x="1617682" y="920490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carefull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9C795-54F7-4F22-906A-E95FF9A0955E}"/>
              </a:ext>
            </a:extLst>
          </p:cNvPr>
          <p:cNvSpPr txBox="1"/>
          <p:nvPr/>
        </p:nvSpPr>
        <p:spPr>
          <a:xfrm>
            <a:off x="2602455" y="919434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clever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4835C7-C7B4-407B-BB3D-0E8C11DFDABA}"/>
              </a:ext>
            </a:extLst>
          </p:cNvPr>
          <p:cNvSpPr txBox="1"/>
          <p:nvPr/>
        </p:nvSpPr>
        <p:spPr>
          <a:xfrm>
            <a:off x="3587227" y="920490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shy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1D54CA-A796-48DB-B9B4-69FBD3E6E322}"/>
              </a:ext>
            </a:extLst>
          </p:cNvPr>
          <p:cNvSpPr txBox="1"/>
          <p:nvPr/>
        </p:nvSpPr>
        <p:spPr>
          <a:xfrm>
            <a:off x="4572000" y="919434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11DAC1-2D1B-4172-8331-C81EE99CA734}"/>
              </a:ext>
            </a:extLst>
          </p:cNvPr>
          <p:cNvSpPr txBox="1"/>
          <p:nvPr/>
        </p:nvSpPr>
        <p:spPr>
          <a:xfrm>
            <a:off x="5556772" y="919434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2AB448-1EFC-42C9-ACA1-A666D5AA7BE9}"/>
              </a:ext>
            </a:extLst>
          </p:cNvPr>
          <p:cNvSpPr txBox="1"/>
          <p:nvPr/>
        </p:nvSpPr>
        <p:spPr>
          <a:xfrm>
            <a:off x="6541545" y="918378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friendly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8FD879-6C90-4012-8432-B1B50AA9E728}"/>
              </a:ext>
            </a:extLst>
          </p:cNvPr>
          <p:cNvSpPr txBox="1"/>
          <p:nvPr/>
        </p:nvSpPr>
        <p:spPr>
          <a:xfrm>
            <a:off x="3410520" y="1934399"/>
            <a:ext cx="114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friendly.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FA31E1-3B7C-4AFE-8B70-6561619EFA1D}"/>
              </a:ext>
            </a:extLst>
          </p:cNvPr>
          <p:cNvSpPr txBox="1"/>
          <p:nvPr/>
        </p:nvSpPr>
        <p:spPr>
          <a:xfrm>
            <a:off x="4061663" y="2004018"/>
            <a:ext cx="199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8E591A-F265-44D0-8561-AB78392BD077}"/>
              </a:ext>
            </a:extLst>
          </p:cNvPr>
          <p:cNvSpPr txBox="1"/>
          <p:nvPr/>
        </p:nvSpPr>
        <p:spPr>
          <a:xfrm>
            <a:off x="4658147" y="3793645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careful</a:t>
            </a:r>
          </a:p>
        </p:txBody>
      </p:sp>
    </p:spTree>
    <p:extLst>
      <p:ext uri="{BB962C8B-B14F-4D97-AF65-F5344CB8AC3E}">
        <p14:creationId xmlns:p14="http://schemas.microsoft.com/office/powerpoint/2010/main" val="36304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6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63" y="78584"/>
            <a:ext cx="470422" cy="466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485" y="4699"/>
            <a:ext cx="602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-6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1800" b="1" spc="-6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26697" y="2080302"/>
            <a:ext cx="6674303" cy="1781407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/>
          <p:cNvSpPr txBox="1"/>
          <p:nvPr/>
        </p:nvSpPr>
        <p:spPr>
          <a:xfrm>
            <a:off x="1617682" y="2667682"/>
            <a:ext cx="43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1654" y="2675706"/>
            <a:ext cx="438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Mai is              .</a:t>
            </a:r>
          </a:p>
          <a:p>
            <a:r>
              <a:rPr lang="en-US" sz="1800" dirty="0"/>
              <a:t>She learns things quickly and easily.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711800" y="2924099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73" y="2174328"/>
            <a:ext cx="2355464" cy="1593353"/>
          </a:xfrm>
          <a:prstGeom prst="rect">
            <a:avLst/>
          </a:prstGeom>
        </p:spPr>
      </p:pic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A80E450E-91D6-49E8-9173-81D93206F875}"/>
              </a:ext>
            </a:extLst>
          </p:cNvPr>
          <p:cNvSpPr/>
          <p:nvPr/>
        </p:nvSpPr>
        <p:spPr>
          <a:xfrm>
            <a:off x="1326697" y="866024"/>
            <a:ext cx="6490607" cy="432098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BDBDE6-845A-476A-9320-CCC901B099D5}"/>
              </a:ext>
            </a:extLst>
          </p:cNvPr>
          <p:cNvSpPr txBox="1"/>
          <p:nvPr/>
        </p:nvSpPr>
        <p:spPr>
          <a:xfrm>
            <a:off x="1617682" y="920490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tx1">
                    <a:alpha val="25000"/>
                  </a:schemeClr>
                </a:solidFill>
              </a:rPr>
              <a:t>carefull</a:t>
            </a:r>
            <a:endParaRPr lang="en-US" sz="1800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FE1E7D-C731-45D5-BA50-D6C5A2874716}"/>
              </a:ext>
            </a:extLst>
          </p:cNvPr>
          <p:cNvSpPr txBox="1"/>
          <p:nvPr/>
        </p:nvSpPr>
        <p:spPr>
          <a:xfrm>
            <a:off x="2602455" y="919434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clever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826E36-605A-4398-B7F1-16A62A1247AA}"/>
              </a:ext>
            </a:extLst>
          </p:cNvPr>
          <p:cNvSpPr txBox="1"/>
          <p:nvPr/>
        </p:nvSpPr>
        <p:spPr>
          <a:xfrm>
            <a:off x="3587227" y="920490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shy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345448-9AA0-4A05-B761-12C985468C42}"/>
              </a:ext>
            </a:extLst>
          </p:cNvPr>
          <p:cNvSpPr txBox="1"/>
          <p:nvPr/>
        </p:nvSpPr>
        <p:spPr>
          <a:xfrm>
            <a:off x="4572000" y="919434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DE7508-C863-48BD-BEE4-828DE6AA8AA2}"/>
              </a:ext>
            </a:extLst>
          </p:cNvPr>
          <p:cNvSpPr txBox="1"/>
          <p:nvPr/>
        </p:nvSpPr>
        <p:spPr>
          <a:xfrm>
            <a:off x="5556772" y="919434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267E77-DF1E-40C3-8EC6-AEDBA0F65543}"/>
              </a:ext>
            </a:extLst>
          </p:cNvPr>
          <p:cNvSpPr txBox="1"/>
          <p:nvPr/>
        </p:nvSpPr>
        <p:spPr>
          <a:xfrm>
            <a:off x="6541545" y="918378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alpha val="25000"/>
                  </a:schemeClr>
                </a:solidFill>
              </a:rPr>
              <a:t>friendly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CCCEF2-61E5-4327-A0E3-6A7B4DC5193A}"/>
              </a:ext>
            </a:extLst>
          </p:cNvPr>
          <p:cNvSpPr txBox="1"/>
          <p:nvPr/>
        </p:nvSpPr>
        <p:spPr>
          <a:xfrm>
            <a:off x="2602455" y="2601672"/>
            <a:ext cx="9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clever</a:t>
            </a:r>
          </a:p>
        </p:txBody>
      </p:sp>
    </p:spTree>
    <p:extLst>
      <p:ext uri="{BB962C8B-B14F-4D97-AF65-F5344CB8AC3E}">
        <p14:creationId xmlns:p14="http://schemas.microsoft.com/office/powerpoint/2010/main" val="15252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1657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8552" y="517051"/>
            <a:ext cx="569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Write two personality adjectives for each group member.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9716" y="127715"/>
            <a:ext cx="27438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Friendship ﬂower.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63" y="118637"/>
            <a:ext cx="1394052" cy="407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6" y="78584"/>
            <a:ext cx="440557" cy="466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26" y="1529635"/>
            <a:ext cx="3857289" cy="3702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9243" y="1981372"/>
            <a:ext cx="86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70C0"/>
                </a:solidFill>
                <a:latin typeface="Comic Sans MS" panose="030F0702030302020204" pitchFamily="66" charset="0"/>
              </a:rPr>
              <a:t>Minh: kind funny</a:t>
            </a:r>
          </a:p>
        </p:txBody>
      </p:sp>
    </p:spTree>
    <p:extLst>
      <p:ext uri="{BB962C8B-B14F-4D97-AF65-F5344CB8AC3E}">
        <p14:creationId xmlns:p14="http://schemas.microsoft.com/office/powerpoint/2010/main" val="23794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3000" y="0"/>
            <a:ext cx="6858000" cy="51435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20829" y="1661299"/>
            <a:ext cx="3302344" cy="1843985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/b/ and /p/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</p:sld>
</file>

<file path=ppt/theme/theme1.xml><?xml version="1.0" encoding="utf-8"?>
<a:theme xmlns:a="http://schemas.openxmlformats.org/drawingml/2006/main" name="Equality and Fundamental Rights by Slidesgo">
  <a:themeElements>
    <a:clrScheme name="Simple Light">
      <a:dk1>
        <a:srgbClr val="241F29"/>
      </a:dk1>
      <a:lt1>
        <a:srgbClr val="FFEBEB"/>
      </a:lt1>
      <a:dk2>
        <a:srgbClr val="EA1A63"/>
      </a:dk2>
      <a:lt2>
        <a:srgbClr val="FF8C64"/>
      </a:lt2>
      <a:accent1>
        <a:srgbClr val="FFA731"/>
      </a:accent1>
      <a:accent2>
        <a:srgbClr val="00AE3F"/>
      </a:accent2>
      <a:accent3>
        <a:srgbClr val="3B67E2"/>
      </a:accent3>
      <a:accent4>
        <a:srgbClr val="793DD8"/>
      </a:accent4>
      <a:accent5>
        <a:srgbClr val="C66D58"/>
      </a:accent5>
      <a:accent6>
        <a:srgbClr val="FFFFFF"/>
      </a:accent6>
      <a:hlink>
        <a:srgbClr val="24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A89F92-5F60-4809-8DBF-82D5AB6E2D5B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Unit 3_getting started lớp 6</Template>
  <TotalTime>93</TotalTime>
  <Words>417</Words>
  <Application>Microsoft Office PowerPoint</Application>
  <PresentationFormat>On-screen Show (16:9)</PresentationFormat>
  <Paragraphs>109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Passion One</vt:lpstr>
      <vt:lpstr>Calibri Light</vt:lpstr>
      <vt:lpstr>Calibri</vt:lpstr>
      <vt:lpstr>Comic Sans MS</vt:lpstr>
      <vt:lpstr>Arial</vt:lpstr>
      <vt:lpstr>Abel</vt:lpstr>
      <vt:lpstr>Equality and Fundamental Rights by Slidesgo</vt:lpstr>
      <vt:lpstr>Office Theme</vt:lpstr>
      <vt:lpstr>Unit 3: MY FRIENDS  Lesson 2: A CLOSER LOOK 1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MY FRIENDS  Lesson 1: Getting started</dc:title>
  <dc:creator>Thảo Đặng Phương</dc:creator>
  <cp:lastModifiedBy>Thảo Đặng Phương</cp:lastModifiedBy>
  <cp:revision>7</cp:revision>
  <dcterms:created xsi:type="dcterms:W3CDTF">2023-10-13T03:55:51Z</dcterms:created>
  <dcterms:modified xsi:type="dcterms:W3CDTF">2023-10-16T03:56:29Z</dcterms:modified>
</cp:coreProperties>
</file>