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648" r:id="rId2"/>
  </p:sldMasterIdLst>
  <p:notesMasterIdLst>
    <p:notesMasterId r:id="rId31"/>
  </p:notesMasterIdLst>
  <p:sldIdLst>
    <p:sldId id="25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</p:sldIdLst>
  <p:sldSz cx="9144000" cy="5143500" type="screen16x9"/>
  <p:notesSz cx="6858000" cy="9144000"/>
  <p:embeddedFontLst>
    <p:embeddedFont>
      <p:font typeface="Abel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Passion One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zoR+L73NzNLJBk5ispupzAIEC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BA9E1-7CDD-4E0E-B314-18CDF294DC19}">
  <a:tblStyle styleId="{FDEBA9E1-7CDD-4E0E-B314-18CDF294DC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8.xml"/><Relationship Id="rId5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8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2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84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60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0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7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1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1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0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ctrTitle"/>
          </p:nvPr>
        </p:nvSpPr>
        <p:spPr>
          <a:xfrm>
            <a:off x="299600" y="1126725"/>
            <a:ext cx="50157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5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subTitle" idx="1"/>
          </p:nvPr>
        </p:nvSpPr>
        <p:spPr>
          <a:xfrm>
            <a:off x="775850" y="3404350"/>
            <a:ext cx="4188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47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-364125" y="155907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7"/>
          <p:cNvSpPr/>
          <p:nvPr/>
        </p:nvSpPr>
        <p:spPr>
          <a:xfrm>
            <a:off x="4330118" y="3840552"/>
            <a:ext cx="5190088" cy="1606452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EC53-67D8-74D7-AF1B-1381EED4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C89C1-0273-0A8E-DCC4-5A5DC4DF5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9C615-DBC2-EE79-6BAF-FABB8D28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DA799-2D7E-195E-AA53-43DBD704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45BDC-5B05-C160-1FC4-00362720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A3ED-6F0E-A058-A08D-D0FF2A2D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668D6-56BC-109C-69AC-38EB525AC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EF475-BAAF-C9D3-A416-B5BBC302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2E92-4C5E-ACED-B812-088F190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0BE3-8677-D3EF-E40A-3C6C84BB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8541-ECB2-4206-93ED-2F66A438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E3A0-F824-BB41-5C3D-F8BDC05A0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8DC1-2CCA-1FD9-6912-2BDDE099C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2A4C3-30F4-C30F-FB2C-6B509029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13E23-B066-D6DA-2299-DC25ABD8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550D3-986E-18E7-6FBA-D8488611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D1D1-7656-63EF-E519-CC373AF5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466F-29CF-502F-7DD7-8D138A61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DC990-87DD-A9E3-5BB7-2B5FDF89E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8863C-3352-1FD0-F90E-DEDE9ED23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A65EB-74C2-3A10-BFED-388A790B8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71E15B-188D-5C25-B6DB-1A14E7BE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FE1E2C-6B12-E8E7-E04C-946B1816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5280E-2C63-3380-15D5-EA1B1A33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7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D05B-E630-B8CB-736F-81250AAC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337B1-4DC4-EA4F-ACD3-05A0B041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8AAD6-497F-0018-787B-BD3EBA31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0CED0-E922-F66D-29EF-E168AE1B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30B25-7A8F-1462-0169-41C3498D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C8C1C-F361-104C-4A1F-E71E3B65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C9D8D-A3CC-6B8E-FC80-173A3AF6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C496-F69E-04D8-2350-11BC0D16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BE87D-E90A-9640-2954-DB5E86E9C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0FE3A-586C-065B-2969-E68F6861F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69178-F7E8-18E3-562F-93583FFD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C8879-09D4-A4AF-BD98-50C35228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2570E-57AF-CEF2-5DFA-76A4F899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3875-7079-889E-AE4A-E94E00CD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5C36F-8A58-C22C-314D-E2F9CF250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8307-DD75-4EB8-01C1-471096EA9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F4EF8-2ECB-6CF2-1DD2-D91AF829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2E6F1-149A-8037-60CF-58241F69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528C3-29D1-F264-4C36-75201FCE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99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C055-24D3-DAD6-B800-95FF075E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7582D-86EE-7D8F-513A-23C8B7ADB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DEA1C-8352-5832-1435-680FC9AA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4232D-B3CC-CEB4-C3BD-839D5203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A1C56-F787-E7B1-917A-CC98F054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1B8AF-F9F8-0400-099D-1A2D357B8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FA3BC-6800-1BC8-BACD-EDBD6435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2F181-1663-5D37-28C3-F5C76424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B36E-8762-0CAF-1361-E5B790C2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D9851-AED4-B923-B054-547197CE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0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0"/>
          <p:cNvSpPr/>
          <p:nvPr/>
        </p:nvSpPr>
        <p:spPr>
          <a:xfrm>
            <a:off x="4218197" y="1649478"/>
            <a:ext cx="5292666" cy="3845990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ctrTitle"/>
          </p:nvPr>
        </p:nvSpPr>
        <p:spPr>
          <a:xfrm>
            <a:off x="10914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subTitle" idx="1"/>
          </p:nvPr>
        </p:nvSpPr>
        <p:spPr>
          <a:xfrm>
            <a:off x="8922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ctrTitle" idx="2"/>
          </p:nvPr>
        </p:nvSpPr>
        <p:spPr>
          <a:xfrm>
            <a:off x="38572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subTitle" idx="3"/>
          </p:nvPr>
        </p:nvSpPr>
        <p:spPr>
          <a:xfrm>
            <a:off x="36580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ctrTitle" idx="4"/>
          </p:nvPr>
        </p:nvSpPr>
        <p:spPr>
          <a:xfrm>
            <a:off x="65576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subTitle" idx="5"/>
          </p:nvPr>
        </p:nvSpPr>
        <p:spPr>
          <a:xfrm>
            <a:off x="63584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ctrTitle" idx="6"/>
          </p:nvPr>
        </p:nvSpPr>
        <p:spPr>
          <a:xfrm>
            <a:off x="1518300" y="603809"/>
            <a:ext cx="6107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61"/>
          <p:cNvSpPr/>
          <p:nvPr/>
        </p:nvSpPr>
        <p:spPr>
          <a:xfrm rot="-10361635" flipH="1">
            <a:off x="3054025" y="-969054"/>
            <a:ext cx="7520457" cy="2327755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1"/>
          <p:cNvSpPr/>
          <p:nvPr/>
        </p:nvSpPr>
        <p:spPr>
          <a:xfrm rot="851660" flipH="1">
            <a:off x="-516581" y="1325584"/>
            <a:ext cx="5293068" cy="384613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1"/>
          <p:cNvSpPr/>
          <p:nvPr/>
        </p:nvSpPr>
        <p:spPr>
          <a:xfrm rot="-9649980" flipH="1">
            <a:off x="-868451" y="1060494"/>
            <a:ext cx="11868017" cy="375803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2"/>
          <p:cNvSpPr txBox="1">
            <a:spLocks noGrp="1"/>
          </p:cNvSpPr>
          <p:nvPr>
            <p:ph type="title"/>
          </p:nvPr>
        </p:nvSpPr>
        <p:spPr>
          <a:xfrm>
            <a:off x="3651300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subTitle" idx="1"/>
          </p:nvPr>
        </p:nvSpPr>
        <p:spPr>
          <a:xfrm>
            <a:off x="3466650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title" idx="2"/>
          </p:nvPr>
        </p:nvSpPr>
        <p:spPr>
          <a:xfrm>
            <a:off x="9710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subTitle" idx="3"/>
          </p:nvPr>
        </p:nvSpPr>
        <p:spPr>
          <a:xfrm>
            <a:off x="7863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title" idx="4"/>
          </p:nvPr>
        </p:nvSpPr>
        <p:spPr>
          <a:xfrm>
            <a:off x="63457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ubTitle" idx="5"/>
          </p:nvPr>
        </p:nvSpPr>
        <p:spPr>
          <a:xfrm>
            <a:off x="61610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title" idx="6"/>
          </p:nvPr>
        </p:nvSpPr>
        <p:spPr>
          <a:xfrm>
            <a:off x="3651300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subTitle" idx="7"/>
          </p:nvPr>
        </p:nvSpPr>
        <p:spPr>
          <a:xfrm>
            <a:off x="3466650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62"/>
          <p:cNvSpPr txBox="1">
            <a:spLocks noGrp="1"/>
          </p:cNvSpPr>
          <p:nvPr>
            <p:ph type="title" idx="8"/>
          </p:nvPr>
        </p:nvSpPr>
        <p:spPr>
          <a:xfrm>
            <a:off x="9710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62"/>
          <p:cNvSpPr txBox="1">
            <a:spLocks noGrp="1"/>
          </p:cNvSpPr>
          <p:nvPr>
            <p:ph type="subTitle" idx="9"/>
          </p:nvPr>
        </p:nvSpPr>
        <p:spPr>
          <a:xfrm>
            <a:off x="7863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62"/>
          <p:cNvSpPr txBox="1">
            <a:spLocks noGrp="1"/>
          </p:cNvSpPr>
          <p:nvPr>
            <p:ph type="title" idx="13"/>
          </p:nvPr>
        </p:nvSpPr>
        <p:spPr>
          <a:xfrm>
            <a:off x="63457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subTitle" idx="14"/>
          </p:nvPr>
        </p:nvSpPr>
        <p:spPr>
          <a:xfrm>
            <a:off x="61610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62"/>
          <p:cNvSpPr txBox="1">
            <a:spLocks noGrp="1"/>
          </p:cNvSpPr>
          <p:nvPr>
            <p:ph type="title" idx="15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62"/>
          <p:cNvSpPr/>
          <p:nvPr/>
        </p:nvSpPr>
        <p:spPr>
          <a:xfrm rot="4445639">
            <a:off x="6677832" y="-373699"/>
            <a:ext cx="2796059" cy="2473169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/>
          <p:nvPr/>
        </p:nvSpPr>
        <p:spPr>
          <a:xfrm rot="-797074" flipH="1">
            <a:off x="22735" y="3131587"/>
            <a:ext cx="9233561" cy="281230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2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 txBox="1">
            <a:spLocks noGrp="1"/>
          </p:cNvSpPr>
          <p:nvPr>
            <p:ph type="title"/>
          </p:nvPr>
        </p:nvSpPr>
        <p:spPr>
          <a:xfrm>
            <a:off x="3516403" y="3329225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63"/>
          <p:cNvSpPr txBox="1">
            <a:spLocks noGrp="1"/>
          </p:cNvSpPr>
          <p:nvPr>
            <p:ph type="subTitle" idx="1"/>
          </p:nvPr>
        </p:nvSpPr>
        <p:spPr>
          <a:xfrm>
            <a:off x="3466650" y="3664224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63"/>
          <p:cNvSpPr txBox="1">
            <a:spLocks noGrp="1"/>
          </p:cNvSpPr>
          <p:nvPr>
            <p:ph type="title" idx="2"/>
          </p:nvPr>
        </p:nvSpPr>
        <p:spPr>
          <a:xfrm>
            <a:off x="729854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subTitle" idx="3"/>
          </p:nvPr>
        </p:nvSpPr>
        <p:spPr>
          <a:xfrm>
            <a:off x="679604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title" idx="4"/>
          </p:nvPr>
        </p:nvSpPr>
        <p:spPr>
          <a:xfrm>
            <a:off x="6285686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63"/>
          <p:cNvSpPr txBox="1">
            <a:spLocks noGrp="1"/>
          </p:cNvSpPr>
          <p:nvPr>
            <p:ph type="subTitle" idx="5"/>
          </p:nvPr>
        </p:nvSpPr>
        <p:spPr>
          <a:xfrm>
            <a:off x="6235436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63"/>
          <p:cNvSpPr txBox="1">
            <a:spLocks noGrp="1"/>
          </p:cNvSpPr>
          <p:nvPr>
            <p:ph type="title" idx="6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63"/>
          <p:cNvSpPr/>
          <p:nvPr/>
        </p:nvSpPr>
        <p:spPr>
          <a:xfrm rot="10800000" flipH="1">
            <a:off x="-580875" y="3893304"/>
            <a:ext cx="3766419" cy="1605120"/>
          </a:xfrm>
          <a:custGeom>
            <a:avLst/>
            <a:gdLst/>
            <a:ahLst/>
            <a:cxnLst/>
            <a:rect l="l" t="t" r="r" b="b"/>
            <a:pathLst>
              <a:path w="269463" h="114836" extrusionOk="0">
                <a:moveTo>
                  <a:pt x="142566" y="54279"/>
                </a:moveTo>
                <a:cubicBezTo>
                  <a:pt x="142891" y="54279"/>
                  <a:pt x="143214" y="54310"/>
                  <a:pt x="143518" y="54363"/>
                </a:cubicBezTo>
                <a:cubicBezTo>
                  <a:pt x="146862" y="54849"/>
                  <a:pt x="149719" y="57129"/>
                  <a:pt x="151573" y="59834"/>
                </a:cubicBezTo>
                <a:cubicBezTo>
                  <a:pt x="153963" y="63330"/>
                  <a:pt x="154228" y="67275"/>
                  <a:pt x="153272" y="71050"/>
                </a:cubicBezTo>
                <a:lnTo>
                  <a:pt x="153272" y="71050"/>
                </a:lnTo>
                <a:cubicBezTo>
                  <a:pt x="149167" y="68798"/>
                  <a:pt x="145408" y="65866"/>
                  <a:pt x="142606" y="62114"/>
                </a:cubicBezTo>
                <a:cubicBezTo>
                  <a:pt x="141816" y="61050"/>
                  <a:pt x="141147" y="59956"/>
                  <a:pt x="140539" y="58801"/>
                </a:cubicBezTo>
                <a:cubicBezTo>
                  <a:pt x="140083" y="57919"/>
                  <a:pt x="139536" y="56977"/>
                  <a:pt x="139840" y="55944"/>
                </a:cubicBezTo>
                <a:cubicBezTo>
                  <a:pt x="140221" y="54683"/>
                  <a:pt x="141401" y="54279"/>
                  <a:pt x="142566" y="54279"/>
                </a:cubicBezTo>
                <a:close/>
                <a:moveTo>
                  <a:pt x="269227" y="1"/>
                </a:moveTo>
                <a:cubicBezTo>
                  <a:pt x="269106" y="1"/>
                  <a:pt x="268976" y="77"/>
                  <a:pt x="268961" y="228"/>
                </a:cubicBezTo>
                <a:cubicBezTo>
                  <a:pt x="266104" y="25670"/>
                  <a:pt x="251727" y="49409"/>
                  <a:pt x="230237" y="63390"/>
                </a:cubicBezTo>
                <a:cubicBezTo>
                  <a:pt x="219112" y="70655"/>
                  <a:pt x="206285" y="75306"/>
                  <a:pt x="193154" y="76917"/>
                </a:cubicBezTo>
                <a:cubicBezTo>
                  <a:pt x="189473" y="77372"/>
                  <a:pt x="185718" y="77631"/>
                  <a:pt x="181957" y="77631"/>
                </a:cubicBezTo>
                <a:cubicBezTo>
                  <a:pt x="173173" y="77631"/>
                  <a:pt x="164357" y="76219"/>
                  <a:pt x="156376" y="72600"/>
                </a:cubicBezTo>
                <a:cubicBezTo>
                  <a:pt x="155535" y="72219"/>
                  <a:pt x="154701" y="71811"/>
                  <a:pt x="153880" y="71378"/>
                </a:cubicBezTo>
                <a:lnTo>
                  <a:pt x="153880" y="71378"/>
                </a:lnTo>
                <a:cubicBezTo>
                  <a:pt x="154733" y="68197"/>
                  <a:pt x="154633" y="64882"/>
                  <a:pt x="153062" y="61536"/>
                </a:cubicBezTo>
                <a:cubicBezTo>
                  <a:pt x="151907" y="58983"/>
                  <a:pt x="149962" y="56764"/>
                  <a:pt x="147561" y="55305"/>
                </a:cubicBezTo>
                <a:cubicBezTo>
                  <a:pt x="146293" y="54535"/>
                  <a:pt x="144367" y="53698"/>
                  <a:pt x="142650" y="53698"/>
                </a:cubicBezTo>
                <a:cubicBezTo>
                  <a:pt x="142062" y="53698"/>
                  <a:pt x="141499" y="53796"/>
                  <a:pt x="140995" y="54029"/>
                </a:cubicBezTo>
                <a:cubicBezTo>
                  <a:pt x="136010" y="56217"/>
                  <a:pt x="143245" y="63786"/>
                  <a:pt x="145190" y="65731"/>
                </a:cubicBezTo>
                <a:cubicBezTo>
                  <a:pt x="147569" y="68052"/>
                  <a:pt x="150251" y="69980"/>
                  <a:pt x="153134" y="71567"/>
                </a:cubicBezTo>
                <a:lnTo>
                  <a:pt x="153134" y="71567"/>
                </a:lnTo>
                <a:cubicBezTo>
                  <a:pt x="152432" y="74042"/>
                  <a:pt x="151218" y="76432"/>
                  <a:pt x="149749" y="78558"/>
                </a:cubicBezTo>
                <a:cubicBezTo>
                  <a:pt x="146163" y="83756"/>
                  <a:pt x="141086" y="88011"/>
                  <a:pt x="136071" y="91810"/>
                </a:cubicBezTo>
                <a:cubicBezTo>
                  <a:pt x="117895" y="105640"/>
                  <a:pt x="95311" y="113148"/>
                  <a:pt x="72605" y="114212"/>
                </a:cubicBezTo>
                <a:cubicBezTo>
                  <a:pt x="70713" y="114301"/>
                  <a:pt x="68817" y="114345"/>
                  <a:pt x="66921" y="114345"/>
                </a:cubicBezTo>
                <a:cubicBezTo>
                  <a:pt x="46126" y="114345"/>
                  <a:pt x="25244" y="108989"/>
                  <a:pt x="7528" y="98041"/>
                </a:cubicBezTo>
                <a:cubicBezTo>
                  <a:pt x="5126" y="96582"/>
                  <a:pt x="2786" y="95002"/>
                  <a:pt x="506" y="93330"/>
                </a:cubicBezTo>
                <a:cubicBezTo>
                  <a:pt x="442" y="93289"/>
                  <a:pt x="382" y="93272"/>
                  <a:pt x="329" y="93272"/>
                </a:cubicBezTo>
                <a:cubicBezTo>
                  <a:pt x="106" y="93272"/>
                  <a:pt x="0" y="93578"/>
                  <a:pt x="172" y="93725"/>
                </a:cubicBezTo>
                <a:cubicBezTo>
                  <a:pt x="19430" y="107836"/>
                  <a:pt x="43238" y="114836"/>
                  <a:pt x="67027" y="114836"/>
                </a:cubicBezTo>
                <a:cubicBezTo>
                  <a:pt x="67681" y="114836"/>
                  <a:pt x="68334" y="114830"/>
                  <a:pt x="68988" y="114820"/>
                </a:cubicBezTo>
                <a:cubicBezTo>
                  <a:pt x="93365" y="114364"/>
                  <a:pt x="117773" y="106552"/>
                  <a:pt x="137135" y="91567"/>
                </a:cubicBezTo>
                <a:cubicBezTo>
                  <a:pt x="143012" y="86999"/>
                  <a:pt x="151324" y="79888"/>
                  <a:pt x="153734" y="71891"/>
                </a:cubicBezTo>
                <a:lnTo>
                  <a:pt x="153734" y="71891"/>
                </a:lnTo>
                <a:cubicBezTo>
                  <a:pt x="161293" y="75891"/>
                  <a:pt x="170158" y="77614"/>
                  <a:pt x="178534" y="77980"/>
                </a:cubicBezTo>
                <a:cubicBezTo>
                  <a:pt x="179870" y="78045"/>
                  <a:pt x="181208" y="78077"/>
                  <a:pt x="182545" y="78077"/>
                </a:cubicBezTo>
                <a:cubicBezTo>
                  <a:pt x="195078" y="78077"/>
                  <a:pt x="207596" y="75268"/>
                  <a:pt x="219021" y="70078"/>
                </a:cubicBezTo>
                <a:cubicBezTo>
                  <a:pt x="243672" y="58892"/>
                  <a:pt x="261909" y="36095"/>
                  <a:pt x="267897" y="9682"/>
                </a:cubicBezTo>
                <a:cubicBezTo>
                  <a:pt x="268566" y="6551"/>
                  <a:pt x="269113" y="3359"/>
                  <a:pt x="269448" y="228"/>
                </a:cubicBezTo>
                <a:cubicBezTo>
                  <a:pt x="269463" y="77"/>
                  <a:pt x="269349" y="1"/>
                  <a:pt x="269227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3"/>
          <p:cNvSpPr/>
          <p:nvPr/>
        </p:nvSpPr>
        <p:spPr>
          <a:xfrm flipH="1">
            <a:off x="-120250" y="2065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 txBox="1">
            <a:spLocks noGrp="1"/>
          </p:cNvSpPr>
          <p:nvPr>
            <p:ph type="title"/>
          </p:nvPr>
        </p:nvSpPr>
        <p:spPr>
          <a:xfrm>
            <a:off x="509175" y="1595850"/>
            <a:ext cx="3844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1"/>
          </p:nvPr>
        </p:nvSpPr>
        <p:spPr>
          <a:xfrm>
            <a:off x="382973" y="2127900"/>
            <a:ext cx="40371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64"/>
          <p:cNvSpPr/>
          <p:nvPr/>
        </p:nvSpPr>
        <p:spPr>
          <a:xfrm>
            <a:off x="2634924" y="3535117"/>
            <a:ext cx="6795434" cy="2103344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-253613" y="1684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/>
          <p:nvPr/>
        </p:nvSpPr>
        <p:spPr>
          <a:xfrm>
            <a:off x="5351875" y="1999500"/>
            <a:ext cx="2853300" cy="233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5"/>
          <p:cNvSpPr txBox="1"/>
          <p:nvPr/>
        </p:nvSpPr>
        <p:spPr>
          <a:xfrm>
            <a:off x="5584375" y="3620375"/>
            <a:ext cx="2388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: This presentation template was created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950" b="1" i="0" u="none" strike="noStrike" cap="none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7" name="Google Shape;147;p65"/>
          <p:cNvSpPr txBox="1">
            <a:spLocks noGrp="1"/>
          </p:cNvSpPr>
          <p:nvPr>
            <p:ph type="ctrTitle"/>
          </p:nvPr>
        </p:nvSpPr>
        <p:spPr>
          <a:xfrm>
            <a:off x="5356298" y="-433350"/>
            <a:ext cx="28533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subTitle" idx="1"/>
          </p:nvPr>
        </p:nvSpPr>
        <p:spPr>
          <a:xfrm>
            <a:off x="5523925" y="2358625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65"/>
          <p:cNvSpPr/>
          <p:nvPr/>
        </p:nvSpPr>
        <p:spPr>
          <a:xfrm rot="10800000">
            <a:off x="-199631" y="-76566"/>
            <a:ext cx="7025081" cy="510576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5"/>
          <p:cNvSpPr/>
          <p:nvPr/>
        </p:nvSpPr>
        <p:spPr>
          <a:xfrm rot="7274462" flipH="1">
            <a:off x="6677806" y="3609397"/>
            <a:ext cx="2796121" cy="2473223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5"/>
          <p:cNvSpPr txBox="1">
            <a:spLocks noGrp="1"/>
          </p:cNvSpPr>
          <p:nvPr>
            <p:ph type="subTitle" idx="2"/>
          </p:nvPr>
        </p:nvSpPr>
        <p:spPr>
          <a:xfrm>
            <a:off x="5523925" y="2044300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D600-C7B4-3444-098B-DC0F77334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CF5F9-9AED-9C1B-BD21-ACBA44E9E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1723F-D9BE-691F-34F0-6F177178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1FD64-EAEB-F5E7-694E-6A6AE759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A35D6-4BF8-83A1-00F0-41B9A67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assion One"/>
              <a:buNone/>
              <a:defRPr sz="26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93A39-7EBA-E223-4183-44003F17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C3B56-B37E-C58D-D13C-F8FD5C96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49682-1D45-649F-FEF7-F91723AA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44A3-A0F6-4EC4-9A8B-C7C62C50F66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7BE36-1D67-7D9A-84A1-09B8C4E41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1CD1-9D5B-187E-26C7-5843E7043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CE5F-28B4-47D4-BE40-4E665F6E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-76413" y="2635308"/>
            <a:ext cx="5757002" cy="18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 dirty="0">
                <a:solidFill>
                  <a:schemeClr val="dk2"/>
                </a:solidFill>
              </a:rPr>
              <a:t>Unit 2:</a:t>
            </a:r>
            <a:br>
              <a:rPr lang="en" sz="5000" dirty="0">
                <a:solidFill>
                  <a:schemeClr val="dk2"/>
                </a:solidFill>
              </a:rPr>
            </a:br>
            <a:r>
              <a:rPr lang="en" sz="5000" dirty="0">
                <a:solidFill>
                  <a:schemeClr val="dk2"/>
                </a:solidFill>
              </a:rPr>
              <a:t>MY HOUSE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Lesson 3: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dk1"/>
                </a:solidFill>
              </a:rPr>
              <a:t>A closer look 2</a:t>
            </a:r>
            <a:endParaRPr sz="5000" dirty="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3" name="Google Shape;163;p1"/>
          <p:cNvSpPr/>
          <p:nvPr/>
        </p:nvSpPr>
        <p:spPr>
          <a:xfrm rot="-1554700" flipH="1">
            <a:off x="8403700" y="1874738"/>
            <a:ext cx="60052" cy="72778"/>
          </a:xfrm>
          <a:custGeom>
            <a:avLst/>
            <a:gdLst/>
            <a:ahLst/>
            <a:cxnLst/>
            <a:rect l="l" t="t" r="r" b="b"/>
            <a:pathLst>
              <a:path w="2402" h="2911" extrusionOk="0">
                <a:moveTo>
                  <a:pt x="730" y="0"/>
                </a:moveTo>
                <a:cubicBezTo>
                  <a:pt x="517" y="0"/>
                  <a:pt x="365" y="122"/>
                  <a:pt x="274" y="213"/>
                </a:cubicBezTo>
                <a:cubicBezTo>
                  <a:pt x="31" y="456"/>
                  <a:pt x="1" y="790"/>
                  <a:pt x="31" y="1064"/>
                </a:cubicBezTo>
                <a:cubicBezTo>
                  <a:pt x="61" y="790"/>
                  <a:pt x="183" y="517"/>
                  <a:pt x="365" y="365"/>
                </a:cubicBezTo>
                <a:cubicBezTo>
                  <a:pt x="451" y="304"/>
                  <a:pt x="532" y="277"/>
                  <a:pt x="610" y="277"/>
                </a:cubicBezTo>
                <a:cubicBezTo>
                  <a:pt x="725" y="277"/>
                  <a:pt x="834" y="335"/>
                  <a:pt x="943" y="426"/>
                </a:cubicBezTo>
                <a:cubicBezTo>
                  <a:pt x="1095" y="517"/>
                  <a:pt x="1247" y="760"/>
                  <a:pt x="1399" y="973"/>
                </a:cubicBezTo>
                <a:cubicBezTo>
                  <a:pt x="1414" y="997"/>
                  <a:pt x="1429" y="1021"/>
                  <a:pt x="1444" y="1046"/>
                </a:cubicBezTo>
                <a:lnTo>
                  <a:pt x="1444" y="1046"/>
                </a:lnTo>
                <a:cubicBezTo>
                  <a:pt x="1368" y="1037"/>
                  <a:pt x="1291" y="1034"/>
                  <a:pt x="1216" y="1034"/>
                </a:cubicBezTo>
                <a:cubicBezTo>
                  <a:pt x="1034" y="1034"/>
                  <a:pt x="791" y="1094"/>
                  <a:pt x="639" y="1277"/>
                </a:cubicBezTo>
                <a:cubicBezTo>
                  <a:pt x="517" y="1429"/>
                  <a:pt x="456" y="1672"/>
                  <a:pt x="456" y="1854"/>
                </a:cubicBezTo>
                <a:cubicBezTo>
                  <a:pt x="456" y="2280"/>
                  <a:pt x="760" y="2553"/>
                  <a:pt x="1034" y="2736"/>
                </a:cubicBezTo>
                <a:cubicBezTo>
                  <a:pt x="1183" y="2829"/>
                  <a:pt x="1401" y="2911"/>
                  <a:pt x="1611" y="2911"/>
                </a:cubicBezTo>
                <a:cubicBezTo>
                  <a:pt x="1743" y="2911"/>
                  <a:pt x="1871" y="2879"/>
                  <a:pt x="1976" y="2797"/>
                </a:cubicBezTo>
                <a:lnTo>
                  <a:pt x="1976" y="2797"/>
                </a:lnTo>
                <a:cubicBezTo>
                  <a:pt x="1930" y="2806"/>
                  <a:pt x="1884" y="2810"/>
                  <a:pt x="1839" y="2810"/>
                </a:cubicBezTo>
                <a:cubicBezTo>
                  <a:pt x="1583" y="2810"/>
                  <a:pt x="1341" y="2673"/>
                  <a:pt x="1186" y="2493"/>
                </a:cubicBezTo>
                <a:cubicBezTo>
                  <a:pt x="973" y="2310"/>
                  <a:pt x="821" y="2037"/>
                  <a:pt x="882" y="1824"/>
                </a:cubicBezTo>
                <a:cubicBezTo>
                  <a:pt x="882" y="1702"/>
                  <a:pt x="912" y="1642"/>
                  <a:pt x="973" y="1550"/>
                </a:cubicBezTo>
                <a:cubicBezTo>
                  <a:pt x="1064" y="1520"/>
                  <a:pt x="1125" y="1490"/>
                  <a:pt x="1247" y="1490"/>
                </a:cubicBezTo>
                <a:cubicBezTo>
                  <a:pt x="1465" y="1490"/>
                  <a:pt x="1645" y="1548"/>
                  <a:pt x="1817" y="1649"/>
                </a:cubicBezTo>
                <a:lnTo>
                  <a:pt x="1817" y="1649"/>
                </a:lnTo>
                <a:cubicBezTo>
                  <a:pt x="1830" y="1667"/>
                  <a:pt x="1842" y="1685"/>
                  <a:pt x="1855" y="1702"/>
                </a:cubicBezTo>
                <a:lnTo>
                  <a:pt x="1877" y="1685"/>
                </a:lnTo>
                <a:lnTo>
                  <a:pt x="1877" y="1685"/>
                </a:lnTo>
                <a:cubicBezTo>
                  <a:pt x="1900" y="1700"/>
                  <a:pt x="1923" y="1716"/>
                  <a:pt x="1946" y="1733"/>
                </a:cubicBezTo>
                <a:cubicBezTo>
                  <a:pt x="1985" y="1792"/>
                  <a:pt x="2050" y="1825"/>
                  <a:pt x="2123" y="1825"/>
                </a:cubicBezTo>
                <a:cubicBezTo>
                  <a:pt x="2164" y="1825"/>
                  <a:pt x="2207" y="1815"/>
                  <a:pt x="2250" y="1794"/>
                </a:cubicBezTo>
                <a:cubicBezTo>
                  <a:pt x="2341" y="1702"/>
                  <a:pt x="2402" y="1550"/>
                  <a:pt x="2311" y="1429"/>
                </a:cubicBezTo>
                <a:lnTo>
                  <a:pt x="1855" y="760"/>
                </a:lnTo>
                <a:cubicBezTo>
                  <a:pt x="1703" y="517"/>
                  <a:pt x="1520" y="274"/>
                  <a:pt x="1216" y="122"/>
                </a:cubicBezTo>
                <a:cubicBezTo>
                  <a:pt x="1064" y="31"/>
                  <a:pt x="912" y="0"/>
                  <a:pt x="7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Animated Illustration - House Reveal by Aaron Mack on Dribbble">
            <a:extLst>
              <a:ext uri="{FF2B5EF4-FFF2-40B4-BE49-F238E27FC236}">
                <a16:creationId xmlns:a16="http://schemas.microsoft.com/office/drawing/2014/main" id="{0F55596B-6607-40E7-9CD8-77DB1CD4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7" y="884425"/>
            <a:ext cx="6578600" cy="49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3C248-24B9-AB31-BDF3-51659858EC2A}"/>
              </a:ext>
            </a:extLst>
          </p:cNvPr>
          <p:cNvGrpSpPr/>
          <p:nvPr/>
        </p:nvGrpSpPr>
        <p:grpSpPr>
          <a:xfrm>
            <a:off x="1374634" y="1722508"/>
            <a:ext cx="6272813" cy="1312417"/>
            <a:chOff x="2658039" y="2681456"/>
            <a:chExt cx="3883321" cy="7135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90DD8C-6E02-C0A2-E6E1-EC2589968B3B}"/>
                </a:ext>
              </a:extLst>
            </p:cNvPr>
            <p:cNvSpPr txBox="1"/>
            <p:nvPr/>
          </p:nvSpPr>
          <p:spPr>
            <a:xfrm>
              <a:off x="2798158" y="2681456"/>
              <a:ext cx="3557176" cy="45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950" b="1" dirty="0">
                  <a:solidFill>
                    <a:srgbClr val="0084B1"/>
                  </a:solidFill>
                </a:rPr>
                <a:t>Grammar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D3A386-BA52-3B92-E91C-B774855A5B70}"/>
                </a:ext>
              </a:extLst>
            </p:cNvPr>
            <p:cNvSpPr txBox="1"/>
            <p:nvPr/>
          </p:nvSpPr>
          <p:spPr>
            <a:xfrm>
              <a:off x="2658039" y="3056170"/>
              <a:ext cx="3883321" cy="33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2"/>
                  </a:solidFill>
                </a:rPr>
                <a:t>Possessive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86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AC15D0FD-3A37-BC14-CE75-5ECD4E80A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89" y="1203170"/>
            <a:ext cx="2278628" cy="329440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6A7546-B8B7-19FC-A4D9-F0EEC2461C0A}"/>
              </a:ext>
            </a:extLst>
          </p:cNvPr>
          <p:cNvSpPr/>
          <p:nvPr/>
        </p:nvSpPr>
        <p:spPr>
          <a:xfrm>
            <a:off x="470486" y="1427422"/>
            <a:ext cx="6387510" cy="3070151"/>
          </a:xfrm>
          <a:prstGeom prst="roundRect">
            <a:avLst/>
          </a:prstGeom>
          <a:solidFill>
            <a:srgbClr val="C0E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18" name="Group 17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92070-9BF1-0678-F93C-450858739C7E}"/>
              </a:ext>
            </a:extLst>
          </p:cNvPr>
          <p:cNvSpPr txBox="1"/>
          <p:nvPr/>
        </p:nvSpPr>
        <p:spPr>
          <a:xfrm>
            <a:off x="679900" y="1427421"/>
            <a:ext cx="5591226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3000" dirty="0"/>
              <a:t>Jack’s T-shirt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Greg’s ball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Polly’s sock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B05A09A-65CF-E2C6-69DA-D3F041B7117B}"/>
              </a:ext>
            </a:extLst>
          </p:cNvPr>
          <p:cNvSpPr/>
          <p:nvPr/>
        </p:nvSpPr>
        <p:spPr>
          <a:xfrm>
            <a:off x="3058311" y="1776904"/>
            <a:ext cx="223284" cy="2360489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83164-E016-4544-92B5-2CB93C9A67C3}"/>
              </a:ext>
            </a:extLst>
          </p:cNvPr>
          <p:cNvSpPr txBox="1"/>
          <p:nvPr/>
        </p:nvSpPr>
        <p:spPr>
          <a:xfrm>
            <a:off x="3475513" y="1987087"/>
            <a:ext cx="3524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POSSESSIVE CASE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374C29-A011-5683-1B0A-0F3B7EAD2319}"/>
              </a:ext>
            </a:extLst>
          </p:cNvPr>
          <p:cNvCxnSpPr>
            <a:cxnSpLocks/>
          </p:cNvCxnSpPr>
          <p:nvPr/>
        </p:nvCxnSpPr>
        <p:spPr>
          <a:xfrm>
            <a:off x="4904272" y="2719611"/>
            <a:ext cx="0" cy="4266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670AD5-77B1-6F78-D1D3-13726AC72D20}"/>
              </a:ext>
            </a:extLst>
          </p:cNvPr>
          <p:cNvSpPr txBox="1"/>
          <p:nvPr/>
        </p:nvSpPr>
        <p:spPr>
          <a:xfrm>
            <a:off x="3500773" y="3331928"/>
            <a:ext cx="3524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To show possession</a:t>
            </a:r>
          </a:p>
        </p:txBody>
      </p:sp>
    </p:spTree>
    <p:extLst>
      <p:ext uri="{BB962C8B-B14F-4D97-AF65-F5344CB8AC3E}">
        <p14:creationId xmlns:p14="http://schemas.microsoft.com/office/powerpoint/2010/main" val="341882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artoon of kids standing next to a blackboard&#10;&#10;Description automatically generated">
            <a:extLst>
              <a:ext uri="{FF2B5EF4-FFF2-40B4-BE49-F238E27FC236}">
                <a16:creationId xmlns:a16="http://schemas.microsoft.com/office/drawing/2014/main" id="{19E6CCE3-6D05-6144-DAF9-03C539A3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7776" r="1931" b="4261"/>
          <a:stretch/>
        </p:blipFill>
        <p:spPr>
          <a:xfrm>
            <a:off x="255181" y="848360"/>
            <a:ext cx="8381115" cy="46055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45E43B-6967-0478-78B8-261518C6A6D1}"/>
              </a:ext>
            </a:extLst>
          </p:cNvPr>
          <p:cNvSpPr txBox="1"/>
          <p:nvPr/>
        </p:nvSpPr>
        <p:spPr>
          <a:xfrm>
            <a:off x="2239550" y="628416"/>
            <a:ext cx="4663142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STRUCTURE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</a:rPr>
              <a:t>Name’s + noun  </a:t>
            </a:r>
            <a:endParaRPr lang="en-US" sz="30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bg1"/>
                </a:solidFill>
              </a:rPr>
              <a:t>	Example: Polly’s sock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</a:rPr>
              <a:t>Singular noun’s + noun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bg1"/>
                </a:solidFill>
              </a:rPr>
              <a:t>	Example: teacher’s book</a:t>
            </a:r>
          </a:p>
        </p:txBody>
      </p:sp>
    </p:spTree>
    <p:extLst>
      <p:ext uri="{BB962C8B-B14F-4D97-AF65-F5344CB8AC3E}">
        <p14:creationId xmlns:p14="http://schemas.microsoft.com/office/powerpoint/2010/main" val="40109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3C248-24B9-AB31-BDF3-51659858EC2A}"/>
              </a:ext>
            </a:extLst>
          </p:cNvPr>
          <p:cNvGrpSpPr/>
          <p:nvPr/>
        </p:nvGrpSpPr>
        <p:grpSpPr>
          <a:xfrm>
            <a:off x="1441309" y="2096580"/>
            <a:ext cx="6272813" cy="1312417"/>
            <a:chOff x="2658039" y="2681456"/>
            <a:chExt cx="3883321" cy="7135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90DD8C-6E02-C0A2-E6E1-EC2589968B3B}"/>
                </a:ext>
              </a:extLst>
            </p:cNvPr>
            <p:cNvSpPr txBox="1"/>
            <p:nvPr/>
          </p:nvSpPr>
          <p:spPr>
            <a:xfrm>
              <a:off x="2798158" y="2681456"/>
              <a:ext cx="3557176" cy="45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950" b="1" dirty="0">
                  <a:solidFill>
                    <a:srgbClr val="0084B1"/>
                  </a:solidFill>
                </a:rPr>
                <a:t>Grammar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D3A386-BA52-3B92-E91C-B774855A5B70}"/>
                </a:ext>
              </a:extLst>
            </p:cNvPr>
            <p:cNvSpPr txBox="1"/>
            <p:nvPr/>
          </p:nvSpPr>
          <p:spPr>
            <a:xfrm>
              <a:off x="2658039" y="3056170"/>
              <a:ext cx="3883321" cy="33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2"/>
                  </a:solidFill>
                </a:rPr>
                <a:t>Prepositions of place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96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E96352-F8BA-0CAC-B06C-A338B3248ABE}"/>
              </a:ext>
            </a:extLst>
          </p:cNvPr>
          <p:cNvSpPr/>
          <p:nvPr/>
        </p:nvSpPr>
        <p:spPr>
          <a:xfrm>
            <a:off x="1256047" y="942975"/>
            <a:ext cx="6654578" cy="420052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EF3DC5-49D9-3F8D-D627-01CAA3C99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7" y="555092"/>
            <a:ext cx="2550242" cy="65260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790E077-FA16-349E-3DDA-9320864DAF64}"/>
              </a:ext>
            </a:extLst>
          </p:cNvPr>
          <p:cNvSpPr/>
          <p:nvPr/>
        </p:nvSpPr>
        <p:spPr>
          <a:xfrm>
            <a:off x="1665625" y="1207694"/>
            <a:ext cx="6073551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950" dirty="0"/>
              <a:t>Prepositions of place describe where people or things are. These are some prepositions of place.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F884FA0-9220-0614-52F7-8CEAD5224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40" y="1934920"/>
            <a:ext cx="1454798" cy="14767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FF1ADB-A9BA-1B0A-33E3-CED3C2B49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71" y="1935060"/>
            <a:ext cx="1454798" cy="14764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341F53-2AAF-99F4-1494-0E5A27EF8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36" y="1934920"/>
            <a:ext cx="1436329" cy="1476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31FC01-BD38-0288-20A2-69C01C2AB7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32" y="1952032"/>
            <a:ext cx="1454798" cy="14425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A8C15A-88F5-E905-F797-1CFEFADF41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40" y="3593046"/>
            <a:ext cx="1454798" cy="14547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B67808F-59D0-0500-9B3B-5E35BD41E0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71" y="3593046"/>
            <a:ext cx="1454798" cy="14547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76AFCF-C3FF-21C2-8161-D167EC0B2C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02" y="3596128"/>
            <a:ext cx="1454798" cy="144863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E1D3072-4DED-9772-0EA3-B2E9BE817C21}"/>
              </a:ext>
            </a:extLst>
          </p:cNvPr>
          <p:cNvSpPr txBox="1"/>
          <p:nvPr/>
        </p:nvSpPr>
        <p:spPr>
          <a:xfrm>
            <a:off x="2361298" y="1945343"/>
            <a:ext cx="54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D5F0B5-1C7E-6BC0-1B20-2EA2A90AB8B7}"/>
              </a:ext>
            </a:extLst>
          </p:cNvPr>
          <p:cNvSpPr txBox="1"/>
          <p:nvPr/>
        </p:nvSpPr>
        <p:spPr>
          <a:xfrm>
            <a:off x="3607168" y="2167825"/>
            <a:ext cx="54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5EF6BF-4A32-A9F2-98E8-F3B5A254C341}"/>
              </a:ext>
            </a:extLst>
          </p:cNvPr>
          <p:cNvSpPr txBox="1"/>
          <p:nvPr/>
        </p:nvSpPr>
        <p:spPr>
          <a:xfrm>
            <a:off x="4698733" y="2251060"/>
            <a:ext cx="90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behind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E73F5E-1FD9-99C1-0CD2-9407ABEF6D8D}"/>
              </a:ext>
            </a:extLst>
          </p:cNvPr>
          <p:cNvSpPr txBox="1"/>
          <p:nvPr/>
        </p:nvSpPr>
        <p:spPr>
          <a:xfrm>
            <a:off x="6591277" y="2955314"/>
            <a:ext cx="82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under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730214-CF5A-634E-8AA2-B5FA15BF12C2}"/>
              </a:ext>
            </a:extLst>
          </p:cNvPr>
          <p:cNvSpPr txBox="1"/>
          <p:nvPr/>
        </p:nvSpPr>
        <p:spPr>
          <a:xfrm>
            <a:off x="2071531" y="3574573"/>
            <a:ext cx="93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next to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98AE69-B01E-CF65-3A30-AAB235BCC701}"/>
              </a:ext>
            </a:extLst>
          </p:cNvPr>
          <p:cNvSpPr txBox="1"/>
          <p:nvPr/>
        </p:nvSpPr>
        <p:spPr>
          <a:xfrm>
            <a:off x="3291259" y="3593046"/>
            <a:ext cx="117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in front of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9115C9-F558-8359-9ED5-906F9215D492}"/>
              </a:ext>
            </a:extLst>
          </p:cNvPr>
          <p:cNvSpPr txBox="1"/>
          <p:nvPr/>
        </p:nvSpPr>
        <p:spPr>
          <a:xfrm>
            <a:off x="4942625" y="3614877"/>
            <a:ext cx="117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219181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0DD478-B82C-87F5-B6A0-8459D755B2E4}"/>
              </a:ext>
            </a:extLst>
          </p:cNvPr>
          <p:cNvSpPr txBox="1"/>
          <p:nvPr/>
        </p:nvSpPr>
        <p:spPr>
          <a:xfrm>
            <a:off x="644827" y="965659"/>
            <a:ext cx="8247875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1. </a:t>
            </a:r>
            <a:r>
              <a:rPr lang="en-US" sz="2700"/>
              <a:t>My (grandmothers / </a:t>
            </a:r>
            <a:r>
              <a:rPr lang="en-US" sz="2700" dirty="0"/>
              <a:t>grandmother’s) house is in Ha Noi.</a:t>
            </a:r>
          </a:p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2. </a:t>
            </a:r>
            <a:r>
              <a:rPr lang="en-US" sz="2700"/>
              <a:t>This </a:t>
            </a:r>
            <a:r>
              <a:rPr lang="en-US" sz="2700" dirty="0"/>
              <a:t>is my </a:t>
            </a:r>
            <a:r>
              <a:rPr lang="en-US" sz="2700"/>
              <a:t>(sister’s / </a:t>
            </a:r>
            <a:r>
              <a:rPr lang="en-US" sz="2700" dirty="0"/>
              <a:t>sister’) desk.</a:t>
            </a:r>
          </a:p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3. </a:t>
            </a:r>
            <a:r>
              <a:rPr lang="en-US" sz="2700"/>
              <a:t>My (cousin’s / </a:t>
            </a:r>
            <a:r>
              <a:rPr lang="en-US" sz="2700" dirty="0"/>
              <a:t>cousin) dad is my uncle</a:t>
            </a:r>
            <a:r>
              <a:rPr lang="en-US" sz="2700"/>
              <a:t>. </a:t>
            </a:r>
          </a:p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4. </a:t>
            </a:r>
            <a:r>
              <a:rPr lang="en-US" sz="2700"/>
              <a:t>(Nam’s / Nam’) house is small.</a:t>
            </a:r>
          </a:p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5. </a:t>
            </a:r>
            <a:r>
              <a:rPr lang="en-US" sz="2700"/>
              <a:t>There are two bedrooms in (Ans / An’s) flat.</a:t>
            </a:r>
            <a:endParaRPr lang="en-US" sz="27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1844" y="886603"/>
            <a:ext cx="601697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</a:t>
            </a:r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answer.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5300" y="884060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90" y="807080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00" y="140198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D23EDD-70B8-3DDA-23C9-BAD4E874BDDB}"/>
              </a:ext>
            </a:extLst>
          </p:cNvPr>
          <p:cNvSpPr/>
          <p:nvPr/>
        </p:nvSpPr>
        <p:spPr>
          <a:xfrm>
            <a:off x="3862396" y="1155651"/>
            <a:ext cx="2200172" cy="6886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687B18-A415-6AEC-A075-3CE81A8C1530}"/>
              </a:ext>
            </a:extLst>
          </p:cNvPr>
          <p:cNvSpPr/>
          <p:nvPr/>
        </p:nvSpPr>
        <p:spPr>
          <a:xfrm>
            <a:off x="2564607" y="2072628"/>
            <a:ext cx="1076879" cy="5308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9A0129-ABBC-E7C4-7547-6B089DD54F07}"/>
              </a:ext>
            </a:extLst>
          </p:cNvPr>
          <p:cNvSpPr/>
          <p:nvPr/>
        </p:nvSpPr>
        <p:spPr>
          <a:xfrm>
            <a:off x="1650742" y="2882817"/>
            <a:ext cx="1192471" cy="5044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4F1764-7E1D-F428-13CD-E7391ECF130E}"/>
              </a:ext>
            </a:extLst>
          </p:cNvPr>
          <p:cNvSpPr/>
          <p:nvPr/>
        </p:nvSpPr>
        <p:spPr>
          <a:xfrm>
            <a:off x="1128385" y="3716781"/>
            <a:ext cx="987563" cy="529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618AA0-8644-A353-E5C3-F876788583A6}"/>
              </a:ext>
            </a:extLst>
          </p:cNvPr>
          <p:cNvSpPr/>
          <p:nvPr/>
        </p:nvSpPr>
        <p:spPr>
          <a:xfrm>
            <a:off x="5742812" y="4620587"/>
            <a:ext cx="695105" cy="438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2473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749C1D-6187-1CC3-F8D8-29C7B7D9CA36}"/>
              </a:ext>
            </a:extLst>
          </p:cNvPr>
          <p:cNvSpPr/>
          <p:nvPr/>
        </p:nvSpPr>
        <p:spPr>
          <a:xfrm>
            <a:off x="553777" y="1521859"/>
            <a:ext cx="8058596" cy="3318614"/>
          </a:xfrm>
          <a:prstGeom prst="roundRect">
            <a:avLst/>
          </a:prstGeom>
          <a:solidFill>
            <a:srgbClr val="C0E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14" name="Group 13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1843" y="933480"/>
            <a:ext cx="7408235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possessive forms.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300" y="941210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90" y="864230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300" y="140198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21CF2-06ED-A20C-929C-01228B6C5BBA}"/>
              </a:ext>
            </a:extLst>
          </p:cNvPr>
          <p:cNvSpPr txBox="1"/>
          <p:nvPr/>
        </p:nvSpPr>
        <p:spPr>
          <a:xfrm>
            <a:off x="702666" y="1780544"/>
            <a:ext cx="7216849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1. </a:t>
            </a:r>
            <a:r>
              <a:rPr lang="en-US" sz="2700"/>
              <a:t>Thuc </a:t>
            </a:r>
            <a:r>
              <a:rPr lang="en-US" sz="2700" dirty="0"/>
              <a:t>Anh is ______ cousin. (Mi)</a:t>
            </a:r>
          </a:p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2. </a:t>
            </a:r>
            <a:r>
              <a:rPr lang="en-US" sz="2700"/>
              <a:t>This </a:t>
            </a:r>
            <a:r>
              <a:rPr lang="en-US" sz="2700" dirty="0"/>
              <a:t>is their _________ chair. (teacher)</a:t>
            </a:r>
          </a:p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3. </a:t>
            </a:r>
            <a:r>
              <a:rPr lang="en-US" sz="2700"/>
              <a:t>Where </a:t>
            </a:r>
            <a:r>
              <a:rPr lang="en-US" sz="2700" dirty="0"/>
              <a:t>is _______ computer? (Nick)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D83DC-C2D8-E0EF-43CB-E1B9A2673464}"/>
              </a:ext>
            </a:extLst>
          </p:cNvPr>
          <p:cNvSpPr txBox="1"/>
          <p:nvPr/>
        </p:nvSpPr>
        <p:spPr>
          <a:xfrm>
            <a:off x="2699924" y="2079052"/>
            <a:ext cx="1124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00"/>
                </a:solidFill>
              </a:rPr>
              <a:t>Mi’s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7CB96-5D64-C2E1-B4A6-366A80E0947E}"/>
              </a:ext>
            </a:extLst>
          </p:cNvPr>
          <p:cNvSpPr txBox="1"/>
          <p:nvPr/>
        </p:nvSpPr>
        <p:spPr>
          <a:xfrm>
            <a:off x="2600719" y="2900677"/>
            <a:ext cx="1728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2047A-3B13-5367-70C9-38E119087A67}"/>
              </a:ext>
            </a:extLst>
          </p:cNvPr>
          <p:cNvSpPr txBox="1"/>
          <p:nvPr/>
        </p:nvSpPr>
        <p:spPr>
          <a:xfrm>
            <a:off x="2423809" y="3731974"/>
            <a:ext cx="1124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00"/>
                </a:solidFill>
              </a:rPr>
              <a:t>Nick’s</a:t>
            </a:r>
          </a:p>
        </p:txBody>
      </p:sp>
      <p:pic>
        <p:nvPicPr>
          <p:cNvPr id="13" name="Picture 12" descr="A child sitting at a table with a book&#10;&#10;Description automatically generated">
            <a:extLst>
              <a:ext uri="{FF2B5EF4-FFF2-40B4-BE49-F238E27FC236}">
                <a16:creationId xmlns:a16="http://schemas.microsoft.com/office/drawing/2014/main" id="{5B25CA51-23B8-1D62-A3F2-4E30A35A6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12" y="2235994"/>
            <a:ext cx="1990460" cy="199046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870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749C1D-6187-1CC3-F8D8-29C7B7D9CA36}"/>
              </a:ext>
            </a:extLst>
          </p:cNvPr>
          <p:cNvSpPr/>
          <p:nvPr/>
        </p:nvSpPr>
        <p:spPr>
          <a:xfrm>
            <a:off x="553777" y="1521859"/>
            <a:ext cx="8058596" cy="3318614"/>
          </a:xfrm>
          <a:prstGeom prst="roundRect">
            <a:avLst/>
          </a:prstGeom>
          <a:solidFill>
            <a:srgbClr val="C0E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14" name="Group 13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1843" y="933480"/>
            <a:ext cx="7408235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possessive forms.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300" y="941210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90" y="864230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300" y="140198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21CF2-06ED-A20C-929C-01228B6C5BBA}"/>
              </a:ext>
            </a:extLst>
          </p:cNvPr>
          <p:cNvSpPr txBox="1"/>
          <p:nvPr/>
        </p:nvSpPr>
        <p:spPr>
          <a:xfrm>
            <a:off x="742255" y="1529589"/>
            <a:ext cx="6301483" cy="339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4. </a:t>
            </a:r>
            <a:r>
              <a:rPr lang="en-US" sz="2700"/>
              <a:t>My </a:t>
            </a:r>
            <a:r>
              <a:rPr lang="en-US" sz="2700" dirty="0"/>
              <a:t>_________ motorbikes is in the garden. (father) </a:t>
            </a:r>
          </a:p>
          <a:p>
            <a:pPr>
              <a:lnSpc>
                <a:spcPct val="200000"/>
              </a:lnSpc>
            </a:pPr>
            <a:r>
              <a:rPr lang="en-US" sz="2700" b="1">
                <a:solidFill>
                  <a:srgbClr val="0070C0"/>
                </a:solidFill>
              </a:rPr>
              <a:t>5. </a:t>
            </a:r>
            <a:r>
              <a:rPr lang="en-US" sz="2700"/>
              <a:t>My </a:t>
            </a:r>
            <a:r>
              <a:rPr lang="en-US" sz="2700" dirty="0"/>
              <a:t>_________ bedroom is next to the living room. (brother)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D83DC-C2D8-E0EF-43CB-E1B9A2673464}"/>
              </a:ext>
            </a:extLst>
          </p:cNvPr>
          <p:cNvSpPr txBox="1"/>
          <p:nvPr/>
        </p:nvSpPr>
        <p:spPr>
          <a:xfrm>
            <a:off x="1794631" y="1842436"/>
            <a:ext cx="14202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00"/>
                </a:solidFill>
              </a:rPr>
              <a:t>father’s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7CB96-5D64-C2E1-B4A6-366A80E0947E}"/>
              </a:ext>
            </a:extLst>
          </p:cNvPr>
          <p:cNvSpPr txBox="1"/>
          <p:nvPr/>
        </p:nvSpPr>
        <p:spPr>
          <a:xfrm>
            <a:off x="1669892" y="3473691"/>
            <a:ext cx="1617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00"/>
                </a:solidFill>
              </a:rPr>
              <a:t>brother’s</a:t>
            </a:r>
          </a:p>
        </p:txBody>
      </p:sp>
      <p:pic>
        <p:nvPicPr>
          <p:cNvPr id="13" name="Picture 12" descr="A child sitting at a table with a book&#10;&#10;Description automatically generated">
            <a:extLst>
              <a:ext uri="{FF2B5EF4-FFF2-40B4-BE49-F238E27FC236}">
                <a16:creationId xmlns:a16="http://schemas.microsoft.com/office/drawing/2014/main" id="{5B25CA51-23B8-1D62-A3F2-4E30A35A6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25" y="2040986"/>
            <a:ext cx="2181848" cy="218184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324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524189" y="1669588"/>
            <a:ext cx="4119962" cy="93871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21" name="TextBox 20"/>
          <p:cNvSpPr txBox="1"/>
          <p:nvPr/>
        </p:nvSpPr>
        <p:spPr>
          <a:xfrm>
            <a:off x="2736156" y="1728587"/>
            <a:ext cx="57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6156" y="2159628"/>
            <a:ext cx="15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8087" y="1714475"/>
            <a:ext cx="105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2589" y="2154355"/>
            <a:ext cx="104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8150" y="2153056"/>
            <a:ext cx="128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between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52574" y="1724743"/>
            <a:ext cx="11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71" y="2412189"/>
            <a:ext cx="2342552" cy="272401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2816" y="2511304"/>
            <a:ext cx="139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7201" y="2985833"/>
            <a:ext cx="414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1697" y="2949885"/>
            <a:ext cx="68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16245" y="3433276"/>
            <a:ext cx="306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The dog is on the chair.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403191" y="1724743"/>
            <a:ext cx="71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7C8481-936B-D5DE-7C79-6D441849DD8F}"/>
              </a:ext>
            </a:extLst>
          </p:cNvPr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B450AD6F-20C9-6B05-F918-018C6CD0078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5" name="Round Single Corner Rectangle 23">
              <a:extLst>
                <a:ext uri="{FF2B5EF4-FFF2-40B4-BE49-F238E27FC236}">
                  <a16:creationId xmlns:a16="http://schemas.microsoft.com/office/drawing/2014/main" id="{C6AE32D4-F6AC-0456-A0E2-1C44597DF15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9" name="Round Single Corner Rectangle 24">
              <a:extLst>
                <a:ext uri="{FF2B5EF4-FFF2-40B4-BE49-F238E27FC236}">
                  <a16:creationId xmlns:a16="http://schemas.microsoft.com/office/drawing/2014/main" id="{C64506BD-73AA-1A50-6363-9127792D162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037F5-AEA3-FE22-77E3-CF58C7E7B69A}"/>
              </a:ext>
            </a:extLst>
          </p:cNvPr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6ACEB3C8-95F7-304A-4A7C-F9D7B9A7063C}"/>
              </a:ext>
            </a:extLst>
          </p:cNvPr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1DB22-A71A-9929-239E-E10D9C978523}"/>
              </a:ext>
            </a:extLst>
          </p:cNvPr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E3B6BF-9668-40CF-48C2-115838B36C93}"/>
              </a:ext>
            </a:extLst>
          </p:cNvPr>
          <p:cNvSpPr txBox="1"/>
          <p:nvPr/>
        </p:nvSpPr>
        <p:spPr>
          <a:xfrm>
            <a:off x="870063" y="921460"/>
            <a:ext cx="7753684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preposition in the box under each picture. Say a sentence to describe the picture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26744 0.224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18" grpId="0"/>
      <p:bldP spid="18" grpId="1"/>
      <p:bldP spid="1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78" y="1370593"/>
            <a:ext cx="2984659" cy="2555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41" y="1190637"/>
            <a:ext cx="3011257" cy="271817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825843" y="3853613"/>
            <a:ext cx="40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2231128" y="4109387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59072" y="3853613"/>
            <a:ext cx="40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364357" y="4109387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2524189" y="263339"/>
            <a:ext cx="4119962" cy="93871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736156" y="369661"/>
            <a:ext cx="57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736155" y="696229"/>
            <a:ext cx="15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212588" y="360951"/>
            <a:ext cx="105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212589" y="690957"/>
            <a:ext cx="104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358151" y="689658"/>
            <a:ext cx="129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between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358151" y="356695"/>
            <a:ext cx="11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488949" y="360951"/>
            <a:ext cx="57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4120015" y="363553"/>
            <a:ext cx="11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2587249" y="3787470"/>
            <a:ext cx="125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1523376" y="4203148"/>
            <a:ext cx="3183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The dog is next to the armchair.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353115" y="358772"/>
            <a:ext cx="110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5860273" y="3787147"/>
            <a:ext cx="145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4817178" y="4215445"/>
            <a:ext cx="3183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The cat is behind the TV.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4.44444E-6 L -0.17657 0.66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1.48148E-6 L 0.05521 0.668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8B1DB6-F0BA-9CEF-1823-D9C12E73CEA4}"/>
              </a:ext>
            </a:extLst>
          </p:cNvPr>
          <p:cNvSpPr/>
          <p:nvPr/>
        </p:nvSpPr>
        <p:spPr>
          <a:xfrm>
            <a:off x="127636" y="1452816"/>
            <a:ext cx="8888730" cy="3236143"/>
          </a:xfrm>
          <a:prstGeom prst="roundRect">
            <a:avLst/>
          </a:prstGeom>
          <a:solidFill>
            <a:srgbClr val="ACC9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7" name="Picture 6" descr="A cartoon of a person holding a magnifying glass&#10;&#10;Description automatically generated">
            <a:extLst>
              <a:ext uri="{FF2B5EF4-FFF2-40B4-BE49-F238E27FC236}">
                <a16:creationId xmlns:a16="http://schemas.microsoft.com/office/drawing/2014/main" id="{5FCB151F-1588-22E3-21D2-AD0D46DCA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8" r="22767"/>
          <a:stretch/>
        </p:blipFill>
        <p:spPr>
          <a:xfrm>
            <a:off x="274320" y="2259733"/>
            <a:ext cx="1072342" cy="185282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1346662" y="1497236"/>
            <a:ext cx="7663468" cy="2635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50" dirty="0"/>
              <a:t>Students work in </a:t>
            </a:r>
            <a:r>
              <a:rPr lang="en-US" sz="2250" b="1" dirty="0">
                <a:solidFill>
                  <a:srgbClr val="FF0000"/>
                </a:solidFill>
              </a:rPr>
              <a:t>4 groups</a:t>
            </a:r>
            <a:r>
              <a:rPr lang="en-US" sz="2250" dirty="0"/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50" b="1" dirty="0">
                <a:solidFill>
                  <a:srgbClr val="FF0000"/>
                </a:solidFill>
              </a:rPr>
              <a:t>Look</a:t>
            </a:r>
            <a:r>
              <a:rPr lang="en-US" sz="2250" dirty="0"/>
              <a:t> and </a:t>
            </a:r>
            <a:r>
              <a:rPr lang="en-US" sz="2250" b="1" dirty="0">
                <a:solidFill>
                  <a:srgbClr val="FF0000"/>
                </a:solidFill>
              </a:rPr>
              <a:t>memorize</a:t>
            </a:r>
            <a:r>
              <a:rPr lang="en-US" sz="2250" dirty="0"/>
              <a:t> the things belong to each person in 30 seconds.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50" dirty="0"/>
              <a:t>After 30 seconds, </a:t>
            </a:r>
            <a:r>
              <a:rPr lang="en-US" sz="2250" b="1" dirty="0"/>
              <a:t>Answer</a:t>
            </a:r>
            <a:r>
              <a:rPr lang="en-US" sz="2250" dirty="0"/>
              <a:t> </a:t>
            </a:r>
            <a:r>
              <a:rPr lang="en-US" sz="2250" b="1" dirty="0">
                <a:solidFill>
                  <a:srgbClr val="FF0000"/>
                </a:solidFill>
              </a:rPr>
              <a:t>the questions </a:t>
            </a:r>
            <a:r>
              <a:rPr lang="en-US" sz="2250" dirty="0"/>
              <a:t>about the picture.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50" dirty="0"/>
              <a:t>The group with more correct sentences will be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563344" y="776615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Memory game</a:t>
            </a:r>
          </a:p>
        </p:txBody>
      </p:sp>
    </p:spTree>
    <p:extLst>
      <p:ext uri="{BB962C8B-B14F-4D97-AF65-F5344CB8AC3E}">
        <p14:creationId xmlns:p14="http://schemas.microsoft.com/office/powerpoint/2010/main" val="40132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9" y="1370593"/>
            <a:ext cx="2435437" cy="2555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74" y="1190637"/>
            <a:ext cx="2695988" cy="271817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875005" y="3853613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2231128" y="4109387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008234" y="3853613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364357" y="4109387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2524189" y="221281"/>
            <a:ext cx="4119962" cy="93871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736156" y="327603"/>
            <a:ext cx="57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736155" y="654172"/>
            <a:ext cx="150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212588" y="318893"/>
            <a:ext cx="105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212589" y="648899"/>
            <a:ext cx="104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358151" y="647600"/>
            <a:ext cx="130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between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358151" y="314638"/>
            <a:ext cx="11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488949" y="318893"/>
            <a:ext cx="57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739257" y="327797"/>
            <a:ext cx="47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861241" y="3783593"/>
            <a:ext cx="47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812898" y="4188919"/>
            <a:ext cx="2554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The cat is in the wardrobe.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734559" y="654943"/>
            <a:ext cx="149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581171" y="3784114"/>
            <a:ext cx="149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in front of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4584169" y="4188919"/>
            <a:ext cx="342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The dog is in front of the doghouse.</a:t>
            </a:r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1849 0.677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3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31875 0.613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29" grpId="0"/>
      <p:bldP spid="30" grpId="0"/>
      <p:bldP spid="30" grpId="1"/>
      <p:bldP spid="30" grpId="2"/>
      <p:bldP spid="31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3" y="1657637"/>
            <a:ext cx="3355697" cy="1891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74" y="1485665"/>
            <a:ext cx="2695988" cy="212812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875005" y="3853613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2231128" y="4109387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008234" y="3853613"/>
            <a:ext cx="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364357" y="4109387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2524189" y="221281"/>
            <a:ext cx="4119962" cy="93871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736156" y="327603"/>
            <a:ext cx="57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736155" y="654172"/>
            <a:ext cx="147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212588" y="318893"/>
            <a:ext cx="105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212589" y="648899"/>
            <a:ext cx="104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358151" y="647600"/>
            <a:ext cx="134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between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358151" y="314638"/>
            <a:ext cx="11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488949" y="318893"/>
            <a:ext cx="470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347371" y="650275"/>
            <a:ext cx="1351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157982" y="651601"/>
            <a:ext cx="97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2524188" y="3774838"/>
            <a:ext cx="12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5957274" y="3774706"/>
            <a:ext cx="892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under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809689" y="4206640"/>
            <a:ext cx="4119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The cat is between </a:t>
            </a:r>
          </a:p>
          <a:p>
            <a:pPr algn="ctr"/>
            <a:r>
              <a:rPr lang="en-US" sz="2400" dirty="0"/>
              <a:t>the lamp and the armchair.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4929650" y="4201343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cat is under the table.</a:t>
            </a:r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0671 L -0.30964 0.60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393 L 0.19284 0.608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31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0473" y="855612"/>
            <a:ext cx="77536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169063" y="2498538"/>
            <a:ext cx="5980652" cy="13781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250" b="1" dirty="0">
                <a:solidFill>
                  <a:srgbClr val="0070C0"/>
                </a:solidFill>
              </a:rPr>
              <a:t>Example: </a:t>
            </a:r>
            <a:r>
              <a:rPr lang="en-US" sz="2250" dirty="0"/>
              <a:t>The books are under the table.   ______</a:t>
            </a:r>
          </a:p>
          <a:p>
            <a:pPr>
              <a:lnSpc>
                <a:spcPct val="200000"/>
              </a:lnSpc>
            </a:pPr>
            <a:r>
              <a:rPr lang="en-US" sz="2250" dirty="0">
                <a:sym typeface="Wingdings" panose="05000000000000000000" pitchFamily="2" charset="2"/>
              </a:rPr>
              <a:t> </a:t>
            </a:r>
            <a:r>
              <a:rPr lang="en-US" sz="2250" dirty="0">
                <a:solidFill>
                  <a:schemeClr val="accent2"/>
                </a:solidFill>
                <a:sym typeface="Wingdings" panose="05000000000000000000" pitchFamily="2" charset="2"/>
              </a:rPr>
              <a:t>The books are on the table.</a:t>
            </a:r>
            <a:endParaRPr lang="en-US" sz="22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8328987" y="2646271"/>
            <a:ext cx="428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1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3519" y="908089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08" y="81790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EF6CC-B479-4580-57A1-3E94F6F77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" y="1672676"/>
            <a:ext cx="2990173" cy="3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879" y="879"/>
            <a:ext cx="9144000" cy="812482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0069" y="863519"/>
            <a:ext cx="77536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169063" y="1556646"/>
            <a:ext cx="5980652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/>
              <a:t>The dog is behind the bed.   </a:t>
            </a:r>
            <a:r>
              <a:rPr lang="en-US" sz="2400"/>
              <a:t>		______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>
                <a:sym typeface="Wingdings" panose="05000000000000000000" pitchFamily="2" charset="2"/>
              </a:rPr>
              <a:t> _________________________________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8309384" y="1745584"/>
            <a:ext cx="428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1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3519" y="908089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08" y="81790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EF6CC-B479-4580-57A1-3E94F6F77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" y="1672676"/>
            <a:ext cx="2990173" cy="332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53770-29F2-A115-9411-AB67FE779B1C}"/>
              </a:ext>
            </a:extLst>
          </p:cNvPr>
          <p:cNvSpPr txBox="1"/>
          <p:nvPr/>
        </p:nvSpPr>
        <p:spPr>
          <a:xfrm>
            <a:off x="3169063" y="2984065"/>
            <a:ext cx="5980652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/>
              <a:t>The school bag is on the table.   	______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ym typeface="Wingdings" panose="05000000000000000000" pitchFamily="2" charset="2"/>
              </a:rPr>
              <a:t> _________________________________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30D8B-3184-CD19-3EA4-21A28E023E8C}"/>
              </a:ext>
            </a:extLst>
          </p:cNvPr>
          <p:cNvSpPr txBox="1"/>
          <p:nvPr/>
        </p:nvSpPr>
        <p:spPr>
          <a:xfrm>
            <a:off x="8309384" y="3166226"/>
            <a:ext cx="428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1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12E97-9BE8-CCC1-1233-6944C1A8A6DF}"/>
              </a:ext>
            </a:extLst>
          </p:cNvPr>
          <p:cNvSpPr txBox="1"/>
          <p:nvPr/>
        </p:nvSpPr>
        <p:spPr>
          <a:xfrm>
            <a:off x="3570879" y="3966126"/>
            <a:ext cx="464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The school bag is under the table.</a:t>
            </a:r>
          </a:p>
        </p:txBody>
      </p:sp>
    </p:spTree>
    <p:extLst>
      <p:ext uri="{BB962C8B-B14F-4D97-AF65-F5344CB8AC3E}">
        <p14:creationId xmlns:p14="http://schemas.microsoft.com/office/powerpoint/2010/main" val="10552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0063" y="837231"/>
            <a:ext cx="77536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162469" y="1107142"/>
            <a:ext cx="5980652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/>
              <a:t>The picture is between the clocks.   _____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ym typeface="Wingdings" panose="05000000000000000000" pitchFamily="2" charset="2"/>
              </a:rPr>
              <a:t> _________________________________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8084000" y="1309609"/>
            <a:ext cx="428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1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3519" y="908089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08" y="81790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EF6CC-B479-4580-57A1-3E94F6F77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" y="1672676"/>
            <a:ext cx="2990173" cy="332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53770-29F2-A115-9411-AB67FE779B1C}"/>
              </a:ext>
            </a:extLst>
          </p:cNvPr>
          <p:cNvSpPr txBox="1"/>
          <p:nvPr/>
        </p:nvSpPr>
        <p:spPr>
          <a:xfrm>
            <a:off x="3162469" y="2406967"/>
            <a:ext cx="5980652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/>
              <a:t>The cat is in front of the computer.  _____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ym typeface="Wingdings" panose="05000000000000000000" pitchFamily="2" charset="2"/>
              </a:rPr>
              <a:t> _________________________________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30D8B-3184-CD19-3EA4-21A28E023E8C}"/>
              </a:ext>
            </a:extLst>
          </p:cNvPr>
          <p:cNvSpPr txBox="1"/>
          <p:nvPr/>
        </p:nvSpPr>
        <p:spPr>
          <a:xfrm>
            <a:off x="8084000" y="2623255"/>
            <a:ext cx="428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1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12E97-9BE8-CCC1-1233-6944C1A8A6DF}"/>
              </a:ext>
            </a:extLst>
          </p:cNvPr>
          <p:cNvSpPr txBox="1"/>
          <p:nvPr/>
        </p:nvSpPr>
        <p:spPr>
          <a:xfrm>
            <a:off x="3578022" y="2089815"/>
            <a:ext cx="464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The picture is between the clocks.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E9A28-ABB1-0589-D5FA-4BB1CC89D9A6}"/>
              </a:ext>
            </a:extLst>
          </p:cNvPr>
          <p:cNvSpPr txBox="1"/>
          <p:nvPr/>
        </p:nvSpPr>
        <p:spPr>
          <a:xfrm>
            <a:off x="3156754" y="3581727"/>
            <a:ext cx="5980652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70C0"/>
                </a:solidFill>
              </a:rPr>
              <a:t>5. </a:t>
            </a:r>
            <a:r>
              <a:rPr lang="en-US" sz="2400" dirty="0"/>
              <a:t>The cap is under the pillow.  	</a:t>
            </a:r>
            <a:r>
              <a:rPr lang="en-US" sz="2400"/>
              <a:t>        _____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>
                <a:sym typeface="Wingdings" panose="05000000000000000000" pitchFamily="2" charset="2"/>
              </a:rPr>
              <a:t> _________________________________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3FCED-DDE2-EB8B-D680-CCC211087294}"/>
              </a:ext>
            </a:extLst>
          </p:cNvPr>
          <p:cNvSpPr txBox="1"/>
          <p:nvPr/>
        </p:nvSpPr>
        <p:spPr>
          <a:xfrm>
            <a:off x="8084000" y="3803260"/>
            <a:ext cx="428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1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D4E92-CFC7-E476-E33C-42067B8AF25C}"/>
              </a:ext>
            </a:extLst>
          </p:cNvPr>
          <p:cNvSpPr txBox="1"/>
          <p:nvPr/>
        </p:nvSpPr>
        <p:spPr>
          <a:xfrm>
            <a:off x="3578022" y="4564576"/>
            <a:ext cx="464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The cap is on the pillow.</a:t>
            </a:r>
          </a:p>
        </p:txBody>
      </p:sp>
    </p:spTree>
    <p:extLst>
      <p:ext uri="{BB962C8B-B14F-4D97-AF65-F5344CB8AC3E}">
        <p14:creationId xmlns:p14="http://schemas.microsoft.com/office/powerpoint/2010/main" val="22183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52768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GAME: Memory challenge</a:t>
            </a:r>
            <a:endParaRPr lang="en-US" sz="21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434FEA-18AC-CCDA-025D-E72D385EC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" y="1437181"/>
            <a:ext cx="3201980" cy="3560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CED32-CB10-0137-C891-121A792EFA72}"/>
              </a:ext>
            </a:extLst>
          </p:cNvPr>
          <p:cNvSpPr txBox="1"/>
          <p:nvPr/>
        </p:nvSpPr>
        <p:spPr>
          <a:xfrm>
            <a:off x="3464823" y="1253670"/>
            <a:ext cx="545760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just">
              <a:lnSpc>
                <a:spcPct val="150000"/>
              </a:lnSpc>
              <a:buFontTx/>
              <a:buChar char="-"/>
            </a:pPr>
            <a:r>
              <a:rPr lang="en-US" sz="2700" dirty="0"/>
              <a:t>Students work in pairs.</a:t>
            </a:r>
          </a:p>
          <a:p>
            <a:pPr marL="428625" indent="-428625" algn="just">
              <a:lnSpc>
                <a:spcPct val="150000"/>
              </a:lnSpc>
              <a:buFontTx/>
              <a:buChar char="-"/>
            </a:pPr>
            <a:r>
              <a:rPr lang="en-US" sz="2700" dirty="0"/>
              <a:t>Look at the picture carefully in 30 seconds then cover it.</a:t>
            </a:r>
          </a:p>
          <a:p>
            <a:pPr marL="428625" indent="-428625" algn="just">
              <a:lnSpc>
                <a:spcPct val="150000"/>
              </a:lnSpc>
              <a:buFontTx/>
              <a:buChar char="-"/>
            </a:pPr>
            <a:r>
              <a:rPr lang="en-SG" sz="2700" dirty="0"/>
              <a:t>ask and answer questions about the position of the things in the picture</a:t>
            </a:r>
            <a:r>
              <a:rPr lang="en-SG" sz="2700"/>
              <a:t>. </a:t>
            </a:r>
            <a:endParaRPr lang="en-SG" sz="2700" dirty="0"/>
          </a:p>
        </p:txBody>
      </p:sp>
    </p:spTree>
    <p:extLst>
      <p:ext uri="{BB962C8B-B14F-4D97-AF65-F5344CB8AC3E}">
        <p14:creationId xmlns:p14="http://schemas.microsoft.com/office/powerpoint/2010/main" val="259614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64922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GAME: Memory challenge</a:t>
            </a:r>
            <a:endParaRPr lang="en-US" sz="21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434FEA-18AC-CCDA-025D-E72D385EC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0" y="1437181"/>
            <a:ext cx="3201980" cy="3560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CED32-CB10-0137-C891-121A792EFA72}"/>
              </a:ext>
            </a:extLst>
          </p:cNvPr>
          <p:cNvSpPr txBox="1"/>
          <p:nvPr/>
        </p:nvSpPr>
        <p:spPr>
          <a:xfrm>
            <a:off x="3979838" y="1771436"/>
            <a:ext cx="479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300" b="1" dirty="0">
                <a:solidFill>
                  <a:srgbClr val="0070C0"/>
                </a:solidFill>
              </a:rPr>
              <a:t>Example:</a:t>
            </a:r>
          </a:p>
          <a:p>
            <a:pPr algn="just">
              <a:lnSpc>
                <a:spcPct val="150000"/>
              </a:lnSpc>
            </a:pPr>
            <a:r>
              <a:rPr lang="en-US" sz="3000" b="1" i="1" dirty="0"/>
              <a:t>A: </a:t>
            </a:r>
            <a:r>
              <a:rPr lang="en-US" sz="3000" dirty="0"/>
              <a:t>Where are the books?</a:t>
            </a:r>
          </a:p>
          <a:p>
            <a:pPr algn="just">
              <a:lnSpc>
                <a:spcPct val="150000"/>
              </a:lnSpc>
            </a:pPr>
            <a:r>
              <a:rPr lang="en-US" sz="3000" b="1" i="1" dirty="0"/>
              <a:t>B:</a:t>
            </a:r>
            <a:r>
              <a:rPr lang="en-US" sz="3000" dirty="0"/>
              <a:t> They’re on the table.</a:t>
            </a:r>
          </a:p>
        </p:txBody>
      </p:sp>
    </p:spTree>
    <p:extLst>
      <p:ext uri="{BB962C8B-B14F-4D97-AF65-F5344CB8AC3E}">
        <p14:creationId xmlns:p14="http://schemas.microsoft.com/office/powerpoint/2010/main" val="2979114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9103" y="977888"/>
            <a:ext cx="1637333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1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55307" y="1941848"/>
            <a:ext cx="8988693" cy="249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/>
              <a:t>What have we learnt in this lesson?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2700" dirty="0"/>
              <a:t>identify the possessive case and prepositions of place correctly.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2700" dirty="0"/>
              <a:t>use the possessive case and prepositions of place correctly.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41" y="1077426"/>
            <a:ext cx="240295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9104" y="986207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1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005" y="88982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49" y="1558061"/>
            <a:ext cx="7090781" cy="189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Do PRONUNCIATION + VOCABULARY &amp; GRAMMAR </a:t>
            </a:r>
            <a:r>
              <a:rPr lang="en-US" sz="2700" b="1" dirty="0"/>
              <a:t>Pages 10-11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Prepare for the next lesson: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09" y="2747441"/>
            <a:ext cx="2320556" cy="23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and blue text and a sand glass&#10;&#10;Description automatically generated with medium confidence">
            <a:extLst>
              <a:ext uri="{FF2B5EF4-FFF2-40B4-BE49-F238E27FC236}">
                <a16:creationId xmlns:a16="http://schemas.microsoft.com/office/drawing/2014/main" id="{AD94E089-A73B-EED1-D746-82AB8210A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80" y="525896"/>
            <a:ext cx="4327451" cy="4318436"/>
          </a:xfrm>
          <a:prstGeom prst="rect">
            <a:avLst/>
          </a:prstGeom>
        </p:spPr>
      </p:pic>
      <p:pic>
        <p:nvPicPr>
          <p:cNvPr id="11" name="Picture 10" descr="A cartoon of a child riding a skateboard and a bicycle&#10;&#10;Description automatically generated">
            <a:extLst>
              <a:ext uri="{FF2B5EF4-FFF2-40B4-BE49-F238E27FC236}">
                <a16:creationId xmlns:a16="http://schemas.microsoft.com/office/drawing/2014/main" id="{7854136D-E7B7-0D8C-F1FA-F2A3D15B5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4" y="1159558"/>
            <a:ext cx="7147073" cy="402022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447267" y="647717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Memory game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74511C-3877-DDD7-B378-374AEC48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068" y="188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pic>
        <p:nvPicPr>
          <p:cNvPr id="12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300DB3-1390-E099-C47F-096CCD705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3630" t="26118" r="24465" b="26267"/>
          <a:stretch/>
        </p:blipFill>
        <p:spPr>
          <a:xfrm>
            <a:off x="6951479" y="107121"/>
            <a:ext cx="1969225" cy="10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551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464823" y="666347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Memory game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74511C-3877-DDD7-B378-374AEC48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068" y="188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pic>
        <p:nvPicPr>
          <p:cNvPr id="6" name="Picture 5" descr="A blue sweater with white stripes&#10;&#10;Description automatically generated">
            <a:extLst>
              <a:ext uri="{FF2B5EF4-FFF2-40B4-BE49-F238E27FC236}">
                <a16:creationId xmlns:a16="http://schemas.microsoft.com/office/drawing/2014/main" id="{18607FB7-6DFA-76A0-F95D-3217758D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5" y="1550803"/>
            <a:ext cx="3157538" cy="2647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A562A1-629D-1DFD-B39A-FA882178867C}"/>
              </a:ext>
            </a:extLst>
          </p:cNvPr>
          <p:cNvSpPr txBox="1"/>
          <p:nvPr/>
        </p:nvSpPr>
        <p:spPr>
          <a:xfrm>
            <a:off x="4440217" y="2229072"/>
            <a:ext cx="41391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1. Whose jumper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1CAD2-3F2F-66C5-56E2-2C49A5577723}"/>
              </a:ext>
            </a:extLst>
          </p:cNvPr>
          <p:cNvSpPr txBox="1"/>
          <p:nvPr/>
        </p:nvSpPr>
        <p:spPr>
          <a:xfrm>
            <a:off x="4804005" y="2993466"/>
            <a:ext cx="32922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It’s Polly’s jumper.</a:t>
            </a:r>
          </a:p>
        </p:txBody>
      </p:sp>
      <p:pic>
        <p:nvPicPr>
          <p:cNvPr id="14" name="Picture 13" descr="A cartoon of a child riding a skateboard and a bicycle&#10;&#10;Description automatically generated">
            <a:extLst>
              <a:ext uri="{FF2B5EF4-FFF2-40B4-BE49-F238E27FC236}">
                <a16:creationId xmlns:a16="http://schemas.microsoft.com/office/drawing/2014/main" id="{F44D06BD-559C-43CB-C75A-9DCDC00E8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1" y="1423616"/>
            <a:ext cx="5191591" cy="29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520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464823" y="666347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Memory game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74511C-3877-DDD7-B378-374AEC48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068" y="188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562A1-629D-1DFD-B39A-FA882178867C}"/>
              </a:ext>
            </a:extLst>
          </p:cNvPr>
          <p:cNvSpPr txBox="1"/>
          <p:nvPr/>
        </p:nvSpPr>
        <p:spPr>
          <a:xfrm>
            <a:off x="4571481" y="2207578"/>
            <a:ext cx="3889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2. Whose T-shirt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1CAD2-3F2F-66C5-56E2-2C49A5577723}"/>
              </a:ext>
            </a:extLst>
          </p:cNvPr>
          <p:cNvSpPr txBox="1"/>
          <p:nvPr/>
        </p:nvSpPr>
        <p:spPr>
          <a:xfrm>
            <a:off x="5036584" y="3015410"/>
            <a:ext cx="39735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It’s Greg’s T-shirt.</a:t>
            </a:r>
          </a:p>
        </p:txBody>
      </p:sp>
      <p:pic>
        <p:nvPicPr>
          <p:cNvPr id="5" name="Picture 4" descr="A drawing of a shirt&#10;&#10;Description automatically generated">
            <a:extLst>
              <a:ext uri="{FF2B5EF4-FFF2-40B4-BE49-F238E27FC236}">
                <a16:creationId xmlns:a16="http://schemas.microsoft.com/office/drawing/2014/main" id="{C9787C64-5071-B3E9-4386-77CD49E79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"/>
          <a:stretch/>
        </p:blipFill>
        <p:spPr>
          <a:xfrm>
            <a:off x="1055319" y="1764506"/>
            <a:ext cx="2533170" cy="2501808"/>
          </a:xfrm>
          <a:prstGeom prst="rect">
            <a:avLst/>
          </a:prstGeom>
        </p:spPr>
      </p:pic>
      <p:pic>
        <p:nvPicPr>
          <p:cNvPr id="13" name="Picture 12" descr="A cartoon of a child riding a skateboard and a bicycle&#10;&#10;Description automatically generated">
            <a:extLst>
              <a:ext uri="{FF2B5EF4-FFF2-40B4-BE49-F238E27FC236}">
                <a16:creationId xmlns:a16="http://schemas.microsoft.com/office/drawing/2014/main" id="{231A688B-70F4-B34C-A5CA-47EAA6F3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89" y="1350840"/>
            <a:ext cx="5191591" cy="29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464823" y="666347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Memory game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74511C-3877-DDD7-B378-374AEC48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068" y="188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562A1-629D-1DFD-B39A-FA882178867C}"/>
              </a:ext>
            </a:extLst>
          </p:cNvPr>
          <p:cNvSpPr txBox="1"/>
          <p:nvPr/>
        </p:nvSpPr>
        <p:spPr>
          <a:xfrm>
            <a:off x="4754542" y="2386473"/>
            <a:ext cx="3499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3. Whose ball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1CAD2-3F2F-66C5-56E2-2C49A5577723}"/>
              </a:ext>
            </a:extLst>
          </p:cNvPr>
          <p:cNvSpPr txBox="1"/>
          <p:nvPr/>
        </p:nvSpPr>
        <p:spPr>
          <a:xfrm>
            <a:off x="5118329" y="3092963"/>
            <a:ext cx="3018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It’s Jack’s ball.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C9A67-2DE2-AFCA-4B01-D213E84C7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6" y="1750341"/>
            <a:ext cx="2377247" cy="2324587"/>
          </a:xfrm>
          <a:prstGeom prst="rect">
            <a:avLst/>
          </a:prstGeom>
        </p:spPr>
      </p:pic>
      <p:pic>
        <p:nvPicPr>
          <p:cNvPr id="13" name="Picture 12" descr="A cartoon of a child riding a skateboard and a bicycle&#10;&#10;Description automatically generated">
            <a:extLst>
              <a:ext uri="{FF2B5EF4-FFF2-40B4-BE49-F238E27FC236}">
                <a16:creationId xmlns:a16="http://schemas.microsoft.com/office/drawing/2014/main" id="{C90E2852-184C-CF9C-3B7C-C50DC3798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43" y="1350840"/>
            <a:ext cx="5191591" cy="29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464823" y="666347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Memory game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74511C-3877-DDD7-B378-374AEC48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068" y="188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562A1-629D-1DFD-B39A-FA882178867C}"/>
              </a:ext>
            </a:extLst>
          </p:cNvPr>
          <p:cNvSpPr txBox="1"/>
          <p:nvPr/>
        </p:nvSpPr>
        <p:spPr>
          <a:xfrm>
            <a:off x="4611667" y="2280432"/>
            <a:ext cx="35977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4. Whose sock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1CAD2-3F2F-66C5-56E2-2C49A5577723}"/>
              </a:ext>
            </a:extLst>
          </p:cNvPr>
          <p:cNvSpPr txBox="1"/>
          <p:nvPr/>
        </p:nvSpPr>
        <p:spPr>
          <a:xfrm>
            <a:off x="4975454" y="2986922"/>
            <a:ext cx="28755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It’s Jack’s sock.</a:t>
            </a:r>
          </a:p>
        </p:txBody>
      </p:sp>
      <p:pic>
        <p:nvPicPr>
          <p:cNvPr id="5" name="Picture 4" descr="A cartoon of a sock&#10;&#10;Description automatically generated">
            <a:extLst>
              <a:ext uri="{FF2B5EF4-FFF2-40B4-BE49-F238E27FC236}">
                <a16:creationId xmlns:a16="http://schemas.microsoft.com/office/drawing/2014/main" id="{9DF55662-A888-3850-B760-6FCBCA686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56" y="1468404"/>
            <a:ext cx="1651859" cy="2713300"/>
          </a:xfrm>
          <a:prstGeom prst="rect">
            <a:avLst/>
          </a:prstGeom>
        </p:spPr>
      </p:pic>
      <p:pic>
        <p:nvPicPr>
          <p:cNvPr id="14" name="Picture 13" descr="A cartoon of a child riding a skateboard and a bicycle&#10;&#10;Description automatically generated">
            <a:extLst>
              <a:ext uri="{FF2B5EF4-FFF2-40B4-BE49-F238E27FC236}">
                <a16:creationId xmlns:a16="http://schemas.microsoft.com/office/drawing/2014/main" id="{194DABE4-46CC-4295-3C32-E112A0A1C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28" y="1364919"/>
            <a:ext cx="5191591" cy="29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464823" y="666347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Memory game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74511C-3877-DDD7-B378-374AEC48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068" y="188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562A1-629D-1DFD-B39A-FA882178867C}"/>
              </a:ext>
            </a:extLst>
          </p:cNvPr>
          <p:cNvSpPr txBox="1"/>
          <p:nvPr/>
        </p:nvSpPr>
        <p:spPr>
          <a:xfrm>
            <a:off x="4554517" y="2294073"/>
            <a:ext cx="42618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5. Whose shoe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1CAD2-3F2F-66C5-56E2-2C49A5577723}"/>
              </a:ext>
            </a:extLst>
          </p:cNvPr>
          <p:cNvSpPr txBox="1"/>
          <p:nvPr/>
        </p:nvSpPr>
        <p:spPr>
          <a:xfrm>
            <a:off x="4918304" y="3000562"/>
            <a:ext cx="43540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It’s Greg’s shoe.</a:t>
            </a:r>
          </a:p>
        </p:txBody>
      </p:sp>
      <p:pic>
        <p:nvPicPr>
          <p:cNvPr id="5" name="Picture 4" descr="A brown shoe with laces&#10;&#10;Description automatically generated">
            <a:extLst>
              <a:ext uri="{FF2B5EF4-FFF2-40B4-BE49-F238E27FC236}">
                <a16:creationId xmlns:a16="http://schemas.microsoft.com/office/drawing/2014/main" id="{2163A024-6165-110C-AA4F-C6BECB61D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/>
          <a:stretch/>
        </p:blipFill>
        <p:spPr>
          <a:xfrm>
            <a:off x="1406591" y="1928812"/>
            <a:ext cx="2058231" cy="2062622"/>
          </a:xfrm>
          <a:prstGeom prst="rect">
            <a:avLst/>
          </a:prstGeom>
        </p:spPr>
      </p:pic>
      <p:pic>
        <p:nvPicPr>
          <p:cNvPr id="13" name="Picture 12" descr="A cartoon of a child riding a skateboard and a bicycle&#10;&#10;Description automatically generated">
            <a:extLst>
              <a:ext uri="{FF2B5EF4-FFF2-40B4-BE49-F238E27FC236}">
                <a16:creationId xmlns:a16="http://schemas.microsoft.com/office/drawing/2014/main" id="{EF06E5AB-B835-25AD-AB85-15D84AED8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23" y="1350840"/>
            <a:ext cx="5191591" cy="29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464823" y="666347"/>
            <a:ext cx="426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Memory game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74511C-3877-DDD7-B378-374AEC48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068" y="188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562A1-629D-1DFD-B39A-FA882178867C}"/>
              </a:ext>
            </a:extLst>
          </p:cNvPr>
          <p:cNvSpPr txBox="1"/>
          <p:nvPr/>
        </p:nvSpPr>
        <p:spPr>
          <a:xfrm>
            <a:off x="4754542" y="2386473"/>
            <a:ext cx="36536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/>
              <a:t>6. </a:t>
            </a:r>
            <a:r>
              <a:rPr lang="en-US" sz="3300" b="1" dirty="0"/>
              <a:t>Whose sock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1CAD2-3F2F-66C5-56E2-2C49A5577723}"/>
              </a:ext>
            </a:extLst>
          </p:cNvPr>
          <p:cNvSpPr txBox="1"/>
          <p:nvPr/>
        </p:nvSpPr>
        <p:spPr>
          <a:xfrm>
            <a:off x="5118329" y="3092963"/>
            <a:ext cx="29469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It’s Polly’s sock.</a:t>
            </a:r>
          </a:p>
        </p:txBody>
      </p:sp>
      <p:pic>
        <p:nvPicPr>
          <p:cNvPr id="5" name="Picture 4" descr="A green sock with black outline&#10;&#10;Description automatically generated">
            <a:extLst>
              <a:ext uri="{FF2B5EF4-FFF2-40B4-BE49-F238E27FC236}">
                <a16:creationId xmlns:a16="http://schemas.microsoft.com/office/drawing/2014/main" id="{3A4F1897-2FFA-473E-378A-57A33DEA1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68" y="1659331"/>
            <a:ext cx="1698829" cy="2331447"/>
          </a:xfrm>
          <a:prstGeom prst="rect">
            <a:avLst/>
          </a:prstGeom>
        </p:spPr>
      </p:pic>
      <p:pic>
        <p:nvPicPr>
          <p:cNvPr id="14" name="Picture 13" descr="A cartoon of a child riding a skateboard and a bicycle&#10;&#10;Description automatically generated">
            <a:extLst>
              <a:ext uri="{FF2B5EF4-FFF2-40B4-BE49-F238E27FC236}">
                <a16:creationId xmlns:a16="http://schemas.microsoft.com/office/drawing/2014/main" id="{CB89A2E7-4D7A-68BA-6546-00970986C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73" y="1350840"/>
            <a:ext cx="5191591" cy="29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Equality and Fundamental Rights by Slidesgo">
  <a:themeElements>
    <a:clrScheme name="Simple Light">
      <a:dk1>
        <a:srgbClr val="241F29"/>
      </a:dk1>
      <a:lt1>
        <a:srgbClr val="FFEBEB"/>
      </a:lt1>
      <a:dk2>
        <a:srgbClr val="EA1A63"/>
      </a:dk2>
      <a:lt2>
        <a:srgbClr val="FF8C64"/>
      </a:lt2>
      <a:accent1>
        <a:srgbClr val="FFA731"/>
      </a:accent1>
      <a:accent2>
        <a:srgbClr val="00AE3F"/>
      </a:accent2>
      <a:accent3>
        <a:srgbClr val="3B67E2"/>
      </a:accent3>
      <a:accent4>
        <a:srgbClr val="793DD8"/>
      </a:accent4>
      <a:accent5>
        <a:srgbClr val="C66D58"/>
      </a:accent5>
      <a:accent6>
        <a:srgbClr val="FFFFFF"/>
      </a:accent6>
      <a:hlink>
        <a:srgbClr val="24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A89F92-5F60-4809-8DBF-82D5AB6E2D5B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Unit 2</Template>
  <TotalTime>137</TotalTime>
  <Words>849</Words>
  <Application>Microsoft Office PowerPoint</Application>
  <PresentationFormat>On-screen Show (16:9)</PresentationFormat>
  <Paragraphs>223</Paragraphs>
  <Slides>28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Passion One</vt:lpstr>
      <vt:lpstr>Wingdings</vt:lpstr>
      <vt:lpstr>Arial</vt:lpstr>
      <vt:lpstr>Abel</vt:lpstr>
      <vt:lpstr>Calibri Light</vt:lpstr>
      <vt:lpstr>Calibri</vt:lpstr>
      <vt:lpstr>Myriad Pro</vt:lpstr>
      <vt:lpstr>Equality and Fundamental Rights by Slidesgo</vt:lpstr>
      <vt:lpstr>Office Theme</vt:lpstr>
      <vt:lpstr>Unit 2: MY HOUSE  Lesson 3: A closer look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  Lesson 1: Getting started</dc:title>
  <dc:creator>Thảo Đặng Phương</dc:creator>
  <cp:lastModifiedBy>Thảo Đặng Phương</cp:lastModifiedBy>
  <cp:revision>4</cp:revision>
  <dcterms:created xsi:type="dcterms:W3CDTF">2023-09-25T00:41:32Z</dcterms:created>
  <dcterms:modified xsi:type="dcterms:W3CDTF">2024-01-02T14:05:06Z</dcterms:modified>
</cp:coreProperties>
</file>