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02" r:id="rId4"/>
    <p:sldId id="279" r:id="rId5"/>
    <p:sldId id="370" r:id="rId6"/>
    <p:sldId id="397" r:id="rId7"/>
    <p:sldId id="381" r:id="rId8"/>
    <p:sldId id="383" r:id="rId9"/>
    <p:sldId id="276" r:id="rId10"/>
    <p:sldId id="391" r:id="rId11"/>
    <p:sldId id="392" r:id="rId12"/>
    <p:sldId id="393" r:id="rId13"/>
    <p:sldId id="394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47D5F"/>
    <a:srgbClr val="05A0B8"/>
    <a:srgbClr val="FBE5D6"/>
    <a:srgbClr val="0FB7BD"/>
    <a:srgbClr val="F16649"/>
    <a:srgbClr val="E8F6F8"/>
    <a:srgbClr val="C0E6EA"/>
    <a:srgbClr val="62C8CE"/>
    <a:srgbClr val="719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85910" autoAdjust="0"/>
  </p:normalViewPr>
  <p:slideViewPr>
    <p:cSldViewPr snapToGrid="0" showGuides="1">
      <p:cViewPr>
        <p:scale>
          <a:sx n="100" d="100"/>
          <a:sy n="100" d="100"/>
        </p:scale>
        <p:origin x="118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45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3" y="24715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750256" y="748570"/>
            <a:ext cx="5220581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466653" y="2142737"/>
            <a:ext cx="3904112" cy="1213656"/>
            <a:chOff x="975258" y="2516358"/>
            <a:chExt cx="3360257" cy="1213656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81565" y="2899017"/>
              <a:ext cx="297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5" y="85274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398381" y="1028700"/>
            <a:ext cx="3908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2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1810" y="3543301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015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15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5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04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50257" y="3308141"/>
            <a:ext cx="5352264" cy="1208982"/>
            <a:chOff x="363373" y="1262747"/>
            <a:chExt cx="4488842" cy="1208982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4" y="1271400"/>
              <a:ext cx="41049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Stick a photo / drawing of the friend sitting next to you on a large sheet of paper.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82330" y="4548223"/>
            <a:ext cx="5568474" cy="1208982"/>
            <a:chOff x="363373" y="1262747"/>
            <a:chExt cx="4670173" cy="1208982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2748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Interview your friend to find out about him / her (e.g. </a:t>
              </a:r>
              <a:r>
                <a:rPr lang="en-US" sz="2400" spc="-50" dirty="0" err="1"/>
                <a:t>favourite</a:t>
              </a:r>
              <a:r>
                <a:rPr lang="en-US" sz="2400" spc="-50" dirty="0"/>
                <a:t> subjects, </a:t>
              </a:r>
              <a:r>
                <a:rPr lang="en-US" sz="2400" spc="-50" dirty="0" err="1"/>
                <a:t>favourite</a:t>
              </a:r>
              <a:r>
                <a:rPr lang="en-US" sz="2400" spc="-50" dirty="0"/>
                <a:t> books, what he / she likes, etc.).</a:t>
              </a:r>
              <a:endParaRPr lang="en-US" sz="2400" i="1" spc="-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0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3" y="24715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750256" y="748570"/>
            <a:ext cx="5220581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466653" y="2142737"/>
            <a:ext cx="3904112" cy="1213656"/>
            <a:chOff x="975258" y="2516358"/>
            <a:chExt cx="3360257" cy="1213656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81565" y="2899017"/>
              <a:ext cx="297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5" y="85274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398381" y="1028700"/>
            <a:ext cx="3908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2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1810" y="3543301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015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15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5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04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50257" y="3308141"/>
            <a:ext cx="5452835" cy="1578313"/>
            <a:chOff x="363373" y="1262747"/>
            <a:chExt cx="4573189" cy="1578313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4" y="1271400"/>
              <a:ext cx="41892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Write a short description of your friend. describe his / her appearance and personality. add some information you have from the interview.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0256" y="4828050"/>
            <a:ext cx="5452836" cy="839650"/>
            <a:chOff x="363373" y="1262747"/>
            <a:chExt cx="5452836" cy="839650"/>
          </a:xfrm>
        </p:grpSpPr>
        <p:sp>
          <p:nvSpPr>
            <p:cNvPr id="28" name="TextBox 2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8734" y="1271400"/>
              <a:ext cx="50574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 Decorate the page. Show it to your class and talk about it.</a:t>
              </a:r>
              <a:endParaRPr lang="en-US" sz="2400" i="1" spc="-50" dirty="0"/>
            </a:p>
          </p:txBody>
        </p:sp>
      </p:grpSp>
    </p:spTree>
    <p:extLst>
      <p:ext uri="{BB962C8B-B14F-4D97-AF65-F5344CB8AC3E}">
        <p14:creationId xmlns:p14="http://schemas.microsoft.com/office/powerpoint/2010/main" val="8296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3" y="24715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750256" y="748570"/>
            <a:ext cx="5220581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466653" y="2142737"/>
            <a:ext cx="3904112" cy="1213656"/>
            <a:chOff x="975258" y="2516358"/>
            <a:chExt cx="3360257" cy="1213656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81565" y="2899017"/>
              <a:ext cx="297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5" y="85274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398381" y="1028700"/>
            <a:ext cx="3908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2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1810" y="3543301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015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15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5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04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96871" y="3563283"/>
            <a:ext cx="5092719" cy="839650"/>
            <a:chOff x="363373" y="1262747"/>
            <a:chExt cx="3821938" cy="839650"/>
          </a:xfrm>
        </p:grpSpPr>
        <p:sp>
          <p:nvSpPr>
            <p:cNvPr id="31" name="TextBox 3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7305" y="1271400"/>
              <a:ext cx="3438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Together make a class yearbook.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585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893733"/>
              </p:ext>
            </p:extLst>
          </p:nvPr>
        </p:nvGraphicFramePr>
        <p:xfrm>
          <a:off x="1458097" y="1281308"/>
          <a:ext cx="9144000" cy="50350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for body parts, appearance and personality.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/b/ and /p/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present continuous to talk about things happening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about appearance and personality.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best friends.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diary entry about my best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8396780" y="1993895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8389428" y="211630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924958" y="1993895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631142" y="1993895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039855" y="21289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813132" y="211630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389540" y="2798617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8368006" y="27351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938388" y="2791826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9631142" y="2791826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9032011" y="275124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800359" y="27331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404132" y="3260539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8396780" y="338294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932310" y="3260539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9638494" y="3260539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9047207" y="339554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820484" y="338294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389540" y="4057053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8368006" y="3993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938388" y="4050262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9631142" y="4050262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9032011" y="400968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800359" y="399162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373046" y="453769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8344272" y="449053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8896050" y="4536561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9655646" y="4536561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974503" y="44977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798923" y="449272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400470" y="4983179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8378936" y="491966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949318" y="4976388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9642072" y="4976388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9042941" y="49358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811289" y="491775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8373046" y="5440682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8344272" y="53935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8896050" y="5439553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9655646" y="5439553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8974503" y="54007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798923" y="53957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8418081" y="59261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8396547" y="586260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938354" y="591932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9678733" y="591932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9031977" y="58596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847950" y="586069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2" grpId="2"/>
      <p:bldP spid="52" grpId="3"/>
      <p:bldP spid="52" grpId="4"/>
      <p:bldP spid="55" grpId="0"/>
      <p:bldP spid="55" grpId="1"/>
      <p:bldP spid="55" grpId="2"/>
      <p:bldP spid="55" grpId="3"/>
      <p:bldP spid="55" grpId="4"/>
      <p:bldP spid="93" grpId="0"/>
      <p:bldP spid="93" grpId="1"/>
      <p:bldP spid="93" grpId="2"/>
      <p:bldP spid="93" grpId="3"/>
      <p:bldP spid="93" grpId="4"/>
      <p:bldP spid="95" grpId="0"/>
      <p:bldP spid="95" grpId="1"/>
      <p:bldP spid="95" grpId="2"/>
      <p:bldP spid="95" grpId="3"/>
      <p:bldP spid="95" grpId="4"/>
      <p:bldP spid="98" grpId="0"/>
      <p:bldP spid="98" grpId="1"/>
      <p:bldP spid="98" grpId="2"/>
      <p:bldP spid="98" grpId="3"/>
      <p:bldP spid="98" grpId="4"/>
      <p:bldP spid="99" grpId="0"/>
      <p:bldP spid="99" grpId="1"/>
      <p:bldP spid="99" grpId="2"/>
      <p:bldP spid="99" grpId="3"/>
      <p:bldP spid="99" grpId="4"/>
      <p:bldP spid="101" grpId="0"/>
      <p:bldP spid="101" grpId="1"/>
      <p:bldP spid="101" grpId="2"/>
      <p:bldP spid="101" grpId="3"/>
      <p:bldP spid="101" grpId="4"/>
      <p:bldP spid="104" grpId="0"/>
      <p:bldP spid="104" grpId="1"/>
      <p:bldP spid="104" grpId="2"/>
      <p:bldP spid="104" grpId="3"/>
      <p:bldP spid="104" grpId="4"/>
      <p:bldP spid="105" grpId="0"/>
      <p:bldP spid="105" grpId="1"/>
      <p:bldP spid="105" grpId="2"/>
      <p:bldP spid="105" grpId="3"/>
      <p:bldP spid="105" grpId="4"/>
      <p:bldP spid="107" grpId="0"/>
      <p:bldP spid="107" grpId="1"/>
      <p:bldP spid="107" grpId="2"/>
      <p:bldP spid="107" grpId="3"/>
      <p:bldP spid="107" grpId="4"/>
      <p:bldP spid="110" grpId="0"/>
      <p:bldP spid="110" grpId="1"/>
      <p:bldP spid="110" grpId="2"/>
      <p:bldP spid="110" grpId="3"/>
      <p:bldP spid="110" grpId="4"/>
      <p:bldP spid="111" grpId="0"/>
      <p:bldP spid="111" grpId="1"/>
      <p:bldP spid="111" grpId="2"/>
      <p:bldP spid="111" grpId="3"/>
      <p:bldP spid="111" grpId="4"/>
      <p:bldP spid="113" grpId="0"/>
      <p:bldP spid="113" grpId="1"/>
      <p:bldP spid="113" grpId="2"/>
      <p:bldP spid="113" grpId="3"/>
      <p:bldP spid="113" grpId="4"/>
      <p:bldP spid="116" grpId="0"/>
      <p:bldP spid="116" grpId="1"/>
      <p:bldP spid="116" grpId="2"/>
      <p:bldP spid="116" grpId="3"/>
      <p:bldP spid="116" grpId="4"/>
      <p:bldP spid="117" grpId="0"/>
      <p:bldP spid="117" grpId="1"/>
      <p:bldP spid="117" grpId="2"/>
      <p:bldP spid="117" grpId="3"/>
      <p:bldP spid="117" grpId="4"/>
      <p:bldP spid="119" grpId="0"/>
      <p:bldP spid="119" grpId="1"/>
      <p:bldP spid="119" grpId="2"/>
      <p:bldP spid="119" grpId="3"/>
      <p:bldP spid="119" grpId="4"/>
      <p:bldP spid="122" grpId="0"/>
      <p:bldP spid="122" grpId="1"/>
      <p:bldP spid="122" grpId="2"/>
      <p:bldP spid="122" grpId="3"/>
      <p:bldP spid="122" grpId="4"/>
      <p:bldP spid="123" grpId="0"/>
      <p:bldP spid="123" grpId="1"/>
      <p:bldP spid="123" grpId="2"/>
      <p:bldP spid="123" grpId="3"/>
      <p:bldP spid="123" grpId="4"/>
      <p:bldP spid="125" grpId="0"/>
      <p:bldP spid="125" grpId="1"/>
      <p:bldP spid="125" grpId="2"/>
      <p:bldP spid="125" grpId="3"/>
      <p:bldP spid="125" grpId="4"/>
      <p:bldP spid="128" grpId="0"/>
      <p:bldP spid="128" grpId="1"/>
      <p:bldP spid="128" grpId="2"/>
      <p:bldP spid="128" grpId="3"/>
      <p:bldP spid="128" grpId="4"/>
      <p:bldP spid="129" grpId="0"/>
      <p:bldP spid="129" grpId="1"/>
      <p:bldP spid="129" grpId="2"/>
      <p:bldP spid="129" grpId="3"/>
      <p:bldP spid="129" grpId="4"/>
      <p:bldP spid="131" grpId="0"/>
      <p:bldP spid="131" grpId="1"/>
      <p:bldP spid="131" grpId="2"/>
      <p:bldP spid="131" grpId="3"/>
      <p:bldP spid="131" grpId="4"/>
      <p:bldP spid="134" grpId="0"/>
      <p:bldP spid="134" grpId="1"/>
      <p:bldP spid="134" grpId="2"/>
      <p:bldP spid="134" grpId="3"/>
      <p:bldP spid="134" grpId="4"/>
      <p:bldP spid="135" grpId="0"/>
      <p:bldP spid="135" grpId="1"/>
      <p:bldP spid="135" grpId="2"/>
      <p:bldP spid="135" grpId="3"/>
      <p:bldP spid="135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51289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Review </a:t>
            </a:r>
            <a:r>
              <a:rPr lang="en-US" sz="3600" dirty="0"/>
              <a:t>the vocabulary and grammar of Unit 3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Apply </a:t>
            </a:r>
            <a:r>
              <a:rPr lang="en-US" sz="3600" dirty="0"/>
              <a:t>what they have learnt (vocabulary and grammar) into practice through a project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13" y="1344233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9299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Prepare for the next lesson: Read Review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642122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40404" y="1950292"/>
            <a:ext cx="609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LESSON 7: LOOKING BACK &amp; PROJECT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MY FRIENDS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26" name="Picture 2" descr="A 360⁰ view of peer review - Author Servic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940338"/>
            <a:ext cx="3799838" cy="33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591782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54595" y="2902124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LOOKING 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470736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00304" y="5513291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345365"/>
            <a:ext cx="5758577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5638" y="2363869"/>
            <a:ext cx="5755112" cy="171076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the correct answer A, B, or C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Answer questions about your classmates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the verbs in brackets in the present continuous.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348" y="4436118"/>
            <a:ext cx="5743692" cy="67068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</a:rPr>
              <a:t>My class yearbook 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897885"/>
            <a:ext cx="1267477" cy="100423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3210928"/>
            <a:ext cx="1267477" cy="125980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771460"/>
            <a:ext cx="1313186" cy="74183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9950" y="5468284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6483799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3" y="296030"/>
            <a:ext cx="657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</a:t>
            </a:r>
            <a:r>
              <a:rPr lang="en-US" sz="2800" b="1">
                <a:solidFill>
                  <a:schemeClr val="bg1"/>
                </a:solidFill>
              </a:rPr>
              <a:t>7: LOOKING BACK &amp; PROJECT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897361" y="1266133"/>
            <a:ext cx="662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</a:t>
            </a:r>
            <a:r>
              <a:rPr lang="en-US" sz="4000" b="1" dirty="0" smtClean="0"/>
              <a:t>djectives </a:t>
            </a:r>
            <a:r>
              <a:rPr lang="en-US" sz="4000" b="1" dirty="0"/>
              <a:t>to describe people.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972735"/>
            <a:ext cx="462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815253" y="5180646"/>
            <a:ext cx="2398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5A0B8"/>
                </a:solidFill>
              </a:rPr>
              <a:t>Example:</a:t>
            </a:r>
            <a:endParaRPr lang="en-US" sz="3200" b="1" dirty="0">
              <a:solidFill>
                <a:srgbClr val="05A0B8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131261" y="1928887"/>
            <a:ext cx="6388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Work in 2 </a:t>
            </a:r>
            <a:r>
              <a:rPr lang="en-US" sz="2800" dirty="0"/>
              <a:t>big groups.</a:t>
            </a:r>
          </a:p>
          <a:p>
            <a:r>
              <a:rPr lang="en-US" sz="2800" dirty="0" smtClean="0"/>
              <a:t>- Each </a:t>
            </a:r>
            <a:r>
              <a:rPr lang="en-US" sz="2800" dirty="0"/>
              <a:t>group will be assigned a category: APPEARANCE &amp; PERSONALITIES</a:t>
            </a:r>
          </a:p>
          <a:p>
            <a:r>
              <a:rPr lang="en-US" sz="2800" dirty="0" smtClean="0"/>
              <a:t>- Students brainstorm </a:t>
            </a:r>
            <a:r>
              <a:rPr lang="en-US" sz="2800" dirty="0"/>
              <a:t>all adjectives related to people’s appearance and personalities.</a:t>
            </a:r>
          </a:p>
          <a:p>
            <a:r>
              <a:rPr lang="en-US" sz="2800" dirty="0" smtClean="0"/>
              <a:t>- The </a:t>
            </a:r>
            <a:r>
              <a:rPr lang="en-US" sz="2800" dirty="0"/>
              <a:t>group having the most suitable answers is the winner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322238" y="5961777"/>
            <a:ext cx="592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APPEARANCE: </a:t>
            </a:r>
            <a:r>
              <a:rPr lang="en-US" sz="3600" i="1" dirty="0" smtClean="0"/>
              <a:t>tall, short,…</a:t>
            </a:r>
            <a:endParaRPr lang="en-US" sz="3600" b="1" i="1" dirty="0">
              <a:solidFill>
                <a:srgbClr val="05A0B8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317808" y="6723077"/>
            <a:ext cx="632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PERSONALITIES: </a:t>
            </a:r>
            <a:r>
              <a:rPr lang="en-US" sz="3600" i="1" dirty="0" smtClean="0"/>
              <a:t>kind, nice,… </a:t>
            </a:r>
            <a:endParaRPr lang="en-US" sz="3600" b="1" i="1" dirty="0">
              <a:solidFill>
                <a:srgbClr val="05A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441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97623" y="1947118"/>
            <a:ext cx="1017648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</a:rPr>
              <a:t>1. </a:t>
            </a:r>
            <a:r>
              <a:rPr lang="en-US" sz="3600" smtClean="0"/>
              <a:t>Nick </a:t>
            </a:r>
            <a:r>
              <a:rPr lang="en-US" sz="3600"/>
              <a:t>is </a:t>
            </a:r>
            <a:r>
              <a:rPr lang="en-US" sz="3600"/>
              <a:t>very </a:t>
            </a:r>
            <a:r>
              <a:rPr lang="en-US" sz="3600" smtClean="0"/>
              <a:t>_____. </a:t>
            </a:r>
            <a:r>
              <a:rPr lang="en-US" sz="3600"/>
              <a:t>He makes everyone laugh</a:t>
            </a:r>
            <a:r>
              <a:rPr lang="en-US" sz="3600" smtClean="0"/>
              <a:t>!</a:t>
            </a:r>
          </a:p>
          <a:p>
            <a:r>
              <a:rPr lang="en-US" sz="3600" smtClean="0">
                <a:solidFill>
                  <a:srgbClr val="F47D5F"/>
                </a:solidFill>
              </a:rPr>
              <a:t>A. </a:t>
            </a:r>
            <a:r>
              <a:rPr lang="en-US" sz="3600" smtClean="0"/>
              <a:t>confident			</a:t>
            </a:r>
            <a:r>
              <a:rPr lang="en-US" sz="3600" smtClean="0">
                <a:solidFill>
                  <a:srgbClr val="F47D5F"/>
                </a:solidFill>
              </a:rPr>
              <a:t>B. </a:t>
            </a:r>
            <a:r>
              <a:rPr lang="en-US" sz="3600" smtClean="0"/>
              <a:t>funny		</a:t>
            </a:r>
            <a:r>
              <a:rPr lang="en-US" sz="3600" smtClean="0">
                <a:solidFill>
                  <a:srgbClr val="F47D5F"/>
                </a:solidFill>
              </a:rPr>
              <a:t>C.</a:t>
            </a:r>
            <a:r>
              <a:rPr lang="en-US" sz="3600" smtClean="0"/>
              <a:t> active</a:t>
            </a:r>
          </a:p>
          <a:p>
            <a:endParaRPr lang="en-US" sz="1500" smtClean="0"/>
          </a:p>
          <a:p>
            <a:r>
              <a:rPr lang="en-US" sz="3600" b="1">
                <a:solidFill>
                  <a:srgbClr val="0070C0"/>
                </a:solidFill>
              </a:rPr>
              <a:t>2. </a:t>
            </a:r>
            <a:r>
              <a:rPr lang="en-US" sz="3600"/>
              <a:t>My sister always does her homework before class. She’s </a:t>
            </a:r>
            <a:r>
              <a:rPr lang="en-US" sz="3600"/>
              <a:t>very </a:t>
            </a:r>
            <a:r>
              <a:rPr lang="en-US" sz="3600" smtClean="0"/>
              <a:t>_____. </a:t>
            </a:r>
            <a:endParaRPr lang="en-US" sz="3600"/>
          </a:p>
          <a:p>
            <a:r>
              <a:rPr lang="en-US" sz="3600" smtClean="0">
                <a:solidFill>
                  <a:srgbClr val="F47D5F"/>
                </a:solidFill>
              </a:rPr>
              <a:t>A. </a:t>
            </a:r>
            <a:r>
              <a:rPr lang="en-US" sz="3600" smtClean="0"/>
              <a:t>hard-working</a:t>
            </a:r>
            <a:r>
              <a:rPr lang="en-US" sz="3600"/>
              <a:t>		</a:t>
            </a:r>
            <a:r>
              <a:rPr lang="en-US" sz="3600">
                <a:solidFill>
                  <a:srgbClr val="F47D5F"/>
                </a:solidFill>
              </a:rPr>
              <a:t>B</a:t>
            </a:r>
            <a:r>
              <a:rPr lang="en-US" sz="3600">
                <a:solidFill>
                  <a:srgbClr val="F47D5F"/>
                </a:solidFill>
              </a:rPr>
              <a:t>. </a:t>
            </a:r>
            <a:r>
              <a:rPr lang="en-US" sz="3600"/>
              <a:t>creative 	</a:t>
            </a:r>
            <a:r>
              <a:rPr lang="en-US" sz="3600">
                <a:solidFill>
                  <a:srgbClr val="F47D5F"/>
                </a:solidFill>
              </a:rPr>
              <a:t>C</a:t>
            </a:r>
            <a:r>
              <a:rPr lang="en-US" sz="3600">
                <a:solidFill>
                  <a:srgbClr val="F47D5F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careful</a:t>
            </a:r>
          </a:p>
          <a:p>
            <a:endParaRPr lang="en-US" sz="1500" smtClean="0"/>
          </a:p>
          <a:p>
            <a:r>
              <a:rPr lang="en-US" sz="3600" b="1">
                <a:solidFill>
                  <a:srgbClr val="0070C0"/>
                </a:solidFill>
              </a:rPr>
              <a:t>3. </a:t>
            </a:r>
            <a:r>
              <a:rPr lang="en-US" sz="3600"/>
              <a:t>Mi </a:t>
            </a:r>
            <a:r>
              <a:rPr lang="en-US" sz="3600"/>
              <a:t>is </a:t>
            </a:r>
            <a:r>
              <a:rPr lang="en-US" sz="3600" smtClean="0"/>
              <a:t>_____. </a:t>
            </a:r>
            <a:r>
              <a:rPr lang="en-US" sz="3600"/>
              <a:t>She helps me with my homework.</a:t>
            </a:r>
          </a:p>
          <a:p>
            <a:r>
              <a:rPr lang="en-US" sz="3600">
                <a:solidFill>
                  <a:srgbClr val="F47D5F"/>
                </a:solidFill>
              </a:rPr>
              <a:t>A.</a:t>
            </a:r>
            <a:r>
              <a:rPr lang="en-US" sz="3600"/>
              <a:t> hard-working		</a:t>
            </a:r>
            <a:r>
              <a:rPr lang="en-US" sz="3600">
                <a:solidFill>
                  <a:srgbClr val="F47D5F"/>
                </a:solidFill>
              </a:rPr>
              <a:t>B</a:t>
            </a:r>
            <a:r>
              <a:rPr lang="en-US" sz="3600">
                <a:solidFill>
                  <a:srgbClr val="F47D5F"/>
                </a:solidFill>
              </a:rPr>
              <a:t>.</a:t>
            </a:r>
            <a:r>
              <a:rPr lang="en-US" sz="3600"/>
              <a:t> </a:t>
            </a:r>
            <a:r>
              <a:rPr lang="en-US" sz="3600"/>
              <a:t>friendly</a:t>
            </a:r>
            <a:r>
              <a:rPr lang="en-US" sz="3600" smtClean="0"/>
              <a:t> </a:t>
            </a:r>
            <a:r>
              <a:rPr lang="en-US" sz="3600"/>
              <a:t>	</a:t>
            </a:r>
            <a:r>
              <a:rPr lang="en-US" sz="3600">
                <a:solidFill>
                  <a:srgbClr val="F47D5F"/>
                </a:solidFill>
              </a:rPr>
              <a:t>C</a:t>
            </a:r>
            <a:r>
              <a:rPr lang="en-US" sz="3600">
                <a:solidFill>
                  <a:srgbClr val="F47D5F"/>
                </a:solidFill>
              </a:rPr>
              <a:t>.</a:t>
            </a:r>
            <a:r>
              <a:rPr lang="en-US" sz="3600"/>
              <a:t> </a:t>
            </a:r>
            <a:r>
              <a:rPr lang="en-US" sz="3600"/>
              <a:t>kind</a:t>
            </a:r>
            <a:endParaRPr lang="en-US" sz="36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5300090" y="261071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728844" y="449787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9388042-A815-4C86-9865-84B563102101}"/>
              </a:ext>
            </a:extLst>
          </p:cNvPr>
          <p:cNvSpPr/>
          <p:nvPr/>
        </p:nvSpPr>
        <p:spPr>
          <a:xfrm>
            <a:off x="8050132" y="579215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441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09794" y="2490043"/>
            <a:ext cx="109705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</a:rPr>
              <a:t>4. </a:t>
            </a:r>
            <a:r>
              <a:rPr lang="en-US" sz="3600"/>
              <a:t>He </a:t>
            </a:r>
            <a:r>
              <a:rPr lang="en-US" sz="3600"/>
              <a:t>is </a:t>
            </a:r>
            <a:r>
              <a:rPr lang="en-US" sz="3600" smtClean="0"/>
              <a:t>a _____ person</a:t>
            </a:r>
            <a:r>
              <a:rPr lang="en-US" sz="3600"/>
              <a:t>. He cares about </a:t>
            </a:r>
            <a:r>
              <a:rPr lang="en-US" sz="3600"/>
              <a:t>everybody</a:t>
            </a:r>
            <a:r>
              <a:rPr lang="en-US" sz="3600" smtClean="0"/>
              <a:t>.</a:t>
            </a:r>
            <a:endParaRPr lang="en-US" sz="3600" smtClean="0"/>
          </a:p>
          <a:p>
            <a:r>
              <a:rPr lang="en-US" sz="3600" smtClean="0">
                <a:solidFill>
                  <a:srgbClr val="F47D5F"/>
                </a:solidFill>
              </a:rPr>
              <a:t>A. </a:t>
            </a:r>
            <a:r>
              <a:rPr lang="en-US" sz="3600" smtClean="0"/>
              <a:t>caring			</a:t>
            </a:r>
            <a:r>
              <a:rPr lang="en-US" sz="3600" smtClean="0">
                <a:solidFill>
                  <a:srgbClr val="F47D5F"/>
                </a:solidFill>
              </a:rPr>
              <a:t>B. </a:t>
            </a:r>
            <a:r>
              <a:rPr lang="en-US" sz="3600" smtClean="0"/>
              <a:t>friendy		</a:t>
            </a:r>
            <a:r>
              <a:rPr lang="en-US" sz="3600" smtClean="0">
                <a:solidFill>
                  <a:srgbClr val="F47D5F"/>
                </a:solidFill>
              </a:rPr>
              <a:t>C.</a:t>
            </a:r>
            <a:r>
              <a:rPr lang="en-US" sz="3600" smtClean="0"/>
              <a:t> kind</a:t>
            </a:r>
          </a:p>
          <a:p>
            <a:endParaRPr lang="en-US" sz="1500" smtClean="0"/>
          </a:p>
          <a:p>
            <a:r>
              <a:rPr lang="en-US" sz="3600" b="1" smtClean="0">
                <a:solidFill>
                  <a:srgbClr val="0070C0"/>
                </a:solidFill>
              </a:rPr>
              <a:t>5. </a:t>
            </a:r>
            <a:r>
              <a:rPr lang="en-US" sz="3600"/>
              <a:t>My best friend </a:t>
            </a:r>
            <a:r>
              <a:rPr lang="en-US" sz="3600"/>
              <a:t>is </a:t>
            </a:r>
            <a:r>
              <a:rPr lang="en-US" sz="3600" smtClean="0"/>
              <a:t>very _____. </a:t>
            </a:r>
            <a:r>
              <a:rPr lang="en-US" sz="3600"/>
              <a:t>She likes doing activities. </a:t>
            </a:r>
          </a:p>
          <a:p>
            <a:r>
              <a:rPr lang="en-US" sz="3600" smtClean="0">
                <a:solidFill>
                  <a:srgbClr val="F47D5F"/>
                </a:solidFill>
              </a:rPr>
              <a:t>A. </a:t>
            </a:r>
            <a:r>
              <a:rPr lang="en-US" sz="3600" smtClean="0"/>
              <a:t>creative</a:t>
            </a:r>
            <a:r>
              <a:rPr lang="en-US" sz="3600"/>
              <a:t>		</a:t>
            </a:r>
            <a:r>
              <a:rPr lang="en-US" sz="3600">
                <a:solidFill>
                  <a:srgbClr val="F47D5F"/>
                </a:solidFill>
              </a:rPr>
              <a:t>B</a:t>
            </a:r>
            <a:r>
              <a:rPr lang="en-US" sz="3600">
                <a:solidFill>
                  <a:srgbClr val="F47D5F"/>
                </a:solidFill>
              </a:rPr>
              <a:t>. </a:t>
            </a:r>
            <a:r>
              <a:rPr lang="en-US" sz="3600" smtClean="0"/>
              <a:t>clever </a:t>
            </a:r>
            <a:r>
              <a:rPr lang="en-US" sz="3600"/>
              <a:t>	</a:t>
            </a:r>
            <a:r>
              <a:rPr lang="en-US" sz="3600" smtClean="0"/>
              <a:t>	</a:t>
            </a:r>
            <a:r>
              <a:rPr lang="en-US" sz="3600" smtClean="0">
                <a:solidFill>
                  <a:srgbClr val="F47D5F"/>
                </a:solidFill>
              </a:rPr>
              <a:t>C</a:t>
            </a:r>
            <a:r>
              <a:rPr lang="en-US" sz="3600">
                <a:solidFill>
                  <a:srgbClr val="F47D5F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active</a:t>
            </a:r>
          </a:p>
          <a:p>
            <a:endParaRPr lang="en-US" sz="1500" smtClean="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738369" y="318307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7148694" y="446945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questions about your classmates.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052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025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36887" y="1839749"/>
            <a:ext cx="10443892" cy="4995331"/>
            <a:chOff x="193701" y="1590291"/>
            <a:chExt cx="8653859" cy="5137079"/>
          </a:xfrm>
        </p:grpSpPr>
        <p:sp>
          <p:nvSpPr>
            <p:cNvPr id="19" name="Rounded Rectangle 18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97969" y="2021030"/>
            <a:ext cx="8768434" cy="1085871"/>
            <a:chOff x="363373" y="1262747"/>
            <a:chExt cx="5728817" cy="1085871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7314" y="1271400"/>
              <a:ext cx="52648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Who has long hair in your class?</a:t>
              </a:r>
              <a:endParaRPr lang="en-US" sz="3200" i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97969" y="2869765"/>
            <a:ext cx="9905581" cy="1077218"/>
            <a:chOff x="369902" y="2142097"/>
            <a:chExt cx="6471767" cy="1077218"/>
          </a:xfrm>
        </p:grpSpPr>
        <p:sp>
          <p:nvSpPr>
            <p:cNvPr id="30" name="TextBox 29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4733" y="2142097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Who has a small nose?</a:t>
              </a:r>
              <a:endParaRPr lang="en-US" sz="3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97969" y="3783989"/>
            <a:ext cx="6686580" cy="1085871"/>
            <a:chOff x="363373" y="4026312"/>
            <a:chExt cx="4368647" cy="1085871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8204" y="4026312"/>
              <a:ext cx="38938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Who has a round face?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97969" y="4698213"/>
            <a:ext cx="9905581" cy="1085871"/>
            <a:chOff x="363373" y="3312302"/>
            <a:chExt cx="6471767" cy="1085871"/>
          </a:xfrm>
        </p:grpSpPr>
        <p:sp>
          <p:nvSpPr>
            <p:cNvPr id="41" name="TextBox 40"/>
            <p:cNvSpPr txBox="1"/>
            <p:nvPr/>
          </p:nvSpPr>
          <p:spPr>
            <a:xfrm>
              <a:off x="363373" y="332095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8204" y="3312302"/>
              <a:ext cx="5996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Does the classmate next to you have long hair?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7969" y="5629743"/>
            <a:ext cx="9905581" cy="1085871"/>
            <a:chOff x="363373" y="5669935"/>
            <a:chExt cx="6471767" cy="1085871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5678588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8204" y="5669935"/>
              <a:ext cx="5996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Does the classmate next to you have big eyes?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2169357" y="2785092"/>
            <a:ext cx="849704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69357" y="3703608"/>
            <a:ext cx="849704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73482" y="4637085"/>
            <a:ext cx="849292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73482" y="5629743"/>
            <a:ext cx="849292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173482" y="6462381"/>
            <a:ext cx="849292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523107" y="2785092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523107" y="3703608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523107" y="4626265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523107" y="5606774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523107" y="6462381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0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15" y="3063162"/>
            <a:ext cx="3504330" cy="25511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-363995" y="1641519"/>
            <a:ext cx="9307969" cy="5216481"/>
            <a:chOff x="534210" y="1438676"/>
            <a:chExt cx="8717388" cy="5216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10" y="1438676"/>
              <a:ext cx="8717388" cy="5216481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1088609" y="1841561"/>
              <a:ext cx="7984576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dirty="0"/>
                <a:t>This is my class during break time. Some boys </a:t>
              </a:r>
            </a:p>
            <a:p>
              <a:pPr>
                <a:lnSpc>
                  <a:spcPct val="150000"/>
                </a:lnSpc>
              </a:pPr>
              <a:r>
                <a:rPr lang="en-US" sz="3000" dirty="0"/>
                <a:t>(1. run</a:t>
              </a:r>
              <a:r>
                <a:rPr lang="en-US" sz="3000"/>
                <a:t>) </a:t>
              </a:r>
              <a:r>
                <a:rPr lang="en-US" sz="3000" smtClean="0"/>
                <a:t>__________ </a:t>
              </a:r>
              <a:r>
                <a:rPr lang="en-US" sz="3000" dirty="0"/>
                <a:t>around the class. </a:t>
              </a:r>
              <a:r>
                <a:rPr lang="en-US" sz="3000" dirty="0" err="1"/>
                <a:t>Mi</a:t>
              </a:r>
              <a:r>
                <a:rPr lang="en-US" sz="3000" dirty="0"/>
                <a:t> and </a:t>
              </a:r>
              <a:r>
                <a:rPr lang="en-US" sz="3000"/>
                <a:t>Mai </a:t>
              </a:r>
              <a:r>
                <a:rPr lang="en-US" sz="3000" smtClean="0"/>
                <a:t/>
              </a:r>
              <a:br>
                <a:rPr lang="en-US" sz="3000" smtClean="0"/>
              </a:br>
              <a:r>
                <a:rPr lang="en-US" sz="3000" smtClean="0"/>
                <a:t>(</a:t>
              </a:r>
              <a:r>
                <a:rPr lang="en-US" sz="3000" dirty="0"/>
                <a:t>2. talk</a:t>
              </a:r>
              <a:r>
                <a:rPr lang="en-US" sz="3000"/>
                <a:t>) </a:t>
              </a:r>
              <a:r>
                <a:rPr lang="en-US" sz="3000" smtClean="0"/>
                <a:t>_________. </a:t>
              </a:r>
              <a:r>
                <a:rPr lang="en-US" sz="3000" dirty="0"/>
                <a:t>Nam and </a:t>
              </a:r>
              <a:r>
                <a:rPr lang="en-US" sz="3000" dirty="0" err="1"/>
                <a:t>Phong</a:t>
              </a:r>
              <a:r>
                <a:rPr lang="en-US" sz="3000" dirty="0"/>
                <a:t> (3. not talk</a:t>
              </a:r>
              <a:r>
                <a:rPr lang="en-US" sz="3000"/>
                <a:t>) </a:t>
              </a:r>
              <a:r>
                <a:rPr lang="en-US" sz="3000" smtClean="0"/>
                <a:t>___________. </a:t>
              </a:r>
              <a:r>
                <a:rPr lang="en-US" sz="3000" dirty="0"/>
                <a:t>They (4. draw</a:t>
              </a:r>
              <a:r>
                <a:rPr lang="en-US" sz="3000"/>
                <a:t>) </a:t>
              </a:r>
              <a:r>
                <a:rPr lang="en-US" sz="3000" smtClean="0"/>
                <a:t>__________ </a:t>
              </a:r>
              <a:r>
                <a:rPr lang="en-US" sz="3000" dirty="0"/>
                <a:t>something</a:t>
              </a:r>
              <a:r>
                <a:rPr lang="en-US" sz="3000"/>
                <a:t>. </a:t>
              </a:r>
              <a:r>
                <a:rPr lang="en-US" sz="3000" smtClean="0"/>
                <a:t>My </a:t>
              </a:r>
              <a:r>
                <a:rPr lang="en-US" sz="3000" dirty="0"/>
                <a:t>teacher is in the classroom too. </a:t>
              </a:r>
              <a:r>
                <a:rPr lang="en-US" sz="3000"/>
                <a:t>She </a:t>
              </a:r>
              <a:r>
                <a:rPr lang="en-US" sz="3000" smtClean="0"/>
                <a:t>(</a:t>
              </a:r>
              <a:r>
                <a:rPr lang="en-US" sz="3000" dirty="0"/>
                <a:t>5. not teach</a:t>
              </a:r>
              <a:r>
                <a:rPr lang="en-US" sz="3000"/>
                <a:t>) </a:t>
              </a:r>
              <a:r>
                <a:rPr lang="en-US" sz="3000" smtClean="0"/>
                <a:t>___________. </a:t>
              </a:r>
              <a:r>
                <a:rPr lang="en-US" sz="3000" dirty="0"/>
                <a:t>She’s reading a book.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1511710" y="2906651"/>
            <a:ext cx="20262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are running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1511710" y="3585489"/>
            <a:ext cx="18677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are talking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236329" y="4269292"/>
            <a:ext cx="23935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aren’t talking 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4861244" y="4246837"/>
            <a:ext cx="20780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are </a:t>
            </a:r>
            <a:r>
              <a:rPr lang="en-US" sz="3000" b="1" smtClean="0">
                <a:solidFill>
                  <a:srgbClr val="7030A0"/>
                </a:solidFill>
              </a:rPr>
              <a:t>drawing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241672" y="5630271"/>
            <a:ext cx="23215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isn’t teaching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86309"/>
            <a:ext cx="1068337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2022" y="2039451"/>
            <a:ext cx="118902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mtClean="0">
                <a:solidFill>
                  <a:srgbClr val="0070C0"/>
                </a:solidFill>
              </a:rPr>
              <a:t>1. 	</a:t>
            </a:r>
            <a:r>
              <a:rPr lang="en-US" sz="3400" b="1" i="1" smtClean="0"/>
              <a:t>A</a:t>
            </a:r>
            <a:r>
              <a:rPr lang="en-US" sz="3400" b="1" i="1"/>
              <a:t>:</a:t>
            </a:r>
            <a:r>
              <a:rPr lang="en-US" sz="3400"/>
              <a:t> </a:t>
            </a:r>
            <a:r>
              <a:rPr lang="en-US" sz="3400"/>
              <a:t>W</a:t>
            </a:r>
            <a:r>
              <a:rPr lang="en-US" sz="3400" smtClean="0"/>
              <a:t>hat </a:t>
            </a:r>
            <a:r>
              <a:rPr lang="en-US" sz="3400"/>
              <a:t>_______ you (do) _______?</a:t>
            </a:r>
          </a:p>
          <a:p>
            <a:r>
              <a:rPr lang="en-US" sz="3400"/>
              <a:t>	</a:t>
            </a:r>
            <a:r>
              <a:rPr lang="en-US" sz="3400" b="1" i="1" smtClean="0"/>
              <a:t>B</a:t>
            </a:r>
            <a:r>
              <a:rPr lang="en-US" sz="3400" b="1" i="1"/>
              <a:t>:</a:t>
            </a:r>
            <a:r>
              <a:rPr lang="en-US" sz="3400"/>
              <a:t> </a:t>
            </a:r>
            <a:r>
              <a:rPr lang="en-US" sz="3400" smtClean="0"/>
              <a:t>I </a:t>
            </a:r>
            <a:r>
              <a:rPr lang="en-US" sz="3400"/>
              <a:t>(write</a:t>
            </a:r>
            <a:r>
              <a:rPr lang="en-US" sz="3400"/>
              <a:t>) </a:t>
            </a:r>
            <a:r>
              <a:rPr lang="en-US" sz="3400" smtClean="0"/>
              <a:t>__________ </a:t>
            </a:r>
            <a:r>
              <a:rPr lang="en-US" sz="3400"/>
              <a:t>an </a:t>
            </a:r>
            <a:r>
              <a:rPr lang="en-US" sz="3400"/>
              <a:t>email </a:t>
            </a:r>
            <a:r>
              <a:rPr lang="en-US" sz="3400" smtClean="0"/>
              <a:t>to my </a:t>
            </a:r>
            <a:r>
              <a:rPr lang="en-US" sz="3400"/>
              <a:t>friend</a:t>
            </a:r>
            <a:r>
              <a:rPr lang="en-US" sz="3400" smtClean="0"/>
              <a:t>.</a:t>
            </a:r>
          </a:p>
          <a:p>
            <a:endParaRPr lang="en-US" sz="3400" smtClean="0"/>
          </a:p>
          <a:p>
            <a:r>
              <a:rPr lang="en-US" sz="3400" b="1">
                <a:solidFill>
                  <a:srgbClr val="0070C0"/>
                </a:solidFill>
              </a:rPr>
              <a:t>2</a:t>
            </a:r>
            <a:r>
              <a:rPr lang="en-US" sz="3400" b="1">
                <a:solidFill>
                  <a:srgbClr val="0070C0"/>
                </a:solidFill>
              </a:rPr>
              <a:t>. </a:t>
            </a:r>
            <a:r>
              <a:rPr lang="en-US" sz="3400" smtClean="0"/>
              <a:t>	</a:t>
            </a:r>
            <a:r>
              <a:rPr lang="en-US" sz="3400" b="1" i="1" smtClean="0"/>
              <a:t>A</a:t>
            </a:r>
            <a:r>
              <a:rPr lang="en-US" sz="3400" b="1" i="1"/>
              <a:t>:</a:t>
            </a:r>
            <a:r>
              <a:rPr lang="en-US" sz="3400"/>
              <a:t> Mai usually (cycle</a:t>
            </a:r>
            <a:r>
              <a:rPr lang="en-US" sz="3400"/>
              <a:t>) </a:t>
            </a:r>
            <a:r>
              <a:rPr lang="en-US" sz="3400" smtClean="0"/>
              <a:t>_______ to </a:t>
            </a:r>
            <a:r>
              <a:rPr lang="en-US" sz="3400"/>
              <a:t>school.</a:t>
            </a:r>
          </a:p>
          <a:p>
            <a:r>
              <a:rPr lang="en-US" sz="3400" smtClean="0"/>
              <a:t>	</a:t>
            </a:r>
            <a:r>
              <a:rPr lang="en-US" sz="3400" b="1" i="1" smtClean="0"/>
              <a:t>B</a:t>
            </a:r>
            <a:r>
              <a:rPr lang="en-US" sz="3400" b="1" i="1"/>
              <a:t>: </a:t>
            </a:r>
            <a:r>
              <a:rPr lang="en-US" sz="3400" smtClean="0"/>
              <a:t>Really</a:t>
            </a:r>
            <a:r>
              <a:rPr lang="en-US" sz="3400"/>
              <a:t>? </a:t>
            </a:r>
            <a:r>
              <a:rPr lang="en-US" sz="3400" smtClean="0"/>
              <a:t>I </a:t>
            </a:r>
            <a:r>
              <a:rPr lang="en-US" sz="3400"/>
              <a:t>(not cycle</a:t>
            </a:r>
            <a:r>
              <a:rPr lang="en-US" sz="3400"/>
              <a:t>) </a:t>
            </a:r>
            <a:r>
              <a:rPr lang="en-US" sz="3400" smtClean="0"/>
              <a:t>__________. I </a:t>
            </a:r>
            <a:r>
              <a:rPr lang="en-US" sz="3400"/>
              <a:t>(walk</a:t>
            </a:r>
            <a:r>
              <a:rPr lang="en-US" sz="3400"/>
              <a:t>) </a:t>
            </a:r>
            <a:r>
              <a:rPr lang="en-US" sz="3400" smtClean="0"/>
              <a:t>_____ </a:t>
            </a:r>
            <a:r>
              <a:rPr lang="en-US" sz="3400"/>
              <a:t>every </a:t>
            </a:r>
            <a:r>
              <a:rPr lang="en-US" sz="3400"/>
              <a:t>day</a:t>
            </a:r>
            <a:r>
              <a:rPr lang="en-US" sz="3400" smtClean="0"/>
              <a:t>.</a:t>
            </a:r>
          </a:p>
          <a:p>
            <a:endParaRPr lang="en-US" sz="3400"/>
          </a:p>
          <a:p>
            <a:r>
              <a:rPr lang="en-US" sz="3400" b="1">
                <a:solidFill>
                  <a:srgbClr val="0070C0"/>
                </a:solidFill>
              </a:rPr>
              <a:t>3</a:t>
            </a:r>
            <a:r>
              <a:rPr lang="en-US" sz="3400" b="1">
                <a:solidFill>
                  <a:srgbClr val="0070C0"/>
                </a:solidFill>
              </a:rPr>
              <a:t>. </a:t>
            </a:r>
            <a:r>
              <a:rPr lang="en-US" sz="3400" smtClean="0"/>
              <a:t>	</a:t>
            </a:r>
            <a:r>
              <a:rPr lang="en-US" sz="3400" b="1" i="1" smtClean="0"/>
              <a:t>A</a:t>
            </a:r>
            <a:r>
              <a:rPr lang="en-US" sz="3400" b="1" i="1"/>
              <a:t>:</a:t>
            </a:r>
            <a:r>
              <a:rPr lang="en-US" sz="3400"/>
              <a:t> </a:t>
            </a:r>
            <a:r>
              <a:rPr lang="en-US" sz="3400"/>
              <a:t>W</a:t>
            </a:r>
            <a:r>
              <a:rPr lang="en-US" sz="3400" smtClean="0"/>
              <a:t>here </a:t>
            </a:r>
            <a:r>
              <a:rPr lang="en-US" sz="3400"/>
              <a:t>is Phong</a:t>
            </a:r>
            <a:r>
              <a:rPr lang="en-US" sz="3400"/>
              <a:t>? </a:t>
            </a:r>
            <a:r>
              <a:rPr lang="en-US" sz="3400" smtClean="0"/>
              <a:t>____ </a:t>
            </a:r>
            <a:r>
              <a:rPr lang="en-US" sz="3400"/>
              <a:t>he (</a:t>
            </a:r>
            <a:r>
              <a:rPr lang="en-US" sz="3400"/>
              <a:t>do</a:t>
            </a:r>
            <a:r>
              <a:rPr lang="en-US" sz="3400" smtClean="0"/>
              <a:t>) ______ </a:t>
            </a:r>
            <a:r>
              <a:rPr lang="en-US" sz="3400"/>
              <a:t>his homework?</a:t>
            </a:r>
          </a:p>
          <a:p>
            <a:r>
              <a:rPr lang="en-US" sz="3400" smtClean="0"/>
              <a:t>	</a:t>
            </a:r>
            <a:r>
              <a:rPr lang="en-US" sz="3400" b="1" i="1" smtClean="0"/>
              <a:t>B</a:t>
            </a:r>
            <a:r>
              <a:rPr lang="en-US" sz="3400" b="1" i="1"/>
              <a:t>:</a:t>
            </a:r>
            <a:r>
              <a:rPr lang="en-US" sz="3400"/>
              <a:t> </a:t>
            </a:r>
            <a:r>
              <a:rPr lang="en-US" sz="3400" smtClean="0"/>
              <a:t>No</a:t>
            </a:r>
            <a:r>
              <a:rPr lang="en-US" sz="3400"/>
              <a:t>, he (read</a:t>
            </a:r>
            <a:r>
              <a:rPr lang="en-US" sz="3400"/>
              <a:t>) </a:t>
            </a:r>
            <a:r>
              <a:rPr lang="en-US" sz="3400" smtClean="0"/>
              <a:t>_________ </a:t>
            </a:r>
            <a:r>
              <a:rPr lang="en-US" sz="3400"/>
              <a:t>a </a:t>
            </a:r>
            <a:r>
              <a:rPr lang="en-US" sz="3400"/>
              <a:t>book </a:t>
            </a:r>
            <a:r>
              <a:rPr lang="en-US" sz="3400" smtClean="0"/>
              <a:t>in the </a:t>
            </a:r>
            <a:r>
              <a:rPr lang="en-US" sz="3400"/>
              <a:t>living room.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2961299" y="2073226"/>
            <a:ext cx="7696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</a:rPr>
              <a:t>are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5873116" y="2058527"/>
            <a:ext cx="12009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7030A0"/>
                </a:solidFill>
              </a:rPr>
              <a:t>doing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3075599" y="2582547"/>
            <a:ext cx="21387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7030A0"/>
                </a:solidFill>
              </a:rPr>
              <a:t>am writing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4951278" y="3630934"/>
            <a:ext cx="12531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cycles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5047159" y="4149330"/>
            <a:ext cx="21412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don’t cycle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8780959" y="4135983"/>
            <a:ext cx="10375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walk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4808953" y="5160942"/>
            <a:ext cx="4764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7030A0"/>
                </a:solidFill>
              </a:rPr>
              <a:t>Is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6997490" y="5185812"/>
            <a:ext cx="12009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7030A0"/>
                </a:solidFill>
              </a:rPr>
              <a:t>doing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3985340" y="5673832"/>
            <a:ext cx="19318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is reading</a:t>
            </a:r>
            <a:endParaRPr lang="en-US" sz="3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93" grpId="0"/>
      <p:bldP spid="94" grpId="0"/>
      <p:bldP spid="95" grpId="0"/>
      <p:bldP spid="9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6303</TotalTime>
  <Words>648</Words>
  <Application>Microsoft Office PowerPoint</Application>
  <PresentationFormat>Widescreen</PresentationFormat>
  <Paragraphs>178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Gothic Std B</vt:lpstr>
      <vt:lpstr>.VnCooper</vt:lpstr>
      <vt:lpstr>Arial</vt:lpstr>
      <vt:lpstr>Calibri</vt:lpstr>
      <vt:lpstr>Calibri Light</vt:lpstr>
      <vt:lpstr>Cambria</vt:lpstr>
      <vt:lpstr>Myriad Pro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264</cp:revision>
  <dcterms:created xsi:type="dcterms:W3CDTF">2020-12-09T02:04:09Z</dcterms:created>
  <dcterms:modified xsi:type="dcterms:W3CDTF">2023-10-20T10:13:33Z</dcterms:modified>
</cp:coreProperties>
</file>