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71" r:id="rId2"/>
    <p:sldId id="256" r:id="rId3"/>
    <p:sldId id="302" r:id="rId4"/>
    <p:sldId id="279" r:id="rId5"/>
    <p:sldId id="364" r:id="rId6"/>
    <p:sldId id="370" r:id="rId7"/>
    <p:sldId id="365" r:id="rId8"/>
    <p:sldId id="366" r:id="rId9"/>
    <p:sldId id="367" r:id="rId10"/>
    <p:sldId id="368" r:id="rId11"/>
    <p:sldId id="351" r:id="rId12"/>
    <p:sldId id="276" r:id="rId13"/>
    <p:sldId id="372" r:id="rId14"/>
    <p:sldId id="373" r:id="rId15"/>
    <p:sldId id="352" r:id="rId16"/>
    <p:sldId id="377" r:id="rId17"/>
    <p:sldId id="378" r:id="rId18"/>
    <p:sldId id="375" r:id="rId19"/>
    <p:sldId id="314" r:id="rId20"/>
    <p:sldId id="330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5A0B8"/>
    <a:srgbClr val="FBE5D6"/>
    <a:srgbClr val="0FB7BD"/>
    <a:srgbClr val="F16649"/>
    <a:srgbClr val="E8F6F8"/>
    <a:srgbClr val="C0E6EA"/>
    <a:srgbClr val="62C8CE"/>
    <a:srgbClr val="7192A9"/>
    <a:srgbClr val="F47D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85910" autoAdjust="0"/>
  </p:normalViewPr>
  <p:slideViewPr>
    <p:cSldViewPr snapToGrid="0" showGuides="1">
      <p:cViewPr>
        <p:scale>
          <a:sx n="100" d="100"/>
          <a:sy n="100" d="100"/>
        </p:scale>
        <p:origin x="1182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WQn3mbignQ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470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122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43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659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6912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66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Video link: </a:t>
            </a:r>
            <a:r>
              <a:rPr lang="en-GB" sz="1200" b="0" i="0" u="sng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https://www.youtube.com/watch?v=LWQn3mbignQ</a:t>
            </a:r>
            <a:endParaRPr lang="en-GB" smtClean="0"/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893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27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507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10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769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8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84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microsoft.com/office/2007/relationships/media" Target="../media/media3.mp3"/><Relationship Id="rId7" Type="http://schemas.microsoft.com/office/2007/relationships/media" Target="../media/media1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2.mp3"/><Relationship Id="rId11" Type="http://schemas.openxmlformats.org/officeDocument/2006/relationships/image" Target="../media/image8.png"/><Relationship Id="rId5" Type="http://schemas.microsoft.com/office/2007/relationships/media" Target="../media/media2.mp3"/><Relationship Id="rId10" Type="http://schemas.openxmlformats.org/officeDocument/2006/relationships/notesSlide" Target="../notesSlides/notesSlide9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WQn3mbignQ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field </a:t>
            </a:r>
            <a:r>
              <a:rPr lang="en-US" sz="8000" b="1" dirty="0" smtClean="0">
                <a:solidFill>
                  <a:srgbClr val="AD4F0F"/>
                </a:solidFill>
              </a:rPr>
              <a:t>trip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n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215" y="5041918"/>
            <a:ext cx="60978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chuyến</a:t>
            </a:r>
            <a:r>
              <a:rPr lang="en-US" sz="4800" dirty="0"/>
              <a:t> </a:t>
            </a:r>
            <a:r>
              <a:rPr lang="en-US" sz="4800" dirty="0" err="1"/>
              <a:t>tham</a:t>
            </a:r>
            <a:r>
              <a:rPr lang="en-US" sz="4800" dirty="0"/>
              <a:t> </a:t>
            </a:r>
            <a:r>
              <a:rPr lang="en-US" sz="4800" dirty="0" err="1"/>
              <a:t>quan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74631" y="3856848"/>
            <a:ext cx="28490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fiːld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trɪp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10 Ways and Tips to Prepare your Child for an Exciting Field Trip - Nalanda  International School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20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149" y="1494406"/>
            <a:ext cx="7083786" cy="472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field_trip_1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4800" y="405899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6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30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325970"/>
              </p:ext>
            </p:extLst>
          </p:nvPr>
        </p:nvGraphicFramePr>
        <p:xfrm>
          <a:off x="1193165" y="1644715"/>
          <a:ext cx="10243225" cy="3657598"/>
        </p:xfrm>
        <a:graphic>
          <a:graphicData uri="http://schemas.openxmlformats.org/drawingml/2006/table">
            <a:tbl>
              <a:tblPr bandRow="1">
                <a:tableStyleId>{5DA37D80-6434-44D0-A028-1B22A696006F}</a:tableStyleId>
              </a:tblPr>
              <a:tblGrid>
                <a:gridCol w="3149370">
                  <a:extLst>
                    <a:ext uri="{9D8B030D-6E8A-4147-A177-3AD203B41FA5}">
                      <a16:colId xmlns:a16="http://schemas.microsoft.com/office/drawing/2014/main" val="2482376170"/>
                    </a:ext>
                  </a:extLst>
                </a:gridCol>
                <a:gridCol w="3149370">
                  <a:extLst>
                    <a:ext uri="{9D8B030D-6E8A-4147-A177-3AD203B41FA5}">
                      <a16:colId xmlns:a16="http://schemas.microsoft.com/office/drawing/2014/main" val="2801432816"/>
                    </a:ext>
                  </a:extLst>
                </a:gridCol>
                <a:gridCol w="3944485">
                  <a:extLst>
                    <a:ext uri="{9D8B030D-6E8A-4147-A177-3AD203B41FA5}">
                      <a16:colId xmlns:a16="http://schemas.microsoft.com/office/drawing/2014/main" val="2624336858"/>
                    </a:ext>
                  </a:extLst>
                </a:gridCol>
              </a:tblGrid>
              <a:tr h="69096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Form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FB7BD"/>
                          </a:solidFill>
                          <a:effectLst/>
                        </a:rPr>
                        <a:t>Example</a:t>
                      </a:r>
                      <a:endParaRPr lang="en-US" sz="3200" b="1" dirty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smtClean="0">
                          <a:solidFill>
                            <a:srgbClr val="0FB7BD"/>
                          </a:solidFill>
                          <a:effectLst/>
                          <a:latin typeface="+mn-lt"/>
                          <a:ea typeface="+mn-ea"/>
                        </a:rPr>
                        <a:t>Meaning</a:t>
                      </a:r>
                      <a:endParaRPr lang="en-US" sz="3200" b="1" dirty="0" smtClean="0">
                        <a:solidFill>
                          <a:srgbClr val="0FB7BD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2386966"/>
                  </a:ext>
                </a:extLst>
              </a:tr>
              <a:tr h="6909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1. superb (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adj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/suːˈpɜːb/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siêu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đẳng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5967756"/>
                  </a:ext>
                </a:extLst>
              </a:tr>
              <a:tr h="89372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2. perfect (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adj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/ˈpɜːfɪkt/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hoàn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hảo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3053719"/>
                  </a:ext>
                </a:extLst>
              </a:tr>
              <a:tr h="6909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3. leadership (n)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/ˈliːdəʃɪp/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kĩ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năng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lãnh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đạo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797200"/>
                  </a:ext>
                </a:extLst>
              </a:tr>
              <a:tr h="6909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4. field trip (n)</a:t>
                      </a:r>
                      <a:endParaRPr lang="en-US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fiːld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trɪp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/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chuyến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tham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quan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866405"/>
                  </a:ext>
                </a:extLst>
              </a:tr>
            </a:tbl>
          </a:graphicData>
        </a:graphic>
      </p:graphicFrame>
      <p:pic>
        <p:nvPicPr>
          <p:cNvPr id="3" name="field_trip_1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067" y="4752415"/>
            <a:ext cx="487363" cy="487363"/>
          </a:xfrm>
          <a:prstGeom prst="rect">
            <a:avLst/>
          </a:prstGeom>
        </p:spPr>
      </p:pic>
      <p:pic>
        <p:nvPicPr>
          <p:cNvPr id="4" name="leadership__gb_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067" y="3995706"/>
            <a:ext cx="487363" cy="487363"/>
          </a:xfrm>
          <a:prstGeom prst="rect">
            <a:avLst/>
          </a:prstGeom>
        </p:spPr>
      </p:pic>
      <p:pic>
        <p:nvPicPr>
          <p:cNvPr id="5" name="perfect__gb_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067" y="3238998"/>
            <a:ext cx="487362" cy="487363"/>
          </a:xfrm>
          <a:prstGeom prst="rect">
            <a:avLst/>
          </a:prstGeom>
        </p:spPr>
      </p:pic>
      <p:pic>
        <p:nvPicPr>
          <p:cNvPr id="6" name="superb__gb_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067" y="2482290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55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53071"/>
            <a:ext cx="1115716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write T (True) or F (False). Correct the false statements.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9852" y="117650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2637" y="10738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372244" y="1662140"/>
            <a:ext cx="9535488" cy="5205439"/>
            <a:chOff x="0" y="1204462"/>
            <a:chExt cx="7892143" cy="6289152"/>
          </a:xfrm>
        </p:grpSpPr>
        <p:grpSp>
          <p:nvGrpSpPr>
            <p:cNvPr id="28" name="Group 27"/>
            <p:cNvGrpSpPr/>
            <p:nvPr/>
          </p:nvGrpSpPr>
          <p:grpSpPr>
            <a:xfrm>
              <a:off x="0" y="1204462"/>
              <a:ext cx="7892143" cy="6289152"/>
              <a:chOff x="0" y="0"/>
              <a:chExt cx="7892143" cy="6289152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87086" y="87084"/>
                <a:ext cx="7774577" cy="6121153"/>
              </a:xfrm>
              <a:prstGeom prst="roundRect">
                <a:avLst>
                  <a:gd name="adj" fmla="val 3764"/>
                </a:avLst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6"/>
              <a:stretch/>
            </p:blipFill>
            <p:spPr>
              <a:xfrm>
                <a:off x="0" y="0"/>
                <a:ext cx="7892143" cy="732640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272144" y="1269147"/>
                <a:ext cx="7467599" cy="5020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200" dirty="0"/>
                  <a:t>Hi Mum </a:t>
                </a:r>
                <a:r>
                  <a:rPr lang="en-US" sz="2200"/>
                  <a:t>and </a:t>
                </a:r>
                <a:r>
                  <a:rPr lang="en-US" sz="2200" smtClean="0"/>
                  <a:t>Dad</a:t>
                </a:r>
                <a:r>
                  <a:rPr lang="en-US" sz="2200" dirty="0"/>
                  <a:t>,</a:t>
                </a:r>
              </a:p>
              <a:p>
                <a:pPr algn="just"/>
                <a:r>
                  <a:rPr lang="en-US" sz="2200" dirty="0"/>
                  <a:t>Here I am at the Superb Summer Camp. </a:t>
                </a:r>
                <a:r>
                  <a:rPr lang="en-US" sz="2200" dirty="0" err="1"/>
                  <a:t>Mr</a:t>
                </a:r>
                <a:r>
                  <a:rPr lang="en-US" sz="2200" dirty="0"/>
                  <a:t> Black asked us to write emails in English! Wow, everything here is in English! I have some new friends: Jimmy, </a:t>
                </a:r>
                <a:r>
                  <a:rPr lang="en-US" sz="2200" dirty="0" err="1"/>
                  <a:t>Phong</a:t>
                </a:r>
                <a:r>
                  <a:rPr lang="en-US" sz="2200" dirty="0"/>
                  <a:t>, and </a:t>
                </a:r>
                <a:r>
                  <a:rPr lang="en-US" sz="2200" dirty="0" err="1"/>
                  <a:t>Nhung</a:t>
                </a:r>
                <a:r>
                  <a:rPr lang="en-US" sz="2200" dirty="0"/>
                  <a:t>. They’re in the photo. Jimmy has blonde hair and blue eyes. He’s clever and creative. He likes taking photos. </a:t>
                </a:r>
                <a:r>
                  <a:rPr lang="en-US" sz="2200" dirty="0" err="1"/>
                  <a:t>Phong</a:t>
                </a:r>
                <a:r>
                  <a:rPr lang="en-US" sz="2200" dirty="0"/>
                  <a:t> is the tall boy. He’s sporty and plays basketball very well. </a:t>
                </a:r>
                <a:r>
                  <a:rPr lang="en-US" sz="2200" dirty="0" err="1"/>
                  <a:t>Nhung</a:t>
                </a:r>
                <a:r>
                  <a:rPr lang="en-US" sz="2200" dirty="0"/>
                  <a:t> has curly black hair. She’s kind. She shared her lunch with me today. </a:t>
                </a:r>
              </a:p>
              <a:p>
                <a:pPr algn="just"/>
                <a:r>
                  <a:rPr lang="en-US" sz="2200" dirty="0"/>
                  <a:t>We’re having fun. Jimmy’s taking photos of me. </a:t>
                </a:r>
                <a:r>
                  <a:rPr lang="en-US" sz="2200" dirty="0" err="1"/>
                  <a:t>Phong’s</a:t>
                </a:r>
                <a:r>
                  <a:rPr lang="en-US" sz="2200" dirty="0"/>
                  <a:t> reading a comic book, and </a:t>
                </a:r>
                <a:r>
                  <a:rPr lang="en-US" sz="2200" dirty="0" err="1"/>
                  <a:t>Nhung’s</a:t>
                </a:r>
                <a:r>
                  <a:rPr lang="en-US" sz="2200" dirty="0"/>
                  <a:t> playing the violin. I must go now. </a:t>
                </a:r>
              </a:p>
              <a:p>
                <a:pPr algn="just"/>
                <a:r>
                  <a:rPr lang="en-US" sz="2200" dirty="0"/>
                  <a:t>Please write soon.</a:t>
                </a:r>
              </a:p>
              <a:p>
                <a:pPr algn="just"/>
                <a:r>
                  <a:rPr lang="en-US" sz="2200" dirty="0"/>
                  <a:t>Love,</a:t>
                </a:r>
              </a:p>
              <a:p>
                <a:pPr algn="just"/>
                <a:r>
                  <a:rPr lang="en-US" sz="2200" dirty="0"/>
                  <a:t>Nam</a:t>
                </a:r>
              </a:p>
            </p:txBody>
          </p:sp>
        </p:grpSp>
        <p:cxnSp>
          <p:nvCxnSpPr>
            <p:cNvPr id="29" name="Straight Connector 28"/>
            <p:cNvCxnSpPr/>
            <p:nvPr/>
          </p:nvCxnSpPr>
          <p:spPr>
            <a:xfrm>
              <a:off x="272144" y="2188029"/>
              <a:ext cx="7315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72144" y="2481941"/>
              <a:ext cx="7315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272144" y="1779837"/>
              <a:ext cx="6662057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To: My parents &lt;parents.nguyen@webmail.com&gt;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72144" y="2127393"/>
              <a:ext cx="6662057" cy="40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Subject: My first day at the superb summer camp 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185" y="4427522"/>
            <a:ext cx="2849435" cy="23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86309"/>
            <a:ext cx="1115716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write T (True) or F (False). Correct the false statements.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185" y="4494611"/>
            <a:ext cx="2849435" cy="2373086"/>
          </a:xfrm>
          <a:prstGeom prst="rect">
            <a:avLst/>
          </a:prstGeom>
        </p:spPr>
      </p:pic>
      <p:graphicFrame>
        <p:nvGraphicFramePr>
          <p:cNvPr id="25" name="Table 5">
            <a:extLst>
              <a:ext uri="{FF2B5EF4-FFF2-40B4-BE49-F238E27FC236}">
                <a16:creationId xmlns:a16="http://schemas.microsoft.com/office/drawing/2014/main" id="{ECD09229-6B0B-459D-B52D-756BD2233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2253146"/>
              </p:ext>
            </p:extLst>
          </p:nvPr>
        </p:nvGraphicFramePr>
        <p:xfrm>
          <a:off x="748246" y="2971171"/>
          <a:ext cx="9788136" cy="28346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8726009">
                  <a:extLst>
                    <a:ext uri="{9D8B030D-6E8A-4147-A177-3AD203B41FA5}">
                      <a16:colId xmlns:a16="http://schemas.microsoft.com/office/drawing/2014/main" val="2725891262"/>
                    </a:ext>
                  </a:extLst>
                </a:gridCol>
                <a:gridCol w="1062127">
                  <a:extLst>
                    <a:ext uri="{9D8B030D-6E8A-4147-A177-3AD203B41FA5}">
                      <a16:colId xmlns:a16="http://schemas.microsoft.com/office/drawing/2014/main" val="3944393863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3524910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ABFE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ABFE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9712904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441757"/>
                  </a:ext>
                </a:extLst>
              </a:tr>
              <a:tr h="7086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ABFE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AABFE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797444"/>
                  </a:ext>
                </a:extLst>
              </a:tr>
            </a:tbl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1008007" y="1917605"/>
            <a:ext cx="1860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878480" y="1918466"/>
            <a:ext cx="57694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Nam is writing to his teacher. </a:t>
            </a:r>
            <a:r>
              <a:rPr lang="en-US" sz="3000" b="1" dirty="0">
                <a:solidFill>
                  <a:srgbClr val="00B050"/>
                </a:solidFill>
              </a:rPr>
              <a:t>F</a:t>
            </a:r>
            <a:r>
              <a:rPr lang="en-US" sz="3000" dirty="0"/>
              <a:t> </a:t>
            </a:r>
          </a:p>
          <a:p>
            <a:r>
              <a:rPr lang="en-US" sz="3000" b="1" dirty="0">
                <a:solidFill>
                  <a:srgbClr val="00B050"/>
                </a:solidFill>
              </a:rPr>
              <a:t>(his parents)</a:t>
            </a:r>
          </a:p>
        </p:txBody>
      </p:sp>
      <p:sp>
        <p:nvSpPr>
          <p:cNvPr id="3" name="Rectangle 2"/>
          <p:cNvSpPr/>
          <p:nvPr/>
        </p:nvSpPr>
        <p:spPr>
          <a:xfrm>
            <a:off x="738369" y="3011002"/>
            <a:ext cx="8925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1.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children can speak Vietnamese at the camp.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8246" y="4453062"/>
            <a:ext cx="5809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kern="0" dirty="0">
                <a:solidFill>
                  <a:srgbClr val="0070C0"/>
                </a:solidFill>
              </a:rPr>
              <a:t>2</a:t>
            </a:r>
            <a:r>
              <a:rPr lang="en-US" sz="3200" b="1" kern="0" dirty="0" smtClean="0">
                <a:solidFill>
                  <a:srgbClr val="0070C0"/>
                </a:solidFill>
              </a:rPr>
              <a:t>.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Nam has four new friends.</a:t>
            </a: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1561250" y="4267335"/>
            <a:ext cx="4572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cxnSp>
        <p:nvCxnSpPr>
          <p:cNvPr id="49" name="Straight Connector 48"/>
          <p:cNvCxnSpPr/>
          <p:nvPr/>
        </p:nvCxnSpPr>
        <p:spPr>
          <a:xfrm flipV="1">
            <a:off x="1563670" y="5550943"/>
            <a:ext cx="45720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ysDot"/>
            <a:miter lim="800000"/>
          </a:ln>
          <a:effectLst/>
        </p:spPr>
      </p:cxnSp>
      <p:cxnSp>
        <p:nvCxnSpPr>
          <p:cNvPr id="50" name="Straight Arrow Connector 49"/>
          <p:cNvCxnSpPr/>
          <p:nvPr/>
        </p:nvCxnSpPr>
        <p:spPr>
          <a:xfrm>
            <a:off x="923525" y="4151216"/>
            <a:ext cx="355523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Arrow Connector 50"/>
          <p:cNvCxnSpPr/>
          <p:nvPr/>
        </p:nvCxnSpPr>
        <p:spPr>
          <a:xfrm>
            <a:off x="925950" y="5450642"/>
            <a:ext cx="355523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D31A215-2879-4707-A6AC-A1BA819D735A}"/>
              </a:ext>
            </a:extLst>
          </p:cNvPr>
          <p:cNvSpPr txBox="1"/>
          <p:nvPr/>
        </p:nvSpPr>
        <p:spPr>
          <a:xfrm>
            <a:off x="9762612" y="2995684"/>
            <a:ext cx="4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F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83E236-694F-492F-AFA9-A86A1FE08543}"/>
              </a:ext>
            </a:extLst>
          </p:cNvPr>
          <p:cNvSpPr txBox="1"/>
          <p:nvPr/>
        </p:nvSpPr>
        <p:spPr>
          <a:xfrm>
            <a:off x="9762612" y="4453062"/>
            <a:ext cx="4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F</a:t>
            </a: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31656933-833B-4D47-98C1-7961903FEB9F}"/>
              </a:ext>
            </a:extLst>
          </p:cNvPr>
          <p:cNvSpPr txBox="1"/>
          <p:nvPr/>
        </p:nvSpPr>
        <p:spPr>
          <a:xfrm>
            <a:off x="1454327" y="3778221"/>
            <a:ext cx="4320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They speak English only.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13F386A-1BF5-41C9-9DC0-6C4151FD0E62}"/>
              </a:ext>
            </a:extLst>
          </p:cNvPr>
          <p:cNvSpPr txBox="1"/>
          <p:nvPr/>
        </p:nvSpPr>
        <p:spPr>
          <a:xfrm>
            <a:off x="1459177" y="5104367"/>
            <a:ext cx="24529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He has three.</a:t>
            </a:r>
          </a:p>
        </p:txBody>
      </p:sp>
    </p:spTree>
    <p:extLst>
      <p:ext uri="{BB962C8B-B14F-4D97-AF65-F5344CB8AC3E}">
        <p14:creationId xmlns:p14="http://schemas.microsoft.com/office/powerpoint/2010/main" val="1101228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5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86309"/>
            <a:ext cx="11157163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text and write T (True) or F (False). Correct the false statements.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471" y="4092517"/>
            <a:ext cx="3320599" cy="2765484"/>
          </a:xfrm>
          <a:prstGeom prst="rect">
            <a:avLst/>
          </a:prstGeom>
        </p:spPr>
      </p:pic>
      <p:graphicFrame>
        <p:nvGraphicFramePr>
          <p:cNvPr id="45" name="Table 5">
            <a:extLst>
              <a:ext uri="{FF2B5EF4-FFF2-40B4-BE49-F238E27FC236}">
                <a16:creationId xmlns:a16="http://schemas.microsoft.com/office/drawing/2014/main" id="{ECD09229-6B0B-459D-B52D-756BD2233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433526"/>
              </p:ext>
            </p:extLst>
          </p:nvPr>
        </p:nvGraphicFramePr>
        <p:xfrm>
          <a:off x="1320340" y="2360315"/>
          <a:ext cx="7395035" cy="346647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6592587">
                  <a:extLst>
                    <a:ext uri="{9D8B030D-6E8A-4147-A177-3AD203B41FA5}">
                      <a16:colId xmlns:a16="http://schemas.microsoft.com/office/drawing/2014/main" val="2725891262"/>
                    </a:ext>
                  </a:extLst>
                </a:gridCol>
                <a:gridCol w="802448">
                  <a:extLst>
                    <a:ext uri="{9D8B030D-6E8A-4147-A177-3AD203B41FA5}">
                      <a16:colId xmlns:a16="http://schemas.microsoft.com/office/drawing/2014/main" val="3944393863"/>
                    </a:ext>
                  </a:extLst>
                </a:gridCol>
              </a:tblGrid>
              <a:tr h="5777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9164394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405480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2052745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2726238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614450"/>
                  </a:ext>
                </a:extLst>
              </a:tr>
              <a:tr h="5777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5447709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1491325" y="2410157"/>
            <a:ext cx="53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966155" y="2412934"/>
            <a:ext cx="5460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Phong</a:t>
            </a:r>
            <a:r>
              <a:rPr lang="en-US" sz="3200" dirty="0"/>
              <a:t> likes taking photos.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491325" y="3507741"/>
            <a:ext cx="539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1966155" y="3510518"/>
            <a:ext cx="4600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Nam thinks Nhung is kind.</a:t>
            </a:r>
            <a:endParaRPr lang="en-US" sz="3200" dirty="0"/>
          </a:p>
        </p:txBody>
      </p:sp>
      <p:sp>
        <p:nvSpPr>
          <p:cNvPr id="59" name="TextBox 58"/>
          <p:cNvSpPr txBox="1"/>
          <p:nvPr/>
        </p:nvSpPr>
        <p:spPr>
          <a:xfrm>
            <a:off x="1491325" y="4687666"/>
            <a:ext cx="603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966155" y="4679013"/>
            <a:ext cx="4943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Phong</a:t>
            </a:r>
            <a:r>
              <a:rPr lang="en-US" sz="3200" dirty="0"/>
              <a:t> is tall and sporty.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095235" y="3412447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2030577" y="4564639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2030579" y="5694359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1425677" y="3253217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1425677" y="4439699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425677" y="557865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D02F0FF9-FE6D-4E5A-856D-434DA9533F4B}"/>
              </a:ext>
            </a:extLst>
          </p:cNvPr>
          <p:cNvSpPr txBox="1"/>
          <p:nvPr/>
        </p:nvSpPr>
        <p:spPr>
          <a:xfrm>
            <a:off x="8104683" y="2447824"/>
            <a:ext cx="4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F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2999285-CFAA-485E-8092-86FE32ACA0D6}"/>
              </a:ext>
            </a:extLst>
          </p:cNvPr>
          <p:cNvSpPr txBox="1"/>
          <p:nvPr/>
        </p:nvSpPr>
        <p:spPr>
          <a:xfrm>
            <a:off x="8104683" y="3545407"/>
            <a:ext cx="4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T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230D587-E102-4D0B-8D69-54FC3F597766}"/>
              </a:ext>
            </a:extLst>
          </p:cNvPr>
          <p:cNvSpPr txBox="1"/>
          <p:nvPr/>
        </p:nvSpPr>
        <p:spPr>
          <a:xfrm>
            <a:off x="8104683" y="4635723"/>
            <a:ext cx="4748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</a:rPr>
              <a:t>T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4B89D506-274A-416B-9AC0-CAE70075E785}"/>
              </a:ext>
            </a:extLst>
          </p:cNvPr>
          <p:cNvSpPr txBox="1"/>
          <p:nvPr/>
        </p:nvSpPr>
        <p:spPr>
          <a:xfrm>
            <a:off x="1998549" y="2931839"/>
            <a:ext cx="45357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Jimmy likes taking photos.</a:t>
            </a:r>
          </a:p>
        </p:txBody>
      </p:sp>
    </p:spTree>
    <p:extLst>
      <p:ext uri="{BB962C8B-B14F-4D97-AF65-F5344CB8AC3E}">
        <p14:creationId xmlns:p14="http://schemas.microsoft.com/office/powerpoint/2010/main" val="253254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621439" y="2812914"/>
            <a:ext cx="101419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1. </a:t>
            </a:r>
            <a:r>
              <a:rPr lang="en-US" sz="3200" dirty="0" err="1" smtClean="0"/>
              <a:t>Mi</a:t>
            </a:r>
            <a:r>
              <a:rPr lang="en-US" sz="3200" dirty="0" smtClean="0"/>
              <a:t> </a:t>
            </a:r>
            <a:r>
              <a:rPr lang="en-US" sz="3200" dirty="0"/>
              <a:t>is 12 years old</a:t>
            </a:r>
            <a:r>
              <a:rPr lang="en-US" sz="3200"/>
              <a:t>. </a:t>
            </a:r>
            <a:r>
              <a:rPr lang="en-US" sz="3200" smtClean="0"/>
              <a:t>She </a:t>
            </a:r>
            <a:r>
              <a:rPr lang="en-US" sz="3200" dirty="0"/>
              <a:t>likes drawing and writing stories. </a:t>
            </a:r>
            <a:endParaRPr lang="en-US" sz="3200" dirty="0" smtClean="0"/>
          </a:p>
          <a:p>
            <a:r>
              <a:rPr lang="en-US" sz="3200" dirty="0" smtClean="0"/>
              <a:t>She’s </a:t>
            </a:r>
            <a:r>
              <a:rPr lang="en-US" sz="3200" dirty="0"/>
              <a:t>good at E</a:t>
            </a:r>
            <a:r>
              <a:rPr lang="en-US" sz="3200" dirty="0" smtClean="0"/>
              <a:t>nglish</a:t>
            </a:r>
            <a:r>
              <a:rPr lang="en-US" sz="3200"/>
              <a:t>. </a:t>
            </a:r>
            <a:r>
              <a:rPr lang="en-US" sz="3200" smtClean="0"/>
              <a:t>She’s </a:t>
            </a:r>
            <a:r>
              <a:rPr lang="en-US" sz="3200" dirty="0"/>
              <a:t>creative and </a:t>
            </a:r>
            <a:r>
              <a:rPr lang="en-US" sz="3200"/>
              <a:t>friendly</a:t>
            </a:r>
            <a:r>
              <a:rPr lang="en-US" sz="3200" smtClean="0"/>
              <a:t>.</a:t>
            </a:r>
          </a:p>
          <a:p>
            <a:r>
              <a:rPr lang="en-US" sz="3200" smtClean="0">
                <a:solidFill>
                  <a:srgbClr val="00B050"/>
                </a:solidFill>
              </a:rPr>
              <a:t>The camp is suitable for her because it suits her age and she can use English. She can also develop her creativity at the camp.</a:t>
            </a:r>
            <a:endParaRPr lang="en-US" sz="3200" i="1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64035"/>
            <a:ext cx="105429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Read about the three students below. Is the Superb Summer Camp suitable for all of them? Why or Why not?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3EE6F9-C64C-493B-836B-B2BC7CC66749}"/>
              </a:ext>
            </a:extLst>
          </p:cNvPr>
          <p:cNvSpPr txBox="1"/>
          <p:nvPr/>
        </p:nvSpPr>
        <p:spPr>
          <a:xfrm>
            <a:off x="58874" y="3337987"/>
            <a:ext cx="1529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16649"/>
                </a:solidFill>
              </a:rPr>
              <a:t>Suggested answers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232513" y="409674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45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621439" y="2812914"/>
            <a:ext cx="99800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2. </a:t>
            </a:r>
            <a:r>
              <a:rPr lang="en-US" sz="3200" smtClean="0"/>
              <a:t>An </a:t>
            </a:r>
            <a:r>
              <a:rPr lang="en-US" sz="3200"/>
              <a:t>is 16 years old</a:t>
            </a:r>
            <a:r>
              <a:rPr lang="en-US" sz="3200"/>
              <a:t>. </a:t>
            </a:r>
            <a:r>
              <a:rPr lang="en-US" sz="3200" smtClean="0"/>
              <a:t>He </a:t>
            </a:r>
            <a:r>
              <a:rPr lang="en-US" sz="3200"/>
              <a:t>doesn’t know English. He’s funny and </a:t>
            </a:r>
            <a:r>
              <a:rPr lang="en-US" sz="3200"/>
              <a:t>kind</a:t>
            </a:r>
            <a:r>
              <a:rPr lang="en-US" sz="3200" smtClean="0"/>
              <a:t>.</a:t>
            </a:r>
          </a:p>
          <a:p>
            <a:r>
              <a:rPr lang="en-US" sz="3200">
                <a:solidFill>
                  <a:srgbClr val="00B050"/>
                </a:solidFill>
              </a:rPr>
              <a:t>The camp does not seem to suit Nam. He may be too old for the camp and he can’t speak English.</a:t>
            </a:r>
            <a:endParaRPr lang="en-US" sz="3200" i="1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64035"/>
            <a:ext cx="105429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Read about the three students below. Is the Superb Summer Camp suitable for all of them? Why or Why not?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3EE6F9-C64C-493B-836B-B2BC7CC66749}"/>
              </a:ext>
            </a:extLst>
          </p:cNvPr>
          <p:cNvSpPr txBox="1"/>
          <p:nvPr/>
        </p:nvSpPr>
        <p:spPr>
          <a:xfrm>
            <a:off x="58874" y="3337987"/>
            <a:ext cx="1529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16649"/>
                </a:solidFill>
              </a:rPr>
              <a:t>Suggested answers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232513" y="409674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96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1621439" y="2812914"/>
            <a:ext cx="99800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0070C0"/>
                </a:solidFill>
              </a:rPr>
              <a:t>3. </a:t>
            </a:r>
            <a:r>
              <a:rPr lang="en-US" sz="3200"/>
              <a:t>Vy is 14 years old. She likes playing sports. Her English isn’t very good. She’s clever, but she isn’t </a:t>
            </a:r>
            <a:r>
              <a:rPr lang="en-US" sz="3200"/>
              <a:t>active</a:t>
            </a:r>
            <a:r>
              <a:rPr lang="en-US" sz="3200" smtClean="0"/>
              <a:t>.</a:t>
            </a:r>
          </a:p>
          <a:p>
            <a:r>
              <a:rPr lang="en-US" sz="3200">
                <a:solidFill>
                  <a:srgbClr val="00B050"/>
                </a:solidFill>
              </a:rPr>
              <a:t>The camp suits Vy. It suits her age and it can help her improve her English.</a:t>
            </a:r>
            <a:endParaRPr lang="en-US" sz="3200" i="1" smtClean="0"/>
          </a:p>
        </p:txBody>
      </p:sp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64035"/>
            <a:ext cx="105429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Read about the three students below. Is the Superb Summer Camp suitable for all of them? Why or Why not?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3EE6F9-C64C-493B-836B-B2BC7CC66749}"/>
              </a:ext>
            </a:extLst>
          </p:cNvPr>
          <p:cNvSpPr txBox="1"/>
          <p:nvPr/>
        </p:nvSpPr>
        <p:spPr>
          <a:xfrm>
            <a:off x="58874" y="3337987"/>
            <a:ext cx="1529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16649"/>
                </a:solidFill>
              </a:rPr>
              <a:t>Suggested answers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232513" y="4096745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63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163688"/>
            <a:ext cx="964770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Think about yourself. Do you want to go to this kind of camp? Why or Why not?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89673" y="2072792"/>
            <a:ext cx="1860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Example</a:t>
            </a:r>
            <a:r>
              <a:rPr lang="en-US" sz="2800" b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05955" y="2086115"/>
            <a:ext cx="9347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/>
              <a:t>I want to go to this camp because I can speak English there.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05955" y="2615293"/>
            <a:ext cx="6843214" cy="4077087"/>
          </a:xfrm>
          <a:prstGeom prst="roundRect">
            <a:avLst/>
          </a:prstGeom>
          <a:solidFill>
            <a:srgbClr val="C0E6EA"/>
          </a:solidFill>
          <a:ln>
            <a:solidFill>
              <a:srgbClr val="C0E6E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2572144" y="2682275"/>
            <a:ext cx="6677560" cy="3889541"/>
          </a:xfrm>
          <a:prstGeom prst="roundRect">
            <a:avLst/>
          </a:prstGeom>
          <a:solidFill>
            <a:srgbClr val="05A0B8"/>
          </a:solidFill>
          <a:ln>
            <a:solidFill>
              <a:srgbClr val="05A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2601773" y="2755660"/>
            <a:ext cx="6618301" cy="393031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V="1">
            <a:off x="3641562" y="3647865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V="1">
            <a:off x="3641562" y="4205366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641562" y="4760385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3641562" y="5317886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641562" y="5881766"/>
            <a:ext cx="45720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16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3" y="251289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Read </a:t>
            </a:r>
            <a:r>
              <a:rPr lang="en-US" sz="3600" dirty="0"/>
              <a:t>for specific information about </a:t>
            </a:r>
            <a:r>
              <a:rPr lang="en-US" sz="3600"/>
              <a:t>friends </a:t>
            </a:r>
            <a:r>
              <a:rPr lang="en-US" sz="3600" smtClean="0"/>
              <a:t>and a </a:t>
            </a:r>
            <a:r>
              <a:rPr lang="en-US" sz="3600"/>
              <a:t>summer </a:t>
            </a:r>
            <a:r>
              <a:rPr lang="en-US" sz="3600" smtClean="0"/>
              <a:t>camp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smtClean="0"/>
              <a:t>Talk </a:t>
            </a:r>
            <a:r>
              <a:rPr lang="en-US" sz="3600" dirty="0"/>
              <a:t>about </a:t>
            </a:r>
            <a:r>
              <a:rPr lang="en-US" sz="3600"/>
              <a:t>friends </a:t>
            </a:r>
            <a:r>
              <a:rPr lang="en-US" sz="3600" smtClean="0"/>
              <a:t>and a summer camp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7213" y="1344233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5</a:t>
            </a:r>
            <a:r>
              <a:rPr lang="en-US" sz="2800" b="1" dirty="0" smtClean="0">
                <a:solidFill>
                  <a:schemeClr val="bg1"/>
                </a:solidFill>
              </a:rPr>
              <a:t>: SKILLS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MY FRIENDS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560" y="2893620"/>
            <a:ext cx="5532120" cy="3521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6198" y="2320660"/>
            <a:ext cx="8149852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/>
              <a:t>Do exercises in the workbook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560" y="3200400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591782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721270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READING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976249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SPEAKING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99233" y="557907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1345365"/>
            <a:ext cx="5758577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Listen to the song and list the adjectives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2794" y="2091210"/>
            <a:ext cx="5755112" cy="1484478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at the advertisement above and answer the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questions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teaching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 Read the text and write T (True) or F (False). Correct the false statements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8504" y="3685640"/>
            <a:ext cx="5743692" cy="16726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groups. Read about the three students below. Is the Superb Summer Camp suitable for all of them? Why or Why not?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 about yourself. Do you want to go to this kind of camp? Why or Why not?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897885"/>
            <a:ext cx="728462" cy="82338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3030073"/>
            <a:ext cx="728462" cy="946175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4276973"/>
            <a:ext cx="1012115" cy="130209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579950" y="5549726"/>
            <a:ext cx="5740800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2005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83306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80997"/>
            <a:ext cx="5378624" cy="6402614"/>
            <a:chOff x="-19221" y="197691"/>
            <a:chExt cx="5378624" cy="6402614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165133" y="3877619"/>
            <a:ext cx="6856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Listen </a:t>
            </a:r>
            <a:r>
              <a:rPr lang="en-US" sz="4000" b="1" smtClean="0"/>
              <a:t>and </a:t>
            </a:r>
            <a:r>
              <a:rPr lang="en-US" sz="4000" b="1"/>
              <a:t>list </a:t>
            </a:r>
            <a:r>
              <a:rPr lang="en-US" sz="4000" b="1"/>
              <a:t>the </a:t>
            </a:r>
            <a:r>
              <a:rPr lang="en-US" sz="4000" b="1" smtClean="0"/>
              <a:t>adjectives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WQn3mbignQ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5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9701742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Look at the advertisement above and answer the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 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27" y="2146361"/>
            <a:ext cx="5486818" cy="402817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88640" y="1874518"/>
            <a:ext cx="56165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</a:rPr>
              <a:t>1. </a:t>
            </a:r>
            <a:r>
              <a:rPr lang="en-US" sz="3200" dirty="0" smtClean="0"/>
              <a:t>Who </a:t>
            </a:r>
            <a:r>
              <a:rPr lang="en-US" sz="3200" dirty="0"/>
              <a:t>is the superb summer camp for</a:t>
            </a:r>
            <a:r>
              <a:rPr lang="en-US" sz="3200" dirty="0" smtClean="0"/>
              <a:t>? </a:t>
            </a:r>
          </a:p>
          <a:p>
            <a:endParaRPr lang="en-US" sz="3200" b="1" dirty="0" smtClean="0">
              <a:solidFill>
                <a:srgbClr val="05A0B8"/>
              </a:solidFill>
            </a:endParaRPr>
          </a:p>
          <a:p>
            <a:endParaRPr lang="en-US" sz="3200" b="1" dirty="0" smtClean="0">
              <a:solidFill>
                <a:srgbClr val="05A0B8"/>
              </a:solidFill>
            </a:endParaRPr>
          </a:p>
          <a:p>
            <a:r>
              <a:rPr lang="en-US" sz="3200" b="1" dirty="0" smtClean="0">
                <a:solidFill>
                  <a:srgbClr val="0070C0"/>
                </a:solidFill>
              </a:rPr>
              <a:t>2. </a:t>
            </a:r>
            <a:r>
              <a:rPr lang="en-US" sz="3200" dirty="0" smtClean="0"/>
              <a:t>What </a:t>
            </a:r>
            <a:r>
              <a:rPr lang="en-US" sz="3200" dirty="0"/>
              <a:t>can people do at this summer camp</a:t>
            </a:r>
            <a:r>
              <a:rPr lang="en-US" sz="3200" dirty="0" smtClean="0"/>
              <a:t>? </a:t>
            </a:r>
            <a:r>
              <a:rPr lang="en-US" sz="3200" dirty="0" smtClean="0">
                <a:solidFill>
                  <a:srgbClr val="05A0B8"/>
                </a:solidFill>
                <a:sym typeface="Wingdings" panose="05000000000000000000" pitchFamily="2" charset="2"/>
              </a:rPr>
              <a:t> 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388640" y="2731827"/>
            <a:ext cx="5616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It’s for kids between 10 and 15 years old.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640" y="4795897"/>
            <a:ext cx="53977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</a:rPr>
              <a:t>They play sports and games, draw pictures, play music, learn life skills, go on field trips, etc.</a:t>
            </a:r>
          </a:p>
        </p:txBody>
      </p:sp>
    </p:spTree>
    <p:extLst>
      <p:ext uri="{BB962C8B-B14F-4D97-AF65-F5344CB8AC3E}">
        <p14:creationId xmlns:p14="http://schemas.microsoft.com/office/powerpoint/2010/main" val="161275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superb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3710" y="496732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siêu</a:t>
            </a:r>
            <a:r>
              <a:rPr lang="en-US" sz="4800" dirty="0"/>
              <a:t> </a:t>
            </a:r>
            <a:r>
              <a:rPr lang="en-US" sz="4800" dirty="0" err="1"/>
              <a:t>đẳng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040707" y="3856848"/>
            <a:ext cx="27168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/suːˈpɜːb/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Superheroes Clipart - Ets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65"/>
          <a:stretch/>
        </p:blipFill>
        <p:spPr bwMode="auto">
          <a:xfrm>
            <a:off x="6745562" y="1718441"/>
            <a:ext cx="4572000" cy="416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uperb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029" y="402169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50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872492" y="2145255"/>
            <a:ext cx="5231128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perfect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adj)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73710" y="4967324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hoàn</a:t>
            </a:r>
            <a:r>
              <a:rPr lang="en-US" sz="4800" dirty="0"/>
              <a:t> </a:t>
            </a:r>
            <a:r>
              <a:rPr lang="en-US" sz="4800" dirty="0" err="1"/>
              <a:t>hảo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119703" y="3856848"/>
            <a:ext cx="25589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/ˈpɜːfɪkt/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 descr="Clever Stock Illustrations – 62,456 Clever Stock Illustrations, Vectors &amp; 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8823" y="1743866"/>
            <a:ext cx="4225964" cy="422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erfect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348" y="4028664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43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97394" y="1670823"/>
            <a:ext cx="5974905" cy="141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smtClean="0">
                <a:solidFill>
                  <a:srgbClr val="AD4F0F"/>
                </a:solidFill>
              </a:rPr>
              <a:t>leadership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73466" y="5001820"/>
            <a:ext cx="46789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kĩ</a:t>
            </a:r>
            <a:r>
              <a:rPr lang="en-US" sz="4800" dirty="0"/>
              <a:t> </a:t>
            </a:r>
            <a:r>
              <a:rPr lang="en-US" sz="4800" dirty="0" err="1"/>
              <a:t>năng</a:t>
            </a:r>
            <a:r>
              <a:rPr lang="en-US" sz="4800" dirty="0"/>
              <a:t> </a:t>
            </a:r>
            <a:r>
              <a:rPr lang="en-US" sz="4800" dirty="0" err="1"/>
              <a:t>lãnh</a:t>
            </a:r>
            <a:r>
              <a:rPr lang="en-US" sz="4800" dirty="0"/>
              <a:t> </a:t>
            </a:r>
            <a:r>
              <a:rPr lang="en-US" sz="4800" dirty="0" err="1"/>
              <a:t>đạo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70283" y="3613165"/>
            <a:ext cx="26853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/ˈliːdəʃɪp/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Leadership: Getting the Best from You and Your Team - mivisi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r="3014" b="9658"/>
          <a:stretch/>
        </p:blipFill>
        <p:spPr bwMode="auto">
          <a:xfrm>
            <a:off x="6262600" y="3114984"/>
            <a:ext cx="5952786" cy="374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leadership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73467" y="37849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6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4900</TotalTime>
  <Words>926</Words>
  <Application>Microsoft Office PowerPoint</Application>
  <PresentationFormat>Widescreen</PresentationFormat>
  <Paragraphs>153</Paragraphs>
  <Slides>21</Slides>
  <Notes>18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Adobe Gothic Std B</vt:lpstr>
      <vt:lpstr>Arial</vt:lpstr>
      <vt:lpstr>Calibri</vt:lpstr>
      <vt:lpstr>Calibri Light</vt:lpstr>
      <vt:lpstr>Myriad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250</cp:revision>
  <dcterms:created xsi:type="dcterms:W3CDTF">2020-12-09T02:04:09Z</dcterms:created>
  <dcterms:modified xsi:type="dcterms:W3CDTF">2023-10-20T09:15:18Z</dcterms:modified>
</cp:coreProperties>
</file>