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57" r:id="rId6"/>
    <p:sldId id="351" r:id="rId7"/>
    <p:sldId id="276" r:id="rId8"/>
    <p:sldId id="350" r:id="rId9"/>
    <p:sldId id="352" r:id="rId10"/>
    <p:sldId id="353" r:id="rId11"/>
    <p:sldId id="354" r:id="rId12"/>
    <p:sldId id="356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leads students into the lesson by telling about what they are going to learn: “How to ask and answer about people’s appearance and personalities”.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these students in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4Teen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4714067" y="1965768"/>
            <a:ext cx="7734600" cy="2596762"/>
            <a:chOff x="-1028424" y="1502509"/>
            <a:chExt cx="7486374" cy="2579717"/>
          </a:xfrm>
        </p:grpSpPr>
        <p:sp>
          <p:nvSpPr>
            <p:cNvPr id="18" name="Rounded Rectangle 17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52703" y="1900083"/>
              <a:ext cx="4410236" cy="192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1917810" y="2601197"/>
            <a:ext cx="1540779" cy="462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042458" y="3335464"/>
            <a:ext cx="3291484" cy="527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hard-working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4510158"/>
            <a:ext cx="7964956" cy="2285860"/>
            <a:chOff x="3745685" y="2923202"/>
            <a:chExt cx="7278643" cy="2681920"/>
          </a:xfrm>
        </p:grpSpPr>
        <p:sp>
          <p:nvSpPr>
            <p:cNvPr id="29" name="Rounded Rectangle 2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745685" y="2923202"/>
              <a:ext cx="2059852" cy="26819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8967904" y="4994499"/>
            <a:ext cx="2065572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33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9115732" y="5860038"/>
            <a:ext cx="1769915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8702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8746"/>
            <a:ext cx="1015015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 may have different personalities because we have different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birthdays. Read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descriptions below. Do you think they match the friends in 3?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5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 OF BIRTH AND PERSONALITY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9538"/>
              </p:ext>
            </p:extLst>
          </p:nvPr>
        </p:nvGraphicFramePr>
        <p:xfrm>
          <a:off x="320011" y="2895600"/>
          <a:ext cx="5486400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3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active,</a:t>
                      </a:r>
                      <a:r>
                        <a:rPr lang="en-US" sz="2800" b="0" baseline="0" dirty="0"/>
                        <a:t> friendly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caring,</a:t>
                      </a:r>
                      <a:r>
                        <a:rPr lang="en-US" sz="2800" b="0" baseline="0" dirty="0"/>
                        <a:t> clever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hard-working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98438"/>
              </p:ext>
            </p:extLst>
          </p:nvPr>
        </p:nvGraphicFramePr>
        <p:xfrm>
          <a:off x="6053552" y="2895600"/>
          <a:ext cx="5968267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6747">
                  <a:extLst>
                    <a:ext uri="{9D8B030D-6E8A-4147-A177-3AD203B41FA5}">
                      <a16:colId xmlns:a16="http://schemas.microsoft.com/office/drawing/2014/main" val="1980079477"/>
                    </a:ext>
                  </a:extLst>
                </a:gridCol>
                <a:gridCol w="3711520">
                  <a:extLst>
                    <a:ext uri="{9D8B030D-6E8A-4147-A177-3AD203B41FA5}">
                      <a16:colId xmlns:a16="http://schemas.microsoft.com/office/drawing/2014/main" val="163189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funny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5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22/11 –</a:t>
                      </a:r>
                      <a:r>
                        <a:rPr lang="en-US" sz="2800" b="0" baseline="0" dirty="0"/>
                        <a:t> 21/12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6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hard-working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7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8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descriptions in 4. 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 OF BIRTH AND PERSONALITY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49" y="2585842"/>
            <a:ext cx="8165251" cy="35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11499"/>
            <a:ext cx="885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 and answer about people’s appearance and </a:t>
            </a:r>
            <a:r>
              <a:rPr lang="en-US" sz="3600" dirty="0" smtClean="0"/>
              <a:t>personalities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Practice to talk about people’s appearance and personalities.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42" y="112206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next lesson: Skills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4: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79" y="2728202"/>
            <a:ext cx="5294338" cy="38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50896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EVERYDAY ENGLISH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180" y="4237293"/>
            <a:ext cx="2047875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DATE OF BIRTH AND PERSONALITY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2436" y="570860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296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Bingo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970954"/>
            <a:ext cx="5758577" cy="146734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Linda and Mi. Pay attention to the highlighted.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with a classmate. Ask him / her about his / her best friend. Remember to use the two questions highlighted in 1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653751"/>
            <a:ext cx="5755112" cy="177021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repeat.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columns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Read the descriptions in 4.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opinion with 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417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759699"/>
            <a:ext cx="1144807" cy="147759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11055" y="4538017"/>
            <a:ext cx="1139338" cy="117058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66843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95903" y="4025827"/>
            <a:ext cx="3947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Personalities </a:t>
            </a:r>
            <a:r>
              <a:rPr lang="en-US" sz="4000" b="1" smtClean="0"/>
              <a:t>vocabulary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0427" y="2864141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7198" y="1157925"/>
            <a:ext cx="6520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- Make </a:t>
            </a:r>
            <a:r>
              <a:rPr lang="en-US" sz="3200" dirty="0"/>
              <a:t>a </a:t>
            </a:r>
            <a:r>
              <a:rPr lang="en-US" sz="3200"/>
              <a:t>table </a:t>
            </a:r>
            <a:r>
              <a:rPr lang="en-US" sz="3200" smtClean="0"/>
              <a:t>of 3x3 into </a:t>
            </a:r>
            <a:r>
              <a:rPr lang="en-US" sz="3200" dirty="0"/>
              <a:t>their notebooks and fill in with </a:t>
            </a:r>
            <a:r>
              <a:rPr lang="en-US" sz="3200" dirty="0" smtClean="0"/>
              <a:t>different personalities</a:t>
            </a:r>
            <a:r>
              <a:rPr lang="en-US" sz="3200" dirty="0"/>
              <a:t>. </a:t>
            </a:r>
            <a:endParaRPr lang="en-US" sz="3200" dirty="0" smtClean="0"/>
          </a:p>
          <a:p>
            <a:pPr lvl="0"/>
            <a:r>
              <a:rPr lang="en-US" sz="3200" dirty="0"/>
              <a:t>- </a:t>
            </a:r>
            <a:r>
              <a:rPr lang="en-US" sz="3200" dirty="0" smtClean="0"/>
              <a:t>Teacher </a:t>
            </a:r>
            <a:r>
              <a:rPr lang="en-US" sz="3200" dirty="0"/>
              <a:t>reads out loud 9 personalities. The student has a line of 3 can shout: BINGO.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058431" y="1267996"/>
            <a:ext cx="580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Personalities </a:t>
            </a:r>
            <a:r>
              <a:rPr lang="en-US" sz="4000" b="1" smtClean="0"/>
              <a:t>vocabulary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98244" y="1069075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637" y="2441603"/>
            <a:ext cx="6054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- Make </a:t>
            </a:r>
            <a:r>
              <a:rPr lang="en-US" sz="3600" dirty="0"/>
              <a:t>a </a:t>
            </a:r>
            <a:r>
              <a:rPr lang="en-US" sz="3600"/>
              <a:t>table </a:t>
            </a:r>
            <a:r>
              <a:rPr lang="en-US" sz="3600" smtClean="0"/>
              <a:t>of 3x3 into </a:t>
            </a:r>
            <a:r>
              <a:rPr lang="en-US" sz="3600" dirty="0"/>
              <a:t>their notebooks and fill in with </a:t>
            </a:r>
            <a:r>
              <a:rPr lang="en-US" sz="3600" dirty="0" smtClean="0"/>
              <a:t>different personalities</a:t>
            </a:r>
            <a:r>
              <a:rPr lang="en-US" sz="3600" dirty="0"/>
              <a:t>. </a:t>
            </a:r>
            <a:endParaRPr lang="en-US" sz="3600" dirty="0" smtClean="0"/>
          </a:p>
          <a:p>
            <a:pPr lvl="0"/>
            <a:r>
              <a:rPr lang="en-US" sz="3600" dirty="0"/>
              <a:t>- </a:t>
            </a:r>
            <a:r>
              <a:rPr lang="en-US" sz="3600" dirty="0" smtClean="0"/>
              <a:t>Teacher </a:t>
            </a:r>
            <a:r>
              <a:rPr lang="en-US" sz="3600" dirty="0"/>
              <a:t>reads out loud 9 personalities. The student has a line of 3 can shout: BINGO.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05901"/>
              </p:ext>
            </p:extLst>
          </p:nvPr>
        </p:nvGraphicFramePr>
        <p:xfrm>
          <a:off x="7130183" y="2183115"/>
          <a:ext cx="4139628" cy="41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76">
                  <a:extLst>
                    <a:ext uri="{9D8B030D-6E8A-4147-A177-3AD203B41FA5}">
                      <a16:colId xmlns:a16="http://schemas.microsoft.com/office/drawing/2014/main" val="543628745"/>
                    </a:ext>
                  </a:extLst>
                </a:gridCol>
                <a:gridCol w="1379876">
                  <a:extLst>
                    <a:ext uri="{9D8B030D-6E8A-4147-A177-3AD203B41FA5}">
                      <a16:colId xmlns:a16="http://schemas.microsoft.com/office/drawing/2014/main" val="3883886557"/>
                    </a:ext>
                  </a:extLst>
                </a:gridCol>
                <a:gridCol w="1379876">
                  <a:extLst>
                    <a:ext uri="{9D8B030D-6E8A-4147-A177-3AD203B41FA5}">
                      <a16:colId xmlns:a16="http://schemas.microsoft.com/office/drawing/2014/main" val="64186840"/>
                    </a:ext>
                  </a:extLst>
                </a:gridCol>
              </a:tblGrid>
              <a:tr h="1380000"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active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clever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624"/>
                  </a:ext>
                </a:extLst>
              </a:tr>
              <a:tr h="1380000"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42845"/>
                  </a:ext>
                </a:extLst>
              </a:tr>
              <a:tr h="1380000"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0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53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2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1650200" y="3666190"/>
            <a:ext cx="2798708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1650200" y="2664720"/>
            <a:ext cx="6280462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63238" y="2142696"/>
            <a:ext cx="115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…</a:t>
            </a:r>
          </a:p>
          <a:p>
            <a:r>
              <a:rPr lang="en-US" sz="3200" b="1" i="1" dirty="0"/>
              <a:t>Linda: </a:t>
            </a:r>
            <a:r>
              <a:rPr lang="en-US" sz="3200" dirty="0"/>
              <a:t>What does your best friend look like?</a:t>
            </a:r>
          </a:p>
          <a:p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She’s short with long </a:t>
            </a:r>
            <a:r>
              <a:rPr lang="en-US" sz="3200"/>
              <a:t>black </a:t>
            </a:r>
            <a:r>
              <a:rPr lang="en-US" sz="3200" smtClean="0"/>
              <a:t>hair. She </a:t>
            </a:r>
            <a:r>
              <a:rPr lang="en-US" sz="3200" dirty="0"/>
              <a:t>has bright brown eyes.</a:t>
            </a:r>
          </a:p>
          <a:p>
            <a:r>
              <a:rPr lang="en-US" sz="3200" b="1" i="1" dirty="0"/>
              <a:t>Linda: </a:t>
            </a:r>
            <a:r>
              <a:rPr lang="en-US" sz="3200" dirty="0"/>
              <a:t>What’s she like?</a:t>
            </a:r>
          </a:p>
          <a:p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She’s very kind and creative.</a:t>
            </a:r>
          </a:p>
          <a:p>
            <a:r>
              <a:rPr lang="en-US" sz="3200" dirty="0"/>
              <a:t>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Linda and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Mi. Pay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attention to the highlighted.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19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1199" y="171138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4589944"/>
            <a:ext cx="60122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sk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about 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appearance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en-US" sz="3200" dirty="0">
              <a:ea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b="1" dirty="0" smtClean="0">
                <a:solidFill>
                  <a:srgbClr val="00B050"/>
                </a:solidFill>
                <a:ea typeface="Calibri" panose="020F0502020204030204" pitchFamily="34" charset="0"/>
              </a:rPr>
              <a:t>What + do/does + S + look like?</a:t>
            </a:r>
          </a:p>
          <a:p>
            <a:r>
              <a:rPr lang="en-US" sz="3200" dirty="0" smtClean="0"/>
              <a:t>Ask </a:t>
            </a:r>
            <a:r>
              <a:rPr lang="en-US" sz="3200" dirty="0"/>
              <a:t>about </a:t>
            </a:r>
            <a:r>
              <a:rPr lang="en-US" sz="3200" b="1" dirty="0"/>
              <a:t>personality</a:t>
            </a:r>
            <a:r>
              <a:rPr lang="en-US" sz="3200" dirty="0"/>
              <a:t>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b="1" dirty="0" smtClean="0">
                <a:solidFill>
                  <a:srgbClr val="00B050"/>
                </a:solidFill>
              </a:rPr>
              <a:t>What + be + S + </a:t>
            </a:r>
            <a:r>
              <a:rPr lang="en-US" sz="3200" b="1" smtClean="0">
                <a:solidFill>
                  <a:srgbClr val="00B050"/>
                </a:solidFill>
              </a:rPr>
              <a:t>like</a:t>
            </a:r>
            <a:r>
              <a:rPr lang="en-US" sz="3200" b="1" smtClean="0">
                <a:solidFill>
                  <a:srgbClr val="00B050"/>
                </a:solidFill>
              </a:rPr>
              <a:t>?</a:t>
            </a:r>
            <a:endParaRPr lang="en-US" sz="32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with a classmate. Ask him / her about his / her best friend. Remember to use the two questions highlighted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852" y="2493148"/>
            <a:ext cx="41413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Suggested conversation:</a:t>
            </a:r>
            <a:endParaRPr lang="en-US" sz="28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0533" y="3172722"/>
            <a:ext cx="75476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/>
            <a:r>
              <a:rPr lang="en-US" sz="3200" b="1" i="1">
                <a:solidFill>
                  <a:srgbClr val="000000"/>
                </a:solidFill>
              </a:rPr>
              <a:t>A: </a:t>
            </a:r>
            <a:r>
              <a:rPr lang="en-US" sz="3200">
                <a:solidFill>
                  <a:srgbClr val="000000"/>
                </a:solidFill>
              </a:rPr>
              <a:t>What does he look like?</a:t>
            </a:r>
            <a:endParaRPr lang="en-US" sz="3200"/>
          </a:p>
          <a:p>
            <a:pPr indent="-1270"/>
            <a:r>
              <a:rPr lang="en-US" sz="3200" b="1" i="1">
                <a:solidFill>
                  <a:srgbClr val="000000"/>
                </a:solidFill>
              </a:rPr>
              <a:t>B: </a:t>
            </a:r>
            <a:r>
              <a:rPr lang="en-US" sz="3200">
                <a:solidFill>
                  <a:srgbClr val="000000"/>
                </a:solidFill>
              </a:rPr>
              <a:t>He is tall and slim. He has short black hair. He has glasses. </a:t>
            </a:r>
            <a:endParaRPr lang="en-US" sz="3200"/>
          </a:p>
          <a:p>
            <a:pPr indent="-1270"/>
            <a:r>
              <a:rPr lang="en-US" sz="3200" b="1" i="1">
                <a:solidFill>
                  <a:srgbClr val="000000"/>
                </a:solidFill>
              </a:rPr>
              <a:t>A: </a:t>
            </a:r>
            <a:r>
              <a:rPr lang="en-US" sz="3200">
                <a:solidFill>
                  <a:srgbClr val="000000"/>
                </a:solidFill>
              </a:rPr>
              <a:t>What’s he like?</a:t>
            </a:r>
            <a:endParaRPr lang="en-US" sz="3200"/>
          </a:p>
          <a:p>
            <a:r>
              <a:rPr lang="en-US" sz="3200" b="1" i="1">
                <a:solidFill>
                  <a:srgbClr val="000000"/>
                </a:solidFill>
              </a:rPr>
              <a:t>B: </a:t>
            </a:r>
            <a:r>
              <a:rPr lang="en-US" sz="3200">
                <a:solidFill>
                  <a:srgbClr val="000000"/>
                </a:solidFill>
              </a:rPr>
              <a:t>He is hard-working and creative. He is kind, </a:t>
            </a:r>
            <a:r>
              <a:rPr lang="en-US" sz="3200">
                <a:solidFill>
                  <a:srgbClr val="000000"/>
                </a:solidFill>
              </a:rPr>
              <a:t>too</a:t>
            </a:r>
            <a:r>
              <a:rPr lang="en-US" sz="3200" smtClean="0">
                <a:solidFill>
                  <a:srgbClr val="000000"/>
                </a:solidFill>
              </a:rPr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749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93828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2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3765</TotalTime>
  <Words>694</Words>
  <Application>Microsoft Office PowerPoint</Application>
  <PresentationFormat>Widescreen</PresentationFormat>
  <Paragraphs>119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228</cp:revision>
  <dcterms:created xsi:type="dcterms:W3CDTF">2020-12-09T02:04:09Z</dcterms:created>
  <dcterms:modified xsi:type="dcterms:W3CDTF">2023-10-20T08:29:51Z</dcterms:modified>
</cp:coreProperties>
</file>