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92" r:id="rId6"/>
    <p:sldId id="398" r:id="rId7"/>
    <p:sldId id="399" r:id="rId8"/>
    <p:sldId id="400" r:id="rId9"/>
    <p:sldId id="401" r:id="rId10"/>
    <p:sldId id="380" r:id="rId11"/>
    <p:sldId id="397" r:id="rId12"/>
    <p:sldId id="381" r:id="rId13"/>
    <p:sldId id="382" r:id="rId14"/>
    <p:sldId id="38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6649"/>
    <a:srgbClr val="05A0B8"/>
    <a:srgbClr val="03B5BC"/>
    <a:srgbClr val="97FFFF"/>
    <a:srgbClr val="C5D3FF"/>
    <a:srgbClr val="C0E6EA"/>
    <a:srgbClr val="62C8CE"/>
    <a:srgbClr val="0FB7BD"/>
    <a:srgbClr val="E8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20"/>
  </p:normalViewPr>
  <p:slideViewPr>
    <p:cSldViewPr snapToGrid="0" showGuides="1">
      <p:cViewPr varScale="1">
        <p:scale>
          <a:sx n="109" d="100"/>
          <a:sy n="109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8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0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8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44640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answer the questions.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89"/>
          <a:stretch/>
        </p:blipFill>
        <p:spPr>
          <a:xfrm>
            <a:off x="1095244" y="1706305"/>
            <a:ext cx="9200419" cy="50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6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816197" y="1778792"/>
            <a:ext cx="1152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Where is the writer's new school?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It's in a quiet place not far from the city centre.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/>
              <a:t>What are the students like?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They're hard-working and kind.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/>
              <a:t>What are the teachers like?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They're helpful and friendly.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/>
              <a:t>How many clubs are there in the school? 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There are 5 clubs.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200" dirty="0"/>
              <a:t>Why does the writer love the school?</a:t>
            </a:r>
          </a:p>
          <a:p>
            <a:pPr algn="just"/>
            <a:r>
              <a:rPr lang="en-US" sz="3200" dirty="0">
                <a:solidFill>
                  <a:srgbClr val="F16649"/>
                </a:solidFill>
                <a:sym typeface="Wingdings" pitchFamily="2" charset="2"/>
              </a:rPr>
              <a:t> Because it's a good school.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44640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answer the questions.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8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256328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Interview two of your classmates about what they like and dislike about your school. Report their answers.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35896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256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687FD-89C2-0FFA-DF07-F6D81DA58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88604"/>
              </p:ext>
            </p:extLst>
          </p:nvPr>
        </p:nvGraphicFramePr>
        <p:xfrm>
          <a:off x="362823" y="2844292"/>
          <a:ext cx="11383803" cy="26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601">
                  <a:extLst>
                    <a:ext uri="{9D8B030D-6E8A-4147-A177-3AD203B41FA5}">
                      <a16:colId xmlns:a16="http://schemas.microsoft.com/office/drawing/2014/main" val="2348703793"/>
                    </a:ext>
                  </a:extLst>
                </a:gridCol>
                <a:gridCol w="3794601">
                  <a:extLst>
                    <a:ext uri="{9D8B030D-6E8A-4147-A177-3AD203B41FA5}">
                      <a16:colId xmlns:a16="http://schemas.microsoft.com/office/drawing/2014/main" val="1227376670"/>
                    </a:ext>
                  </a:extLst>
                </a:gridCol>
                <a:gridCol w="3794601">
                  <a:extLst>
                    <a:ext uri="{9D8B030D-6E8A-4147-A177-3AD203B41FA5}">
                      <a16:colId xmlns:a16="http://schemas.microsoft.com/office/drawing/2014/main" val="2627967717"/>
                    </a:ext>
                  </a:extLst>
                </a:gridCol>
              </a:tblGrid>
              <a:tr h="816124"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What he / she likes + reasons</a:t>
                      </a:r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What he / she dislikes + reasons</a:t>
                      </a:r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76523"/>
                  </a:ext>
                </a:extLst>
              </a:tr>
              <a:tr h="81612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Classmate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33375"/>
                  </a:ext>
                </a:extLst>
              </a:tr>
              <a:tr h="81612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/>
                        <a:t>Classmate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2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487067" y="2038067"/>
            <a:ext cx="11212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Everybody is at ______.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Mi's mother is watering the ______ in the garden.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Mi's father is in the ______ room.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Her younger brother is ________  in her bedroom.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Vi is watching ____.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42458" y="1146631"/>
            <a:ext cx="964898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 and Mi are talking on the phone. Listen and fill each blank with one word.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21784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1152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673B2-0267-40DD-878A-4F82D88380BC}"/>
              </a:ext>
            </a:extLst>
          </p:cNvPr>
          <p:cNvSpPr txBox="1"/>
          <p:nvPr/>
        </p:nvSpPr>
        <p:spPr>
          <a:xfrm>
            <a:off x="3914714" y="2217463"/>
            <a:ext cx="217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home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41934-1F29-EE17-18E3-C54FB27F2E54}"/>
              </a:ext>
            </a:extLst>
          </p:cNvPr>
          <p:cNvSpPr txBox="1"/>
          <p:nvPr/>
        </p:nvSpPr>
        <p:spPr>
          <a:xfrm>
            <a:off x="6203573" y="3044786"/>
            <a:ext cx="146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plants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12F68-F38C-B916-9108-E70E145B0059}"/>
              </a:ext>
            </a:extLst>
          </p:cNvPr>
          <p:cNvSpPr txBox="1"/>
          <p:nvPr/>
        </p:nvSpPr>
        <p:spPr>
          <a:xfrm>
            <a:off x="4756662" y="3887896"/>
            <a:ext cx="133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living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85659-45FC-33E0-EC9B-04D83E71ACB4}"/>
              </a:ext>
            </a:extLst>
          </p:cNvPr>
          <p:cNvSpPr txBox="1"/>
          <p:nvPr/>
        </p:nvSpPr>
        <p:spPr>
          <a:xfrm>
            <a:off x="5360887" y="4707826"/>
            <a:ext cx="179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sleeping</a:t>
            </a:r>
            <a:endParaRPr lang="en-VN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24B1A-7DCE-7174-40F5-651F2BD389B3}"/>
              </a:ext>
            </a:extLst>
          </p:cNvPr>
          <p:cNvSpPr txBox="1"/>
          <p:nvPr/>
        </p:nvSpPr>
        <p:spPr>
          <a:xfrm>
            <a:off x="3667377" y="5523100"/>
            <a:ext cx="78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TV</a:t>
            </a:r>
            <a:endParaRPr lang="en-VN" sz="3600" b="1" dirty="0">
              <a:solidFill>
                <a:srgbClr val="7030A0"/>
              </a:solidFill>
            </a:endParaRPr>
          </a:p>
        </p:txBody>
      </p:sp>
      <p:pic>
        <p:nvPicPr>
          <p:cNvPr id="11" name="review 1">
            <a:hlinkClick r:id="" action="ppaction://media"/>
            <a:extLst>
              <a:ext uri="{FF2B5EF4-FFF2-40B4-BE49-F238E27FC236}">
                <a16:creationId xmlns:a16="http://schemas.microsoft.com/office/drawing/2014/main" id="{2E462F28-AF89-487A-971B-95BCB921F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1922" y="15241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1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WRITING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223297" y="2152317"/>
            <a:ext cx="502571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Who is the person?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How old is he / she?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What does he / she look like?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What is he / she like?</a:t>
            </a:r>
            <a:endParaRPr lang="en-V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989672" y="1095570"/>
            <a:ext cx="1107461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an email of about 50 words to your friend. Tell him/ her about a family member. Use these questions as cues.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896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870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F3656-268D-BF38-7854-9617973CACDC}"/>
              </a:ext>
            </a:extLst>
          </p:cNvPr>
          <p:cNvSpPr txBox="1"/>
          <p:nvPr/>
        </p:nvSpPr>
        <p:spPr>
          <a:xfrm>
            <a:off x="8004748" y="-779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5DF658-1699-6036-C0A4-3BAD4509D03F}"/>
              </a:ext>
            </a:extLst>
          </p:cNvPr>
          <p:cNvSpPr/>
          <p:nvPr/>
        </p:nvSpPr>
        <p:spPr>
          <a:xfrm>
            <a:off x="5402385" y="2138216"/>
            <a:ext cx="6611815" cy="4261418"/>
          </a:xfrm>
          <a:prstGeom prst="roundRect">
            <a:avLst/>
          </a:prstGeom>
          <a:solidFill>
            <a:srgbClr val="05A0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/>
              <a:t>Hi _____, </a:t>
            </a:r>
          </a:p>
          <a:p>
            <a:pPr algn="just"/>
            <a:r>
              <a:rPr lang="en-US" sz="3200" dirty="0"/>
              <a:t>Thanks for your email. Now I'll tell you about my ______. </a:t>
            </a:r>
          </a:p>
          <a:p>
            <a:pPr algn="just"/>
            <a:r>
              <a:rPr lang="en-US" sz="3200" smtClean="0"/>
              <a:t>__________________________________________________________</a:t>
            </a:r>
          </a:p>
          <a:p>
            <a:pPr algn="just"/>
            <a:r>
              <a:rPr lang="en-US" sz="3200" smtClean="0"/>
              <a:t>Write </a:t>
            </a:r>
            <a:r>
              <a:rPr lang="en-US" sz="3200" dirty="0"/>
              <a:t>me soon and tell me about a member in your family. </a:t>
            </a:r>
          </a:p>
          <a:p>
            <a:pPr algn="just"/>
            <a:r>
              <a:rPr lang="en-US" sz="3200" dirty="0"/>
              <a:t>Best,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61332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029791"/>
            <a:ext cx="114456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Reading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Speaking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Listening 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Writing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29331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73" y="2109596"/>
            <a:ext cx="7821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Prepare for Unit 4 – Getting started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24" y="3708856"/>
            <a:ext cx="2767596" cy="27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731211" y="1877379"/>
            <a:ext cx="4938004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17728" y="1921713"/>
            <a:ext cx="365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 2: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855" y="132929"/>
            <a:ext cx="210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17125" y="13984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 – 2 – 3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125" y="1723542"/>
            <a:ext cx="1061174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30" name="Picture 6" descr="Ilustración De Un Niños Felices En El Aula Ilustraciones Svg, Vectoriales,  Clip Art Vectorizado Libre De Derechos. Image 14892476.">
            <a:extLst>
              <a:ext uri="{FF2B5EF4-FFF2-40B4-BE49-F238E27FC236}">
                <a16:creationId xmlns:a16="http://schemas.microsoft.com/office/drawing/2014/main" id="{0844E342-FCA9-9F57-325C-53ED591E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13" y="3304710"/>
            <a:ext cx="6031980" cy="27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190547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READING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156953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SPEAKING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51320" y="406765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LISTENING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750" y="1109484"/>
            <a:ext cx="5755112" cy="51931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750" y="1755498"/>
            <a:ext cx="5755112" cy="91608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1: Choose A, B, or C for each blank in the email below.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Read the text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6750" y="2751136"/>
            <a:ext cx="5755112" cy="117009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3: Interview two of your classmates about what they like and dislike about your school. Report their answers.</a:t>
            </a:r>
            <a:endParaRPr lang="en-US" b="0" dirty="0"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50710" cy="49632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214281"/>
            <a:ext cx="1350710" cy="94267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457677"/>
            <a:ext cx="1364202" cy="60998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59124" y="5952445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30" idx="0"/>
          </p:cNvCxnSpPr>
          <p:nvPr/>
        </p:nvCxnSpPr>
        <p:spPr>
          <a:xfrm rot="10800000" flipV="1">
            <a:off x="1587118" y="4368382"/>
            <a:ext cx="1364203" cy="72195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6750" y="4016681"/>
            <a:ext cx="5755112" cy="69664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4: An and Mi are talking on the phone. Listen and fill each blank with one word.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438347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72128"/>
            <a:ext cx="333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LESSON 2: SKILLS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97338F7-84C2-6AC6-B75B-3A6F4EB76776}"/>
              </a:ext>
            </a:extLst>
          </p:cNvPr>
          <p:cNvSpPr/>
          <p:nvPr/>
        </p:nvSpPr>
        <p:spPr>
          <a:xfrm>
            <a:off x="5556750" y="591681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13475-B332-3D07-54F9-1793DF6E7183}"/>
              </a:ext>
            </a:extLst>
          </p:cNvPr>
          <p:cNvSpPr/>
          <p:nvPr/>
        </p:nvSpPr>
        <p:spPr>
          <a:xfrm>
            <a:off x="5556750" y="4871181"/>
            <a:ext cx="5755112" cy="88778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5: Write an email of about 50 words to your friend. Tell him/ her about a family member. Use these questions as cues.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9160" y="509034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WRITING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1" name="Curved Connector 30"/>
          <p:cNvCxnSpPr>
            <a:stCxn id="30" idx="3"/>
            <a:endCxn id="27" idx="0"/>
          </p:cNvCxnSpPr>
          <p:nvPr/>
        </p:nvCxnSpPr>
        <p:spPr>
          <a:xfrm>
            <a:off x="2505074" y="5391064"/>
            <a:ext cx="1472007" cy="56138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Speak chat sign icon in comic style bubble dialog vector  cartoon illustration on white isolated background team discussion button  business concept splash effect">
            <a:extLst>
              <a:ext uri="{FF2B5EF4-FFF2-40B4-BE49-F238E27FC236}">
                <a16:creationId xmlns:a16="http://schemas.microsoft.com/office/drawing/2014/main" id="{D11E98C7-9AE0-A037-F4AC-B1EE51210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5181" r="3384" b="3441"/>
          <a:stretch/>
        </p:blipFill>
        <p:spPr bwMode="auto">
          <a:xfrm>
            <a:off x="176076" y="1608992"/>
            <a:ext cx="5257801" cy="5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24321" y="1049194"/>
            <a:ext cx="5965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8BBDB9-79D8-283B-FABC-4630CC1ECCDB}"/>
              </a:ext>
            </a:extLst>
          </p:cNvPr>
          <p:cNvSpPr txBox="1"/>
          <p:nvPr/>
        </p:nvSpPr>
        <p:spPr>
          <a:xfrm>
            <a:off x="5866422" y="2152798"/>
            <a:ext cx="5965557" cy="4161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Do you have any pen pals?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How do you communicate with your pen pal?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Do you often write emails to your pen pal?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A. </a:t>
            </a:r>
            <a:r>
              <a:rPr lang="en-US" sz="4000" dirty="0"/>
              <a:t>lives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B. </a:t>
            </a:r>
            <a:r>
              <a:rPr lang="en-US" sz="4000" dirty="0"/>
              <a:t>works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C. </a:t>
            </a:r>
            <a:r>
              <a:rPr lang="en-US" sz="4000" dirty="0"/>
              <a:t>goes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3225624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00761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2.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for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on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at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37476" y="5045631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748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3.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going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staying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getting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37476" y="5045631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674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4.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I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me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my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4140022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4254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778848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-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D9BFB-4D1E-BF11-D5F5-8FF320A4D28F}"/>
              </a:ext>
            </a:extLst>
          </p:cNvPr>
          <p:cNvSpPr txBox="1"/>
          <p:nvPr/>
        </p:nvSpPr>
        <p:spPr>
          <a:xfrm>
            <a:off x="1034838" y="1183156"/>
            <a:ext cx="110746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for each blank in the email below.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1C0FF1-A519-94E1-1B5D-1231E2AC4D2C}"/>
              </a:ext>
            </a:extLst>
          </p:cNvPr>
          <p:cNvSpPr/>
          <p:nvPr/>
        </p:nvSpPr>
        <p:spPr>
          <a:xfrm>
            <a:off x="487067" y="116071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AFB81-ECA7-3AD4-6E2B-C488B9A8C372}"/>
              </a:ext>
            </a:extLst>
          </p:cNvPr>
          <p:cNvSpPr txBox="1"/>
          <p:nvPr/>
        </p:nvSpPr>
        <p:spPr>
          <a:xfrm>
            <a:off x="539852" y="1058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8906E-1B36-82F6-28D8-65F72871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2" y="1765961"/>
            <a:ext cx="8567286" cy="4979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0C1F-8BAF-0A1E-03AE-E539A2C2C551}"/>
              </a:ext>
            </a:extLst>
          </p:cNvPr>
          <p:cNvSpPr txBox="1"/>
          <p:nvPr/>
        </p:nvSpPr>
        <p:spPr>
          <a:xfrm>
            <a:off x="8899021" y="2054021"/>
            <a:ext cx="306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</a:rPr>
              <a:t>5.</a:t>
            </a:r>
            <a:endParaRPr lang="en-US" sz="4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A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with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B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to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C</a:t>
            </a:r>
            <a:r>
              <a:rPr lang="en-US" sz="4000" b="1">
                <a:solidFill>
                  <a:srgbClr val="0070C0"/>
                </a:solidFill>
              </a:rPr>
              <a:t>. </a:t>
            </a:r>
            <a:r>
              <a:rPr lang="en-US" sz="4000" smtClean="0"/>
              <a:t>for</a:t>
            </a:r>
            <a:endParaRPr lang="en-US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3E764B7-E710-81C4-5F88-4A83149122A6}"/>
              </a:ext>
            </a:extLst>
          </p:cNvPr>
          <p:cNvSpPr/>
          <p:nvPr/>
        </p:nvSpPr>
        <p:spPr>
          <a:xfrm>
            <a:off x="8863853" y="4140022"/>
            <a:ext cx="646522" cy="660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1334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5588</TotalTime>
  <Words>678</Words>
  <Application>Microsoft Office PowerPoint</Application>
  <PresentationFormat>Widescreen</PresentationFormat>
  <Paragraphs>138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409</cp:revision>
  <dcterms:created xsi:type="dcterms:W3CDTF">2020-12-09T02:04:09Z</dcterms:created>
  <dcterms:modified xsi:type="dcterms:W3CDTF">2023-10-13T10:14:52Z</dcterms:modified>
</cp:coreProperties>
</file>